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6" r:id="rId2"/>
    <p:sldId id="384" r:id="rId3"/>
    <p:sldId id="367" r:id="rId4"/>
    <p:sldId id="385" r:id="rId5"/>
    <p:sldId id="372" r:id="rId6"/>
    <p:sldId id="373" r:id="rId7"/>
    <p:sldId id="376" r:id="rId8"/>
    <p:sldId id="377" r:id="rId9"/>
    <p:sldId id="380" r:id="rId10"/>
    <p:sldId id="378" r:id="rId11"/>
    <p:sldId id="379" r:id="rId12"/>
    <p:sldId id="381" r:id="rId13"/>
    <p:sldId id="382" r:id="rId14"/>
    <p:sldId id="38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>
        <p:scale>
          <a:sx n="57" d="100"/>
          <a:sy n="57" d="100"/>
        </p:scale>
        <p:origin x="-1018" y="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411F-5962-43D2-8BDF-DBE29F4535E2}" type="datetimeFigureOut">
              <a:rPr lang="id-ID"/>
              <a:pPr>
                <a:defRPr/>
              </a:pPr>
              <a:t>29/08/2018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707B7-A839-446A-9626-7F48954E67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9622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CE223-8EA8-4B88-8B34-4E4C22DA1FFF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CE223-8EA8-4B88-8B34-4E4C22DA1FFF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D511C4-29A4-4D86-8CF3-26D4E0CA886B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2060D-E8EF-4C9C-8F93-394C876057B5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95F-5A60-4647-90B4-4AFF87F539DD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FAC3-0F19-412E-969C-BD194A57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E28D7-1570-419B-AB9A-79F9EDBE69CA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ancockmcdonald.com/sites/hancockmcdonald.com/files/file-downloads/Teaching%20Writing%20to%20School%20Children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TEACHING WRITING FOR CHILDREN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SESSION 9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DR. FEBRIYANTINA ISTIARA, M.PD.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PENDIDIKAN </a:t>
            </a:r>
            <a:r>
              <a:rPr lang="en-US" b="1" dirty="0" smtClean="0">
                <a:solidFill>
                  <a:schemeClr val="bg1"/>
                </a:solidFill>
              </a:rPr>
              <a:t>BAHASA INGGRIS, </a:t>
            </a:r>
            <a:r>
              <a:rPr lang="en-US" b="1" dirty="0">
                <a:solidFill>
                  <a:schemeClr val="bg1"/>
                </a:solidFill>
              </a:rPr>
              <a:t>FKIP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/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How </a:t>
            </a:r>
            <a:r>
              <a:rPr lang="en-US" sz="2400" dirty="0">
                <a:latin typeface="Arial" charset="0"/>
                <a:cs typeface="Arial" charset="0"/>
              </a:rPr>
              <a:t>do you teach writing </a:t>
            </a:r>
            <a:r>
              <a:rPr lang="en-US" sz="2400" dirty="0" smtClean="0">
                <a:latin typeface="Arial" charset="0"/>
                <a:cs typeface="Arial" charset="0"/>
              </a:rPr>
              <a:t>to young </a:t>
            </a:r>
            <a:r>
              <a:rPr lang="en-US" sz="2400" dirty="0">
                <a:latin typeface="Arial" charset="0"/>
                <a:cs typeface="Arial" charset="0"/>
              </a:rPr>
              <a:t>EFL learners?</a:t>
            </a:r>
            <a:br>
              <a:rPr lang="en-US" sz="2400" dirty="0">
                <a:latin typeface="Arial" charset="0"/>
                <a:cs typeface="Arial" charset="0"/>
              </a:rPr>
            </a:b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In </a:t>
            </a:r>
            <a:r>
              <a:rPr lang="en-US" sz="2400" dirty="0">
                <a:latin typeface="Arial" charset="0"/>
                <a:cs typeface="Arial" charset="0"/>
              </a:rPr>
              <a:t>many classes, attention to writing is very limited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The teacher </a:t>
            </a:r>
            <a:r>
              <a:rPr lang="en-US" sz="2400" dirty="0">
                <a:latin typeface="Arial" charset="0"/>
                <a:cs typeface="Arial" charset="0"/>
              </a:rPr>
              <a:t>gives the learner a title or a topic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latin typeface="Arial" charset="0"/>
                <a:cs typeface="Arial" charset="0"/>
              </a:rPr>
              <a:t>learner produces </a:t>
            </a:r>
            <a:r>
              <a:rPr lang="en-US" sz="2400" dirty="0">
                <a:latin typeface="Arial" charset="0"/>
                <a:cs typeface="Arial" charset="0"/>
              </a:rPr>
              <a:t>a text, and the teacher marks the </a:t>
            </a:r>
            <a:r>
              <a:rPr lang="en-US" sz="2400" dirty="0" smtClean="0">
                <a:latin typeface="Arial" charset="0"/>
                <a:cs typeface="Arial" charset="0"/>
              </a:rPr>
              <a:t>grammar, vocabulary </a:t>
            </a:r>
            <a:r>
              <a:rPr lang="en-US" sz="2400" dirty="0">
                <a:latin typeface="Arial" charset="0"/>
                <a:cs typeface="Arial" charset="0"/>
              </a:rPr>
              <a:t>and spelling mistakes in it. 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Writing </a:t>
            </a:r>
            <a:r>
              <a:rPr lang="en-US" sz="2400" dirty="0">
                <a:latin typeface="Arial" charset="0"/>
                <a:cs typeface="Arial" charset="0"/>
              </a:rPr>
              <a:t>is </a:t>
            </a:r>
            <a:r>
              <a:rPr lang="en-US" sz="2400" dirty="0" smtClean="0">
                <a:latin typeface="Arial" charset="0"/>
                <a:cs typeface="Arial" charset="0"/>
              </a:rPr>
              <a:t>then merely </a:t>
            </a:r>
            <a:r>
              <a:rPr lang="en-US" sz="2400" dirty="0">
                <a:latin typeface="Arial" charset="0"/>
                <a:cs typeface="Arial" charset="0"/>
              </a:rPr>
              <a:t>a testing tool. 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This </a:t>
            </a:r>
            <a:r>
              <a:rPr lang="en-US" sz="2400" dirty="0">
                <a:latin typeface="Arial" charset="0"/>
                <a:cs typeface="Arial" charset="0"/>
              </a:rPr>
              <a:t>is perhaps the reason </a:t>
            </a:r>
            <a:r>
              <a:rPr lang="en-US" sz="2400" dirty="0" smtClean="0">
                <a:latin typeface="Arial" charset="0"/>
                <a:cs typeface="Arial" charset="0"/>
              </a:rPr>
              <a:t>for writing’s </a:t>
            </a:r>
            <a:r>
              <a:rPr lang="en-US" sz="2400" dirty="0">
                <a:latin typeface="Arial" charset="0"/>
                <a:cs typeface="Arial" charset="0"/>
              </a:rPr>
              <a:t>“bad reputation” which we mentioned earlier.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Here are some tips for improving this </a:t>
            </a:r>
            <a:r>
              <a:rPr lang="en-US" sz="2400" dirty="0" smtClean="0">
                <a:latin typeface="Arial" charset="0"/>
                <a:cs typeface="Arial" charset="0"/>
              </a:rPr>
              <a:t>reputation</a:t>
            </a: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Pay </a:t>
            </a:r>
            <a:r>
              <a:rPr lang="en-US" sz="2400" dirty="0">
                <a:latin typeface="Arial" charset="0"/>
                <a:cs typeface="Arial" charset="0"/>
              </a:rPr>
              <a:t>attention to the writing process by </a:t>
            </a:r>
            <a:r>
              <a:rPr lang="en-US" sz="2400" dirty="0" smtClean="0">
                <a:latin typeface="Arial" charset="0"/>
                <a:cs typeface="Arial" charset="0"/>
              </a:rPr>
              <a:t>providing opportunities </a:t>
            </a:r>
            <a:r>
              <a:rPr lang="en-US" sz="2400" dirty="0">
                <a:latin typeface="Arial" charset="0"/>
                <a:cs typeface="Arial" charset="0"/>
              </a:rPr>
              <a:t>for learners to brainstorm, plan, </a:t>
            </a:r>
            <a:r>
              <a:rPr lang="en-US" sz="2400" dirty="0" smtClean="0">
                <a:latin typeface="Arial" charset="0"/>
                <a:cs typeface="Arial" charset="0"/>
              </a:rPr>
              <a:t>draft.</a:t>
            </a:r>
            <a:endParaRPr lang="en-US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REFERENCE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Kay, Penny </a:t>
            </a:r>
            <a:r>
              <a:rPr lang="en-US" sz="2400" dirty="0" err="1">
                <a:latin typeface="Arial" charset="0"/>
                <a:cs typeface="Arial" charset="0"/>
              </a:rPr>
              <a:t>Mc</a:t>
            </a:r>
            <a:r>
              <a:rPr lang="en-US" sz="2400" dirty="0">
                <a:latin typeface="Arial" charset="0"/>
                <a:cs typeface="Arial" charset="0"/>
              </a:rPr>
              <a:t> and </a:t>
            </a:r>
            <a:r>
              <a:rPr lang="en-US" sz="2400" dirty="0" err="1">
                <a:latin typeface="Arial" charset="0"/>
                <a:cs typeface="Arial" charset="0"/>
              </a:rPr>
              <a:t>Jenni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Guse</a:t>
            </a:r>
            <a:r>
              <a:rPr lang="en-US" sz="2400" dirty="0">
                <a:latin typeface="Arial" charset="0"/>
                <a:cs typeface="Arial" charset="0"/>
              </a:rPr>
              <a:t>. 2007. Five-minute activities for young learner. UK: Cambridge handbook for language. </a:t>
            </a:r>
          </a:p>
          <a:p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Scott, Wendy and </a:t>
            </a:r>
            <a:r>
              <a:rPr lang="en-US" sz="2400" dirty="0" err="1">
                <a:latin typeface="Arial" charset="0"/>
                <a:cs typeface="Arial" charset="0"/>
              </a:rPr>
              <a:t>Lisbeth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Ytreberg</a:t>
            </a:r>
            <a:r>
              <a:rPr lang="en-US" sz="2400" dirty="0">
                <a:latin typeface="Arial" charset="0"/>
                <a:cs typeface="Arial" charset="0"/>
              </a:rPr>
              <a:t>. 2010. Teaching English to children. USA: </a:t>
            </a:r>
            <a:r>
              <a:rPr lang="en-US" sz="2400" dirty="0" smtClean="0">
                <a:latin typeface="Arial" charset="0"/>
                <a:cs typeface="Arial" charset="0"/>
              </a:rPr>
              <a:t>Longman</a:t>
            </a:r>
          </a:p>
          <a:p>
            <a:r>
              <a:rPr lang="en-US" sz="2400" dirty="0">
                <a:latin typeface="Arial" charset="0"/>
                <a:cs typeface="Arial" charset="0"/>
                <a:hlinkClick r:id="rId4"/>
              </a:rPr>
              <a:t>http://</a:t>
            </a:r>
            <a:r>
              <a:rPr lang="en-US" sz="2400" dirty="0" smtClean="0">
                <a:latin typeface="Arial" charset="0"/>
                <a:cs typeface="Arial" charset="0"/>
                <a:hlinkClick r:id="rId4"/>
              </a:rPr>
              <a:t>hancockmcdonald.com/sites/hancockmcdonald.com/files/file-downloads/Teaching%20Writing%20to%20School%20Children.pdf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endParaRPr lang="en-US" sz="2400" dirty="0">
              <a:latin typeface="Arial" charset="0"/>
              <a:cs typeface="Arial" charset="0"/>
            </a:endParaRPr>
          </a:p>
          <a:p>
            <a:endParaRPr lang="id-ID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en-US" sz="2800" dirty="0" smtClean="0"/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Teaching writing for young learners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just">
              <a:buNone/>
              <a:tabLst>
                <a:tab pos="4691063" algn="l"/>
              </a:tabLst>
            </a:pPr>
            <a:r>
              <a:rPr lang="en-US" sz="2000" dirty="0" smtClean="0">
                <a:latin typeface="Arial" charset="0"/>
                <a:cs typeface="Arial" charset="0"/>
              </a:rPr>
              <a:t>Writing as a process :</a:t>
            </a:r>
          </a:p>
          <a:p>
            <a:pPr marL="457200" indent="-457200" algn="just">
              <a:buAutoNum type="arabicPeriod"/>
              <a:tabLst>
                <a:tab pos="4691063" algn="l"/>
              </a:tabLst>
            </a:pPr>
            <a:r>
              <a:rPr lang="en-US" sz="2000" dirty="0" smtClean="0">
                <a:latin typeface="Arial" charset="0"/>
                <a:cs typeface="Arial" charset="0"/>
              </a:rPr>
              <a:t>The writing process consist of the steps we take when we produce a piece of writing . The process may include some or all of the following:</a:t>
            </a:r>
          </a:p>
          <a:p>
            <a:pPr marL="457200" indent="-457200" algn="just">
              <a:buAutoNum type="arabicPeriod"/>
              <a:tabLst>
                <a:tab pos="4691063" algn="l"/>
              </a:tabLst>
            </a:pPr>
            <a:r>
              <a:rPr lang="en-US" sz="2000" dirty="0" smtClean="0">
                <a:latin typeface="Arial" charset="0"/>
                <a:cs typeface="Arial" charset="0"/>
              </a:rPr>
              <a:t>Brainstorming (making a note of ideas, words and phrases related to the topic , in the order they come to mind)</a:t>
            </a:r>
          </a:p>
          <a:p>
            <a:pPr marL="457200" indent="-457200" algn="just">
              <a:buAutoNum type="arabicPeriod"/>
              <a:tabLst>
                <a:tab pos="4691063" algn="l"/>
              </a:tabLst>
            </a:pPr>
            <a:r>
              <a:rPr lang="en-US" sz="2000" dirty="0" smtClean="0">
                <a:latin typeface="Arial" charset="0"/>
                <a:cs typeface="Arial" charset="0"/>
              </a:rPr>
              <a:t>Planning (categorizing and ordering the ideas according to the task)</a:t>
            </a:r>
          </a:p>
          <a:p>
            <a:pPr marL="457200" indent="-457200" algn="just">
              <a:buAutoNum type="arabicPeriod"/>
              <a:tabLst>
                <a:tab pos="4691063" algn="l"/>
              </a:tabLst>
            </a:pPr>
            <a:r>
              <a:rPr lang="en-US" sz="2000" dirty="0" smtClean="0">
                <a:latin typeface="Arial" charset="0"/>
                <a:cs typeface="Arial" charset="0"/>
              </a:rPr>
              <a:t>Drafting ( a first attempt to write the ideas as a continuous text)</a:t>
            </a:r>
          </a:p>
          <a:p>
            <a:pPr marL="457200" indent="-457200" algn="just">
              <a:buAutoNum type="arabicPeriod"/>
              <a:tabLst>
                <a:tab pos="4691063" algn="l"/>
              </a:tabLst>
            </a:pPr>
            <a:r>
              <a:rPr lang="en-US" sz="2000" dirty="0" smtClean="0">
                <a:latin typeface="Arial" charset="0"/>
                <a:cs typeface="Arial" charset="0"/>
              </a:rPr>
              <a:t>Revising (deciding how to improve the first draft in terms of both content and accuracy)</a:t>
            </a:r>
          </a:p>
          <a:p>
            <a:pPr marL="457200" indent="-457200" algn="just">
              <a:buAutoNum type="arabicPeriod"/>
              <a:tabLst>
                <a:tab pos="4691063" algn="l"/>
              </a:tabLst>
            </a:pPr>
            <a:r>
              <a:rPr lang="en-US" sz="2000" dirty="0" smtClean="0">
                <a:latin typeface="Arial" charset="0"/>
                <a:cs typeface="Arial" charset="0"/>
              </a:rPr>
              <a:t>Rewriting ( writing the text again including the improvements)</a:t>
            </a:r>
          </a:p>
          <a:p>
            <a:pPr marL="0" indent="0" algn="just">
              <a:buNone/>
              <a:tabLst>
                <a:tab pos="4691063" algn="l"/>
              </a:tabLst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0" indent="0" algn="just">
              <a:buNone/>
              <a:tabLst>
                <a:tab pos="4691063" algn="l"/>
              </a:tabLst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0" indent="0" algn="just">
              <a:buNone/>
              <a:tabLst>
                <a:tab pos="4691063" algn="l"/>
              </a:tabLst>
            </a:pPr>
            <a:endParaRPr lang="en-US" sz="2000" dirty="0">
              <a:latin typeface="Arial" charset="0"/>
              <a:cs typeface="Arial" charset="0"/>
            </a:endParaRPr>
          </a:p>
          <a:p>
            <a:pPr marL="0" indent="0" algn="just">
              <a:buNone/>
              <a:tabLst>
                <a:tab pos="4691063" algn="l"/>
              </a:tabLst>
            </a:pPr>
            <a:endParaRPr lang="id-ID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-10886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Writing Activities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None/>
            </a:pPr>
            <a:r>
              <a:rPr lang="en-US" b="1" dirty="0">
                <a:solidFill>
                  <a:prstClr val="black"/>
                </a:solidFill>
                <a:latin typeface="Tw Cen MT" pitchFamily="34" charset="0"/>
              </a:rPr>
              <a:t>Controlled writing activities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w Cen MT" pitchFamily="34" charset="0"/>
              </a:rPr>
              <a:t>Straight copying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w Cen MT" pitchFamily="34" charset="0"/>
              </a:rPr>
              <a:t>Matching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w Cen MT" pitchFamily="34" charset="0"/>
              </a:rPr>
              <a:t>Organizing and copying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w Cen MT" pitchFamily="34" charset="0"/>
              </a:rPr>
              <a:t>Delayed copying</a:t>
            </a:r>
          </a:p>
          <a:p>
            <a:pPr marL="0" indent="0">
              <a:buNone/>
            </a:pP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62" y="2057400"/>
            <a:ext cx="166615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-10886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Arial" charset="0"/>
                <a:cs typeface="Arial" charset="0"/>
              </a:rPr>
              <a:t>Writing Activities</a:t>
            </a:r>
            <a:endParaRPr 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Guided writing activities</a:t>
            </a:r>
          </a:p>
          <a:p>
            <a:r>
              <a:rPr lang="en-US" dirty="0"/>
              <a:t>Fill-in exercises</a:t>
            </a:r>
          </a:p>
          <a:p>
            <a:r>
              <a:rPr lang="en-US" dirty="0"/>
              <a:t>Dictation</a:t>
            </a:r>
          </a:p>
          <a:p>
            <a:r>
              <a:rPr lang="en-US" dirty="0"/>
              <a:t>Letters/cards/invitation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68" y="2438400"/>
            <a:ext cx="2900669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1205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writing activities</a:t>
            </a:r>
          </a:p>
          <a:p>
            <a:r>
              <a:rPr lang="en-US" dirty="0"/>
              <a:t>Pre-writing activities</a:t>
            </a:r>
          </a:p>
          <a:p>
            <a:r>
              <a:rPr lang="en-US" dirty="0"/>
              <a:t>Word stars</a:t>
            </a:r>
          </a:p>
          <a:p>
            <a:r>
              <a:rPr lang="en-US" dirty="0"/>
              <a:t>Vocabulary chart</a:t>
            </a:r>
          </a:p>
          <a:p>
            <a:r>
              <a:rPr lang="en-US" dirty="0"/>
              <a:t>Description</a:t>
            </a:r>
          </a:p>
          <a:p>
            <a:r>
              <a:rPr lang="en-US" dirty="0"/>
              <a:t>Letters</a:t>
            </a:r>
          </a:p>
          <a:p>
            <a:r>
              <a:rPr lang="en-US" dirty="0"/>
              <a:t>Dialogue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95525"/>
            <a:ext cx="23463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7763"/>
            <a:ext cx="7391400" cy="497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How can you teach very young learners to write?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Letters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Phonics : Put letters together into words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Memorizing words / sight words and other common words</a:t>
            </a:r>
          </a:p>
          <a:p>
            <a:pPr marL="0" indent="0">
              <a:buNone/>
            </a:pPr>
            <a:endParaRPr lang="id-ID" dirty="0" smtClean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8382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Writing not always easy 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sz="2400" dirty="0" smtClean="0">
                <a:latin typeface="Arial" charset="0"/>
                <a:cs typeface="Arial" charset="0"/>
              </a:rPr>
              <a:t>You can’t make the same use of body language , intonation tone, eye contact, and all the other features which help you to convey meaning when you talk.</a:t>
            </a:r>
          </a:p>
          <a:p>
            <a:pPr marL="514350" indent="-514350" algn="just">
              <a:buAutoNum type="arabicPeriod"/>
            </a:pPr>
            <a:r>
              <a:rPr lang="en-US" sz="2400" dirty="0" smtClean="0">
                <a:latin typeface="Arial" charset="0"/>
                <a:cs typeface="Arial" charset="0"/>
              </a:rPr>
              <a:t>Very little of what you write is concerned with the here and now, which is where many young children exist for a lot of the time.</a:t>
            </a:r>
          </a:p>
          <a:p>
            <a:pPr marL="514350" indent="-514350" algn="just">
              <a:buAutoNum type="arabicPeriod"/>
            </a:pPr>
            <a:r>
              <a:rPr lang="en-US" sz="2400" dirty="0" smtClean="0">
                <a:latin typeface="Arial" charset="0"/>
                <a:cs typeface="Arial" charset="0"/>
              </a:rPr>
              <a:t>Many children take a long time to master the skill of writing.</a:t>
            </a:r>
          </a:p>
          <a:p>
            <a:pPr marL="514350" indent="-514350" algn="just">
              <a:buAutoNum type="arabicPeriod"/>
            </a:pPr>
            <a:r>
              <a:rPr lang="en-US" sz="2400" dirty="0" smtClean="0">
                <a:latin typeface="Arial" charset="0"/>
                <a:cs typeface="Arial" charset="0"/>
              </a:rPr>
              <a:t>The last comment reflects the fact that writing in a foreign language is all too often associated with “correcting errors”.</a:t>
            </a:r>
            <a:endParaRPr lang="id-ID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7763"/>
            <a:ext cx="78486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445</Words>
  <Application>Microsoft Office PowerPoint</Application>
  <PresentationFormat>On-screen Show (4:3)</PresentationFormat>
  <Paragraphs>70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Teaching writing for young learners</vt:lpstr>
      <vt:lpstr>Writing Activities</vt:lpstr>
      <vt:lpstr>Writing Activities</vt:lpstr>
      <vt:lpstr>Writing Activities</vt:lpstr>
      <vt:lpstr>PowerPoint Presentation</vt:lpstr>
      <vt:lpstr>How can you teach very young learners to write?</vt:lpstr>
      <vt:lpstr>Writing not always easy </vt:lpstr>
      <vt:lpstr>PowerPoint Presentation</vt:lpstr>
      <vt:lpstr>  How do you teach writing to young EFL learners? </vt:lpstr>
      <vt:lpstr>REFERENCE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Win8</cp:lastModifiedBy>
  <cp:revision>267</cp:revision>
  <dcterms:created xsi:type="dcterms:W3CDTF">2010-08-24T06:47:44Z</dcterms:created>
  <dcterms:modified xsi:type="dcterms:W3CDTF">2018-08-29T09:55:36Z</dcterms:modified>
</cp:coreProperties>
</file>