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6" r:id="rId2"/>
    <p:sldId id="335" r:id="rId3"/>
    <p:sldId id="372" r:id="rId4"/>
    <p:sldId id="378" r:id="rId5"/>
    <p:sldId id="379" r:id="rId6"/>
    <p:sldId id="381" r:id="rId7"/>
    <p:sldId id="382" r:id="rId8"/>
    <p:sldId id="383" r:id="rId9"/>
    <p:sldId id="380" r:id="rId10"/>
    <p:sldId id="373" r:id="rId11"/>
    <p:sldId id="384" r:id="rId12"/>
    <p:sldId id="385" r:id="rId13"/>
    <p:sldId id="386" r:id="rId14"/>
    <p:sldId id="387" r:id="rId15"/>
    <p:sldId id="374" r:id="rId16"/>
    <p:sldId id="389" r:id="rId17"/>
    <p:sldId id="375" r:id="rId18"/>
    <p:sldId id="388" r:id="rId19"/>
    <p:sldId id="37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190" autoAdjust="0"/>
  </p:normalViewPr>
  <p:slideViewPr>
    <p:cSldViewPr>
      <p:cViewPr>
        <p:scale>
          <a:sx n="47" d="100"/>
          <a:sy n="47" d="100"/>
        </p:scale>
        <p:origin x="-11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3FF173-418C-4D12-9077-1C4D2E503070}" type="datetimeFigureOut">
              <a:rPr lang="id-ID"/>
              <a:pPr>
                <a:defRPr/>
              </a:pPr>
              <a:t>08/09/2018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6C65A4-18C5-4145-A468-EB519B238A2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869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1E930D-E3F6-4A44-8C71-E99AD5B6C613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FF9BFC-A872-4157-8EB9-699E5F948FE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05BA77-BEC7-4543-AD97-AE4ACE96906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50FACC-AB2F-4106-8F75-9E5D23B9EC9F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id-ID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F3A59C-D840-4AEE-92F1-6762EA981C2D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2AE1-8CDF-4A45-A00D-ADB4D97AC0EA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A123-F52E-49A6-B901-E06DB7CB0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7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DC41-FAEF-4FAA-B6B2-A99AF124B0F5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864A1-6E90-49B2-9463-8C2B47E2E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6FB1-D0DD-43BF-AECE-347F263557BC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6D70-CC03-4899-B132-32D2D4245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6A83-483B-448E-8794-F0EF180EAE26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C293-6EFA-4959-BDD7-E9F272D40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3E16-7BAE-4110-9122-E6343D4000A0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A0306-FB3E-4C38-AEA2-2A9F947CE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2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A6C6-173E-48AE-A9AB-3DB822256489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CC15-0C80-42E7-8BAF-D3AC15FE3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21092-59F3-4D38-B078-27BDF3F14CFB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25C7-A7C7-4906-B328-F7303D4FA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2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2891-36BE-4576-B5B8-FCF781E5553E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0C85-FB87-4C64-9964-2C4AD564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3C10-AC16-429B-B645-FA86727E7E97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07BA-CB10-4B45-89B4-F93FACE3D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0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426D-F325-404F-91B9-1E0076459D23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5815-F294-4120-9F6E-A64E53485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7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482E-A950-4355-BA75-DC28918D8473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E88F-A92F-4312-A2E4-268822E92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7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EB905D-9D5E-4F81-8406-A33D4FB6A7B5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7178E82-C02D-41CE-A216-D5920785A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200400" y="3725863"/>
            <a:ext cx="563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id-ID" b="1" dirty="0" smtClean="0">
                <a:solidFill>
                  <a:schemeClr val="bg1"/>
                </a:solidFill>
              </a:rPr>
              <a:t>KONSEP DASA</a:t>
            </a:r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id-ID" b="1" dirty="0" smtClean="0">
                <a:solidFill>
                  <a:schemeClr val="bg1"/>
                </a:solidFill>
              </a:rPr>
              <a:t> </a:t>
            </a:r>
            <a:r>
              <a:rPr lang="id-ID" b="1" dirty="0">
                <a:solidFill>
                  <a:schemeClr val="bg1"/>
                </a:solidFill>
              </a:rPr>
              <a:t>PENGE</a:t>
            </a:r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id-ID" b="1" dirty="0">
                <a:solidFill>
                  <a:schemeClr val="bg1"/>
                </a:solidFill>
              </a:rPr>
              <a:t>BANGAN </a:t>
            </a:r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EDIA 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PERTEMUAN </a:t>
            </a:r>
            <a:r>
              <a:rPr lang="id-ID" b="1" dirty="0" smtClean="0">
                <a:solidFill>
                  <a:schemeClr val="bg1"/>
                </a:solidFill>
              </a:rPr>
              <a:t>2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id-ID" b="1" dirty="0" smtClean="0">
                <a:solidFill>
                  <a:schemeClr val="bg1"/>
                </a:solidFill>
              </a:rPr>
              <a:t>KHAOLA </a:t>
            </a:r>
            <a:r>
              <a:rPr lang="en-US" b="1" dirty="0" smtClean="0">
                <a:solidFill>
                  <a:schemeClr val="bg1"/>
                </a:solidFill>
              </a:rPr>
              <a:t>R</a:t>
            </a:r>
            <a:r>
              <a:rPr lang="id-ID" b="1" dirty="0" smtClean="0">
                <a:solidFill>
                  <a:schemeClr val="bg1"/>
                </a:solidFill>
              </a:rPr>
              <a:t>ACH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 ADZI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</a:t>
            </a:r>
            <a:r>
              <a:rPr lang="id-ID" b="1" dirty="0" smtClean="0">
                <a:solidFill>
                  <a:schemeClr val="bg1"/>
                </a:solidFill>
              </a:rPr>
              <a:t>GS</a:t>
            </a:r>
            <a:r>
              <a:rPr lang="en-US" b="1" dirty="0" smtClean="0">
                <a:solidFill>
                  <a:schemeClr val="bg1"/>
                </a:solidFill>
              </a:rPr>
              <a:t>D</a:t>
            </a:r>
            <a:r>
              <a:rPr lang="id-ID" b="1" dirty="0" smtClean="0">
                <a:solidFill>
                  <a:schemeClr val="bg1"/>
                </a:solidFill>
              </a:rPr>
              <a:t> FKIP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id-ID" sz="2600" dirty="0"/>
              <a:t>Kata media, berasal dari bahasa Latin, bentuk jamak dari </a:t>
            </a:r>
            <a:r>
              <a:rPr lang="id-ID" sz="2600" i="1" dirty="0"/>
              <a:t>medium</a:t>
            </a:r>
            <a:r>
              <a:rPr lang="id-ID" sz="2600" dirty="0"/>
              <a:t> secara harfiah berarti perantara atau pengantar</a:t>
            </a:r>
            <a:r>
              <a:rPr lang="id-ID" sz="2600" dirty="0" smtClean="0"/>
              <a:t>.</a:t>
            </a:r>
          </a:p>
          <a:p>
            <a:r>
              <a:rPr lang="id-ID" sz="2600" dirty="0"/>
              <a:t> Media adalah segala alat fisik yang dapat menyajikan pesan yang merangsang yang sesuai untuk belajar (Brigg</a:t>
            </a:r>
            <a:r>
              <a:rPr lang="id-ID" sz="2600" dirty="0" smtClean="0"/>
              <a:t>).</a:t>
            </a:r>
          </a:p>
          <a:p>
            <a:r>
              <a:rPr lang="id-ID" sz="2600" dirty="0"/>
              <a:t>Media merupakan segala sesuatu yang dapat diindra yang berfungsi sebagai perantara, sarana, alat untuk proses komunikasi belajar mengajar (Rohani, 1997: 2-3)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27387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en-US" sz="2400" dirty="0"/>
              <a:t>Association for Education and Communication Technology (AECT), </a:t>
            </a:r>
            <a:r>
              <a:rPr lang="en-US" sz="2400" dirty="0" err="1"/>
              <a:t>mengartikan</a:t>
            </a:r>
            <a:r>
              <a:rPr lang="en-US" sz="2400" dirty="0"/>
              <a:t> kata media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saluran</a:t>
            </a:r>
            <a:r>
              <a:rPr lang="en-US" sz="2400" dirty="0"/>
              <a:t> yang </a:t>
            </a:r>
            <a:r>
              <a:rPr lang="en-US" sz="2400" dirty="0" err="1"/>
              <a:t>dipergunakan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proses </a:t>
            </a:r>
            <a:r>
              <a:rPr lang="en-US" sz="2400" dirty="0" err="1"/>
              <a:t>informasi</a:t>
            </a:r>
            <a:r>
              <a:rPr lang="en-US" sz="2400" dirty="0"/>
              <a:t>. National Education Association (NEA) </a:t>
            </a:r>
            <a:r>
              <a:rPr lang="en-US" sz="2400" dirty="0" err="1"/>
              <a:t>mendefinisikan</a:t>
            </a:r>
            <a:r>
              <a:rPr lang="en-US" sz="2400" dirty="0"/>
              <a:t> media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benda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dimanipulasikan</a:t>
            </a:r>
            <a:r>
              <a:rPr lang="en-US" sz="2400" dirty="0"/>
              <a:t>, </a:t>
            </a:r>
            <a:r>
              <a:rPr lang="en-US" sz="2400" dirty="0" err="1"/>
              <a:t>dilihat</a:t>
            </a:r>
            <a:r>
              <a:rPr lang="en-US" sz="2400" dirty="0"/>
              <a:t>, </a:t>
            </a:r>
            <a:r>
              <a:rPr lang="en-US" sz="2400" dirty="0" err="1"/>
              <a:t>didengar</a:t>
            </a:r>
            <a:r>
              <a:rPr lang="en-US" sz="2400" dirty="0"/>
              <a:t>, </a:t>
            </a:r>
            <a:r>
              <a:rPr lang="en-US" sz="2400" dirty="0" err="1"/>
              <a:t>dibaca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dibicarakan</a:t>
            </a:r>
            <a:r>
              <a:rPr lang="en-US" sz="2400" dirty="0"/>
              <a:t> </a:t>
            </a:r>
            <a:r>
              <a:rPr lang="en-US" sz="2400" dirty="0" err="1"/>
              <a:t>beserta</a:t>
            </a:r>
            <a:r>
              <a:rPr lang="en-US" sz="2400" dirty="0"/>
              <a:t> </a:t>
            </a:r>
            <a:r>
              <a:rPr lang="en-US" sz="2400" dirty="0" err="1"/>
              <a:t>instrumen</a:t>
            </a:r>
            <a:r>
              <a:rPr lang="en-US" sz="2400" dirty="0"/>
              <a:t> yang </a:t>
            </a:r>
            <a:r>
              <a:rPr lang="en-US" sz="2400" dirty="0" err="1"/>
              <a:t>dipergunakan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HEINICH, </a:t>
            </a:r>
            <a:r>
              <a:rPr lang="en-US" sz="2400" dirty="0" err="1"/>
              <a:t>dkk</a:t>
            </a:r>
            <a:r>
              <a:rPr lang="en-US" sz="2400" dirty="0"/>
              <a:t> (1982) </a:t>
            </a:r>
            <a:r>
              <a:rPr lang="en-US" sz="2400" dirty="0" err="1"/>
              <a:t>mengartikan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media </a:t>
            </a:r>
            <a:r>
              <a:rPr lang="en-US" sz="2400" dirty="0" err="1"/>
              <a:t>sebagai</a:t>
            </a:r>
            <a:r>
              <a:rPr lang="en-US" sz="2400" dirty="0"/>
              <a:t> “the term refer to anything that carries information between a source and a receiver”. </a:t>
            </a:r>
          </a:p>
        </p:txBody>
      </p:sp>
    </p:spTree>
    <p:extLst>
      <p:ext uri="{BB962C8B-B14F-4D97-AF65-F5344CB8AC3E}">
        <p14:creationId xmlns:p14="http://schemas.microsoft.com/office/powerpoint/2010/main" val="209911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en-US" sz="2400" dirty="0" smtClean="0"/>
              <a:t>Marshall </a:t>
            </a:r>
            <a:r>
              <a:rPr lang="en-US" sz="2400" dirty="0"/>
              <a:t>McLuhan (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Oemar</a:t>
            </a:r>
            <a:r>
              <a:rPr lang="en-US" sz="2400" dirty="0"/>
              <a:t> </a:t>
            </a:r>
            <a:r>
              <a:rPr lang="en-US" sz="2400" dirty="0" err="1"/>
              <a:t>Hamalik</a:t>
            </a:r>
            <a:r>
              <a:rPr lang="en-US" sz="2400" dirty="0"/>
              <a:t>, 2003: 201) </a:t>
            </a:r>
            <a:r>
              <a:rPr lang="en-US" sz="2400" dirty="0" err="1"/>
              <a:t>berpendapat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media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ekstensi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yang </a:t>
            </a:r>
            <a:r>
              <a:rPr lang="en-US" sz="2400" dirty="0" err="1"/>
              <a:t>memungkinkannya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orang lain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mengadakan</a:t>
            </a:r>
            <a:r>
              <a:rPr lang="en-US" sz="2400" dirty="0"/>
              <a:t> </a:t>
            </a:r>
            <a:r>
              <a:rPr lang="en-US" sz="2400" dirty="0" err="1"/>
              <a:t>kontak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dia.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rumusan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media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surat-surat</a:t>
            </a:r>
            <a:r>
              <a:rPr lang="en-US" sz="2400" dirty="0"/>
              <a:t>, </a:t>
            </a:r>
            <a:r>
              <a:rPr lang="en-US" sz="2400" dirty="0" err="1"/>
              <a:t>televisi</a:t>
            </a:r>
            <a:r>
              <a:rPr lang="en-US" sz="2400" dirty="0"/>
              <a:t>, film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telepon</a:t>
            </a:r>
            <a:r>
              <a:rPr lang="en-US" sz="2400" dirty="0"/>
              <a:t>,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raya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kereta</a:t>
            </a:r>
            <a:r>
              <a:rPr lang="en-US" sz="2400" dirty="0"/>
              <a:t> </a:t>
            </a:r>
            <a:r>
              <a:rPr lang="en-US" sz="2400" dirty="0" err="1"/>
              <a:t>api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media yang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berkomunikasi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orang </a:t>
            </a:r>
            <a:r>
              <a:rPr lang="en-US" sz="2400" dirty="0" smtClean="0"/>
              <a:t>lain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479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media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menyalurkan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/>
              <a:t>media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“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lunak</a:t>
            </a:r>
            <a:r>
              <a:rPr lang="en-US" sz="2400" dirty="0"/>
              <a:t>” (Software) yang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yang </a:t>
            </a:r>
            <a:r>
              <a:rPr lang="en-US" sz="2400" dirty="0" err="1"/>
              <a:t>disajikan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memakai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bantu (Hardware) agar </a:t>
            </a:r>
            <a:r>
              <a:rPr lang="en-US" sz="2400" dirty="0" err="1"/>
              <a:t>pesan</a:t>
            </a:r>
            <a:r>
              <a:rPr lang="en-US" sz="2400" dirty="0"/>
              <a:t>/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59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disimpulkan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indent="-457200">
              <a:buAutoNum type="alphaLcParenBoth"/>
            </a:pPr>
            <a:r>
              <a:rPr lang="en-US" sz="2400" dirty="0" smtClean="0"/>
              <a:t>media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wadah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yang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penyalurnya</a:t>
            </a:r>
            <a:r>
              <a:rPr lang="en-US" sz="2400" dirty="0"/>
              <a:t>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diteruskan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sasaran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</a:t>
            </a:r>
          </a:p>
          <a:p>
            <a:pPr marL="457200" indent="-457200">
              <a:buAutoNum type="alphaLcParenBoth"/>
            </a:pPr>
            <a:r>
              <a:rPr lang="en-US" sz="2400" dirty="0" err="1" smtClean="0"/>
              <a:t>materi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disampaikan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dicapai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899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7687" y="16002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latin typeface="+mn-lt"/>
              </a:rPr>
              <a:t>Alat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pelajaran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merupakan</a:t>
            </a:r>
            <a:r>
              <a:rPr lang="en-US" sz="2400" dirty="0">
                <a:latin typeface="+mn-lt"/>
              </a:rPr>
              <a:t> </a:t>
            </a:r>
            <a:r>
              <a:rPr lang="en-US" sz="2400" i="1" dirty="0">
                <a:latin typeface="+mn-lt"/>
              </a:rPr>
              <a:t>hardware</a:t>
            </a:r>
            <a:r>
              <a:rPr lang="en-US" sz="2400" dirty="0">
                <a:latin typeface="+mn-lt"/>
              </a:rPr>
              <a:t> (</a:t>
            </a:r>
            <a:r>
              <a:rPr lang="en-US" sz="2400" dirty="0" err="1">
                <a:latin typeface="+mn-lt"/>
              </a:rPr>
              <a:t>perangkat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keras</a:t>
            </a:r>
            <a:r>
              <a:rPr lang="en-US" sz="2400" dirty="0">
                <a:latin typeface="+mn-lt"/>
              </a:rPr>
              <a:t>) yang </a:t>
            </a:r>
            <a:r>
              <a:rPr lang="en-US" sz="2400" dirty="0" err="1">
                <a:latin typeface="+mn-lt"/>
              </a:rPr>
              <a:t>dipakai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untuk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menunjang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berlangsungnya</a:t>
            </a:r>
            <a:r>
              <a:rPr lang="en-US" sz="2400" dirty="0">
                <a:latin typeface="+mn-lt"/>
              </a:rPr>
              <a:t> proses </a:t>
            </a:r>
            <a:r>
              <a:rPr lang="en-US" sz="2400" dirty="0" err="1">
                <a:latin typeface="+mn-lt"/>
              </a:rPr>
              <a:t>belajar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mengajar</a:t>
            </a:r>
            <a:r>
              <a:rPr lang="en-US" sz="2400" dirty="0" smtClean="0">
                <a:latin typeface="+mn-lt"/>
              </a:rPr>
              <a:t>.</a:t>
            </a:r>
            <a:endParaRPr lang="id-ID" sz="2400" dirty="0" smtClean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>
                <a:latin typeface="+mn-lt"/>
              </a:rPr>
              <a:t>Alat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peraga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pada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hakekatnya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hanya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merupakan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alat</a:t>
            </a:r>
            <a:r>
              <a:rPr lang="en-US" sz="2400" dirty="0">
                <a:latin typeface="+mn-lt"/>
              </a:rPr>
              <a:t> yang </a:t>
            </a:r>
            <a:r>
              <a:rPr lang="en-US" sz="2400" dirty="0" err="1">
                <a:latin typeface="+mn-lt"/>
              </a:rPr>
              <a:t>berfungsi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untuk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menvisualisasikan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konsep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tertentu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saja</a:t>
            </a:r>
            <a:r>
              <a:rPr lang="en-US" sz="2400" dirty="0">
                <a:latin typeface="+mn-lt"/>
              </a:rPr>
              <a:t>. </a:t>
            </a:r>
            <a:r>
              <a:rPr lang="en-US" sz="2400" dirty="0" err="1">
                <a:latin typeface="+mn-lt"/>
              </a:rPr>
              <a:t>Penggunaan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kedua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alat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ini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seratus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persen</a:t>
            </a:r>
            <a:r>
              <a:rPr lang="en-US" sz="2400" dirty="0">
                <a:latin typeface="+mn-lt"/>
              </a:rPr>
              <a:t> di </a:t>
            </a:r>
            <a:r>
              <a:rPr lang="en-US" sz="2400" dirty="0" err="1">
                <a:latin typeface="+mn-lt"/>
              </a:rPr>
              <a:t>tangan</a:t>
            </a:r>
            <a:r>
              <a:rPr lang="en-US" sz="2400" dirty="0">
                <a:latin typeface="+mn-lt"/>
              </a:rPr>
              <a:t> guru</a:t>
            </a:r>
            <a:r>
              <a:rPr lang="en-US" sz="2400" dirty="0" smtClean="0">
                <a:latin typeface="+mn-lt"/>
              </a:rPr>
              <a:t>.</a:t>
            </a:r>
            <a:endParaRPr lang="id-ID" sz="2400" dirty="0" smtClean="0">
              <a:latin typeface="+mn-lt"/>
            </a:endParaRPr>
          </a:p>
          <a:p>
            <a:endParaRPr lang="id-ID" sz="2400" dirty="0" smtClean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Media </a:t>
            </a:r>
            <a:r>
              <a:rPr lang="en-US" sz="2400" dirty="0" err="1">
                <a:latin typeface="+mn-lt"/>
              </a:rPr>
              <a:t>merupakan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paduan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antara</a:t>
            </a:r>
            <a:r>
              <a:rPr lang="en-US" sz="2400" dirty="0">
                <a:latin typeface="+mn-lt"/>
              </a:rPr>
              <a:t> </a:t>
            </a:r>
            <a:r>
              <a:rPr lang="en-US" sz="2400" i="1" dirty="0">
                <a:latin typeface="+mn-lt"/>
              </a:rPr>
              <a:t>hardware </a:t>
            </a:r>
            <a:r>
              <a:rPr lang="en-US" sz="2400" dirty="0">
                <a:latin typeface="+mn-lt"/>
              </a:rPr>
              <a:t>(</a:t>
            </a:r>
            <a:r>
              <a:rPr lang="en-US" sz="2400" dirty="0" err="1">
                <a:latin typeface="+mn-lt"/>
              </a:rPr>
              <a:t>perangkat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keras</a:t>
            </a:r>
            <a:r>
              <a:rPr lang="en-US" sz="2400" dirty="0">
                <a:latin typeface="+mn-lt"/>
              </a:rPr>
              <a:t>) </a:t>
            </a:r>
            <a:r>
              <a:rPr lang="en-US" sz="2400" dirty="0" err="1">
                <a:latin typeface="+mn-lt"/>
              </a:rPr>
              <a:t>dan</a:t>
            </a:r>
            <a:r>
              <a:rPr lang="en-US" sz="2400" dirty="0">
                <a:latin typeface="+mn-lt"/>
              </a:rPr>
              <a:t> </a:t>
            </a:r>
            <a:r>
              <a:rPr lang="en-US" sz="2400" i="1" dirty="0">
                <a:latin typeface="+mn-lt"/>
              </a:rPr>
              <a:t>software</a:t>
            </a:r>
            <a:r>
              <a:rPr lang="en-US" sz="2400" dirty="0">
                <a:latin typeface="+mn-lt"/>
              </a:rPr>
              <a:t> (</a:t>
            </a:r>
            <a:r>
              <a:rPr lang="en-US" sz="2400" dirty="0" err="1">
                <a:latin typeface="+mn-lt"/>
              </a:rPr>
              <a:t>perangkat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lunak</a:t>
            </a:r>
            <a:r>
              <a:rPr lang="en-US" sz="2400" dirty="0">
                <a:latin typeface="+mn-lt"/>
              </a:rPr>
              <a:t>).</a:t>
            </a:r>
          </a:p>
        </p:txBody>
      </p:sp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 smtClean="0"/>
              <a:t>Perbedaan</a:t>
            </a:r>
            <a:r>
              <a:rPr lang="en-US" sz="3200" b="1" dirty="0" smtClean="0"/>
              <a:t> Media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Alat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Peraga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6166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sz="3200" b="1" dirty="0"/>
              <a:t>Peranan </a:t>
            </a:r>
            <a:r>
              <a:rPr lang="id-ID" sz="3200" b="1" dirty="0" smtClean="0"/>
              <a:t>Media (Rohani</a:t>
            </a:r>
            <a:r>
              <a:rPr lang="id-ID" sz="3200" b="1" dirty="0"/>
              <a:t>, 1997:6).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1493837"/>
            <a:ext cx="8915400" cy="4602163"/>
          </a:xfrm>
        </p:spPr>
        <p:txBody>
          <a:bodyPr/>
          <a:lstStyle/>
          <a:p>
            <a:r>
              <a:rPr lang="id-ID" sz="2400" dirty="0" smtClean="0"/>
              <a:t>Mengatasi </a:t>
            </a:r>
            <a:r>
              <a:rPr lang="id-ID" sz="2400" dirty="0"/>
              <a:t>perbedaan pengalaman pribadi peserta didik.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batas-batas ruang kelas.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kesulitan apabila suatu benda yang diamati terlalu kecil.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gerak benda secara cepat atau lambat.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hal-hal yang terlalu kompleks untuk dipisahkan.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suara yang terlalau halus untuk didengar.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peristiwa-peristiwa alam.</a:t>
            </a:r>
          </a:p>
          <a:p>
            <a:r>
              <a:rPr lang="id-ID" sz="2400" dirty="0" smtClean="0"/>
              <a:t>Memungkinkan </a:t>
            </a:r>
            <a:r>
              <a:rPr lang="id-ID" sz="2400" dirty="0"/>
              <a:t>terjadinya kontak langsung dengan masyarakat atau alam.</a:t>
            </a:r>
          </a:p>
          <a:p>
            <a:r>
              <a:rPr lang="id-ID" sz="2400" dirty="0" smtClean="0"/>
              <a:t>Memungkinkan </a:t>
            </a:r>
            <a:r>
              <a:rPr lang="id-ID" sz="2400" dirty="0"/>
              <a:t>terjadinya kesamaan dalam </a:t>
            </a:r>
            <a:r>
              <a:rPr lang="id-ID" sz="2400" dirty="0" smtClean="0"/>
              <a:t>pengamatan.</a:t>
            </a:r>
            <a:r>
              <a:rPr lang="id-ID" sz="2400" dirty="0"/>
              <a:t/>
            </a:r>
            <a:br>
              <a:rPr lang="id-ID" sz="2400" dirty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2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 err="1" smtClean="0"/>
              <a:t>Manfaat</a:t>
            </a:r>
            <a:r>
              <a:rPr lang="id-ID" sz="3200" b="1" dirty="0" smtClean="0"/>
              <a:t> </a:t>
            </a:r>
            <a:r>
              <a:rPr lang="id-ID" sz="3200" b="1" dirty="0" smtClean="0"/>
              <a:t>Media </a:t>
            </a:r>
            <a:r>
              <a:rPr lang="en-US" sz="3200" b="1" dirty="0" err="1" smtClean="0"/>
              <a:t>Menurut</a:t>
            </a:r>
            <a:r>
              <a:rPr lang="en-US" sz="3200" b="1" dirty="0" smtClean="0"/>
              <a:t> Kemp </a:t>
            </a:r>
            <a:r>
              <a:rPr lang="en-US" sz="3200" b="1" dirty="0" err="1"/>
              <a:t>dan</a:t>
            </a:r>
            <a:r>
              <a:rPr lang="en-US" sz="3200" b="1" dirty="0"/>
              <a:t> Dayton (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Depdiknas</a:t>
            </a:r>
            <a:r>
              <a:rPr lang="en-US" sz="3200" b="1" dirty="0"/>
              <a:t>, 2003</a:t>
            </a:r>
            <a:r>
              <a:rPr lang="en-US" sz="3200" b="1" dirty="0" smtClean="0"/>
              <a:t>)</a:t>
            </a:r>
            <a:r>
              <a:rPr lang="id-ID" sz="3200" b="1" dirty="0" smtClean="0"/>
              <a:t>.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1722437"/>
            <a:ext cx="8915400" cy="4602163"/>
          </a:xfrm>
        </p:spPr>
        <p:txBody>
          <a:bodyPr/>
          <a:lstStyle/>
          <a:p>
            <a:pPr lvl="0"/>
            <a:r>
              <a:rPr lang="en-US" sz="2400" dirty="0" err="1"/>
              <a:t>Penyampaian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diseragamkan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/>
              <a:t>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interaktif</a:t>
            </a:r>
            <a:r>
              <a:rPr lang="en-US" sz="2400" dirty="0"/>
              <a:t> </a:t>
            </a:r>
          </a:p>
          <a:p>
            <a:pPr lvl="0"/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</a:p>
          <a:p>
            <a:pPr lvl="0"/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memungkinkan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di </a:t>
            </a:r>
            <a:r>
              <a:rPr lang="en-US" sz="2400" dirty="0" err="1"/>
              <a:t>mana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kapan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menumbuhkan</a:t>
            </a:r>
            <a:r>
              <a:rPr lang="en-US" sz="2400" dirty="0"/>
              <a:t>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</a:p>
          <a:p>
            <a:pPr lvl="0"/>
            <a:r>
              <a:rPr lang="en-US" sz="2400" dirty="0" err="1"/>
              <a:t>Mengubah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guru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produktif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id-ID" sz="2400" dirty="0"/>
              <a:t/>
            </a:r>
            <a:br>
              <a:rPr lang="id-ID" sz="2400" dirty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2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 err="1"/>
              <a:t>Manfaat</a:t>
            </a:r>
            <a:r>
              <a:rPr lang="en-US" sz="3200" b="1" dirty="0"/>
              <a:t> </a:t>
            </a:r>
            <a:r>
              <a:rPr lang="en-US" sz="3200" b="1" dirty="0" err="1"/>
              <a:t>P</a:t>
            </a:r>
            <a:r>
              <a:rPr lang="en-US" sz="3200" b="1" dirty="0" err="1" smtClean="0"/>
              <a:t>raktis</a:t>
            </a:r>
            <a:r>
              <a:rPr lang="en-US" sz="3200" b="1" dirty="0" smtClean="0"/>
              <a:t> </a:t>
            </a:r>
            <a:r>
              <a:rPr lang="en-US" sz="3200" b="1" dirty="0"/>
              <a:t>M</a:t>
            </a:r>
            <a:r>
              <a:rPr lang="en-US" sz="3200" b="1" dirty="0" smtClean="0"/>
              <a:t>edia </a:t>
            </a:r>
            <a:r>
              <a:rPr lang="en-US" sz="3200" b="1" dirty="0" err="1"/>
              <a:t>P</a:t>
            </a:r>
            <a:r>
              <a:rPr lang="en-US" sz="3200" b="1" dirty="0" err="1" smtClean="0"/>
              <a:t>embelajaran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1493837"/>
            <a:ext cx="8915400" cy="4602163"/>
          </a:xfrm>
        </p:spPr>
        <p:txBody>
          <a:bodyPr/>
          <a:lstStyle/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yang </a:t>
            </a:r>
            <a:r>
              <a:rPr lang="en-US" sz="2400" dirty="0" err="1"/>
              <a:t>abstrak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konkret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kendala</a:t>
            </a:r>
            <a:r>
              <a:rPr lang="en-US" sz="2400" dirty="0"/>
              <a:t> </a:t>
            </a:r>
            <a:r>
              <a:rPr lang="en-US" sz="2400" dirty="0" err="1"/>
              <a:t>keterbatasan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keterbatasan</a:t>
            </a:r>
            <a:r>
              <a:rPr lang="en-US" sz="2400" dirty="0"/>
              <a:t> </a:t>
            </a:r>
            <a:r>
              <a:rPr lang="en-US" sz="2400" dirty="0" err="1"/>
              <a:t>indera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menyajikan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benda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</a:t>
            </a:r>
            <a:r>
              <a:rPr lang="en-US" sz="2400" dirty="0" err="1"/>
              <a:t>langka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berbahaya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yang </a:t>
            </a:r>
            <a:r>
              <a:rPr lang="en-US" sz="2400" dirty="0" err="1"/>
              <a:t>disajikan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media yang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kesan</a:t>
            </a:r>
            <a:r>
              <a:rPr lang="en-US" sz="2400" dirty="0"/>
              <a:t> </a:t>
            </a:r>
            <a:r>
              <a:rPr lang="en-US" sz="2400" dirty="0" err="1"/>
              <a:t>mendalam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lama </a:t>
            </a:r>
            <a:r>
              <a:rPr lang="en-US" sz="2400" dirty="0" err="1"/>
              <a:t>tersimpan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id-ID" sz="2400" dirty="0" smtClean="0"/>
              <a:t/>
            </a:r>
            <a:br>
              <a:rPr lang="id-ID" sz="2400" dirty="0" smtClean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40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sz="3200" b="1" dirty="0"/>
              <a:t>Fungsi </a:t>
            </a:r>
            <a:r>
              <a:rPr lang="id-ID" sz="3200" b="1" dirty="0" smtClean="0"/>
              <a:t>Media </a:t>
            </a:r>
            <a:r>
              <a:rPr lang="en-US" sz="3200" b="1" dirty="0" err="1"/>
              <a:t>Pembelajaran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6388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z="2400" dirty="0" err="1"/>
              <a:t>Menurut</a:t>
            </a:r>
            <a:r>
              <a:rPr lang="en-US" sz="2400" dirty="0"/>
              <a:t> Derek </a:t>
            </a:r>
            <a:r>
              <a:rPr lang="en-US" sz="2400" dirty="0" err="1" smtClean="0"/>
              <a:t>Rowntree</a:t>
            </a:r>
            <a:r>
              <a:rPr lang="en-US" sz="2400" dirty="0" smtClean="0"/>
              <a:t>: </a:t>
            </a:r>
            <a:r>
              <a:rPr lang="en-US" sz="2400" dirty="0"/>
              <a:t>m</a:t>
            </a:r>
            <a:r>
              <a:rPr lang="en-US" sz="2400" dirty="0" smtClean="0"/>
              <a:t>edia </a:t>
            </a:r>
            <a:r>
              <a:rPr lang="en-US" sz="2400" dirty="0" err="1"/>
              <a:t>pengajaran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membangkitkan</a:t>
            </a:r>
            <a:r>
              <a:rPr lang="en-US" sz="2400" dirty="0"/>
              <a:t> </a:t>
            </a:r>
            <a:r>
              <a:rPr lang="en-US" sz="2400" dirty="0" err="1"/>
              <a:t>motivasi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, </a:t>
            </a:r>
            <a:r>
              <a:rPr lang="en-US" sz="2400" dirty="0" err="1"/>
              <a:t>mengulang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r>
              <a:rPr lang="en-US" sz="2400" dirty="0"/>
              <a:t>, </a:t>
            </a:r>
            <a:r>
              <a:rPr lang="en-US" sz="2400" dirty="0" err="1"/>
              <a:t>menyediakan</a:t>
            </a:r>
            <a:r>
              <a:rPr lang="en-US" sz="2400" dirty="0"/>
              <a:t> stimulus </a:t>
            </a:r>
            <a:r>
              <a:rPr lang="en-US" sz="2400" dirty="0" err="1"/>
              <a:t>belajar</a:t>
            </a:r>
            <a:r>
              <a:rPr lang="en-US" sz="2400" dirty="0"/>
              <a:t>, </a:t>
            </a:r>
            <a:r>
              <a:rPr lang="en-US" sz="2400" dirty="0" err="1"/>
              <a:t>mengaktifkan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segera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menggalakkan</a:t>
            </a:r>
            <a:r>
              <a:rPr lang="en-US" sz="2400" dirty="0"/>
              <a:t> </a:t>
            </a:r>
            <a:r>
              <a:rPr lang="en-US" sz="2400" dirty="0" err="1"/>
              <a:t>latihan</a:t>
            </a:r>
            <a:r>
              <a:rPr lang="en-US" sz="2400" dirty="0"/>
              <a:t> yang </a:t>
            </a:r>
            <a:r>
              <a:rPr lang="en-US" sz="2400" dirty="0" err="1"/>
              <a:t>serasi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Edgar </a:t>
            </a:r>
            <a:r>
              <a:rPr lang="en-US" sz="2400" dirty="0"/>
              <a:t>Dale </a:t>
            </a:r>
            <a:r>
              <a:rPr lang="en-US" sz="2400" dirty="0" err="1" smtClean="0"/>
              <a:t>dkk</a:t>
            </a:r>
            <a:r>
              <a:rPr lang="en-US" sz="2400" dirty="0" smtClean="0"/>
              <a:t>: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kongkret</a:t>
            </a:r>
            <a:r>
              <a:rPr lang="en-US" sz="2400" dirty="0"/>
              <a:t>, </a:t>
            </a:r>
            <a:r>
              <a:rPr lang="en-US" sz="2400" dirty="0" err="1"/>
              <a:t>mempertinggi</a:t>
            </a:r>
            <a:r>
              <a:rPr lang="en-US" sz="2400" dirty="0"/>
              <a:t> </a:t>
            </a:r>
            <a:r>
              <a:rPr lang="en-US" sz="2400" dirty="0" err="1"/>
              <a:t>perhatian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realitas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permanen</a:t>
            </a:r>
            <a:r>
              <a:rPr lang="en-US" sz="2400" dirty="0"/>
              <a:t>, </a:t>
            </a:r>
            <a:r>
              <a:rPr lang="en-US" sz="2400" dirty="0" err="1"/>
              <a:t>menambah</a:t>
            </a:r>
            <a:r>
              <a:rPr lang="en-US" sz="2400" dirty="0"/>
              <a:t> </a:t>
            </a:r>
            <a:r>
              <a:rPr lang="en-US" sz="2400" dirty="0" err="1"/>
              <a:t>perbendaharaan</a:t>
            </a:r>
            <a:r>
              <a:rPr lang="en-US" sz="2400" dirty="0"/>
              <a:t> non </a:t>
            </a:r>
            <a:r>
              <a:rPr lang="en-US" sz="2400" dirty="0" err="1"/>
              <a:t>verbalistik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301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id-ID" sz="2400" dirty="0"/>
              <a:t>Mahasiswa mampu memahami secara konseptual, prosedural dan kaitan keduanya mengenai p</a:t>
            </a:r>
            <a:r>
              <a:rPr lang="en-US" sz="2400" dirty="0" err="1"/>
              <a:t>engertian</a:t>
            </a:r>
            <a:r>
              <a:rPr lang="en-US" sz="2400" dirty="0"/>
              <a:t>, </a:t>
            </a:r>
            <a:r>
              <a:rPr lang="en-US" sz="2400" dirty="0" err="1"/>
              <a:t>peran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media </a:t>
            </a:r>
            <a:r>
              <a:rPr lang="en-US" sz="2400" dirty="0" err="1"/>
              <a:t>belajar</a:t>
            </a:r>
            <a:endParaRPr lang="id-ID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14400" y="1219200"/>
            <a:ext cx="2369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/>
              <a:t>Pendidikan</a:t>
            </a:r>
            <a:endParaRPr lang="id-ID" sz="3200" dirty="0"/>
          </a:p>
        </p:txBody>
      </p:sp>
      <p:sp>
        <p:nvSpPr>
          <p:cNvPr id="3" name="Rectangle 2"/>
          <p:cNvSpPr/>
          <p:nvPr/>
        </p:nvSpPr>
        <p:spPr>
          <a:xfrm>
            <a:off x="2362199" y="2290319"/>
            <a:ext cx="44577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Ilmu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Pengetahuan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Teknologi</a:t>
            </a:r>
            <a:endParaRPr lang="id-ID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4572000" y="3667780"/>
            <a:ext cx="449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Pembelajaran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Kreatif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Inovatif</a:t>
            </a:r>
            <a:endParaRPr lang="id-ID" sz="2800" b="1" dirty="0"/>
          </a:p>
        </p:txBody>
      </p:sp>
      <p:cxnSp>
        <p:nvCxnSpPr>
          <p:cNvPr id="16" name="Elbow Connector 15"/>
          <p:cNvCxnSpPr/>
          <p:nvPr/>
        </p:nvCxnSpPr>
        <p:spPr>
          <a:xfrm>
            <a:off x="1600200" y="1830435"/>
            <a:ext cx="761999" cy="721494"/>
          </a:xfrm>
          <a:prstGeom prst="bentConnector3">
            <a:avLst>
              <a:gd name="adj1" fmla="val -2308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>
            <a:off x="3789118" y="3194539"/>
            <a:ext cx="761999" cy="721494"/>
          </a:xfrm>
          <a:prstGeom prst="bentConnector3">
            <a:avLst>
              <a:gd name="adj1" fmla="val -2308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648200" y="4796135"/>
            <a:ext cx="2171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Media </a:t>
            </a:r>
            <a:r>
              <a:rPr lang="en-US" sz="2400" b="1" dirty="0" err="1" smtClean="0"/>
              <a:t>Pembelajaran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385120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err="1" smtClean="0"/>
              <a:t>Pendidikan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, yang </a:t>
            </a:r>
            <a:r>
              <a:rPr lang="en-US" dirty="0" err="1"/>
              <a:t>dilakukan</a:t>
            </a:r>
            <a:r>
              <a:rPr lang="en-US" dirty="0"/>
              <a:t> orang-orang yang </a:t>
            </a:r>
            <a:r>
              <a:rPr lang="en-US" dirty="0" err="1"/>
              <a:t>diserahi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agar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tabiat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(</a:t>
            </a:r>
            <a:r>
              <a:rPr lang="en-US" dirty="0" err="1"/>
              <a:t>Achmad</a:t>
            </a:r>
            <a:r>
              <a:rPr lang="en-US" dirty="0"/>
              <a:t> </a:t>
            </a:r>
            <a:r>
              <a:rPr lang="en-US" dirty="0" err="1"/>
              <a:t>Munib</a:t>
            </a:r>
            <a:r>
              <a:rPr lang="en-US" dirty="0"/>
              <a:t>, 2004).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diarahkan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proses </a:t>
            </a:r>
            <a:r>
              <a:rPr lang="en-US" dirty="0" err="1"/>
              <a:t>pendewasaan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kemandirian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17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eknologi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r>
              <a:rPr lang="en-US" sz="2800" dirty="0" err="1"/>
              <a:t>Kemajuan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berpengaruh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alat-alat</a:t>
            </a:r>
            <a:r>
              <a:rPr lang="en-US" sz="2800" dirty="0"/>
              <a:t> bantu </a:t>
            </a:r>
            <a:r>
              <a:rPr lang="en-US" sz="2800" dirty="0" err="1"/>
              <a:t>mengajar</a:t>
            </a:r>
            <a:r>
              <a:rPr lang="en-US" sz="2800" dirty="0"/>
              <a:t> di </a:t>
            </a:r>
            <a:r>
              <a:rPr lang="en-US" sz="2800" dirty="0" err="1"/>
              <a:t>sekolah-sekolah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lembaga-lembaga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. </a:t>
            </a:r>
            <a:r>
              <a:rPr lang="en-US" sz="2800" dirty="0" err="1"/>
              <a:t>Dewasa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di </a:t>
            </a:r>
            <a:r>
              <a:rPr lang="en-US" sz="2800" dirty="0" err="1"/>
              <a:t>sekolah</a:t>
            </a:r>
            <a:r>
              <a:rPr lang="en-US" sz="2800" dirty="0"/>
              <a:t> </a:t>
            </a:r>
            <a:r>
              <a:rPr lang="en-US" sz="2800" dirty="0" err="1"/>
              <a:t>mulai</a:t>
            </a:r>
            <a:r>
              <a:rPr lang="en-US" sz="2800" dirty="0"/>
              <a:t> </a:t>
            </a:r>
            <a:r>
              <a:rPr lang="en-US" sz="2800" dirty="0" err="1"/>
              <a:t>disesuaikan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pergeseran</a:t>
            </a:r>
            <a:r>
              <a:rPr lang="en-US" sz="2800" dirty="0"/>
              <a:t> </a:t>
            </a:r>
            <a:r>
              <a:rPr lang="en-US" sz="2800" dirty="0" err="1"/>
              <a:t>paradigma</a:t>
            </a:r>
            <a:r>
              <a:rPr lang="en-US" sz="2800" dirty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(</a:t>
            </a:r>
            <a:r>
              <a:rPr lang="en-US" sz="2800" dirty="0" err="1" smtClean="0"/>
              <a:t>Hujair</a:t>
            </a:r>
            <a:r>
              <a:rPr lang="en-US" sz="2800" dirty="0" smtClean="0"/>
              <a:t>, 2009). </a:t>
            </a:r>
          </a:p>
          <a:p>
            <a:r>
              <a:rPr lang="en-US" sz="2800" dirty="0"/>
              <a:t>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mengindikasikan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proses </a:t>
            </a:r>
            <a:r>
              <a:rPr lang="en-US" sz="2800" dirty="0" err="1"/>
              <a:t>pembelajaran</a:t>
            </a:r>
            <a:r>
              <a:rPr lang="en-US" sz="2800" dirty="0"/>
              <a:t> di </a:t>
            </a:r>
            <a:r>
              <a:rPr lang="en-US" sz="2800" dirty="0" err="1"/>
              <a:t>kelas</a:t>
            </a:r>
            <a:r>
              <a:rPr lang="en-US" sz="2800" dirty="0"/>
              <a:t>,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sekaligus</a:t>
            </a:r>
            <a:r>
              <a:rPr lang="en-US" sz="2800" dirty="0"/>
              <a:t> </a:t>
            </a:r>
            <a:r>
              <a:rPr lang="en-US" sz="2800" dirty="0" err="1"/>
              <a:t>tuntutan</a:t>
            </a:r>
            <a:r>
              <a:rPr lang="en-US" sz="2800" dirty="0"/>
              <a:t> di era global </a:t>
            </a:r>
            <a:r>
              <a:rPr lang="en-US" sz="2800" dirty="0" err="1"/>
              <a:t>ini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036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err="1"/>
              <a:t>Pada</a:t>
            </a:r>
            <a:r>
              <a:rPr lang="en-US" sz="2600" dirty="0"/>
              <a:t> </a:t>
            </a:r>
            <a:r>
              <a:rPr lang="en-US" sz="2600" dirty="0" err="1"/>
              <a:t>hakikatnya</a:t>
            </a:r>
            <a:r>
              <a:rPr lang="en-US" sz="2600" dirty="0"/>
              <a:t> proses </a:t>
            </a:r>
            <a:r>
              <a:rPr lang="en-US" sz="2600" dirty="0" err="1"/>
              <a:t>pembelajaran</a:t>
            </a:r>
            <a:r>
              <a:rPr lang="en-US" sz="2600" dirty="0"/>
              <a:t> </a:t>
            </a:r>
            <a:r>
              <a:rPr lang="en-US" sz="2600" dirty="0" err="1"/>
              <a:t>merupakan</a:t>
            </a:r>
            <a:r>
              <a:rPr lang="en-US" sz="2600" dirty="0"/>
              <a:t> proses </a:t>
            </a:r>
            <a:r>
              <a:rPr lang="en-US" sz="2600" dirty="0" err="1"/>
              <a:t>komunikasi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penyampaian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pengantar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 smtClean="0"/>
              <a:t>penerima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Pesan</a:t>
            </a:r>
            <a:r>
              <a:rPr lang="en-US" sz="2600" dirty="0" smtClean="0"/>
              <a:t> </a:t>
            </a:r>
            <a:r>
              <a:rPr lang="en-US" sz="2600" dirty="0" err="1"/>
              <a:t>berupa</a:t>
            </a:r>
            <a:r>
              <a:rPr lang="en-US" sz="2600" dirty="0"/>
              <a:t> </a:t>
            </a:r>
            <a:r>
              <a:rPr lang="en-US" sz="2600" dirty="0" err="1"/>
              <a:t>materi</a:t>
            </a:r>
            <a:r>
              <a:rPr lang="en-US" sz="2600" dirty="0"/>
              <a:t> </a:t>
            </a:r>
            <a:r>
              <a:rPr lang="en-US" sz="2600" dirty="0" err="1"/>
              <a:t>pelajaran</a:t>
            </a:r>
            <a:r>
              <a:rPr lang="en-US" sz="2600" dirty="0"/>
              <a:t> yang </a:t>
            </a:r>
            <a:r>
              <a:rPr lang="en-US" sz="2600" dirty="0" err="1" smtClean="0"/>
              <a:t>dituangkan</a:t>
            </a:r>
            <a:r>
              <a:rPr lang="en-US" sz="2600" dirty="0" smtClean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simbol-simbol</a:t>
            </a:r>
            <a:r>
              <a:rPr lang="en-US" sz="2600" dirty="0"/>
              <a:t> </a:t>
            </a:r>
            <a:r>
              <a:rPr lang="en-US" sz="2600" dirty="0" err="1"/>
              <a:t>komunikasi</a:t>
            </a:r>
            <a:r>
              <a:rPr lang="en-US" sz="2600" dirty="0"/>
              <a:t> </a:t>
            </a:r>
            <a:r>
              <a:rPr lang="en-US" sz="2600" dirty="0" err="1"/>
              <a:t>baik</a:t>
            </a:r>
            <a:r>
              <a:rPr lang="en-US" sz="2600" dirty="0"/>
              <a:t> verbal (kata-kata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tulisan</a:t>
            </a:r>
            <a:r>
              <a:rPr lang="en-US" sz="2600" dirty="0"/>
              <a:t>) </a:t>
            </a:r>
            <a:r>
              <a:rPr lang="en-US" sz="2600" dirty="0" err="1"/>
              <a:t>maupun</a:t>
            </a:r>
            <a:r>
              <a:rPr lang="en-US" sz="2600" dirty="0"/>
              <a:t> nonverbal.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inilah</a:t>
            </a:r>
            <a:r>
              <a:rPr lang="en-US" sz="2600" dirty="0"/>
              <a:t> yang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ditangkap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</a:t>
            </a:r>
            <a:r>
              <a:rPr lang="en-US" sz="2600" dirty="0" err="1"/>
              <a:t>peserta</a:t>
            </a:r>
            <a:r>
              <a:rPr lang="en-US" sz="2600" dirty="0"/>
              <a:t> </a:t>
            </a:r>
            <a:r>
              <a:rPr lang="en-US" sz="2600" dirty="0" err="1"/>
              <a:t>didik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pengetahuan</a:t>
            </a:r>
            <a:r>
              <a:rPr lang="en-US" sz="2600" dirty="0"/>
              <a:t>, </a:t>
            </a:r>
            <a:r>
              <a:rPr lang="en-US" sz="2600" dirty="0" err="1"/>
              <a:t>keterampilan</a:t>
            </a:r>
            <a:r>
              <a:rPr lang="en-US" sz="2600" dirty="0"/>
              <a:t> </a:t>
            </a:r>
            <a:r>
              <a:rPr lang="en-US" sz="2600" dirty="0" err="1"/>
              <a:t>maupun</a:t>
            </a:r>
            <a:r>
              <a:rPr lang="en-US" sz="2600" dirty="0"/>
              <a:t> </a:t>
            </a:r>
            <a:r>
              <a:rPr lang="en-US" sz="2600" dirty="0" err="1"/>
              <a:t>nilai-nilai</a:t>
            </a:r>
            <a:r>
              <a:rPr lang="en-US" sz="2600" dirty="0"/>
              <a:t> yang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digunakan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kehidupan</a:t>
            </a:r>
            <a:r>
              <a:rPr lang="en-US" sz="2600" dirty="0"/>
              <a:t> </a:t>
            </a:r>
            <a:r>
              <a:rPr lang="en-US" sz="2600" dirty="0" err="1"/>
              <a:t>sehari-hari</a:t>
            </a:r>
            <a:r>
              <a:rPr lang="en-US" sz="2600" dirty="0"/>
              <a:t>. Agar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tersampaikan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efektif</a:t>
            </a:r>
            <a:r>
              <a:rPr lang="en-US" sz="2600" dirty="0"/>
              <a:t> </a:t>
            </a:r>
            <a:r>
              <a:rPr lang="en-US" sz="2600" dirty="0" err="1"/>
              <a:t>tentu</a:t>
            </a:r>
            <a:r>
              <a:rPr lang="en-US" sz="2600" dirty="0"/>
              <a:t> </a:t>
            </a:r>
            <a:r>
              <a:rPr lang="en-US" sz="2600" dirty="0" err="1"/>
              <a:t>membutuhkan</a:t>
            </a:r>
            <a:r>
              <a:rPr lang="en-US" sz="2600" dirty="0"/>
              <a:t> </a:t>
            </a:r>
            <a:r>
              <a:rPr lang="en-US" sz="2600" dirty="0" err="1"/>
              <a:t>sarana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media yang </a:t>
            </a:r>
            <a:r>
              <a:rPr lang="en-US" sz="2600" dirty="0" err="1"/>
              <a:t>memadai</a:t>
            </a:r>
            <a:r>
              <a:rPr lang="en-US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71410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sz="3200" b="1" dirty="0" smtClean="0">
                <a:latin typeface="Arial" charset="0"/>
                <a:cs typeface="Arial" charset="0"/>
              </a:rPr>
              <a:t>Dale's cone of experience</a:t>
            </a:r>
          </a:p>
        </p:txBody>
      </p:sp>
      <p:sp>
        <p:nvSpPr>
          <p:cNvPr id="2" name="AutoShape 2" descr="https://s-media-cache-ak0.pinimg.com/236x/b4/4b/c2/b44bc2b7e11665e981907c169b6615c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AutoShape 4" descr="https://s-media-cache-ak0.pinimg.com/236x/b4/4b/c2/b44bc2b7e11665e981907c169b6615c9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95400"/>
            <a:ext cx="6629400" cy="5042312"/>
          </a:xfrm>
        </p:spPr>
      </p:pic>
    </p:spTree>
    <p:extLst>
      <p:ext uri="{BB962C8B-B14F-4D97-AF65-F5344CB8AC3E}">
        <p14:creationId xmlns:p14="http://schemas.microsoft.com/office/powerpoint/2010/main" val="2321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51808"/>
            <a:ext cx="3433612" cy="254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" y="3200399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Eyler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Giles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Widharyanto</a:t>
            </a:r>
            <a:r>
              <a:rPr lang="en-US" dirty="0"/>
              <a:t>, 2003)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keefektifan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media yang </a:t>
            </a:r>
            <a:r>
              <a:rPr lang="en-US" dirty="0" err="1"/>
              <a:t>digunakan</a:t>
            </a:r>
            <a:r>
              <a:rPr lang="en-US" dirty="0"/>
              <a:t> guru.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letaknya</a:t>
            </a:r>
            <a:r>
              <a:rPr lang="en-US" dirty="0"/>
              <a:t> paling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kerucut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symbol-</a:t>
            </a:r>
            <a:r>
              <a:rPr lang="en-US" dirty="0" err="1"/>
              <a:t>simbol</a:t>
            </a:r>
            <a:r>
              <a:rPr lang="en-US" dirty="0"/>
              <a:t> verbal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sajian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abstraksi</a:t>
            </a:r>
            <a:r>
              <a:rPr lang="en-US" dirty="0"/>
              <a:t> paling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/>
              <a:t>yang paling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kerucut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-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. Tingkat </a:t>
            </a:r>
            <a:r>
              <a:rPr lang="en-US" dirty="0" err="1"/>
              <a:t>abstraksi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menyerap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28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kenyataannya</a:t>
            </a:r>
            <a:r>
              <a:rPr lang="en-US" sz="2400" dirty="0"/>
              <a:t> </a:t>
            </a:r>
            <a:r>
              <a:rPr lang="en-US" sz="2400" dirty="0" err="1"/>
              <a:t>retensi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tangkap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dipengaruhi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model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guru. </a:t>
            </a:r>
            <a:r>
              <a:rPr lang="en-US" sz="2400" dirty="0" err="1" smtClean="0"/>
              <a:t>Guna</a:t>
            </a:r>
            <a:r>
              <a:rPr lang="en-US" sz="2400" dirty="0" smtClean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,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model </a:t>
            </a:r>
            <a:r>
              <a:rPr lang="en-US" sz="2400" dirty="0" err="1"/>
              <a:t>pembelajaran</a:t>
            </a:r>
            <a:r>
              <a:rPr lang="en-US" sz="2400" dirty="0"/>
              <a:t> yang </a:t>
            </a:r>
            <a:r>
              <a:rPr lang="en-US" sz="2400" dirty="0" err="1"/>
              <a:t>kreatif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inovatif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agar 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terkesan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menarik</a:t>
            </a:r>
            <a:r>
              <a:rPr lang="en-US" sz="2400" dirty="0"/>
              <a:t>, </a:t>
            </a:r>
            <a:r>
              <a:rPr lang="en-US" sz="2400" dirty="0" err="1"/>
              <a:t>monoton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membosankan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menghambat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transfer of </a:t>
            </a:r>
            <a:r>
              <a:rPr lang="en-US" sz="2400" dirty="0" smtClean="0"/>
              <a:t>knowledge.</a:t>
            </a:r>
          </a:p>
          <a:p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media </a:t>
            </a:r>
            <a:r>
              <a:rPr lang="en-US" sz="2400" dirty="0" err="1"/>
              <a:t>dalam</a:t>
            </a:r>
            <a:r>
              <a:rPr lang="en-US" sz="2400" dirty="0"/>
              <a:t> 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menjadikan</a:t>
            </a:r>
            <a:r>
              <a:rPr lang="en-US" sz="2400" dirty="0"/>
              <a:t> 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</a:t>
            </a:r>
            <a:r>
              <a:rPr lang="en-US" sz="2400" dirty="0" err="1" smtClean="0"/>
              <a:t>ebih</a:t>
            </a:r>
            <a:r>
              <a:rPr lang="en-US" sz="2400" dirty="0" smtClean="0"/>
              <a:t> </a:t>
            </a:r>
            <a:r>
              <a:rPr lang="en-US" sz="2400" dirty="0" err="1"/>
              <a:t>bervariasi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membosankan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3773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1000</Words>
  <Application>Microsoft Office PowerPoint</Application>
  <PresentationFormat>On-screen Show (4:3)</PresentationFormat>
  <Paragraphs>88</Paragraphs>
  <Slides>19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KEMAMPUAN AKHIR YANG DIHARAPKAN</vt:lpstr>
      <vt:lpstr>PowerPoint Presentation</vt:lpstr>
      <vt:lpstr>Pendidikan</vt:lpstr>
      <vt:lpstr>Ilmu Pengetahuan dan Teknologi</vt:lpstr>
      <vt:lpstr>Pembelajaran</vt:lpstr>
      <vt:lpstr>Dale's cone of experience</vt:lpstr>
      <vt:lpstr>PowerPoint Presentation</vt:lpstr>
      <vt:lpstr>Pembelajaran yang Kreatif dan Inovatif</vt:lpstr>
      <vt:lpstr>Pengertian Media Pembelajaran</vt:lpstr>
      <vt:lpstr>Pengertian Media Pembelajaran</vt:lpstr>
      <vt:lpstr>Pengertian Media Pembelajaran</vt:lpstr>
      <vt:lpstr>Pengertian Media Pembelajaran</vt:lpstr>
      <vt:lpstr>Pengertian Media Pembelajaran</vt:lpstr>
      <vt:lpstr>Perbedaan Media dan Alat Peraga</vt:lpstr>
      <vt:lpstr>Peranan Media (Rohani, 1997:6).</vt:lpstr>
      <vt:lpstr>Manfaat Media Menurut Kemp dan Dayton (dalam Depdiknas, 2003).</vt:lpstr>
      <vt:lpstr>Manfaat Praktis Media Pembelajaran</vt:lpstr>
      <vt:lpstr>Fungsi Media Pembelajaran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Khaola</dc:creator>
  <cp:lastModifiedBy>TOSHIBA</cp:lastModifiedBy>
  <cp:revision>214</cp:revision>
  <dcterms:created xsi:type="dcterms:W3CDTF">2010-08-24T06:47:44Z</dcterms:created>
  <dcterms:modified xsi:type="dcterms:W3CDTF">2018-09-08T06:56:45Z</dcterms:modified>
</cp:coreProperties>
</file>