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372" r:id="rId4"/>
    <p:sldId id="378" r:id="rId5"/>
    <p:sldId id="379" r:id="rId6"/>
    <p:sldId id="381" r:id="rId7"/>
    <p:sldId id="382" r:id="rId8"/>
    <p:sldId id="383" r:id="rId9"/>
    <p:sldId id="380" r:id="rId10"/>
    <p:sldId id="373" r:id="rId11"/>
    <p:sldId id="384" r:id="rId12"/>
    <p:sldId id="385" r:id="rId13"/>
    <p:sldId id="386" r:id="rId14"/>
    <p:sldId id="387" r:id="rId15"/>
    <p:sldId id="374" r:id="rId16"/>
    <p:sldId id="389" r:id="rId17"/>
    <p:sldId id="375" r:id="rId18"/>
    <p:sldId id="388" r:id="rId19"/>
    <p:sldId id="3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08/09/2018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F9BFC-A872-4157-8EB9-699E5F948FE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5BA77-BEC7-4543-AD97-AE4ACE96906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50FACC-AB2F-4106-8F75-9E5D23B9EC9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3A59C-D840-4AEE-92F1-6762EA981C2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KONSEP DASA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b="1" dirty="0">
                <a:solidFill>
                  <a:schemeClr val="bg1"/>
                </a:solidFill>
              </a:rPr>
              <a:t>PENGE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id-ID" b="1" dirty="0">
                <a:solidFill>
                  <a:schemeClr val="bg1"/>
                </a:solidFill>
              </a:rPr>
              <a:t>BANGAN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EDIA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2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id-ID" sz="2600" dirty="0"/>
              <a:t>Kata media, berasal dari bahasa Latin, bentuk jamak dari </a:t>
            </a:r>
            <a:r>
              <a:rPr lang="id-ID" sz="2600" i="1" dirty="0"/>
              <a:t>medium</a:t>
            </a:r>
            <a:r>
              <a:rPr lang="id-ID" sz="2600" dirty="0"/>
              <a:t> secara harfiah berarti perantara atau pengantar</a:t>
            </a:r>
            <a:r>
              <a:rPr lang="id-ID" sz="2600" dirty="0" smtClean="0"/>
              <a:t>.</a:t>
            </a:r>
          </a:p>
          <a:p>
            <a:r>
              <a:rPr lang="id-ID" sz="2600" dirty="0"/>
              <a:t> Media adalah segala alat fisik yang dapat menyajikan pesan yang merangsang yang sesuai untuk belajar (Brigg</a:t>
            </a:r>
            <a:r>
              <a:rPr lang="id-ID" sz="2600" dirty="0" smtClean="0"/>
              <a:t>).</a:t>
            </a:r>
          </a:p>
          <a:p>
            <a:r>
              <a:rPr lang="id-ID" sz="2600" dirty="0"/>
              <a:t>Media merupakan segala sesuatu yang dapat diindra yang berfungsi sebagai perantara, sarana, alat untuk proses komunikasi belajar mengajar (Rohani, 1997: 2-3)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738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/>
              <a:t>Association for Education and Communication Technology (AECT), </a:t>
            </a:r>
            <a:r>
              <a:rPr lang="en-US" sz="2400" dirty="0" err="1"/>
              <a:t>mengartikan</a:t>
            </a:r>
            <a:r>
              <a:rPr lang="en-US" sz="2400" dirty="0"/>
              <a:t> kata media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proses </a:t>
            </a:r>
            <a:r>
              <a:rPr lang="en-US" sz="2400" dirty="0" err="1"/>
              <a:t>informasi</a:t>
            </a:r>
            <a:r>
              <a:rPr lang="en-US" sz="2400" dirty="0"/>
              <a:t>. National Education Association (NEA) </a:t>
            </a:r>
            <a:r>
              <a:rPr lang="en-US" sz="2400" dirty="0" err="1"/>
              <a:t>mendefinisikan</a:t>
            </a:r>
            <a:r>
              <a:rPr lang="en-US" sz="2400" dirty="0"/>
              <a:t> media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dimanipulasikan</a:t>
            </a:r>
            <a:r>
              <a:rPr lang="en-US" sz="2400" dirty="0"/>
              <a:t>, </a:t>
            </a:r>
            <a:r>
              <a:rPr lang="en-US" sz="2400" dirty="0" err="1"/>
              <a:t>dilihat</a:t>
            </a:r>
            <a:r>
              <a:rPr lang="en-US" sz="2400" dirty="0"/>
              <a:t>, </a:t>
            </a:r>
            <a:r>
              <a:rPr lang="en-US" sz="2400" dirty="0" err="1"/>
              <a:t>didengar</a:t>
            </a:r>
            <a:r>
              <a:rPr lang="en-US" sz="2400" dirty="0"/>
              <a:t>,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dibicarakan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instrumen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HEINICH, </a:t>
            </a:r>
            <a:r>
              <a:rPr lang="en-US" sz="2400" dirty="0" err="1"/>
              <a:t>dkk</a:t>
            </a:r>
            <a:r>
              <a:rPr lang="en-US" sz="2400" dirty="0"/>
              <a:t> (1982) </a:t>
            </a:r>
            <a:r>
              <a:rPr lang="en-US" sz="2400" dirty="0" err="1"/>
              <a:t>mengartikan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media </a:t>
            </a:r>
            <a:r>
              <a:rPr lang="en-US" sz="2400" dirty="0" err="1"/>
              <a:t>sebagai</a:t>
            </a:r>
            <a:r>
              <a:rPr lang="en-US" sz="2400" dirty="0"/>
              <a:t> “the term refer to anything that carries information between a source and a receiver”. </a:t>
            </a:r>
          </a:p>
        </p:txBody>
      </p:sp>
    </p:spTree>
    <p:extLst>
      <p:ext uri="{BB962C8B-B14F-4D97-AF65-F5344CB8AC3E}">
        <p14:creationId xmlns:p14="http://schemas.microsoft.com/office/powerpoint/2010/main" val="20991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 smtClean="0"/>
              <a:t>Marshall </a:t>
            </a:r>
            <a:r>
              <a:rPr lang="en-US" sz="2400" dirty="0"/>
              <a:t>McLuhan (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Oemar</a:t>
            </a:r>
            <a:r>
              <a:rPr lang="en-US" sz="2400" dirty="0"/>
              <a:t> </a:t>
            </a:r>
            <a:r>
              <a:rPr lang="en-US" sz="2400" dirty="0" err="1"/>
              <a:t>Hamalik</a:t>
            </a:r>
            <a:r>
              <a:rPr lang="en-US" sz="2400" dirty="0"/>
              <a:t>, 2003: 201) </a:t>
            </a:r>
            <a:r>
              <a:rPr lang="en-US" sz="2400" dirty="0" err="1"/>
              <a:t>berpendapat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media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ekstensi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memungkinkannya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orang lain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dia.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media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surat-surat</a:t>
            </a:r>
            <a:r>
              <a:rPr lang="en-US" sz="2400" dirty="0"/>
              <a:t>, </a:t>
            </a:r>
            <a:r>
              <a:rPr lang="en-US" sz="2400" dirty="0" err="1"/>
              <a:t>televisi</a:t>
            </a:r>
            <a:r>
              <a:rPr lang="en-US" sz="2400" dirty="0"/>
              <a:t>, film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telepon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raya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kereta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media yang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 </a:t>
            </a:r>
            <a:r>
              <a:rPr lang="en-US" sz="2400" dirty="0" smtClean="0"/>
              <a:t>lain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7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media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menyalurkan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/>
              <a:t>media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“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” (Software) yang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bantu (Hardware) agar </a:t>
            </a:r>
            <a:r>
              <a:rPr lang="en-US" sz="2400" dirty="0" err="1"/>
              <a:t>pesan</a:t>
            </a:r>
            <a:r>
              <a:rPr lang="en-US" sz="2400" dirty="0"/>
              <a:t>/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media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wadah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penyalurnya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diteruskan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</a:t>
            </a:r>
          </a:p>
          <a:p>
            <a:pPr marL="457200" indent="-457200">
              <a:buAutoNum type="alphaLcParenBoth"/>
            </a:pP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9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7687" y="16002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pelajaran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hardware</a:t>
            </a:r>
            <a:r>
              <a:rPr lang="en-US" sz="2400" dirty="0">
                <a:latin typeface="+mn-lt"/>
              </a:rPr>
              <a:t> 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keras</a:t>
            </a:r>
            <a:r>
              <a:rPr lang="en-US" sz="2400" dirty="0">
                <a:latin typeface="+mn-lt"/>
              </a:rPr>
              <a:t>) yang </a:t>
            </a:r>
            <a:r>
              <a:rPr lang="en-US" sz="2400" dirty="0" err="1">
                <a:latin typeface="+mn-lt"/>
              </a:rPr>
              <a:t>dipakai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untuk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menunjang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berlangsungnya</a:t>
            </a:r>
            <a:r>
              <a:rPr lang="en-US" sz="2400" dirty="0">
                <a:latin typeface="+mn-lt"/>
              </a:rPr>
              <a:t> proses </a:t>
            </a:r>
            <a:r>
              <a:rPr lang="en-US" sz="2400" dirty="0" err="1">
                <a:latin typeface="+mn-lt"/>
              </a:rPr>
              <a:t>belajar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mengajar</a:t>
            </a:r>
            <a:r>
              <a:rPr lang="en-US" sz="2400" dirty="0" smtClean="0">
                <a:latin typeface="+mn-lt"/>
              </a:rPr>
              <a:t>.</a:t>
            </a:r>
            <a:endParaRPr lang="id-ID" sz="2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Alat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peraga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pada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hakekatnya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hanya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yang </a:t>
            </a:r>
            <a:r>
              <a:rPr lang="en-US" sz="2400" dirty="0" err="1">
                <a:latin typeface="+mn-lt"/>
              </a:rPr>
              <a:t>berfungsi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untuk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menvisualisasikan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konsep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tertentu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saja</a:t>
            </a:r>
            <a:r>
              <a:rPr lang="en-US" sz="2400" dirty="0">
                <a:latin typeface="+mn-lt"/>
              </a:rPr>
              <a:t>. </a:t>
            </a:r>
            <a:r>
              <a:rPr lang="en-US" sz="2400" dirty="0" err="1">
                <a:latin typeface="+mn-lt"/>
              </a:rPr>
              <a:t>Penggunaan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kedua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ini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seratus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persen</a:t>
            </a:r>
            <a:r>
              <a:rPr lang="en-US" sz="2400" dirty="0">
                <a:latin typeface="+mn-lt"/>
              </a:rPr>
              <a:t> di </a:t>
            </a:r>
            <a:r>
              <a:rPr lang="en-US" sz="2400" dirty="0" err="1">
                <a:latin typeface="+mn-lt"/>
              </a:rPr>
              <a:t>tangan</a:t>
            </a:r>
            <a:r>
              <a:rPr lang="en-US" sz="2400" dirty="0">
                <a:latin typeface="+mn-lt"/>
              </a:rPr>
              <a:t> guru</a:t>
            </a:r>
            <a:r>
              <a:rPr lang="en-US" sz="2400" dirty="0" smtClean="0">
                <a:latin typeface="+mn-lt"/>
              </a:rPr>
              <a:t>.</a:t>
            </a:r>
            <a:endParaRPr lang="id-ID" sz="2400" dirty="0" smtClean="0">
              <a:latin typeface="+mn-lt"/>
            </a:endParaRPr>
          </a:p>
          <a:p>
            <a:endParaRPr lang="id-ID" sz="2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Media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paduan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antara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hardware </a:t>
            </a:r>
            <a:r>
              <a:rPr lang="en-US" sz="2400" dirty="0">
                <a:latin typeface="+mn-lt"/>
              </a:rPr>
              <a:t>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keras</a:t>
            </a:r>
            <a:r>
              <a:rPr lang="en-US" sz="2400" dirty="0">
                <a:latin typeface="+mn-lt"/>
              </a:rPr>
              <a:t>) </a:t>
            </a:r>
            <a:r>
              <a:rPr lang="en-US" sz="2400" dirty="0" err="1">
                <a:latin typeface="+mn-lt"/>
              </a:rPr>
              <a:t>dan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software</a:t>
            </a:r>
            <a:r>
              <a:rPr lang="en-US" sz="2400" dirty="0">
                <a:latin typeface="+mn-lt"/>
              </a:rPr>
              <a:t> 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lunak</a:t>
            </a:r>
            <a:r>
              <a:rPr lang="en-US" sz="2400" dirty="0">
                <a:latin typeface="+mn-lt"/>
              </a:rPr>
              <a:t>).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 smtClean="0"/>
              <a:t>Perbedaan</a:t>
            </a:r>
            <a:r>
              <a:rPr lang="en-US" sz="3200" b="1" dirty="0" smtClean="0"/>
              <a:t> Media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Peraga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16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Peranan </a:t>
            </a:r>
            <a:r>
              <a:rPr lang="id-ID" sz="3200" b="1" dirty="0" smtClean="0"/>
              <a:t>Media (Rohani</a:t>
            </a:r>
            <a:r>
              <a:rPr lang="id-ID" sz="3200" b="1" dirty="0"/>
              <a:t>, 1997:6).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r>
              <a:rPr lang="id-ID" sz="2400" dirty="0" smtClean="0"/>
              <a:t>Mengatasi </a:t>
            </a:r>
            <a:r>
              <a:rPr lang="id-ID" sz="2400" dirty="0"/>
              <a:t>perbedaan pengalaman pribadi peserta didik.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batas-batas ruang kelas.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kesulitan apabila suatu benda yang diamati terlalu kecil.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gerak benda secara cepat atau lambat.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hal-hal yang terlalu kompleks untuk dipisahkan.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suara yang terlalau halus untuk didengar.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peristiwa-peristiwa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kontak langsung dengan masyarakat atau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kesamaan dalam </a:t>
            </a:r>
            <a:r>
              <a:rPr lang="id-ID" sz="2400" dirty="0" smtClean="0"/>
              <a:t>pengamatan.</a:t>
            </a: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Manfaat</a:t>
            </a:r>
            <a:r>
              <a:rPr lang="id-ID" sz="3200" b="1" dirty="0" smtClean="0"/>
              <a:t> </a:t>
            </a:r>
            <a:r>
              <a:rPr lang="id-ID" sz="3200" b="1" dirty="0" smtClean="0"/>
              <a:t>Media </a:t>
            </a:r>
            <a:r>
              <a:rPr lang="en-US" sz="3200" b="1" dirty="0" err="1" smtClean="0"/>
              <a:t>Menurut</a:t>
            </a:r>
            <a:r>
              <a:rPr lang="en-US" sz="3200" b="1" dirty="0" smtClean="0"/>
              <a:t> Kemp </a:t>
            </a:r>
            <a:r>
              <a:rPr lang="en-US" sz="3200" b="1" dirty="0" err="1"/>
              <a:t>dan</a:t>
            </a:r>
            <a:r>
              <a:rPr lang="en-US" sz="3200" b="1" dirty="0"/>
              <a:t> Dayton (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Depdiknas</a:t>
            </a:r>
            <a:r>
              <a:rPr lang="en-US" sz="3200" b="1" dirty="0"/>
              <a:t>, 2003</a:t>
            </a:r>
            <a:r>
              <a:rPr lang="en-US" sz="3200" b="1" dirty="0" smtClean="0"/>
              <a:t>)</a:t>
            </a:r>
            <a:r>
              <a:rPr lang="id-ID" sz="3200" b="1" dirty="0" smtClean="0"/>
              <a:t>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722437"/>
            <a:ext cx="8915400" cy="4602163"/>
          </a:xfrm>
        </p:spPr>
        <p:txBody>
          <a:bodyPr/>
          <a:lstStyle/>
          <a:p>
            <a:pPr lvl="0"/>
            <a:r>
              <a:rPr lang="en-US" sz="2400" dirty="0" err="1"/>
              <a:t>Penyampaian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diseragamkan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interaktif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memungkinkan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kapan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guru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2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Manfaat</a:t>
            </a:r>
            <a:r>
              <a:rPr lang="en-US" sz="3200" b="1" dirty="0"/>
              <a:t>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raktis</a:t>
            </a:r>
            <a:r>
              <a:rPr lang="en-US" sz="3200" b="1" dirty="0" smtClean="0"/>
              <a:t> </a:t>
            </a:r>
            <a:r>
              <a:rPr lang="en-US" sz="3200" b="1" dirty="0"/>
              <a:t>M</a:t>
            </a:r>
            <a:r>
              <a:rPr lang="en-US" sz="3200" b="1" dirty="0" smtClean="0"/>
              <a:t>edia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indera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langka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media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kesan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lama </a:t>
            </a:r>
            <a:r>
              <a:rPr lang="en-US" sz="2400" dirty="0" err="1"/>
              <a:t>tersimpan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id-ID" sz="2400" dirty="0" smtClean="0"/>
              <a:t/>
            </a:r>
            <a:br>
              <a:rPr lang="id-ID" sz="2400" dirty="0" smtClean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0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Fungsi </a:t>
            </a:r>
            <a:r>
              <a:rPr lang="id-ID" sz="3200" b="1" dirty="0" smtClean="0"/>
              <a:t>Media </a:t>
            </a:r>
            <a:r>
              <a:rPr lang="en-US" sz="3200" b="1" dirty="0" err="1"/>
              <a:t>Pembelajaran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/>
              <a:t>Menurut</a:t>
            </a:r>
            <a:r>
              <a:rPr lang="en-US" sz="2400" dirty="0"/>
              <a:t> Derek </a:t>
            </a:r>
            <a:r>
              <a:rPr lang="en-US" sz="2400" dirty="0" err="1" smtClean="0"/>
              <a:t>Rowntree</a:t>
            </a:r>
            <a:r>
              <a:rPr lang="en-US" sz="2400" dirty="0" smtClean="0"/>
              <a:t>: </a:t>
            </a:r>
            <a:r>
              <a:rPr lang="en-US" sz="2400" dirty="0"/>
              <a:t>m</a:t>
            </a:r>
            <a:r>
              <a:rPr lang="en-US" sz="2400" dirty="0" smtClean="0"/>
              <a:t>edia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membangkitkan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mengulang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, </a:t>
            </a:r>
            <a:r>
              <a:rPr lang="en-US" sz="2400" dirty="0" err="1"/>
              <a:t>menyediakan</a:t>
            </a:r>
            <a:r>
              <a:rPr lang="en-US" sz="2400" dirty="0"/>
              <a:t> stimulus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mengaktifkan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menggalakkan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yang </a:t>
            </a:r>
            <a:r>
              <a:rPr lang="en-US" sz="2400" dirty="0" err="1"/>
              <a:t>serasi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Edgar </a:t>
            </a:r>
            <a:r>
              <a:rPr lang="en-US" sz="2400" dirty="0"/>
              <a:t>Dale </a:t>
            </a:r>
            <a:r>
              <a:rPr lang="en-US" sz="2400" dirty="0" err="1" smtClean="0"/>
              <a:t>dkk</a:t>
            </a:r>
            <a:r>
              <a:rPr lang="en-US" sz="2400" dirty="0" smtClean="0"/>
              <a:t>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kongkret</a:t>
            </a:r>
            <a:r>
              <a:rPr lang="en-US" sz="2400" dirty="0"/>
              <a:t>, </a:t>
            </a:r>
            <a:r>
              <a:rPr lang="en-US" sz="2400" dirty="0" err="1"/>
              <a:t>mempertinggi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,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perbendaharaan</a:t>
            </a:r>
            <a:r>
              <a:rPr lang="en-US" sz="2400" dirty="0"/>
              <a:t> non </a:t>
            </a:r>
            <a:r>
              <a:rPr lang="en-US" sz="2400" dirty="0" err="1"/>
              <a:t>verbalistik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0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</a:t>
            </a:r>
            <a:r>
              <a:rPr lang="en-US" sz="2400" dirty="0" err="1"/>
              <a:t>engertian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219200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Pendidikan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362199" y="2290319"/>
            <a:ext cx="4457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Ilmu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Pengetahuan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Teknologi</a:t>
            </a:r>
            <a:endParaRPr lang="id-ID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572000" y="3667780"/>
            <a:ext cx="449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Pembelajaran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Kreatif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Inovatif</a:t>
            </a:r>
            <a:endParaRPr lang="id-ID" sz="2800" b="1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1600200" y="1830435"/>
            <a:ext cx="761999" cy="721494"/>
          </a:xfrm>
          <a:prstGeom prst="bentConnector3">
            <a:avLst>
              <a:gd name="adj1" fmla="val -230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3789118" y="3194539"/>
            <a:ext cx="761999" cy="721494"/>
          </a:xfrm>
          <a:prstGeom prst="bentConnector3">
            <a:avLst>
              <a:gd name="adj1" fmla="val -230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648200" y="4796135"/>
            <a:ext cx="2171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Media </a:t>
            </a:r>
            <a:r>
              <a:rPr lang="en-US" sz="2400" b="1" dirty="0" err="1" smtClean="0"/>
              <a:t>Pembelajaran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85120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, yang </a:t>
            </a:r>
            <a:r>
              <a:rPr lang="en-US" dirty="0" err="1"/>
              <a:t>dilakukan</a:t>
            </a:r>
            <a:r>
              <a:rPr lang="en-US" dirty="0"/>
              <a:t> orang-orang yang </a:t>
            </a:r>
            <a:r>
              <a:rPr lang="en-US" dirty="0" err="1"/>
              <a:t>diserahi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agar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(</a:t>
            </a:r>
            <a:r>
              <a:rPr lang="en-US" dirty="0" err="1"/>
              <a:t>Achmad</a:t>
            </a:r>
            <a:r>
              <a:rPr lang="en-US" dirty="0"/>
              <a:t> </a:t>
            </a:r>
            <a:r>
              <a:rPr lang="en-US" dirty="0" err="1"/>
              <a:t>Munib</a:t>
            </a:r>
            <a:r>
              <a:rPr lang="en-US" dirty="0"/>
              <a:t>, 2004).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proses </a:t>
            </a:r>
            <a:r>
              <a:rPr lang="en-US" dirty="0" err="1"/>
              <a:t>pendewasaan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7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2800" dirty="0" err="1"/>
              <a:t>Kemajuan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alat-alat</a:t>
            </a:r>
            <a:r>
              <a:rPr lang="en-US" sz="2800" dirty="0"/>
              <a:t> bantu </a:t>
            </a:r>
            <a:r>
              <a:rPr lang="en-US" sz="2800" dirty="0" err="1"/>
              <a:t>mengajar</a:t>
            </a:r>
            <a:r>
              <a:rPr lang="en-US" sz="2800" dirty="0"/>
              <a:t> di </a:t>
            </a:r>
            <a:r>
              <a:rPr lang="en-US" sz="2800" dirty="0" err="1"/>
              <a:t>sekolah-sekolah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lembaga-lembaga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di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disesuaikan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pergeseran</a:t>
            </a:r>
            <a:r>
              <a:rPr lang="en-US" sz="2800" dirty="0"/>
              <a:t> </a:t>
            </a:r>
            <a:r>
              <a:rPr lang="en-US" sz="2800" dirty="0" err="1"/>
              <a:t>paradigma</a:t>
            </a:r>
            <a:r>
              <a:rPr lang="en-US" sz="2800" dirty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(</a:t>
            </a:r>
            <a:r>
              <a:rPr lang="en-US" sz="2800" dirty="0" err="1" smtClean="0"/>
              <a:t>Hujair</a:t>
            </a:r>
            <a:r>
              <a:rPr lang="en-US" sz="2800" dirty="0" smtClean="0"/>
              <a:t>, 2009). </a:t>
            </a:r>
          </a:p>
          <a:p>
            <a:r>
              <a:rPr lang="en-US" sz="2800" dirty="0"/>
              <a:t>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mengindikasikan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pembelajaran</a:t>
            </a:r>
            <a:r>
              <a:rPr lang="en-US" sz="2800" dirty="0"/>
              <a:t> di </a:t>
            </a:r>
            <a:r>
              <a:rPr lang="en-US" sz="2800" dirty="0" err="1"/>
              <a:t>kelas</a:t>
            </a:r>
            <a:r>
              <a:rPr lang="en-US" sz="2800" dirty="0"/>
              <a:t>,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sekaligus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di era global </a:t>
            </a:r>
            <a:r>
              <a:rPr lang="en-US" sz="2800" dirty="0" err="1"/>
              <a:t>ini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036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hakikatnya</a:t>
            </a:r>
            <a:r>
              <a:rPr lang="en-US" sz="2600" dirty="0"/>
              <a:t> proses </a:t>
            </a:r>
            <a:r>
              <a:rPr lang="en-US" sz="2600" dirty="0" err="1"/>
              <a:t>pembelajaran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proses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penyampaian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pengantar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 smtClean="0"/>
              <a:t>penerima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/>
              <a:t>berupa</a:t>
            </a:r>
            <a:r>
              <a:rPr lang="en-US" sz="2600" dirty="0"/>
              <a:t> </a:t>
            </a:r>
            <a:r>
              <a:rPr lang="en-US" sz="2600" dirty="0" err="1"/>
              <a:t>materi</a:t>
            </a:r>
            <a:r>
              <a:rPr lang="en-US" sz="2600" dirty="0"/>
              <a:t> </a:t>
            </a:r>
            <a:r>
              <a:rPr lang="en-US" sz="2600" dirty="0" err="1"/>
              <a:t>pelajaran</a:t>
            </a:r>
            <a:r>
              <a:rPr lang="en-US" sz="2600" dirty="0"/>
              <a:t> yang </a:t>
            </a:r>
            <a:r>
              <a:rPr lang="en-US" sz="2600" dirty="0" err="1" smtClean="0"/>
              <a:t>dituangkan</a:t>
            </a:r>
            <a:r>
              <a:rPr lang="en-US" sz="2600" dirty="0" smtClean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simbol-simbol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verbal (kata-kata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tulisan</a:t>
            </a:r>
            <a:r>
              <a:rPr lang="en-US" sz="2600" dirty="0"/>
              <a:t>) </a:t>
            </a:r>
            <a:r>
              <a:rPr lang="en-US" sz="2600" dirty="0" err="1"/>
              <a:t>maupun</a:t>
            </a:r>
            <a:r>
              <a:rPr lang="en-US" sz="2600" dirty="0"/>
              <a:t> nonverbal.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inilah</a:t>
            </a:r>
            <a:r>
              <a:rPr lang="en-US" sz="2600" dirty="0"/>
              <a:t> yang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ditangkap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peserta</a:t>
            </a:r>
            <a:r>
              <a:rPr lang="en-US" sz="2600" dirty="0"/>
              <a:t> </a:t>
            </a:r>
            <a:r>
              <a:rPr lang="en-US" sz="2600" dirty="0" err="1"/>
              <a:t>didik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/>
              <a:t>, </a:t>
            </a:r>
            <a:r>
              <a:rPr lang="en-US" sz="2600" dirty="0" err="1"/>
              <a:t>keterampilan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kehidupan</a:t>
            </a:r>
            <a:r>
              <a:rPr lang="en-US" sz="2600" dirty="0"/>
              <a:t> </a:t>
            </a:r>
            <a:r>
              <a:rPr lang="en-US" sz="2600" dirty="0" err="1"/>
              <a:t>sehari-hari</a:t>
            </a:r>
            <a:r>
              <a:rPr lang="en-US" sz="2600" dirty="0"/>
              <a:t>. Agar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tersampaikan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efektif</a:t>
            </a:r>
            <a:r>
              <a:rPr lang="en-US" sz="2600" dirty="0"/>
              <a:t> </a:t>
            </a:r>
            <a:r>
              <a:rPr lang="en-US" sz="2600" dirty="0" err="1"/>
              <a:t>tentu</a:t>
            </a:r>
            <a:r>
              <a:rPr lang="en-US" sz="2600" dirty="0"/>
              <a:t> </a:t>
            </a:r>
            <a:r>
              <a:rPr lang="en-US" sz="2600" dirty="0" err="1"/>
              <a:t>membutuhkan</a:t>
            </a:r>
            <a:r>
              <a:rPr lang="en-US" sz="2600" dirty="0"/>
              <a:t> </a:t>
            </a:r>
            <a:r>
              <a:rPr lang="en-US" sz="2600" dirty="0" err="1"/>
              <a:t>sarana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media yang </a:t>
            </a:r>
            <a:r>
              <a:rPr lang="en-US" sz="2600" dirty="0" err="1"/>
              <a:t>memadai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141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>
                <a:latin typeface="Arial" charset="0"/>
                <a:cs typeface="Arial" charset="0"/>
              </a:rPr>
              <a:t>Dale's cone of experience</a:t>
            </a:r>
          </a:p>
        </p:txBody>
      </p:sp>
      <p:sp>
        <p:nvSpPr>
          <p:cNvPr id="2" name="AutoShape 2" descr="https://s-media-cache-ak0.pinimg.com/236x/b4/4b/c2/b44bc2b7e11665e981907c169b6615c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AutoShape 4" descr="https://s-media-cache-ak0.pinimg.com/236x/b4/4b/c2/b44bc2b7e11665e981907c169b6615c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629400" cy="5042312"/>
          </a:xfrm>
        </p:spPr>
      </p:pic>
    </p:spTree>
    <p:extLst>
      <p:ext uri="{BB962C8B-B14F-4D97-AF65-F5344CB8AC3E}">
        <p14:creationId xmlns:p14="http://schemas.microsoft.com/office/powerpoint/2010/main" val="2321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51808"/>
            <a:ext cx="3433612" cy="254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3200399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Eyler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Giles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Widharyanto</a:t>
            </a:r>
            <a:r>
              <a:rPr lang="en-US" dirty="0"/>
              <a:t>, 2003)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keefektifan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media yang </a:t>
            </a:r>
            <a:r>
              <a:rPr lang="en-US" dirty="0" err="1"/>
              <a:t>digunakan</a:t>
            </a:r>
            <a:r>
              <a:rPr lang="en-US" dirty="0"/>
              <a:t> guru.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letaknya</a:t>
            </a:r>
            <a:r>
              <a:rPr lang="en-US" dirty="0"/>
              <a:t> paling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symbol-</a:t>
            </a:r>
            <a:r>
              <a:rPr lang="en-US" dirty="0" err="1"/>
              <a:t>simbol</a:t>
            </a:r>
            <a:r>
              <a:rPr lang="en-US" dirty="0"/>
              <a:t> verbal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sajian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-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. Tingkat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kenyataannya</a:t>
            </a:r>
            <a:r>
              <a:rPr lang="en-US" sz="2400" dirty="0"/>
              <a:t> </a:t>
            </a:r>
            <a:r>
              <a:rPr lang="en-US" sz="2400" dirty="0" err="1"/>
              <a:t>retensi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tangkap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model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guru.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model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agar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terkesan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, </a:t>
            </a:r>
            <a:r>
              <a:rPr lang="en-US" sz="2400" dirty="0" err="1"/>
              <a:t>monoton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membosankan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menghambat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transfer of </a:t>
            </a:r>
            <a:r>
              <a:rPr lang="en-US" sz="2400" dirty="0" smtClean="0"/>
              <a:t>knowledge.</a:t>
            </a:r>
          </a:p>
          <a:p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media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menjadikan</a:t>
            </a:r>
            <a:r>
              <a:rPr lang="en-US" sz="2400" dirty="0"/>
              <a:t>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</a:t>
            </a:r>
            <a:r>
              <a:rPr lang="en-US" sz="2400" dirty="0" err="1" smtClean="0"/>
              <a:t>ebih</a:t>
            </a:r>
            <a:r>
              <a:rPr lang="en-US" sz="2400" dirty="0" smtClean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membosankan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377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1000</Words>
  <Application>Microsoft Office PowerPoint</Application>
  <PresentationFormat>On-screen Show (4:3)</PresentationFormat>
  <Paragraphs>88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KEMAMPUAN AKHIR YANG DIHARAPKAN</vt:lpstr>
      <vt:lpstr>PowerPoint Presentation</vt:lpstr>
      <vt:lpstr>Pendidikan</vt:lpstr>
      <vt:lpstr>Ilmu Pengetahuan dan Teknologi</vt:lpstr>
      <vt:lpstr>Pembelajaran</vt:lpstr>
      <vt:lpstr>Dale's cone of experience</vt:lpstr>
      <vt:lpstr>PowerPoint Presentation</vt:lpstr>
      <vt:lpstr>Pembelajaran yang Kreatif dan Inovatif</vt:lpstr>
      <vt:lpstr>Pengertian Media Pembelajaran</vt:lpstr>
      <vt:lpstr>Pengertian Media Pembelajaran</vt:lpstr>
      <vt:lpstr>Pengertian Media Pembelajaran</vt:lpstr>
      <vt:lpstr>Pengertian Media Pembelajaran</vt:lpstr>
      <vt:lpstr>Pengertian Media Pembelajaran</vt:lpstr>
      <vt:lpstr>Perbedaan Media dan Alat Peraga</vt:lpstr>
      <vt:lpstr>Peranan Media (Rohani, 1997:6).</vt:lpstr>
      <vt:lpstr>Manfaat Media Menurut Kemp dan Dayton (dalam Depdiknas, 2003).</vt:lpstr>
      <vt:lpstr>Manfaat Praktis Media Pembelajaran</vt:lpstr>
      <vt:lpstr>Fungsi Media Pembelajaran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214</cp:revision>
  <dcterms:created xsi:type="dcterms:W3CDTF">2010-08-24T06:47:44Z</dcterms:created>
  <dcterms:modified xsi:type="dcterms:W3CDTF">2018-09-08T06:56:45Z</dcterms:modified>
</cp:coreProperties>
</file>