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8"/>
  </p:notesMasterIdLst>
  <p:sldIdLst>
    <p:sldId id="256" r:id="rId2"/>
    <p:sldId id="257" r:id="rId3"/>
    <p:sldId id="329" r:id="rId4"/>
    <p:sldId id="261" r:id="rId5"/>
    <p:sldId id="367" r:id="rId6"/>
    <p:sldId id="368" r:id="rId7"/>
    <p:sldId id="335" r:id="rId8"/>
    <p:sldId id="369" r:id="rId9"/>
    <p:sldId id="377" r:id="rId10"/>
    <p:sldId id="370" r:id="rId11"/>
    <p:sldId id="371" r:id="rId12"/>
    <p:sldId id="336" r:id="rId13"/>
    <p:sldId id="262" r:id="rId14"/>
    <p:sldId id="286" r:id="rId15"/>
    <p:sldId id="322" r:id="rId16"/>
    <p:sldId id="372" r:id="rId17"/>
    <p:sldId id="373" r:id="rId18"/>
    <p:sldId id="344" r:id="rId19"/>
    <p:sldId id="337" r:id="rId20"/>
    <p:sldId id="338" r:id="rId21"/>
    <p:sldId id="339" r:id="rId22"/>
    <p:sldId id="342" r:id="rId23"/>
    <p:sldId id="340" r:id="rId24"/>
    <p:sldId id="341" r:id="rId25"/>
    <p:sldId id="330" r:id="rId26"/>
    <p:sldId id="312" r:id="rId27"/>
    <p:sldId id="345" r:id="rId28"/>
    <p:sldId id="346" r:id="rId29"/>
    <p:sldId id="313" r:id="rId30"/>
    <p:sldId id="375" r:id="rId31"/>
    <p:sldId id="374" r:id="rId32"/>
    <p:sldId id="314" r:id="rId33"/>
    <p:sldId id="347" r:id="rId34"/>
    <p:sldId id="378" r:id="rId35"/>
    <p:sldId id="379" r:id="rId36"/>
    <p:sldId id="380" r:id="rId37"/>
    <p:sldId id="398" r:id="rId38"/>
    <p:sldId id="350" r:id="rId39"/>
    <p:sldId id="381" r:id="rId40"/>
    <p:sldId id="382" r:id="rId41"/>
    <p:sldId id="383" r:id="rId42"/>
    <p:sldId id="384" r:id="rId43"/>
    <p:sldId id="385" r:id="rId44"/>
    <p:sldId id="376" r:id="rId45"/>
    <p:sldId id="390" r:id="rId46"/>
    <p:sldId id="391" r:id="rId47"/>
    <p:sldId id="386" r:id="rId48"/>
    <p:sldId id="392" r:id="rId49"/>
    <p:sldId id="387" r:id="rId50"/>
    <p:sldId id="388" r:id="rId51"/>
    <p:sldId id="393" r:id="rId52"/>
    <p:sldId id="397" r:id="rId53"/>
    <p:sldId id="389" r:id="rId54"/>
    <p:sldId id="395" r:id="rId55"/>
    <p:sldId id="394" r:id="rId56"/>
    <p:sldId id="396" r:id="rId5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/>
    <p:restoredTop sz="93074" autoAdjust="0"/>
  </p:normalViewPr>
  <p:slideViewPr>
    <p:cSldViewPr>
      <p:cViewPr varScale="1">
        <p:scale>
          <a:sx n="94" d="100"/>
          <a:sy n="94" d="100"/>
        </p:scale>
        <p:origin x="76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notesMaster" Target="notesMasters/notesMaster1.xml"/><Relationship Id="rId59" Type="http://schemas.openxmlformats.org/officeDocument/2006/relationships/presProps" Target="presProp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viewProps" Target="viewProps.xml"/><Relationship Id="rId61" Type="http://schemas.openxmlformats.org/officeDocument/2006/relationships/theme" Target="theme/theme1.xml"/><Relationship Id="rId6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55CC8C-7D1F-4611-94C8-8F80171B10E8}" type="datetimeFigureOut">
              <a:rPr lang="en-US" smtClean="0"/>
              <a:pPr/>
              <a:t>8/11/17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506B7-5C18-4743-A3EA-89F17ED730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297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switching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4506B7-5C18-4743-A3EA-89F17ED730FD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7595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4506B7-5C18-4743-A3EA-89F17ED730FD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038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8/11/17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8/11/17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8/11/17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8/11/17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8/11/17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8/11/17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8/11/17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8/11/17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8/11/17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8/11/17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8/11/17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32C3039-850C-4AE9-BE3E-B3F76BB6D7E6}" type="datetimeFigureOut">
              <a:rPr lang="en-US" smtClean="0"/>
              <a:pPr/>
              <a:t>8/11/17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e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e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jpe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jpe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jpeg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Tri </a:t>
            </a:r>
            <a:r>
              <a:rPr lang="en-US" smtClean="0"/>
              <a:t>Ismardiko Widyawan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err="1" smtClean="0"/>
              <a:t>Manajemen</a:t>
            </a:r>
            <a:r>
              <a:rPr lang="en-US" smtClean="0"/>
              <a:t> I/O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INTERRUPT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Pd </a:t>
            </a:r>
            <a:r>
              <a:rPr lang="en-US" dirty="0" err="1" smtClean="0"/>
              <a:t>saat</a:t>
            </a:r>
            <a:r>
              <a:rPr lang="en-US" dirty="0" smtClean="0"/>
              <a:t> I/O device </a:t>
            </a:r>
            <a:r>
              <a:rPr lang="en-US" dirty="0" err="1" smtClean="0"/>
              <a:t>selesai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menyebabkan</a:t>
            </a:r>
            <a:r>
              <a:rPr lang="en-US" dirty="0" smtClean="0"/>
              <a:t> interrupt</a:t>
            </a:r>
          </a:p>
          <a:p>
            <a:r>
              <a:rPr lang="en-US" dirty="0" smtClean="0"/>
              <a:t>Interrupt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memaksa</a:t>
            </a:r>
            <a:r>
              <a:rPr lang="en-US" dirty="0" smtClean="0"/>
              <a:t> CPU </a:t>
            </a:r>
            <a:r>
              <a:rPr lang="en-US" dirty="0" err="1" smtClean="0"/>
              <a:t>berhenti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melayani</a:t>
            </a:r>
            <a:r>
              <a:rPr lang="en-US" dirty="0" smtClean="0"/>
              <a:t> interrupt</a:t>
            </a:r>
          </a:p>
          <a:p>
            <a:r>
              <a:rPr lang="en-US" dirty="0" smtClean="0"/>
              <a:t>Interrupt vector: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tabel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indeks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nomor</a:t>
            </a:r>
            <a:r>
              <a:rPr lang="en-US" dirty="0" smtClean="0"/>
              <a:t> interrupt, yang </a:t>
            </a:r>
            <a:r>
              <a:rPr lang="en-US" dirty="0" err="1" smtClean="0"/>
              <a:t>berisi</a:t>
            </a:r>
            <a:r>
              <a:rPr lang="en-US" dirty="0" smtClean="0"/>
              <a:t> </a:t>
            </a:r>
            <a:r>
              <a:rPr lang="en-US" dirty="0" err="1" smtClean="0"/>
              <a:t>alamat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program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melayani</a:t>
            </a:r>
            <a:r>
              <a:rPr lang="en-US" dirty="0" smtClean="0"/>
              <a:t> interrupt</a:t>
            </a:r>
          </a:p>
          <a:p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pipeline </a:t>
            </a:r>
            <a:r>
              <a:rPr lang="en-US" dirty="0" err="1" smtClean="0"/>
              <a:t>dan</a:t>
            </a:r>
            <a:r>
              <a:rPr lang="en-US" dirty="0" smtClean="0"/>
              <a:t> superscalar interrupt </a:t>
            </a:r>
            <a:r>
              <a:rPr lang="en-US" dirty="0" err="1" smtClean="0"/>
              <a:t>dilayani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instruksi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selesai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Precise </a:t>
            </a:r>
            <a:r>
              <a:rPr lang="en-US" dirty="0" err="1" smtClean="0"/>
              <a:t>vs</a:t>
            </a:r>
            <a:r>
              <a:rPr lang="en-US" dirty="0" smtClean="0"/>
              <a:t> Imprecise Interrupt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Ciri-ciri</a:t>
            </a:r>
            <a:r>
              <a:rPr lang="en-US" dirty="0" smtClean="0"/>
              <a:t> precise interrupt: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PC </a:t>
            </a:r>
            <a:r>
              <a:rPr lang="en-US" dirty="0" err="1" smtClean="0"/>
              <a:t>disimpan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 yang </a:t>
            </a:r>
            <a:r>
              <a:rPr lang="en-US" dirty="0" err="1" smtClean="0"/>
              <a:t>diketahui</a:t>
            </a:r>
            <a:r>
              <a:rPr lang="en-US" dirty="0" smtClean="0"/>
              <a:t> </a:t>
            </a:r>
            <a:r>
              <a:rPr lang="en-US" dirty="0" err="1" smtClean="0"/>
              <a:t>bersama</a:t>
            </a:r>
            <a:endParaRPr lang="en-US" dirty="0" smtClean="0"/>
          </a:p>
          <a:p>
            <a:pPr marL="777240" lvl="1" indent="-457200">
              <a:buFont typeface="+mj-lt"/>
              <a:buAutoNum type="arabicPeriod"/>
            </a:pP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instruksi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yang </a:t>
            </a:r>
            <a:r>
              <a:rPr lang="en-US" dirty="0" err="1" smtClean="0"/>
              <a:t>ditunjuk</a:t>
            </a:r>
            <a:r>
              <a:rPr lang="en-US" dirty="0" smtClean="0"/>
              <a:t> PC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selesai</a:t>
            </a:r>
            <a:endParaRPr lang="en-US" dirty="0" smtClean="0"/>
          </a:p>
          <a:p>
            <a:pPr marL="777240" lvl="1" indent="-457200">
              <a:buFont typeface="+mj-lt"/>
              <a:buAutoNum type="arabicPeriod"/>
            </a:pPr>
            <a:r>
              <a:rPr lang="en-US" dirty="0" err="1" smtClean="0"/>
              <a:t>Tiada</a:t>
            </a:r>
            <a:r>
              <a:rPr lang="en-US" dirty="0" smtClean="0"/>
              <a:t> </a:t>
            </a:r>
            <a:r>
              <a:rPr lang="en-US" dirty="0" err="1" smtClean="0"/>
              <a:t>instruksi</a:t>
            </a:r>
            <a:r>
              <a:rPr lang="en-US" dirty="0" smtClean="0"/>
              <a:t> </a:t>
            </a:r>
            <a:r>
              <a:rPr lang="en-US" dirty="0" err="1" smtClean="0"/>
              <a:t>sesudah</a:t>
            </a:r>
            <a:r>
              <a:rPr lang="en-US" dirty="0" smtClean="0"/>
              <a:t> yang </a:t>
            </a:r>
            <a:r>
              <a:rPr lang="en-US" dirty="0" err="1" smtClean="0"/>
              <a:t>ditunjuk</a:t>
            </a:r>
            <a:r>
              <a:rPr lang="en-US" dirty="0" smtClean="0"/>
              <a:t> PC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eksekusi</a:t>
            </a:r>
            <a:endParaRPr lang="en-US" dirty="0" smtClean="0"/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Status </a:t>
            </a:r>
            <a:r>
              <a:rPr lang="en-US" dirty="0" err="1" smtClean="0"/>
              <a:t>eksekusi</a:t>
            </a:r>
            <a:r>
              <a:rPr lang="en-US" dirty="0" smtClean="0"/>
              <a:t> </a:t>
            </a:r>
            <a:r>
              <a:rPr lang="en-US" dirty="0" err="1" smtClean="0"/>
              <a:t>instruksi</a:t>
            </a:r>
            <a:r>
              <a:rPr lang="en-US" dirty="0" smtClean="0"/>
              <a:t> yang </a:t>
            </a:r>
            <a:r>
              <a:rPr lang="en-US" dirty="0" err="1" smtClean="0"/>
              <a:t>ditunjuk</a:t>
            </a:r>
            <a:r>
              <a:rPr lang="en-US" dirty="0" smtClean="0"/>
              <a:t> PC </a:t>
            </a:r>
            <a:r>
              <a:rPr lang="en-US" dirty="0" err="1" smtClean="0"/>
              <a:t>diketahui</a:t>
            </a:r>
            <a:endParaRPr lang="en-US" dirty="0" smtClean="0"/>
          </a:p>
          <a:p>
            <a:pPr marL="502920" indent="-457200"/>
            <a:r>
              <a:rPr lang="en-US" dirty="0" smtClean="0"/>
              <a:t>Imprecise interrupt </a:t>
            </a:r>
            <a:r>
              <a:rPr lang="en-US" dirty="0" err="1" smtClean="0"/>
              <a:t>menggunakan</a:t>
            </a:r>
            <a:r>
              <a:rPr lang="en-US" dirty="0" smtClean="0"/>
              <a:t> stack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menyimpan</a:t>
            </a:r>
            <a:r>
              <a:rPr lang="en-US" dirty="0" smtClean="0"/>
              <a:t> status </a:t>
            </a:r>
            <a:r>
              <a:rPr lang="en-US" dirty="0" err="1" smtClean="0"/>
              <a:t>eksekusi</a:t>
            </a:r>
            <a:r>
              <a:rPr lang="en-US" dirty="0" smtClean="0"/>
              <a:t> </a:t>
            </a:r>
            <a:r>
              <a:rPr lang="en-US" dirty="0" err="1" smtClean="0"/>
              <a:t>instruksi</a:t>
            </a:r>
            <a:endParaRPr lang="en-US" dirty="0" smtClean="0"/>
          </a:p>
          <a:p>
            <a:pPr marL="502920" indent="-457200"/>
            <a:r>
              <a:rPr lang="en-US" dirty="0" smtClean="0"/>
              <a:t>Hybrid: </a:t>
            </a:r>
            <a:r>
              <a:rPr lang="en-US" dirty="0" err="1" smtClean="0"/>
              <a:t>beberapa</a:t>
            </a:r>
            <a:r>
              <a:rPr lang="en-US" dirty="0" smtClean="0"/>
              <a:t> interrupt precise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I/O SOFTWARE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4400" dirty="0" err="1" smtClean="0"/>
              <a:t>Karakteristik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Device independence: system call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bergantung</a:t>
            </a:r>
            <a:r>
              <a:rPr lang="en-US" dirty="0" smtClean="0"/>
              <a:t> device</a:t>
            </a:r>
          </a:p>
          <a:p>
            <a:r>
              <a:rPr lang="en-US" dirty="0" smtClean="0"/>
              <a:t>Uniform naming: </a:t>
            </a:r>
            <a:r>
              <a:rPr lang="en-US" dirty="0" err="1" smtClean="0"/>
              <a:t>penamaan</a:t>
            </a:r>
            <a:r>
              <a:rPr lang="en-US" dirty="0" smtClean="0"/>
              <a:t> yang </a:t>
            </a:r>
            <a:r>
              <a:rPr lang="en-US" dirty="0" err="1" smtClean="0"/>
              <a:t>seragam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bergantung</a:t>
            </a:r>
            <a:r>
              <a:rPr lang="en-US" dirty="0" smtClean="0"/>
              <a:t> device</a:t>
            </a:r>
          </a:p>
          <a:p>
            <a:r>
              <a:rPr lang="en-US" dirty="0" smtClean="0"/>
              <a:t>Error handling: </a:t>
            </a:r>
            <a:r>
              <a:rPr lang="en-US" dirty="0" err="1" smtClean="0"/>
              <a:t>sebaiknya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level </a:t>
            </a:r>
            <a:r>
              <a:rPr lang="en-US" dirty="0" err="1" smtClean="0"/>
              <a:t>rendah</a:t>
            </a:r>
            <a:endParaRPr lang="en-US" dirty="0" smtClean="0"/>
          </a:p>
          <a:p>
            <a:r>
              <a:rPr lang="en-US" dirty="0" smtClean="0"/>
              <a:t>Synchronous vs. asynchronous</a:t>
            </a:r>
          </a:p>
          <a:p>
            <a:r>
              <a:rPr lang="en-US" dirty="0" smtClean="0"/>
              <a:t>Buffering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Implementasi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 I/O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/>
            <a:r>
              <a:rPr lang="en-US" dirty="0" err="1" smtClean="0"/>
              <a:t>Terdapat</a:t>
            </a:r>
            <a:r>
              <a:rPr lang="en-US" dirty="0" smtClean="0"/>
              <a:t> 3 </a:t>
            </a:r>
            <a:r>
              <a:rPr lang="en-US" dirty="0" err="1" smtClean="0"/>
              <a:t>cara</a:t>
            </a:r>
            <a:r>
              <a:rPr lang="en-US" dirty="0" smtClean="0"/>
              <a:t>:</a:t>
            </a:r>
          </a:p>
          <a:p>
            <a:pPr marL="788670" lvl="1" indent="-514350"/>
            <a:r>
              <a:rPr lang="en-US" dirty="0" smtClean="0"/>
              <a:t>Programmed I/O</a:t>
            </a:r>
          </a:p>
          <a:p>
            <a:pPr marL="788670" lvl="1" indent="-514350"/>
            <a:r>
              <a:rPr lang="en-US" dirty="0" smtClean="0"/>
              <a:t>Interrupt-driven I/O</a:t>
            </a:r>
          </a:p>
          <a:p>
            <a:pPr marL="788670" lvl="1" indent="-514350"/>
            <a:r>
              <a:rPr lang="en-US" dirty="0" smtClean="0"/>
              <a:t>I/O </a:t>
            </a:r>
            <a:r>
              <a:rPr lang="en-US" dirty="0" err="1" smtClean="0"/>
              <a:t>menggunakan</a:t>
            </a:r>
            <a:r>
              <a:rPr lang="en-US" dirty="0" smtClean="0"/>
              <a:t> DMA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Programmed I/O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Seluruhnya</a:t>
            </a:r>
            <a:r>
              <a:rPr lang="en-US" dirty="0" smtClean="0"/>
              <a:t> </a:t>
            </a:r>
            <a:r>
              <a:rPr lang="en-US" dirty="0" err="1" smtClean="0"/>
              <a:t>dikerjakan</a:t>
            </a:r>
            <a:r>
              <a:rPr lang="en-US" dirty="0" smtClean="0"/>
              <a:t> CPU</a:t>
            </a:r>
          </a:p>
          <a:p>
            <a:r>
              <a:rPr lang="en-US" dirty="0" err="1" smtClean="0"/>
              <a:t>Menggunakan</a:t>
            </a:r>
            <a:r>
              <a:rPr lang="en-US" dirty="0" smtClean="0"/>
              <a:t> polling </a:t>
            </a:r>
            <a:r>
              <a:rPr lang="en-US" dirty="0" err="1" smtClean="0"/>
              <a:t>atau</a:t>
            </a:r>
            <a:r>
              <a:rPr lang="en-US" dirty="0" smtClean="0"/>
              <a:t> busy waiting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 descr="poll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849" y="2514600"/>
            <a:ext cx="8309499" cy="1981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Interrupt-driven I/O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Karena</a:t>
            </a:r>
            <a:r>
              <a:rPr lang="en-US" dirty="0" smtClean="0"/>
              <a:t> I/O device </a:t>
            </a:r>
            <a:r>
              <a:rPr lang="en-US" dirty="0" err="1" smtClean="0"/>
              <a:t>lambat</a:t>
            </a:r>
            <a:r>
              <a:rPr lang="en-US" dirty="0" smtClean="0"/>
              <a:t>, </a:t>
            </a:r>
            <a:r>
              <a:rPr lang="en-US" dirty="0" err="1" smtClean="0"/>
              <a:t>waktunya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dipakai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context switching (scheduler), user program </a:t>
            </a:r>
            <a:r>
              <a:rPr lang="en-US" dirty="0" err="1" smtClean="0"/>
              <a:t>terblok</a:t>
            </a:r>
            <a:endParaRPr lang="en-US" dirty="0" smtClean="0"/>
          </a:p>
          <a:p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 I/O </a:t>
            </a:r>
            <a:r>
              <a:rPr lang="en-US" dirty="0" err="1" smtClean="0"/>
              <a:t>untuk</a:t>
            </a:r>
            <a:r>
              <a:rPr lang="en-US" dirty="0" smtClean="0"/>
              <a:t> 1 character </a:t>
            </a:r>
            <a:r>
              <a:rPr lang="en-US" dirty="0" err="1" smtClean="0"/>
              <a:t>selesai</a:t>
            </a:r>
            <a:r>
              <a:rPr lang="en-US" dirty="0" smtClean="0"/>
              <a:t> </a:t>
            </a:r>
            <a:r>
              <a:rPr lang="en-US" dirty="0" err="1" smtClean="0"/>
              <a:t>menyebabkan</a:t>
            </a:r>
            <a:r>
              <a:rPr lang="en-US" dirty="0" smtClean="0"/>
              <a:t> interrupt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meminta</a:t>
            </a:r>
            <a:r>
              <a:rPr lang="en-US" dirty="0" smtClean="0"/>
              <a:t> interrupt service procedure </a:t>
            </a:r>
            <a:r>
              <a:rPr lang="en-US" dirty="0" err="1" smtClean="0"/>
              <a:t>mengambil</a:t>
            </a:r>
            <a:r>
              <a:rPr lang="en-US" dirty="0" smtClean="0"/>
              <a:t> character </a:t>
            </a:r>
            <a:r>
              <a:rPr lang="en-US" dirty="0" err="1" smtClean="0"/>
              <a:t>berikutnya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I/O</a:t>
            </a:r>
          </a:p>
          <a:p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I/O </a:t>
            </a:r>
            <a:r>
              <a:rPr lang="en-US" dirty="0" err="1" smtClean="0"/>
              <a:t>selesai</a:t>
            </a:r>
            <a:r>
              <a:rPr lang="en-US" dirty="0" smtClean="0"/>
              <a:t> user program </a:t>
            </a:r>
            <a:r>
              <a:rPr lang="en-US" dirty="0" err="1" smtClean="0"/>
              <a:t>di</a:t>
            </a:r>
            <a:r>
              <a:rPr lang="en-US" dirty="0" smtClean="0"/>
              <a:t>-unblock</a:t>
            </a:r>
            <a:endParaRPr lang="en-US" dirty="0"/>
          </a:p>
        </p:txBody>
      </p:sp>
      <p:pic>
        <p:nvPicPr>
          <p:cNvPr id="4" name="Picture 3" descr="InterruptI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4267200"/>
            <a:ext cx="7790392" cy="25908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I/O </a:t>
            </a:r>
            <a:r>
              <a:rPr lang="en-US" dirty="0" err="1" smtClean="0"/>
              <a:t>menggunakan</a:t>
            </a:r>
            <a:r>
              <a:rPr lang="en-US" dirty="0" smtClean="0"/>
              <a:t> DMA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Interrupt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karakter</a:t>
            </a:r>
            <a:r>
              <a:rPr lang="en-US" dirty="0" smtClean="0"/>
              <a:t> </a:t>
            </a:r>
            <a:r>
              <a:rPr lang="en-US" dirty="0" err="1" smtClean="0"/>
              <a:t>membuang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endParaRPr lang="en-US" dirty="0" smtClean="0"/>
          </a:p>
          <a:p>
            <a:r>
              <a:rPr lang="en-US" dirty="0" err="1" smtClean="0"/>
              <a:t>Biarkan</a:t>
            </a:r>
            <a:r>
              <a:rPr lang="en-US" dirty="0" smtClean="0"/>
              <a:t> DMA </a:t>
            </a:r>
            <a:r>
              <a:rPr lang="en-US" dirty="0" err="1" smtClean="0"/>
              <a:t>menggantikan</a:t>
            </a:r>
            <a:r>
              <a:rPr lang="en-US" dirty="0" smtClean="0"/>
              <a:t> CPU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memeriksa</a:t>
            </a:r>
            <a:r>
              <a:rPr lang="en-US" dirty="0" smtClean="0"/>
              <a:t> status I/O device</a:t>
            </a:r>
            <a:endParaRPr lang="en-US" dirty="0"/>
          </a:p>
        </p:txBody>
      </p:sp>
      <p:pic>
        <p:nvPicPr>
          <p:cNvPr id="4" name="Picture 3" descr="IODM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4724400"/>
            <a:ext cx="7237790" cy="12192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I/O SOFTWARE LAYERS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I/O SOFTWARE LAYERS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4 layer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  <p:pic>
        <p:nvPicPr>
          <p:cNvPr id="5" name="Picture 4" descr="IOSWLayer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2667000"/>
            <a:ext cx="5470634" cy="228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I/O hardware</a:t>
            </a:r>
          </a:p>
          <a:p>
            <a:r>
              <a:rPr lang="en-US" dirty="0" smtClean="0"/>
              <a:t>I/O software</a:t>
            </a:r>
          </a:p>
          <a:p>
            <a:r>
              <a:rPr lang="en-US" dirty="0" smtClean="0"/>
              <a:t>I/O software layer</a:t>
            </a:r>
          </a:p>
          <a:p>
            <a:r>
              <a:rPr lang="en-US" dirty="0" smtClean="0"/>
              <a:t>Disk</a:t>
            </a:r>
          </a:p>
          <a:p>
            <a:r>
              <a:rPr lang="en-US" dirty="0" smtClean="0"/>
              <a:t>Clock</a:t>
            </a:r>
          </a:p>
          <a:p>
            <a:r>
              <a:rPr lang="en-US" dirty="0" smtClean="0"/>
              <a:t>User Interface</a:t>
            </a:r>
          </a:p>
          <a:p>
            <a:r>
              <a:rPr lang="en-US" dirty="0" smtClean="0"/>
              <a:t>Power Management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INTERRUPT HANDLERS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 I/O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dijalankan</a:t>
            </a:r>
            <a:r>
              <a:rPr lang="en-US" dirty="0" smtClean="0"/>
              <a:t>, device driver yang </a:t>
            </a:r>
            <a:r>
              <a:rPr lang="en-US" dirty="0" err="1" smtClean="0"/>
              <a:t>mengendalikan</a:t>
            </a:r>
            <a:endParaRPr lang="en-US" dirty="0" smtClean="0"/>
          </a:p>
          <a:p>
            <a:r>
              <a:rPr lang="en-US" dirty="0" smtClean="0"/>
              <a:t>Device driver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terblok</a:t>
            </a:r>
            <a:r>
              <a:rPr lang="en-US" dirty="0" smtClean="0"/>
              <a:t> </a:t>
            </a:r>
            <a:r>
              <a:rPr lang="en-US" dirty="0" err="1" smtClean="0"/>
              <a:t>sementara</a:t>
            </a:r>
            <a:r>
              <a:rPr lang="en-US" dirty="0" smtClean="0"/>
              <a:t> </a:t>
            </a:r>
            <a:r>
              <a:rPr lang="en-US" dirty="0" err="1" smtClean="0"/>
              <a:t>menunggu</a:t>
            </a:r>
            <a:r>
              <a:rPr lang="en-US" dirty="0" smtClean="0"/>
              <a:t> hardware I/O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menyebabkan</a:t>
            </a:r>
            <a:r>
              <a:rPr lang="en-US" dirty="0" smtClean="0"/>
              <a:t> interrupt</a:t>
            </a:r>
          </a:p>
          <a:p>
            <a:r>
              <a:rPr lang="en-US" dirty="0" smtClean="0"/>
              <a:t>Interrupt handlers </a:t>
            </a:r>
            <a:r>
              <a:rPr lang="en-US" dirty="0" err="1" smtClean="0"/>
              <a:t>menangani</a:t>
            </a:r>
            <a:r>
              <a:rPr lang="en-US" dirty="0" smtClean="0"/>
              <a:t> interrupt </a:t>
            </a:r>
            <a:r>
              <a:rPr lang="en-US" dirty="0" err="1" smtClean="0"/>
              <a:t>lalu</a:t>
            </a:r>
            <a:r>
              <a:rPr lang="en-US" dirty="0" smtClean="0"/>
              <a:t> </a:t>
            </a:r>
            <a:r>
              <a:rPr lang="en-US" dirty="0" err="1" smtClean="0"/>
              <a:t>mengembalikan</a:t>
            </a:r>
            <a:r>
              <a:rPr lang="en-US" dirty="0" smtClean="0"/>
              <a:t> status device driver </a:t>
            </a:r>
            <a:r>
              <a:rPr lang="en-US" dirty="0" err="1" smtClean="0"/>
              <a:t>menjadi</a:t>
            </a:r>
            <a:r>
              <a:rPr lang="en-US" dirty="0" smtClean="0"/>
              <a:t> ready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Device Driver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sejumlah</a:t>
            </a:r>
            <a:r>
              <a:rPr lang="en-US" dirty="0" smtClean="0"/>
              <a:t> register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I/O device</a:t>
            </a:r>
          </a:p>
          <a:p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programnya</a:t>
            </a:r>
            <a:r>
              <a:rPr lang="en-US" dirty="0" smtClean="0"/>
              <a:t> </a:t>
            </a:r>
            <a:r>
              <a:rPr lang="en-US" dirty="0" err="1" smtClean="0"/>
              <a:t>berbeda-beda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device</a:t>
            </a:r>
          </a:p>
          <a:p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pembuat</a:t>
            </a:r>
            <a:r>
              <a:rPr lang="en-US" dirty="0" smtClean="0"/>
              <a:t> I/O device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OS</a:t>
            </a:r>
          </a:p>
          <a:p>
            <a:r>
              <a:rPr lang="en-US" dirty="0" err="1" smtClean="0"/>
              <a:t>Sebagian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OS </a:t>
            </a:r>
            <a:r>
              <a:rPr lang="en-US" dirty="0" err="1" smtClean="0"/>
              <a:t>menjalankan</a:t>
            </a:r>
            <a:r>
              <a:rPr lang="en-US" dirty="0" smtClean="0"/>
              <a:t> device driver </a:t>
            </a:r>
            <a:r>
              <a:rPr lang="en-US" dirty="0" err="1" smtClean="0"/>
              <a:t>di</a:t>
            </a:r>
            <a:r>
              <a:rPr lang="en-US" dirty="0" smtClean="0"/>
              <a:t> kernel</a:t>
            </a:r>
          </a:p>
          <a:p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aman</a:t>
            </a:r>
            <a:r>
              <a:rPr lang="en-US" dirty="0" smtClean="0"/>
              <a:t> </a:t>
            </a:r>
            <a:r>
              <a:rPr lang="en-US" dirty="0" err="1" smtClean="0"/>
              <a:t>menjalankan</a:t>
            </a:r>
            <a:r>
              <a:rPr lang="en-US" dirty="0" smtClean="0"/>
              <a:t> driver </a:t>
            </a:r>
            <a:r>
              <a:rPr lang="en-US" dirty="0" err="1" smtClean="0"/>
              <a:t>di</a:t>
            </a:r>
            <a:r>
              <a:rPr lang="en-US" dirty="0" smtClean="0"/>
              <a:t> user space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produsen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OS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Fungsi</a:t>
            </a:r>
            <a:r>
              <a:rPr lang="en-US" dirty="0" smtClean="0"/>
              <a:t> Device Driver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Melayani</a:t>
            </a:r>
            <a:r>
              <a:rPr lang="en-US" dirty="0" smtClean="0"/>
              <a:t> read/write</a:t>
            </a:r>
          </a:p>
          <a:p>
            <a:pPr lvl="1"/>
            <a:r>
              <a:rPr lang="en-US" dirty="0" err="1" smtClean="0"/>
              <a:t>Menerjemahkan</a:t>
            </a:r>
            <a:r>
              <a:rPr lang="en-US" dirty="0" smtClean="0"/>
              <a:t> read/write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abstrak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konkrit</a:t>
            </a:r>
            <a:endParaRPr lang="en-US" dirty="0" smtClean="0"/>
          </a:p>
          <a:p>
            <a:pPr lvl="1"/>
            <a:r>
              <a:rPr lang="en-US" dirty="0" err="1" smtClean="0"/>
              <a:t>Memeriksa</a:t>
            </a:r>
            <a:r>
              <a:rPr lang="en-US" dirty="0" smtClean="0"/>
              <a:t> status device</a:t>
            </a:r>
          </a:p>
          <a:p>
            <a:pPr lvl="1"/>
            <a:r>
              <a:rPr lang="en-US" dirty="0" err="1" smtClean="0"/>
              <a:t>Menuliskan</a:t>
            </a:r>
            <a:r>
              <a:rPr lang="en-US" dirty="0" smtClean="0"/>
              <a:t> </a:t>
            </a:r>
            <a:r>
              <a:rPr lang="en-US" dirty="0" err="1" smtClean="0"/>
              <a:t>perintah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register </a:t>
            </a:r>
            <a:r>
              <a:rPr lang="en-US" dirty="0" err="1" smtClean="0"/>
              <a:t>di</a:t>
            </a:r>
            <a:r>
              <a:rPr lang="en-US" dirty="0" smtClean="0"/>
              <a:t> controller</a:t>
            </a:r>
          </a:p>
          <a:p>
            <a:pPr lvl="1"/>
            <a:r>
              <a:rPr lang="en-US" dirty="0" err="1" smtClean="0"/>
              <a:t>Menunggu</a:t>
            </a:r>
            <a:r>
              <a:rPr lang="en-US" dirty="0" smtClean="0"/>
              <a:t>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(</a:t>
            </a:r>
            <a:r>
              <a:rPr lang="en-US" dirty="0" err="1" smtClean="0"/>
              <a:t>contoh</a:t>
            </a:r>
            <a:r>
              <a:rPr lang="en-US" dirty="0" smtClean="0"/>
              <a:t> I/O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mekanik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Device Independent I/O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Fungsi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Memberikan</a:t>
            </a:r>
            <a:r>
              <a:rPr lang="en-US" dirty="0" smtClean="0"/>
              <a:t> interface yang </a:t>
            </a:r>
            <a:r>
              <a:rPr lang="en-US" dirty="0" err="1" smtClean="0"/>
              <a:t>seragam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device driver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memudahkan</a:t>
            </a:r>
            <a:r>
              <a:rPr lang="en-US" dirty="0" smtClean="0">
                <a:sym typeface="Wingdings" pitchFamily="2" charset="2"/>
              </a:rPr>
              <a:t> plug in device </a:t>
            </a:r>
            <a:r>
              <a:rPr lang="en-US" dirty="0" err="1" smtClean="0">
                <a:sym typeface="Wingdings" pitchFamily="2" charset="2"/>
              </a:rPr>
              <a:t>baru</a:t>
            </a:r>
            <a:endParaRPr lang="en-US" dirty="0" smtClean="0"/>
          </a:p>
          <a:p>
            <a:pPr lvl="1"/>
            <a:r>
              <a:rPr lang="en-US" dirty="0" smtClean="0"/>
              <a:t>Buffering</a:t>
            </a:r>
          </a:p>
          <a:p>
            <a:pPr lvl="1"/>
            <a:r>
              <a:rPr lang="en-US" dirty="0" smtClean="0"/>
              <a:t>Error reporting</a:t>
            </a:r>
          </a:p>
          <a:p>
            <a:pPr lvl="1"/>
            <a:r>
              <a:rPr lang="en-US" dirty="0" err="1" smtClean="0"/>
              <a:t>Mengalokasikan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mendealokasikan</a:t>
            </a:r>
            <a:r>
              <a:rPr lang="en-US" dirty="0" smtClean="0"/>
              <a:t> dedicated device</a:t>
            </a:r>
          </a:p>
          <a:p>
            <a:pPr lvl="1"/>
            <a:r>
              <a:rPr lang="en-US" dirty="0" err="1" smtClean="0"/>
              <a:t>Menyediakan</a:t>
            </a:r>
            <a:r>
              <a:rPr lang="en-US" dirty="0" smtClean="0"/>
              <a:t> device-independent block size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BUFFERING</a:t>
            </a:r>
            <a:endParaRPr lang="en-US" dirty="0"/>
          </a:p>
        </p:txBody>
      </p:sp>
      <p:pic>
        <p:nvPicPr>
          <p:cNvPr id="6" name="Content Placeholder 5" descr="IOBuffer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990600" y="1447800"/>
            <a:ext cx="6833616" cy="2895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Magnetic Disk</a:t>
            </a:r>
          </a:p>
          <a:p>
            <a:r>
              <a:rPr lang="en-US" dirty="0" smtClean="0"/>
              <a:t>RAID</a:t>
            </a:r>
          </a:p>
          <a:p>
            <a:r>
              <a:rPr lang="en-US" dirty="0" smtClean="0"/>
              <a:t>CD ROM</a:t>
            </a:r>
          </a:p>
          <a:p>
            <a:r>
              <a:rPr lang="en-US" dirty="0" smtClean="0"/>
              <a:t>CD Recordable</a:t>
            </a:r>
          </a:p>
          <a:p>
            <a:r>
              <a:rPr lang="en-US" dirty="0" smtClean="0"/>
              <a:t>CD Rewritable</a:t>
            </a:r>
          </a:p>
          <a:p>
            <a:r>
              <a:rPr lang="en-US" dirty="0" smtClean="0"/>
              <a:t>DVD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Magnetic Disk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hard disk, floppy disk</a:t>
            </a:r>
          </a:p>
          <a:p>
            <a:r>
              <a:rPr lang="en-US" dirty="0" err="1" smtClean="0"/>
              <a:t>Terbagi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cylinder, track, sector</a:t>
            </a:r>
            <a:endParaRPr lang="en-US" dirty="0"/>
          </a:p>
        </p:txBody>
      </p:sp>
      <p:pic>
        <p:nvPicPr>
          <p:cNvPr id="4" name="Picture 3" descr="DiskParamet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799" y="2438400"/>
            <a:ext cx="6404579" cy="3429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and Virtual Geometry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Disk </a:t>
            </a:r>
            <a:r>
              <a:rPr lang="en-US" dirty="0" err="1" smtClean="0"/>
              <a:t>dibagi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zone, </a:t>
            </a:r>
            <a:r>
              <a:rPr lang="en-US" dirty="0" err="1" smtClean="0"/>
              <a:t>jumlah</a:t>
            </a:r>
            <a:r>
              <a:rPr lang="en-US" dirty="0" smtClean="0"/>
              <a:t> sector/track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tiap</a:t>
            </a:r>
            <a:r>
              <a:rPr lang="en-US" dirty="0" smtClean="0"/>
              <a:t> zone</a:t>
            </a:r>
            <a:endParaRPr lang="en-US" dirty="0"/>
          </a:p>
        </p:txBody>
      </p:sp>
      <p:pic>
        <p:nvPicPr>
          <p:cNvPr id="5" name="Picture 4" descr="DiskGeometr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2971800"/>
            <a:ext cx="6071541" cy="320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382000" cy="45720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Kinerja</a:t>
            </a:r>
            <a:r>
              <a:rPr lang="en-US" dirty="0" smtClean="0"/>
              <a:t> CPU </a:t>
            </a:r>
            <a:r>
              <a:rPr lang="en-US" dirty="0" err="1" smtClean="0"/>
              <a:t>tumbuh</a:t>
            </a:r>
            <a:r>
              <a:rPr lang="en-US" dirty="0" smtClean="0"/>
              <a:t> </a:t>
            </a:r>
            <a:r>
              <a:rPr lang="en-US" dirty="0" err="1" smtClean="0"/>
              <a:t>jauh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cepat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disk</a:t>
            </a:r>
          </a:p>
          <a:p>
            <a:r>
              <a:rPr lang="en-US" dirty="0" smtClean="0"/>
              <a:t>CPU </a:t>
            </a:r>
            <a:r>
              <a:rPr lang="en-US" dirty="0" err="1" smtClean="0"/>
              <a:t>paralel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disk </a:t>
            </a:r>
            <a:r>
              <a:rPr lang="en-US" dirty="0" err="1" smtClean="0">
                <a:sym typeface="Wingdings" pitchFamily="2" charset="2"/>
              </a:rPr>
              <a:t>paralel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Redundant Array of Inexpensive Disk (RAID) vs. Single Large Expensive Disk (SLED)</a:t>
            </a:r>
          </a:p>
          <a:p>
            <a:r>
              <a:rPr lang="en-US" dirty="0" err="1" smtClean="0">
                <a:sym typeface="Wingdings" pitchFamily="2" charset="2"/>
              </a:rPr>
              <a:t>Ada</a:t>
            </a:r>
            <a:r>
              <a:rPr lang="en-US" dirty="0" smtClean="0">
                <a:sym typeface="Wingdings" pitchFamily="2" charset="2"/>
              </a:rPr>
              <a:t> 6 level: RAID level 0 – 5</a:t>
            </a:r>
          </a:p>
          <a:p>
            <a:r>
              <a:rPr lang="en-US" dirty="0" smtClean="0">
                <a:sym typeface="Wingdings" pitchFamily="2" charset="2"/>
              </a:rPr>
              <a:t>Level 0: </a:t>
            </a:r>
            <a:r>
              <a:rPr lang="en-US" dirty="0" err="1" smtClean="0">
                <a:sym typeface="Wingdings" pitchFamily="2" charset="2"/>
              </a:rPr>
              <a:t>Membagi</a:t>
            </a:r>
            <a:r>
              <a:rPr lang="en-US" dirty="0" smtClean="0">
                <a:sym typeface="Wingdings" pitchFamily="2" charset="2"/>
              </a:rPr>
              <a:t> data </a:t>
            </a:r>
            <a:r>
              <a:rPr lang="en-US" dirty="0" err="1" smtClean="0">
                <a:sym typeface="Wingdings" pitchFamily="2" charset="2"/>
              </a:rPr>
              <a:t>ke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dalam</a:t>
            </a:r>
            <a:r>
              <a:rPr lang="en-US" dirty="0" smtClean="0">
                <a:sym typeface="Wingdings" pitchFamily="2" charset="2"/>
              </a:rPr>
              <a:t> strip, k </a:t>
            </a:r>
            <a:r>
              <a:rPr lang="en-US" dirty="0" err="1" smtClean="0">
                <a:sym typeface="Wingdings" pitchFamily="2" charset="2"/>
              </a:rPr>
              <a:t>sektor</a:t>
            </a:r>
            <a:r>
              <a:rPr lang="en-US" dirty="0" smtClean="0">
                <a:sym typeface="Wingdings" pitchFamily="2" charset="2"/>
              </a:rPr>
              <a:t>/strip</a:t>
            </a:r>
          </a:p>
          <a:p>
            <a:r>
              <a:rPr lang="en-US" dirty="0" smtClean="0">
                <a:sym typeface="Wingdings" pitchFamily="2" charset="2"/>
              </a:rPr>
              <a:t>Level 1: </a:t>
            </a:r>
            <a:r>
              <a:rPr lang="en-US" dirty="0" err="1" smtClean="0">
                <a:sym typeface="Wingdings" pitchFamily="2" charset="2"/>
              </a:rPr>
              <a:t>Lengkap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dengan</a:t>
            </a:r>
            <a:r>
              <a:rPr lang="en-US" dirty="0" smtClean="0">
                <a:sym typeface="Wingdings" pitchFamily="2" charset="2"/>
              </a:rPr>
              <a:t> backup strip</a:t>
            </a:r>
          </a:p>
          <a:p>
            <a:r>
              <a:rPr lang="en-US" dirty="0" smtClean="0">
                <a:sym typeface="Wingdings" pitchFamily="2" charset="2"/>
              </a:rPr>
              <a:t>Level 2 </a:t>
            </a:r>
            <a:r>
              <a:rPr lang="en-US" dirty="0" err="1" smtClean="0">
                <a:sym typeface="Wingdings" pitchFamily="2" charset="2"/>
              </a:rPr>
              <a:t>dan</a:t>
            </a:r>
            <a:r>
              <a:rPr lang="en-US" dirty="0" smtClean="0">
                <a:sym typeface="Wingdings" pitchFamily="2" charset="2"/>
              </a:rPr>
              <a:t> 3: </a:t>
            </a:r>
            <a:r>
              <a:rPr lang="en-US" dirty="0" err="1" smtClean="0">
                <a:sym typeface="Wingdings" pitchFamily="2" charset="2"/>
              </a:rPr>
              <a:t>bukan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sektor</a:t>
            </a:r>
            <a:r>
              <a:rPr lang="en-US" dirty="0" smtClean="0">
                <a:sym typeface="Wingdings" pitchFamily="2" charset="2"/>
              </a:rPr>
              <a:t>/strip </a:t>
            </a:r>
            <a:r>
              <a:rPr lang="en-US" dirty="0" err="1" smtClean="0">
                <a:sym typeface="Wingdings" pitchFamily="2" charset="2"/>
              </a:rPr>
              <a:t>tapi</a:t>
            </a:r>
            <a:r>
              <a:rPr lang="en-US" dirty="0" smtClean="0">
                <a:sym typeface="Wingdings" pitchFamily="2" charset="2"/>
              </a:rPr>
              <a:t> 1 word data (7 bit/4bit). </a:t>
            </a:r>
            <a:r>
              <a:rPr lang="en-US" dirty="0" err="1" smtClean="0">
                <a:sym typeface="Wingdings" pitchFamily="2" charset="2"/>
              </a:rPr>
              <a:t>Pada</a:t>
            </a:r>
            <a:r>
              <a:rPr lang="en-US" dirty="0" smtClean="0">
                <a:sym typeface="Wingdings" pitchFamily="2" charset="2"/>
              </a:rPr>
              <a:t> RAID level 2 bit 1, 2 </a:t>
            </a:r>
            <a:r>
              <a:rPr lang="en-US" dirty="0" err="1" smtClean="0">
                <a:sym typeface="Wingdings" pitchFamily="2" charset="2"/>
              </a:rPr>
              <a:t>dan</a:t>
            </a:r>
            <a:r>
              <a:rPr lang="en-US" dirty="0" smtClean="0">
                <a:sym typeface="Wingdings" pitchFamily="2" charset="2"/>
              </a:rPr>
              <a:t> 4 </a:t>
            </a:r>
            <a:r>
              <a:rPr lang="en-US" dirty="0" err="1" smtClean="0">
                <a:sym typeface="Wingdings" pitchFamily="2" charset="2"/>
              </a:rPr>
              <a:t>merupakan</a:t>
            </a:r>
            <a:r>
              <a:rPr lang="en-US" dirty="0" smtClean="0">
                <a:sym typeface="Wingdings" pitchFamily="2" charset="2"/>
              </a:rPr>
              <a:t> parity.</a:t>
            </a:r>
          </a:p>
          <a:p>
            <a:r>
              <a:rPr lang="en-US" dirty="0" smtClean="0">
                <a:sym typeface="Wingdings" pitchFamily="2" charset="2"/>
              </a:rPr>
              <a:t>Level 4 </a:t>
            </a:r>
            <a:r>
              <a:rPr lang="en-US" dirty="0" err="1" smtClean="0">
                <a:sym typeface="Wingdings" pitchFamily="2" charset="2"/>
              </a:rPr>
              <a:t>dan</a:t>
            </a:r>
            <a:r>
              <a:rPr lang="en-US" dirty="0" smtClean="0">
                <a:sym typeface="Wingdings" pitchFamily="2" charset="2"/>
              </a:rPr>
              <a:t> 5: </a:t>
            </a:r>
            <a:r>
              <a:rPr lang="en-US" dirty="0" err="1" smtClean="0">
                <a:sym typeface="Wingdings" pitchFamily="2" charset="2"/>
              </a:rPr>
              <a:t>dengan</a:t>
            </a:r>
            <a:r>
              <a:rPr lang="en-US" dirty="0" smtClean="0">
                <a:sym typeface="Wingdings" pitchFamily="2" charset="2"/>
              </a:rPr>
              <a:t> strip </a:t>
            </a:r>
            <a:r>
              <a:rPr lang="en-US" dirty="0" err="1" smtClean="0">
                <a:sym typeface="Wingdings" pitchFamily="2" charset="2"/>
              </a:rPr>
              <a:t>dan</a:t>
            </a:r>
            <a:r>
              <a:rPr lang="en-US" dirty="0" smtClean="0">
                <a:sym typeface="Wingdings" pitchFamily="2" charset="2"/>
              </a:rPr>
              <a:t> parity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I/O HARDWARE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Gambar</a:t>
            </a:r>
            <a:r>
              <a:rPr lang="en-US" dirty="0" smtClean="0"/>
              <a:t> RAID</a:t>
            </a:r>
            <a:endParaRPr lang="en-US" dirty="0"/>
          </a:p>
        </p:txBody>
      </p:sp>
      <p:pic>
        <p:nvPicPr>
          <p:cNvPr id="4" name="Content Placeholder 3" descr="RAID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09600" y="1524000"/>
            <a:ext cx="8039100" cy="3200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CD-ROM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8153400" cy="5181600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Termasuk</a:t>
            </a:r>
            <a:r>
              <a:rPr lang="en-US" sz="2400" dirty="0" smtClean="0"/>
              <a:t> optical disk, </a:t>
            </a:r>
            <a:r>
              <a:rPr lang="en-US" sz="2400" dirty="0" err="1" smtClean="0"/>
              <a:t>kepadatannya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tinggi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magnetic disk</a:t>
            </a:r>
          </a:p>
          <a:p>
            <a:r>
              <a:rPr lang="en-US" sz="2400" dirty="0" err="1" smtClean="0"/>
              <a:t>Dikembangkan</a:t>
            </a:r>
            <a:r>
              <a:rPr lang="en-US" sz="2400" dirty="0" smtClean="0"/>
              <a:t> Philips </a:t>
            </a:r>
            <a:r>
              <a:rPr lang="en-US" sz="2400" dirty="0" err="1" smtClean="0"/>
              <a:t>dan</a:t>
            </a:r>
            <a:r>
              <a:rPr lang="en-US" sz="2400" dirty="0" smtClean="0"/>
              <a:t> Sony </a:t>
            </a:r>
            <a:r>
              <a:rPr lang="en-US" sz="2400" dirty="0" err="1" smtClean="0"/>
              <a:t>tahun</a:t>
            </a:r>
            <a:r>
              <a:rPr lang="en-US" sz="2400" dirty="0" smtClean="0"/>
              <a:t> 1980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musik</a:t>
            </a:r>
            <a:r>
              <a:rPr lang="en-US" sz="2400" dirty="0" smtClean="0"/>
              <a:t>, diameter 120 mm, </a:t>
            </a:r>
            <a:r>
              <a:rPr lang="en-US" sz="2400" dirty="0" err="1" smtClean="0"/>
              <a:t>tebal</a:t>
            </a:r>
            <a:r>
              <a:rPr lang="en-US" sz="2400" dirty="0" smtClean="0"/>
              <a:t> 1.2 mm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lubang</a:t>
            </a:r>
            <a:r>
              <a:rPr lang="en-US" sz="2400" dirty="0" smtClean="0"/>
              <a:t> 15 mm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tengah</a:t>
            </a:r>
            <a:endParaRPr lang="en-US" sz="2400" dirty="0" smtClean="0"/>
          </a:p>
          <a:p>
            <a:r>
              <a:rPr lang="en-US" sz="2400" dirty="0" smtClean="0"/>
              <a:t>Infrared laser (0.78 micron)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membuat</a:t>
            </a:r>
            <a:r>
              <a:rPr lang="en-US" sz="2400" dirty="0" smtClean="0"/>
              <a:t> </a:t>
            </a:r>
            <a:r>
              <a:rPr lang="en-US" sz="2400" dirty="0" err="1" smtClean="0"/>
              <a:t>lubang</a:t>
            </a:r>
            <a:r>
              <a:rPr lang="en-US" sz="2400" dirty="0" smtClean="0"/>
              <a:t> 0.8 micron </a:t>
            </a:r>
            <a:r>
              <a:rPr lang="en-US" sz="2400" dirty="0" err="1" smtClean="0"/>
              <a:t>pada</a:t>
            </a:r>
            <a:r>
              <a:rPr lang="en-US" sz="2400" dirty="0" smtClean="0"/>
              <a:t> master disk, </a:t>
            </a:r>
            <a:r>
              <a:rPr lang="en-US" sz="2400" dirty="0" err="1" smtClean="0"/>
              <a:t>dibuat</a:t>
            </a:r>
            <a:r>
              <a:rPr lang="en-US" sz="2400" dirty="0" smtClean="0"/>
              <a:t> </a:t>
            </a:r>
          </a:p>
          <a:p>
            <a:pPr lvl="1">
              <a:buNone/>
            </a:pPr>
            <a:r>
              <a:rPr lang="en-US" sz="2200" dirty="0" smtClean="0"/>
              <a:t>copy 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400" dirty="0" err="1" smtClean="0"/>
              <a:t>istilah</a:t>
            </a:r>
            <a:r>
              <a:rPr lang="en-US" sz="2400" dirty="0" smtClean="0"/>
              <a:t> </a:t>
            </a:r>
            <a:r>
              <a:rPr lang="en-US" sz="2400" i="1" dirty="0" smtClean="0"/>
              <a:t>pit</a:t>
            </a:r>
            <a:r>
              <a:rPr lang="en-US" sz="2400" dirty="0" smtClean="0"/>
              <a:t> (</a:t>
            </a:r>
            <a:r>
              <a:rPr lang="en-US" sz="2400" dirty="0" err="1" smtClean="0"/>
              <a:t>lubang</a:t>
            </a:r>
            <a:r>
              <a:rPr lang="en-US" sz="2400" dirty="0" smtClean="0"/>
              <a:t>) </a:t>
            </a:r>
          </a:p>
          <a:p>
            <a:pPr lvl="1">
              <a:buNone/>
            </a:pP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land</a:t>
            </a:r>
          </a:p>
          <a:p>
            <a:r>
              <a:rPr lang="en-US" sz="2400" dirty="0" err="1" smtClean="0"/>
              <a:t>Transisi</a:t>
            </a:r>
            <a:r>
              <a:rPr lang="en-US" sz="2400" dirty="0" smtClean="0"/>
              <a:t> pit – land </a:t>
            </a:r>
            <a:r>
              <a:rPr lang="en-US" sz="2400" dirty="0" err="1" smtClean="0"/>
              <a:t>dan</a:t>
            </a:r>
            <a:r>
              <a:rPr lang="en-US" sz="2400" dirty="0" smtClean="0"/>
              <a:t> land – pit 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merepresentasikan</a:t>
            </a:r>
            <a:r>
              <a:rPr lang="en-US" sz="2400" dirty="0" smtClean="0"/>
              <a:t> 1, 0 </a:t>
            </a:r>
            <a:r>
              <a:rPr lang="en-US" sz="2400" dirty="0" err="1" smtClean="0"/>
              <a:t>sebaliknya</a:t>
            </a:r>
            <a:endParaRPr lang="en-US" sz="2400" dirty="0" smtClean="0"/>
          </a:p>
          <a:p>
            <a:r>
              <a:rPr lang="en-US" sz="2400" dirty="0" smtClean="0"/>
              <a:t>Data </a:t>
            </a:r>
            <a:r>
              <a:rPr lang="en-US" sz="2400" dirty="0" err="1" smtClean="0"/>
              <a:t>ditulis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spiral</a:t>
            </a:r>
          </a:p>
          <a:p>
            <a:r>
              <a:rPr lang="en-US" sz="2400" dirty="0" err="1" smtClean="0"/>
              <a:t>Jarak</a:t>
            </a:r>
            <a:r>
              <a:rPr lang="en-US" sz="2400" dirty="0" smtClean="0"/>
              <a:t> </a:t>
            </a:r>
            <a:r>
              <a:rPr lang="en-US" sz="2400" dirty="0" err="1" smtClean="0"/>
              <a:t>antar</a:t>
            </a:r>
            <a:r>
              <a:rPr lang="en-US" sz="2400" dirty="0" smtClean="0"/>
              <a:t> track 1.6 micron</a:t>
            </a:r>
            <a:endParaRPr lang="en-US" sz="2400" dirty="0"/>
          </a:p>
        </p:txBody>
      </p:sp>
      <p:pic>
        <p:nvPicPr>
          <p:cNvPr id="4" name="Picture 3" descr="CDRO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3276600"/>
            <a:ext cx="3962400" cy="31060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CD ROM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8763000" cy="4572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Agar </a:t>
            </a:r>
            <a:r>
              <a:rPr lang="en-US" sz="2400" dirty="0" err="1" smtClean="0"/>
              <a:t>kecepatan</a:t>
            </a:r>
            <a:r>
              <a:rPr lang="en-US" sz="2400" dirty="0" smtClean="0"/>
              <a:t> </a:t>
            </a:r>
            <a:r>
              <a:rPr lang="en-US" sz="2400" dirty="0" err="1" smtClean="0"/>
              <a:t>memainkan</a:t>
            </a:r>
            <a:r>
              <a:rPr lang="en-US" sz="2400" dirty="0" smtClean="0"/>
              <a:t> </a:t>
            </a:r>
            <a:r>
              <a:rPr lang="en-US" sz="2400" dirty="0" err="1" smtClean="0"/>
              <a:t>musik</a:t>
            </a:r>
            <a:r>
              <a:rPr lang="en-US" sz="2400" dirty="0" smtClean="0"/>
              <a:t> </a:t>
            </a:r>
            <a:r>
              <a:rPr lang="en-US" sz="2400" dirty="0" err="1" smtClean="0"/>
              <a:t>sama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RPM </a:t>
            </a:r>
            <a:r>
              <a:rPr lang="en-US" sz="2400" dirty="0" err="1" smtClean="0"/>
              <a:t>berbeda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luar</a:t>
            </a:r>
            <a:endParaRPr lang="en-US" sz="2400" dirty="0" smtClean="0"/>
          </a:p>
          <a:p>
            <a:r>
              <a:rPr lang="en-US" sz="2400" dirty="0" err="1" smtClean="0"/>
              <a:t>Tahun</a:t>
            </a:r>
            <a:r>
              <a:rPr lang="en-US" sz="2400" dirty="0" smtClean="0"/>
              <a:t> 1984 CD ROM </a:t>
            </a:r>
            <a:r>
              <a:rPr lang="en-US" sz="2400" dirty="0" err="1" smtClean="0"/>
              <a:t>dikembangkan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menyimpan</a:t>
            </a:r>
            <a:r>
              <a:rPr lang="en-US" sz="2400" dirty="0" smtClean="0"/>
              <a:t> data</a:t>
            </a:r>
          </a:p>
          <a:p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14 bit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menyimpan</a:t>
            </a:r>
            <a:r>
              <a:rPr lang="en-US" sz="2400" dirty="0" smtClean="0"/>
              <a:t> 8 bit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Hamming Code</a:t>
            </a:r>
          </a:p>
          <a:p>
            <a:r>
              <a:rPr lang="en-US" sz="2400" dirty="0" smtClean="0"/>
              <a:t>42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berurutan</a:t>
            </a:r>
            <a:r>
              <a:rPr lang="en-US" sz="2400" dirty="0" smtClean="0"/>
              <a:t> </a:t>
            </a:r>
            <a:r>
              <a:rPr lang="en-US" sz="2400" dirty="0" err="1" smtClean="0"/>
              <a:t>membentuk</a:t>
            </a:r>
            <a:r>
              <a:rPr lang="en-US" sz="2400" dirty="0" smtClean="0"/>
              <a:t> frame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data </a:t>
            </a:r>
            <a:r>
              <a:rPr lang="en-US" sz="2400" dirty="0" err="1" smtClean="0"/>
              <a:t>hanya</a:t>
            </a:r>
            <a:r>
              <a:rPr lang="en-US" sz="2400" dirty="0" smtClean="0"/>
              <a:t> 192 bit</a:t>
            </a:r>
          </a:p>
          <a:p>
            <a:r>
              <a:rPr lang="en-US" sz="2400" dirty="0" smtClean="0"/>
              <a:t>98 frame </a:t>
            </a:r>
            <a:r>
              <a:rPr lang="en-US" sz="2400" dirty="0" err="1" smtClean="0"/>
              <a:t>membentuk</a:t>
            </a:r>
            <a:r>
              <a:rPr lang="en-US" sz="2400" dirty="0" smtClean="0"/>
              <a:t> 1 </a:t>
            </a:r>
            <a:r>
              <a:rPr lang="en-US" sz="2400" dirty="0" err="1" smtClean="0"/>
              <a:t>sektor</a:t>
            </a:r>
            <a:r>
              <a:rPr lang="en-US" sz="2400" dirty="0" smtClean="0"/>
              <a:t>, </a:t>
            </a:r>
            <a:r>
              <a:rPr lang="en-US" sz="2400" dirty="0" err="1" smtClean="0"/>
              <a:t>diawali</a:t>
            </a:r>
            <a:r>
              <a:rPr lang="en-US" sz="2400" dirty="0" smtClean="0"/>
              <a:t> preamble 16 byte</a:t>
            </a:r>
          </a:p>
          <a:p>
            <a:r>
              <a:rPr lang="en-US" sz="2400" dirty="0" smtClean="0"/>
              <a:t>Preamble </a:t>
            </a:r>
            <a:r>
              <a:rPr lang="en-US" sz="2400" dirty="0" err="1" smtClean="0"/>
              <a:t>terdiri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smtClean="0"/>
              <a:t> 3 byte </a:t>
            </a:r>
            <a:r>
              <a:rPr lang="en-US" sz="2400" dirty="0" err="1" smtClean="0"/>
              <a:t>nomor</a:t>
            </a:r>
            <a:r>
              <a:rPr lang="en-US" sz="2400" dirty="0" smtClean="0"/>
              <a:t> </a:t>
            </a:r>
            <a:r>
              <a:rPr lang="en-US" sz="2400" dirty="0" err="1" smtClean="0"/>
              <a:t>sektor</a:t>
            </a:r>
            <a:r>
              <a:rPr lang="en-US" sz="2400" dirty="0" smtClean="0"/>
              <a:t>, 1 byte mode (</a:t>
            </a:r>
            <a:r>
              <a:rPr lang="en-US" sz="2400" dirty="0" err="1" smtClean="0"/>
              <a:t>ada</a:t>
            </a:r>
            <a:r>
              <a:rPr lang="en-US" sz="2400" dirty="0" smtClean="0"/>
              <a:t> 2)</a:t>
            </a:r>
          </a:p>
        </p:txBody>
      </p:sp>
      <p:pic>
        <p:nvPicPr>
          <p:cNvPr id="7" name="Picture 6" descr="CDROMSecto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4495800"/>
            <a:ext cx="6034292" cy="213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 ROM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Mode 1 </a:t>
            </a:r>
            <a:r>
              <a:rPr lang="en-US" dirty="0" err="1" smtClean="0"/>
              <a:t>dilengkapi</a:t>
            </a:r>
            <a:r>
              <a:rPr lang="en-US" dirty="0" smtClean="0"/>
              <a:t> error correcting code</a:t>
            </a:r>
          </a:p>
          <a:p>
            <a:r>
              <a:rPr lang="en-US" dirty="0" smtClean="0"/>
              <a:t>Single speed=153600 bps (mode 1) </a:t>
            </a:r>
            <a:r>
              <a:rPr lang="en-US" dirty="0" err="1" smtClean="0"/>
              <a:t>atau</a:t>
            </a:r>
            <a:r>
              <a:rPr lang="en-US" dirty="0" smtClean="0"/>
              <a:t> 175200 bps (mode 2)</a:t>
            </a:r>
          </a:p>
          <a:p>
            <a:r>
              <a:rPr lang="en-US" dirty="0" err="1" smtClean="0"/>
              <a:t>Kapasitas</a:t>
            </a:r>
            <a:r>
              <a:rPr lang="en-US" dirty="0" smtClean="0"/>
              <a:t> 74 </a:t>
            </a:r>
            <a:r>
              <a:rPr lang="en-US" dirty="0" err="1" smtClean="0"/>
              <a:t>menit</a:t>
            </a:r>
            <a:r>
              <a:rPr lang="en-US" dirty="0" smtClean="0"/>
              <a:t> </a:t>
            </a:r>
            <a:r>
              <a:rPr lang="en-US" dirty="0" err="1" smtClean="0"/>
              <a:t>musik</a:t>
            </a:r>
            <a:r>
              <a:rPr lang="en-US" dirty="0" smtClean="0"/>
              <a:t>=650 MB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CD-R (Recordable)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Karena</a:t>
            </a:r>
            <a:r>
              <a:rPr lang="en-US" dirty="0" smtClean="0"/>
              <a:t> CD writer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murah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dijual</a:t>
            </a:r>
            <a:r>
              <a:rPr lang="en-US" dirty="0" smtClean="0"/>
              <a:t> CD-R (yang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kosong</a:t>
            </a:r>
            <a:r>
              <a:rPr lang="en-US" dirty="0" smtClean="0"/>
              <a:t> </a:t>
            </a:r>
            <a:r>
              <a:rPr lang="en-US" dirty="0" err="1" smtClean="0"/>
              <a:t>tapi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ditulisi</a:t>
            </a:r>
            <a:r>
              <a:rPr lang="en-US" dirty="0" smtClean="0"/>
              <a:t> </a:t>
            </a:r>
            <a:r>
              <a:rPr lang="en-US" dirty="0" err="1" smtClean="0"/>
              <a:t>sekali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Warnanya</a:t>
            </a:r>
            <a:r>
              <a:rPr lang="en-US" dirty="0" smtClean="0"/>
              <a:t> </a:t>
            </a:r>
            <a:r>
              <a:rPr lang="en-US" dirty="0" err="1" smtClean="0"/>
              <a:t>emas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membedakan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CD ROM yang </a:t>
            </a:r>
            <a:r>
              <a:rPr lang="en-US" dirty="0" err="1" smtClean="0"/>
              <a:t>perak</a:t>
            </a:r>
            <a:endParaRPr lang="en-US" dirty="0" smtClean="0"/>
          </a:p>
          <a:p>
            <a:r>
              <a:rPr lang="en-US" dirty="0" err="1" smtClean="0"/>
              <a:t>Berkembang</a:t>
            </a:r>
            <a:r>
              <a:rPr lang="en-US" dirty="0" smtClean="0"/>
              <a:t> CD ROM XA, yang </a:t>
            </a:r>
            <a:r>
              <a:rPr lang="en-US" dirty="0" err="1" smtClean="0"/>
              <a:t>memungkinkan</a:t>
            </a:r>
            <a:r>
              <a:rPr lang="en-US" dirty="0" smtClean="0"/>
              <a:t> CD-R </a:t>
            </a:r>
            <a:r>
              <a:rPr lang="en-US" dirty="0" err="1" smtClean="0"/>
              <a:t>ditulisi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incremental</a:t>
            </a:r>
          </a:p>
          <a:p>
            <a:r>
              <a:rPr lang="en-US" dirty="0" err="1" smtClean="0"/>
              <a:t>Sektor-sektor</a:t>
            </a:r>
            <a:r>
              <a:rPr lang="en-US" dirty="0" smtClean="0"/>
              <a:t> </a:t>
            </a:r>
            <a:r>
              <a:rPr lang="en-US" dirty="0" err="1" smtClean="0"/>
              <a:t>kontigu</a:t>
            </a:r>
            <a:r>
              <a:rPr lang="en-US" dirty="0" smtClean="0"/>
              <a:t> yang </a:t>
            </a:r>
            <a:r>
              <a:rPr lang="en-US" dirty="0" err="1" smtClean="0"/>
              <a:t>ditulisi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track</a:t>
            </a:r>
          </a:p>
          <a:p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Kodak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menambah</a:t>
            </a:r>
            <a:r>
              <a:rPr lang="en-US" dirty="0" smtClean="0"/>
              <a:t> </a:t>
            </a:r>
            <a:r>
              <a:rPr lang="en-US" dirty="0" err="1" smtClean="0"/>
              <a:t>foto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CD</a:t>
            </a:r>
          </a:p>
          <a:p>
            <a:r>
              <a:rPr lang="en-US" dirty="0" smtClean="0"/>
              <a:t>CD-ROM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punya</a:t>
            </a:r>
            <a:r>
              <a:rPr lang="en-US" dirty="0" smtClean="0"/>
              <a:t> 1 VTOC (Volume Table of Contents) </a:t>
            </a:r>
            <a:r>
              <a:rPr lang="en-US" dirty="0" err="1" smtClean="0"/>
              <a:t>sedangkan</a:t>
            </a:r>
            <a:r>
              <a:rPr lang="en-US" dirty="0" smtClean="0"/>
              <a:t> CD-R </a:t>
            </a:r>
            <a:r>
              <a:rPr lang="en-US" dirty="0" err="1" smtClean="0"/>
              <a:t>punya</a:t>
            </a:r>
            <a:r>
              <a:rPr lang="en-US" dirty="0" smtClean="0"/>
              <a:t> 1 VTOC per track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VTOC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Tiap</a:t>
            </a:r>
            <a:r>
              <a:rPr lang="en-US" dirty="0" smtClean="0"/>
              <a:t> VTOC </a:t>
            </a:r>
            <a:r>
              <a:rPr lang="en-US" dirty="0" err="1" smtClean="0"/>
              <a:t>bisa</a:t>
            </a:r>
            <a:r>
              <a:rPr lang="en-US" dirty="0" smtClean="0"/>
              <a:t> include file </a:t>
            </a:r>
            <a:r>
              <a:rPr lang="en-US" dirty="0" err="1" smtClean="0"/>
              <a:t>dari</a:t>
            </a:r>
            <a:r>
              <a:rPr lang="en-US" dirty="0" smtClean="0"/>
              <a:t> VTOC </a:t>
            </a:r>
            <a:r>
              <a:rPr lang="en-US" dirty="0" err="1" smtClean="0"/>
              <a:t>sebelumnya</a:t>
            </a:r>
            <a:endParaRPr lang="en-US" dirty="0" smtClean="0"/>
          </a:p>
          <a:p>
            <a:r>
              <a:rPr lang="en-US" dirty="0" err="1" smtClean="0"/>
              <a:t>Karena</a:t>
            </a:r>
            <a:r>
              <a:rPr lang="en-US" dirty="0" smtClean="0"/>
              <a:t> OS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mencek</a:t>
            </a:r>
            <a:r>
              <a:rPr lang="en-US" dirty="0" smtClean="0"/>
              <a:t> VTOC </a:t>
            </a:r>
            <a:r>
              <a:rPr lang="en-US" dirty="0" err="1" smtClean="0"/>
              <a:t>terakhir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file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seolah-olah</a:t>
            </a:r>
            <a:r>
              <a:rPr lang="en-US" dirty="0" smtClean="0"/>
              <a:t> </a:t>
            </a:r>
            <a:r>
              <a:rPr lang="en-US" dirty="0" err="1" smtClean="0"/>
              <a:t>dihapus</a:t>
            </a:r>
            <a:r>
              <a:rPr lang="en-US" dirty="0" smtClean="0"/>
              <a:t> (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ditulis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VTOC </a:t>
            </a:r>
            <a:r>
              <a:rPr lang="en-US" dirty="0" err="1" smtClean="0"/>
              <a:t>terakhir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pembajakan</a:t>
            </a:r>
            <a:r>
              <a:rPr lang="en-US" dirty="0" smtClean="0"/>
              <a:t> </a:t>
            </a:r>
            <a:r>
              <a:rPr lang="en-US" dirty="0" err="1" smtClean="0"/>
              <a:t>mudah</a:t>
            </a:r>
            <a:endParaRPr lang="en-US" dirty="0" smtClean="0"/>
          </a:p>
          <a:p>
            <a:r>
              <a:rPr lang="en-US" dirty="0" err="1" smtClean="0"/>
              <a:t>Pencegahan</a:t>
            </a:r>
            <a:r>
              <a:rPr lang="en-US" dirty="0" smtClean="0"/>
              <a:t> </a:t>
            </a:r>
            <a:r>
              <a:rPr lang="en-US" dirty="0" err="1" smtClean="0"/>
              <a:t>pembajakan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copy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sembarang</a:t>
            </a:r>
            <a:r>
              <a:rPr lang="en-US" dirty="0" smtClean="0"/>
              <a:t> software </a:t>
            </a:r>
            <a:r>
              <a:rPr lang="en-US" dirty="0" err="1" smtClean="0"/>
              <a:t>mis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sengaja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ECC yang </a:t>
            </a:r>
            <a:r>
              <a:rPr lang="en-US" dirty="0" err="1" smtClean="0"/>
              <a:t>salah</a:t>
            </a:r>
            <a:endParaRPr lang="en-US" dirty="0" smtClean="0"/>
          </a:p>
          <a:p>
            <a:pPr lvl="1"/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ukuran</a:t>
            </a:r>
            <a:r>
              <a:rPr lang="en-US" dirty="0" smtClean="0"/>
              <a:t> file </a:t>
            </a:r>
            <a:r>
              <a:rPr lang="en-US" dirty="0" err="1" smtClean="0"/>
              <a:t>terenkripsi</a:t>
            </a:r>
            <a:r>
              <a:rPr lang="en-US" dirty="0" smtClean="0"/>
              <a:t>/</a:t>
            </a:r>
            <a:r>
              <a:rPr lang="en-US" dirty="0" err="1" smtClean="0"/>
              <a:t>disimpan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biasa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DVD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Digital Video/Versatile Disk</a:t>
            </a:r>
          </a:p>
          <a:p>
            <a:r>
              <a:rPr lang="en-US" dirty="0" err="1" smtClean="0"/>
              <a:t>Kapasitas</a:t>
            </a:r>
            <a:r>
              <a:rPr lang="en-US" dirty="0" smtClean="0"/>
              <a:t> 4.7 GB (single-sided, single-layer), 8.5 GB (single-sided, dual-layer), 9.4 GB (double-sided, single-layer), 17 GB (double-sided, double-layer): </a:t>
            </a:r>
            <a:r>
              <a:rPr lang="en-US" dirty="0" err="1" smtClean="0"/>
              <a:t>kompromi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keinginan</a:t>
            </a:r>
            <a:r>
              <a:rPr lang="en-US" dirty="0" smtClean="0"/>
              <a:t> </a:t>
            </a:r>
            <a:r>
              <a:rPr lang="en-US" dirty="0" err="1" smtClean="0"/>
              <a:t>industri</a:t>
            </a:r>
            <a:endParaRPr lang="en-US" dirty="0" smtClean="0"/>
          </a:p>
          <a:p>
            <a:r>
              <a:rPr lang="en-US" dirty="0" smtClean="0"/>
              <a:t>0.4 micron pit, 0.74 micron </a:t>
            </a:r>
            <a:r>
              <a:rPr lang="en-US" dirty="0" err="1" smtClean="0"/>
              <a:t>antar</a:t>
            </a:r>
            <a:r>
              <a:rPr lang="en-US" dirty="0" smtClean="0"/>
              <a:t> track, red laser (0.65 micron)</a:t>
            </a:r>
          </a:p>
          <a:p>
            <a:r>
              <a:rPr lang="en-US" dirty="0" smtClean="0"/>
              <a:t>1.4 </a:t>
            </a:r>
            <a:r>
              <a:rPr lang="en-US" dirty="0" err="1" smtClean="0"/>
              <a:t>MBps</a:t>
            </a:r>
            <a:r>
              <a:rPr lang="en-US" dirty="0" smtClean="0"/>
              <a:t> </a:t>
            </a:r>
            <a:r>
              <a:rPr lang="en-US" dirty="0" err="1" smtClean="0"/>
              <a:t>utk</a:t>
            </a:r>
            <a:r>
              <a:rPr lang="en-US" dirty="0" smtClean="0"/>
              <a:t> 1x DVD</a:t>
            </a:r>
          </a:p>
          <a:p>
            <a:r>
              <a:rPr lang="en-US" dirty="0" err="1" smtClean="0"/>
              <a:t>Keinginan</a:t>
            </a:r>
            <a:r>
              <a:rPr lang="en-US" dirty="0" smtClean="0"/>
              <a:t> agar format US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Eropa</a:t>
            </a:r>
            <a:r>
              <a:rPr lang="en-US" dirty="0" smtClean="0"/>
              <a:t> </a:t>
            </a:r>
            <a:r>
              <a:rPr lang="en-US" dirty="0" err="1" smtClean="0"/>
              <a:t>berbeda</a:t>
            </a:r>
            <a:r>
              <a:rPr lang="en-US" dirty="0" smtClean="0"/>
              <a:t> (</a:t>
            </a:r>
            <a:r>
              <a:rPr lang="en-US" dirty="0" err="1" smtClean="0"/>
              <a:t>menghindari</a:t>
            </a:r>
            <a:r>
              <a:rPr lang="en-US" dirty="0" smtClean="0"/>
              <a:t> </a:t>
            </a:r>
            <a:r>
              <a:rPr lang="en-US" dirty="0" err="1" smtClean="0"/>
              <a:t>pembajakan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DVD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Blu</a:t>
            </a:r>
            <a:r>
              <a:rPr lang="en-US" dirty="0" smtClean="0"/>
              <a:t> ray </a:t>
            </a:r>
            <a:r>
              <a:rPr lang="en-US" dirty="0" err="1" smtClean="0"/>
              <a:t>menggunakan</a:t>
            </a:r>
            <a:r>
              <a:rPr lang="en-US" dirty="0" smtClean="0"/>
              <a:t> 0.405 micron blue laser, 25 GB single layer </a:t>
            </a:r>
            <a:r>
              <a:rPr lang="en-US" dirty="0" err="1" smtClean="0"/>
              <a:t>dan</a:t>
            </a:r>
            <a:r>
              <a:rPr lang="en-US" dirty="0" smtClean="0"/>
              <a:t> 50 GB double layer</a:t>
            </a:r>
          </a:p>
          <a:p>
            <a:r>
              <a:rPr lang="en-US" dirty="0" smtClean="0"/>
              <a:t>HD DVD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serupa</a:t>
            </a:r>
            <a:r>
              <a:rPr lang="en-US" dirty="0" smtClean="0"/>
              <a:t> </a:t>
            </a:r>
            <a:r>
              <a:rPr lang="en-US" dirty="0" err="1" smtClean="0"/>
              <a:t>tapi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15 GB single layer </a:t>
            </a:r>
            <a:r>
              <a:rPr lang="en-US" dirty="0" err="1" smtClean="0"/>
              <a:t>dan</a:t>
            </a:r>
            <a:r>
              <a:rPr lang="en-US" dirty="0" smtClean="0"/>
              <a:t> 30 GB double layer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524000"/>
            <a:ext cx="5133975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iskSecto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752600"/>
            <a:ext cx="6648773" cy="990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Memformat</a:t>
            </a:r>
            <a:r>
              <a:rPr lang="en-US" dirty="0" smtClean="0"/>
              <a:t> Disk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Membagi</a:t>
            </a:r>
            <a:r>
              <a:rPr lang="en-US" dirty="0" smtClean="0"/>
              <a:t> disk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sektor-sektor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low level</a:t>
            </a:r>
          </a:p>
          <a:p>
            <a:pPr>
              <a:buNone/>
            </a:pPr>
            <a:endParaRPr lang="en-US" dirty="0" smtClean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err="1" smtClean="0">
                <a:sym typeface="Wingdings" pitchFamily="2" charset="2"/>
              </a:rPr>
              <a:t>Disediakan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sektor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cadangan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untuk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menggantikan</a:t>
            </a:r>
            <a:r>
              <a:rPr lang="en-US" dirty="0" smtClean="0">
                <a:sym typeface="Wingdings" pitchFamily="2" charset="2"/>
              </a:rPr>
              <a:t> bad sector</a:t>
            </a:r>
            <a:endParaRPr lang="en-US" dirty="0" smtClean="0"/>
          </a:p>
          <a:p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preamble, ECC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sektor</a:t>
            </a:r>
            <a:r>
              <a:rPr lang="en-US" dirty="0" smtClean="0"/>
              <a:t> </a:t>
            </a:r>
            <a:r>
              <a:rPr lang="en-US" dirty="0" err="1" smtClean="0"/>
              <a:t>cadangan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kapasitas</a:t>
            </a:r>
            <a:r>
              <a:rPr lang="en-US" dirty="0" smtClean="0"/>
              <a:t> disk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berkurang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format</a:t>
            </a:r>
          </a:p>
          <a:p>
            <a:r>
              <a:rPr lang="en-US" dirty="0" smtClean="0"/>
              <a:t>High level format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membuat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sistem</a:t>
            </a:r>
            <a:r>
              <a:rPr lang="en-US" dirty="0" smtClean="0">
                <a:sym typeface="Wingdings" pitchFamily="2" charset="2"/>
              </a:rPr>
              <a:t> file, </a:t>
            </a:r>
            <a:r>
              <a:rPr lang="en-US" dirty="0" err="1" smtClean="0">
                <a:sym typeface="Wingdings" pitchFamily="2" charset="2"/>
              </a:rPr>
              <a:t>pada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tiap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partisi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Penomoran</a:t>
            </a:r>
            <a:r>
              <a:rPr lang="en-US" dirty="0" smtClean="0"/>
              <a:t> </a:t>
            </a:r>
            <a:r>
              <a:rPr lang="en-US" dirty="0" err="1" smtClean="0"/>
              <a:t>Sektor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Pertimbangan</a:t>
            </a:r>
            <a:r>
              <a:rPr lang="en-US" dirty="0" smtClean="0"/>
              <a:t> </a:t>
            </a:r>
            <a:r>
              <a:rPr lang="en-US" dirty="0" err="1" smtClean="0"/>
              <a:t>performansi</a:t>
            </a:r>
            <a:r>
              <a:rPr lang="en-US" dirty="0" smtClean="0"/>
              <a:t> </a:t>
            </a:r>
            <a:r>
              <a:rPr lang="en-US" dirty="0" err="1" smtClean="0"/>
              <a:t>melahirkan</a:t>
            </a:r>
            <a:r>
              <a:rPr lang="en-US" dirty="0" smtClean="0"/>
              <a:t> cylinder skew</a:t>
            </a:r>
            <a:endParaRPr lang="en-US" dirty="0"/>
          </a:p>
        </p:txBody>
      </p:sp>
      <p:pic>
        <p:nvPicPr>
          <p:cNvPr id="4" name="Picture 3" descr="cylinderske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2057400"/>
            <a:ext cx="4355583" cy="4038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Klasifikasi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I/O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Block Device</a:t>
            </a:r>
          </a:p>
          <a:p>
            <a:pPr lvl="1"/>
            <a:r>
              <a:rPr lang="en-US" dirty="0" err="1" smtClean="0"/>
              <a:t>Menyimpan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blok</a:t>
            </a:r>
            <a:r>
              <a:rPr lang="en-US" dirty="0" smtClean="0"/>
              <a:t> </a:t>
            </a:r>
            <a:r>
              <a:rPr lang="en-US" dirty="0" err="1" smtClean="0"/>
              <a:t>berukuran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endParaRPr lang="en-US" dirty="0" smtClean="0"/>
          </a:p>
          <a:p>
            <a:pPr lvl="1"/>
            <a:r>
              <a:rPr lang="en-US" dirty="0" err="1" smtClean="0"/>
              <a:t>Tiap</a:t>
            </a:r>
            <a:r>
              <a:rPr lang="en-US" dirty="0" smtClean="0"/>
              <a:t> </a:t>
            </a:r>
            <a:r>
              <a:rPr lang="en-US" dirty="0" err="1" smtClean="0"/>
              <a:t>blok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alamat</a:t>
            </a:r>
            <a:endParaRPr lang="en-US" dirty="0" smtClean="0"/>
          </a:p>
          <a:p>
            <a:pPr lvl="1"/>
            <a:r>
              <a:rPr lang="en-US" dirty="0" err="1" smtClean="0"/>
              <a:t>Contoh</a:t>
            </a:r>
            <a:r>
              <a:rPr lang="en-US" dirty="0" smtClean="0"/>
              <a:t>: disk</a:t>
            </a:r>
          </a:p>
          <a:p>
            <a:r>
              <a:rPr lang="en-US" dirty="0" smtClean="0"/>
              <a:t>Character Device</a:t>
            </a:r>
          </a:p>
          <a:p>
            <a:pPr lvl="1"/>
            <a:r>
              <a:rPr lang="en-US" dirty="0" err="1" smtClean="0"/>
              <a:t>Menerima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mengirim</a:t>
            </a:r>
            <a:r>
              <a:rPr lang="en-US" dirty="0" smtClean="0"/>
              <a:t> stream of character</a:t>
            </a:r>
          </a:p>
          <a:p>
            <a:pPr lvl="1"/>
            <a:r>
              <a:rPr lang="en-US" dirty="0" err="1" smtClean="0"/>
              <a:t>Contoh</a:t>
            </a:r>
            <a:r>
              <a:rPr lang="en-US" dirty="0" smtClean="0"/>
              <a:t>: printer, mouse, keyboard</a:t>
            </a:r>
          </a:p>
          <a:p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keduanya</a:t>
            </a:r>
            <a:endParaRPr lang="en-US" dirty="0" smtClean="0"/>
          </a:p>
          <a:p>
            <a:pPr lvl="1"/>
            <a:r>
              <a:rPr lang="en-US" dirty="0" err="1" smtClean="0"/>
              <a:t>Contoh</a:t>
            </a:r>
            <a:r>
              <a:rPr lang="en-US" dirty="0" smtClean="0"/>
              <a:t>: </a:t>
            </a:r>
            <a:r>
              <a:rPr lang="en-US" dirty="0" err="1" smtClean="0"/>
              <a:t>layar</a:t>
            </a:r>
            <a:r>
              <a:rPr lang="en-US" dirty="0" smtClean="0"/>
              <a:t>, clock</a:t>
            </a:r>
          </a:p>
          <a:p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abstraksi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Penomoran</a:t>
            </a:r>
            <a:r>
              <a:rPr lang="en-US" dirty="0" smtClean="0"/>
              <a:t> </a:t>
            </a:r>
            <a:r>
              <a:rPr lang="en-US" dirty="0" err="1" smtClean="0"/>
              <a:t>Sektor</a:t>
            </a:r>
            <a:r>
              <a:rPr lang="en-US" smtClean="0"/>
              <a:t>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Karena</a:t>
            </a:r>
            <a:r>
              <a:rPr lang="en-US" dirty="0" smtClean="0"/>
              <a:t> buffering </a:t>
            </a:r>
            <a:r>
              <a:rPr lang="en-US" dirty="0" err="1" smtClean="0"/>
              <a:t>butuh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interleaving</a:t>
            </a:r>
            <a:endParaRPr lang="en-US" dirty="0"/>
          </a:p>
        </p:txBody>
      </p:sp>
      <p:pic>
        <p:nvPicPr>
          <p:cNvPr id="4" name="Picture 3" descr="interleav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2743200"/>
            <a:ext cx="6929377" cy="2438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Disk Arm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baca</a:t>
            </a:r>
            <a:r>
              <a:rPr lang="en-US" dirty="0" smtClean="0"/>
              <a:t>/</a:t>
            </a:r>
            <a:r>
              <a:rPr lang="en-US" dirty="0" err="1" smtClean="0"/>
              <a:t>tulis</a:t>
            </a:r>
            <a:r>
              <a:rPr lang="en-US" dirty="0" smtClean="0"/>
              <a:t> </a:t>
            </a:r>
            <a:r>
              <a:rPr lang="en-US" dirty="0" err="1" smtClean="0"/>
              <a:t>bergantung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: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Seek time (</a:t>
            </a:r>
            <a:r>
              <a:rPr lang="en-US" dirty="0" err="1" smtClean="0"/>
              <a:t>menggerakkan</a:t>
            </a:r>
            <a:r>
              <a:rPr lang="en-US" dirty="0" smtClean="0"/>
              <a:t> head </a:t>
            </a:r>
            <a:r>
              <a:rPr lang="en-US" dirty="0" err="1" smtClean="0"/>
              <a:t>ke</a:t>
            </a:r>
            <a:r>
              <a:rPr lang="en-US" dirty="0" smtClean="0"/>
              <a:t> cylinder yang </a:t>
            </a:r>
            <a:r>
              <a:rPr lang="en-US" dirty="0" err="1" smtClean="0"/>
              <a:t>tepat</a:t>
            </a:r>
            <a:r>
              <a:rPr lang="en-US" dirty="0" smtClean="0"/>
              <a:t>), paling </a:t>
            </a:r>
            <a:r>
              <a:rPr lang="en-US" dirty="0" err="1" smtClean="0"/>
              <a:t>dominan</a:t>
            </a:r>
            <a:endParaRPr lang="en-US" dirty="0" smtClean="0"/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Rotational delay (</a:t>
            </a:r>
            <a:r>
              <a:rPr lang="en-US" dirty="0" err="1" smtClean="0"/>
              <a:t>memutar</a:t>
            </a:r>
            <a:r>
              <a:rPr lang="en-US" dirty="0" smtClean="0"/>
              <a:t> </a:t>
            </a:r>
            <a:r>
              <a:rPr lang="en-US" dirty="0" err="1" smtClean="0"/>
              <a:t>sektor</a:t>
            </a:r>
            <a:r>
              <a:rPr lang="en-US" dirty="0" smtClean="0"/>
              <a:t> yang </a:t>
            </a:r>
            <a:r>
              <a:rPr lang="en-US" dirty="0" err="1" smtClean="0"/>
              <a:t>tepat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bawah</a:t>
            </a:r>
            <a:r>
              <a:rPr lang="en-US" dirty="0" smtClean="0"/>
              <a:t> head)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Data transfer time</a:t>
            </a:r>
          </a:p>
          <a:p>
            <a:r>
              <a:rPr lang="en-US" dirty="0" smtClean="0"/>
              <a:t>FCFS, </a:t>
            </a:r>
            <a:r>
              <a:rPr lang="en-US" dirty="0" err="1" smtClean="0"/>
              <a:t>lambat</a:t>
            </a:r>
            <a:endParaRPr lang="en-US" dirty="0" smtClean="0"/>
          </a:p>
          <a:p>
            <a:r>
              <a:rPr lang="en-US" dirty="0" smtClean="0"/>
              <a:t>Shortest Seek First (SSF),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cepat</a:t>
            </a:r>
            <a:r>
              <a:rPr lang="en-US" dirty="0" smtClean="0"/>
              <a:t> </a:t>
            </a:r>
            <a:r>
              <a:rPr lang="en-US" dirty="0" err="1" smtClean="0"/>
              <a:t>tapi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adil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yang </a:t>
            </a:r>
            <a:r>
              <a:rPr lang="en-US" dirty="0" err="1" smtClean="0"/>
              <a:t>jauh</a:t>
            </a:r>
            <a:endParaRPr lang="en-US" dirty="0" smtClean="0"/>
          </a:p>
          <a:p>
            <a:r>
              <a:rPr lang="en-US" dirty="0" smtClean="0"/>
              <a:t>Elevator algorithm, </a:t>
            </a:r>
            <a:r>
              <a:rPr lang="en-US" dirty="0" err="1" smtClean="0"/>
              <a:t>mencatat</a:t>
            </a:r>
            <a:r>
              <a:rPr lang="en-US" dirty="0" smtClean="0"/>
              <a:t> </a:t>
            </a:r>
            <a:r>
              <a:rPr lang="en-US" dirty="0" err="1" smtClean="0"/>
              <a:t>arah</a:t>
            </a:r>
            <a:r>
              <a:rPr lang="en-US" dirty="0" smtClean="0"/>
              <a:t> </a:t>
            </a:r>
            <a:r>
              <a:rPr lang="en-US" dirty="0" err="1" smtClean="0"/>
              <a:t>pergerakan</a:t>
            </a:r>
            <a:endParaRPr lang="en-US" dirty="0" smtClean="0"/>
          </a:p>
          <a:p>
            <a:r>
              <a:rPr lang="en-US" dirty="0" err="1" smtClean="0"/>
              <a:t>Penggunaan</a:t>
            </a:r>
            <a:r>
              <a:rPr lang="en-US" dirty="0" smtClean="0"/>
              <a:t> cache memory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menyimpan</a:t>
            </a:r>
            <a:r>
              <a:rPr lang="en-US" dirty="0" smtClean="0"/>
              <a:t> </a:t>
            </a:r>
            <a:r>
              <a:rPr lang="en-US" dirty="0" err="1" smtClean="0"/>
              <a:t>sekaligus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sektor</a:t>
            </a:r>
            <a:r>
              <a:rPr lang="en-US" dirty="0" smtClean="0"/>
              <a:t> (</a:t>
            </a:r>
            <a:r>
              <a:rPr lang="en-US" dirty="0" err="1" smtClean="0"/>
              <a:t>beda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OS cache)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Karena</a:t>
            </a:r>
            <a:r>
              <a:rPr lang="en-US" dirty="0" smtClean="0"/>
              <a:t> linear bit density 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, </a:t>
            </a:r>
            <a:r>
              <a:rPr lang="en-US" dirty="0" err="1" smtClean="0"/>
              <a:t>cacat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disk 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endParaRPr lang="en-US" dirty="0" smtClean="0"/>
          </a:p>
          <a:p>
            <a:r>
              <a:rPr lang="en-US" dirty="0" err="1" smtClean="0"/>
              <a:t>Penanganan</a:t>
            </a:r>
            <a:r>
              <a:rPr lang="en-US" dirty="0" smtClean="0"/>
              <a:t> bad sector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level OS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level disk controller</a:t>
            </a:r>
          </a:p>
          <a:p>
            <a:r>
              <a:rPr lang="en-US" dirty="0" smtClean="0"/>
              <a:t>Disk controller </a:t>
            </a:r>
            <a:r>
              <a:rPr lang="en-US" dirty="0" err="1" smtClean="0"/>
              <a:t>punya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data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pemetaan</a:t>
            </a:r>
            <a:r>
              <a:rPr lang="en-US" dirty="0" smtClean="0"/>
              <a:t> bad sector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sektor</a:t>
            </a:r>
            <a:r>
              <a:rPr lang="en-US" dirty="0" smtClean="0"/>
              <a:t> </a:t>
            </a:r>
            <a:r>
              <a:rPr lang="en-US" dirty="0" err="1" smtClean="0"/>
              <a:t>cadangannya</a:t>
            </a:r>
            <a:endParaRPr lang="en-US" dirty="0" smtClean="0"/>
          </a:p>
          <a:p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manufacturing (</a:t>
            </a:r>
            <a:r>
              <a:rPr lang="en-US" dirty="0" err="1" smtClean="0"/>
              <a:t>ditangani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pabrik</a:t>
            </a:r>
            <a:r>
              <a:rPr lang="en-US" dirty="0" smtClean="0"/>
              <a:t>)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dioperasikan</a:t>
            </a:r>
            <a:endParaRPr lang="en-US" dirty="0" smtClean="0"/>
          </a:p>
          <a:p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error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dioperasikan</a:t>
            </a:r>
            <a:r>
              <a:rPr lang="en-US" dirty="0" smtClean="0"/>
              <a:t>,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dicoba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r>
              <a:rPr lang="en-US" dirty="0" smtClean="0"/>
              <a:t> </a:t>
            </a:r>
            <a:r>
              <a:rPr lang="en-US" dirty="0" err="1" smtClean="0"/>
              <a:t>dulu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Handling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Pada</a:t>
            </a:r>
            <a:r>
              <a:rPr lang="en-US" dirty="0" smtClean="0"/>
              <a:t> level OS, </a:t>
            </a:r>
            <a:r>
              <a:rPr lang="en-US" dirty="0" err="1" smtClean="0"/>
              <a:t>semua</a:t>
            </a:r>
            <a:r>
              <a:rPr lang="en-US" dirty="0" smtClean="0"/>
              <a:t> bad sector </a:t>
            </a:r>
            <a:r>
              <a:rPr lang="en-US" dirty="0" err="1" smtClean="0"/>
              <a:t>disimpan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file</a:t>
            </a:r>
          </a:p>
          <a:p>
            <a:r>
              <a:rPr lang="en-US" dirty="0" smtClean="0"/>
              <a:t>File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disembunyikan</a:t>
            </a:r>
            <a:r>
              <a:rPr lang="en-US" dirty="0" smtClean="0"/>
              <a:t> (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terdaftar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file)</a:t>
            </a:r>
          </a:p>
          <a:p>
            <a:r>
              <a:rPr lang="en-US" dirty="0" err="1" smtClean="0"/>
              <a:t>Jenis</a:t>
            </a:r>
            <a:r>
              <a:rPr lang="en-US" dirty="0" smtClean="0"/>
              <a:t> error lain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seek error, </a:t>
            </a:r>
            <a:r>
              <a:rPr lang="en-US" dirty="0" err="1" smtClean="0"/>
              <a:t>ditangani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recalibration hard disk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Bug </a:t>
            </a:r>
            <a:r>
              <a:rPr lang="en-US" dirty="0" err="1" smtClean="0"/>
              <a:t>pada</a:t>
            </a:r>
            <a:r>
              <a:rPr lang="en-US" dirty="0" smtClean="0"/>
              <a:t> controller, </a:t>
            </a:r>
            <a:r>
              <a:rPr lang="en-US" dirty="0" err="1" smtClean="0"/>
              <a:t>ditangani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reset controller</a:t>
            </a:r>
          </a:p>
          <a:p>
            <a:r>
              <a:rPr lang="en-US" dirty="0" smtClean="0"/>
              <a:t>AV disk: disk </a:t>
            </a:r>
            <a:r>
              <a:rPr lang="en-US" dirty="0" err="1" smtClean="0"/>
              <a:t>tanpa</a:t>
            </a:r>
            <a:r>
              <a:rPr lang="en-US" dirty="0" smtClean="0"/>
              <a:t> recalibration </a:t>
            </a:r>
            <a:r>
              <a:rPr lang="en-US" dirty="0" err="1" smtClean="0"/>
              <a:t>untuk</a:t>
            </a:r>
            <a:r>
              <a:rPr lang="en-US" dirty="0" smtClean="0"/>
              <a:t> real-time system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Memiliki</a:t>
            </a:r>
            <a:r>
              <a:rPr lang="en-US" dirty="0" smtClean="0"/>
              <a:t> counter yang </a:t>
            </a:r>
            <a:r>
              <a:rPr lang="en-US" dirty="0" err="1" smtClean="0"/>
              <a:t>turun</a:t>
            </a:r>
            <a:r>
              <a:rPr lang="en-US" dirty="0" smtClean="0"/>
              <a:t> </a:t>
            </a:r>
            <a:r>
              <a:rPr lang="en-US" dirty="0" err="1" smtClean="0"/>
              <a:t>terus</a:t>
            </a:r>
            <a:r>
              <a:rPr lang="en-US" dirty="0" smtClean="0"/>
              <a:t> </a:t>
            </a:r>
            <a:r>
              <a:rPr lang="en-US" dirty="0" err="1" smtClean="0"/>
              <a:t>menerus</a:t>
            </a:r>
            <a:r>
              <a:rPr lang="en-US" dirty="0" smtClean="0"/>
              <a:t> </a:t>
            </a:r>
            <a:r>
              <a:rPr lang="en-US" dirty="0" err="1" smtClean="0"/>
              <a:t>sampai</a:t>
            </a:r>
            <a:r>
              <a:rPr lang="en-US" dirty="0" smtClean="0"/>
              <a:t> 0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membangkitkan</a:t>
            </a:r>
            <a:r>
              <a:rPr lang="en-US" dirty="0" smtClean="0">
                <a:sym typeface="Wingdings" pitchFamily="2" charset="2"/>
              </a:rPr>
              <a:t> interrupt</a:t>
            </a:r>
          </a:p>
          <a:p>
            <a:r>
              <a:rPr lang="en-US" dirty="0" smtClean="0">
                <a:sym typeface="Wingdings" pitchFamily="2" charset="2"/>
              </a:rPr>
              <a:t>Periodic interrupt </a:t>
            </a:r>
            <a:r>
              <a:rPr lang="en-US" dirty="0" err="1" smtClean="0">
                <a:sym typeface="Wingdings" pitchFamily="2" charset="2"/>
              </a:rPr>
              <a:t>disebut</a:t>
            </a:r>
            <a:r>
              <a:rPr lang="en-US" dirty="0" smtClean="0">
                <a:sym typeface="Wingdings" pitchFamily="2" charset="2"/>
              </a:rPr>
              <a:t> clock tick</a:t>
            </a:r>
          </a:p>
          <a:p>
            <a:r>
              <a:rPr lang="en-US" dirty="0" smtClean="0">
                <a:sym typeface="Wingdings" pitchFamily="2" charset="2"/>
              </a:rPr>
              <a:t>Backup clock (CMOS) </a:t>
            </a:r>
            <a:r>
              <a:rPr lang="en-US" dirty="0" err="1" smtClean="0">
                <a:sym typeface="Wingdings" pitchFamily="2" charset="2"/>
              </a:rPr>
              <a:t>untuk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waktu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pada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saat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tiada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listrik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err="1" smtClean="0">
                <a:sym typeface="Wingdings" pitchFamily="2" charset="2"/>
              </a:rPr>
              <a:t>Fungsi</a:t>
            </a:r>
            <a:r>
              <a:rPr lang="en-US" dirty="0" smtClean="0">
                <a:sym typeface="Wingdings" pitchFamily="2" charset="2"/>
              </a:rPr>
              <a:t> clock software: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Time of day</a:t>
            </a:r>
          </a:p>
          <a:p>
            <a:pPr lvl="1"/>
            <a:r>
              <a:rPr lang="en-US" dirty="0" err="1" smtClean="0">
                <a:sym typeface="Wingdings" pitchFamily="2" charset="2"/>
              </a:rPr>
              <a:t>Memeriksa</a:t>
            </a:r>
            <a:r>
              <a:rPr lang="en-US" dirty="0" smtClean="0">
                <a:sym typeface="Wingdings" pitchFamily="2" charset="2"/>
              </a:rPr>
              <a:t> quantum </a:t>
            </a:r>
            <a:r>
              <a:rPr lang="en-US" dirty="0" err="1" smtClean="0">
                <a:sym typeface="Wingdings" pitchFamily="2" charset="2"/>
              </a:rPr>
              <a:t>untuk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proses</a:t>
            </a:r>
            <a:r>
              <a:rPr lang="en-US" dirty="0" smtClean="0">
                <a:sym typeface="Wingdings" pitchFamily="2" charset="2"/>
              </a:rPr>
              <a:t> (</a:t>
            </a:r>
            <a:r>
              <a:rPr lang="en-US" dirty="0" err="1" smtClean="0">
                <a:sym typeface="Wingdings" pitchFamily="2" charset="2"/>
              </a:rPr>
              <a:t>dengan</a:t>
            </a:r>
            <a:r>
              <a:rPr lang="en-US" dirty="0" smtClean="0">
                <a:sym typeface="Wingdings" pitchFamily="2" charset="2"/>
              </a:rPr>
              <a:t> counter)</a:t>
            </a:r>
          </a:p>
          <a:p>
            <a:pPr lvl="1"/>
            <a:r>
              <a:rPr lang="en-US" dirty="0" err="1" smtClean="0">
                <a:sym typeface="Wingdings" pitchFamily="2" charset="2"/>
              </a:rPr>
              <a:t>Mencatat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penggunaan</a:t>
            </a:r>
            <a:r>
              <a:rPr lang="en-US" dirty="0" smtClean="0">
                <a:sym typeface="Wingdings" pitchFamily="2" charset="2"/>
              </a:rPr>
              <a:t> CPU </a:t>
            </a:r>
            <a:r>
              <a:rPr lang="en-US" dirty="0" err="1" smtClean="0">
                <a:sym typeface="Wingdings" pitchFamily="2" charset="2"/>
              </a:rPr>
              <a:t>untuk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setiap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proses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err="1" smtClean="0">
                <a:sym typeface="Wingdings" pitchFamily="2" charset="2"/>
              </a:rPr>
              <a:t>Menangani</a:t>
            </a:r>
            <a:r>
              <a:rPr lang="en-US" dirty="0" smtClean="0">
                <a:sym typeface="Wingdings" pitchFamily="2" charset="2"/>
              </a:rPr>
              <a:t> alarm system call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Watchdog timer, </a:t>
            </a:r>
            <a:r>
              <a:rPr lang="en-US" dirty="0" err="1" smtClean="0">
                <a:sym typeface="Wingdings" pitchFamily="2" charset="2"/>
              </a:rPr>
              <a:t>untuk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sinkronisasi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proses</a:t>
            </a:r>
            <a:r>
              <a:rPr lang="en-US" dirty="0" smtClean="0">
                <a:sym typeface="Wingdings" pitchFamily="2" charset="2"/>
              </a:rPr>
              <a:t> I/O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Profiling, </a:t>
            </a:r>
            <a:r>
              <a:rPr lang="en-US" dirty="0" err="1" smtClean="0">
                <a:sym typeface="Wingdings" pitchFamily="2" charset="2"/>
              </a:rPr>
              <a:t>statistik</a:t>
            </a:r>
            <a:endParaRPr lang="en-US" dirty="0" smtClean="0">
              <a:sym typeface="Wingdings" pitchFamily="2" charset="2"/>
            </a:endParaRP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imeofDa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4191000"/>
            <a:ext cx="8008022" cy="2362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of 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increment counter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berkala</a:t>
            </a:r>
            <a:endParaRPr lang="en-US" dirty="0" smtClean="0"/>
          </a:p>
          <a:p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ukuran</a:t>
            </a:r>
            <a:r>
              <a:rPr lang="en-US" dirty="0" smtClean="0"/>
              <a:t> counter</a:t>
            </a:r>
          </a:p>
          <a:p>
            <a:pPr lvl="1"/>
            <a:r>
              <a:rPr lang="en-US" dirty="0" smtClean="0"/>
              <a:t>64 bit counter</a:t>
            </a:r>
          </a:p>
          <a:p>
            <a:pPr lvl="1"/>
            <a:r>
              <a:rPr lang="en-US" dirty="0" err="1" smtClean="0"/>
              <a:t>Konversi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clock tick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detik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mencatatnya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32 bit counter</a:t>
            </a:r>
          </a:p>
          <a:p>
            <a:pPr lvl="1"/>
            <a:r>
              <a:rPr lang="en-US" dirty="0" err="1" smtClean="0"/>
              <a:t>Mencatat</a:t>
            </a:r>
            <a:r>
              <a:rPr lang="en-US" dirty="0" smtClean="0"/>
              <a:t> system boot time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detik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32 bit counter </a:t>
            </a:r>
            <a:r>
              <a:rPr lang="en-US" dirty="0" err="1" smtClean="0"/>
              <a:t>dalam</a:t>
            </a:r>
            <a:r>
              <a:rPr lang="en-US" dirty="0" smtClean="0"/>
              <a:t> tick </a:t>
            </a:r>
            <a:r>
              <a:rPr lang="en-US" dirty="0" err="1" smtClean="0"/>
              <a:t>sejak</a:t>
            </a:r>
            <a:r>
              <a:rPr lang="en-US" dirty="0" smtClean="0"/>
              <a:t> boot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ultipleTimer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3352800"/>
            <a:ext cx="6836229" cy="2895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Menangani</a:t>
            </a:r>
            <a:r>
              <a:rPr lang="en-US" dirty="0" smtClean="0"/>
              <a:t> Alarm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butuh</a:t>
            </a:r>
            <a:r>
              <a:rPr lang="en-US" dirty="0" smtClean="0"/>
              <a:t> </a:t>
            </a:r>
            <a:r>
              <a:rPr lang="en-US" dirty="0" err="1" smtClean="0"/>
              <a:t>peringatan</a:t>
            </a:r>
            <a:r>
              <a:rPr lang="en-US" dirty="0" smtClean="0"/>
              <a:t> (</a:t>
            </a:r>
            <a:r>
              <a:rPr lang="en-US" dirty="0" err="1" smtClean="0"/>
              <a:t>sinyal</a:t>
            </a:r>
            <a:r>
              <a:rPr lang="en-US" dirty="0" smtClean="0"/>
              <a:t>/interrupt) </a:t>
            </a:r>
            <a:r>
              <a:rPr lang="en-US" dirty="0" err="1" smtClean="0"/>
              <a:t>semacam</a:t>
            </a:r>
            <a:r>
              <a:rPr lang="en-US" dirty="0" smtClean="0"/>
              <a:t> alarm</a:t>
            </a:r>
          </a:p>
          <a:p>
            <a:r>
              <a:rPr lang="en-US" dirty="0" err="1" smtClean="0"/>
              <a:t>Contoh</a:t>
            </a:r>
            <a:r>
              <a:rPr lang="en-US" dirty="0" smtClean="0"/>
              <a:t>: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respons</a:t>
            </a:r>
            <a:endParaRPr lang="en-US" dirty="0" smtClean="0"/>
          </a:p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punya</a:t>
            </a:r>
            <a:r>
              <a:rPr lang="en-US" dirty="0" smtClean="0"/>
              <a:t> 1 clock,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mensimulasikan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virtual clock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Keyboard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Mempunyai</a:t>
            </a:r>
            <a:r>
              <a:rPr lang="en-US" dirty="0" smtClean="0"/>
              <a:t> microprocessor, </a:t>
            </a:r>
            <a:r>
              <a:rPr lang="en-US" dirty="0" err="1" smtClean="0"/>
              <a:t>berkomunikasi</a:t>
            </a:r>
            <a:r>
              <a:rPr lang="en-US" dirty="0" smtClean="0"/>
              <a:t> </a:t>
            </a:r>
            <a:r>
              <a:rPr lang="en-US" dirty="0" err="1" smtClean="0"/>
              <a:t>lewat</a:t>
            </a:r>
            <a:r>
              <a:rPr lang="en-US" dirty="0" smtClean="0"/>
              <a:t> serial/USB port </a:t>
            </a:r>
            <a:r>
              <a:rPr lang="en-US" dirty="0" err="1" smtClean="0"/>
              <a:t>dengan</a:t>
            </a:r>
            <a:r>
              <a:rPr lang="en-US" dirty="0" smtClean="0"/>
              <a:t> controller</a:t>
            </a:r>
          </a:p>
          <a:p>
            <a:r>
              <a:rPr lang="en-US" dirty="0" smtClean="0"/>
              <a:t>Interrupt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penekanan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pelepasan</a:t>
            </a:r>
            <a:r>
              <a:rPr lang="en-US" dirty="0" smtClean="0"/>
              <a:t> </a:t>
            </a:r>
            <a:r>
              <a:rPr lang="en-US" dirty="0" err="1" smtClean="0"/>
              <a:t>tombol</a:t>
            </a:r>
            <a:endParaRPr lang="en-US" dirty="0" smtClean="0"/>
          </a:p>
          <a:p>
            <a:r>
              <a:rPr lang="en-US" dirty="0" smtClean="0"/>
              <a:t>Key number = scan code </a:t>
            </a:r>
            <a:r>
              <a:rPr lang="en-US" dirty="0" err="1" smtClean="0"/>
              <a:t>bukan</a:t>
            </a:r>
            <a:r>
              <a:rPr lang="en-US" dirty="0" smtClean="0"/>
              <a:t> ASCII code, </a:t>
            </a:r>
            <a:r>
              <a:rPr lang="en-US" dirty="0" err="1" smtClean="0"/>
              <a:t>hanya</a:t>
            </a:r>
            <a:r>
              <a:rPr lang="en-US" dirty="0" smtClean="0"/>
              <a:t> 7 bit</a:t>
            </a:r>
          </a:p>
          <a:p>
            <a:r>
              <a:rPr lang="en-US" dirty="0" smtClean="0"/>
              <a:t>Bit ke-8 </a:t>
            </a:r>
            <a:r>
              <a:rPr lang="en-US" dirty="0" err="1" smtClean="0"/>
              <a:t>diset</a:t>
            </a:r>
            <a:r>
              <a:rPr lang="en-US" dirty="0" smtClean="0"/>
              <a:t> 0 </a:t>
            </a:r>
            <a:r>
              <a:rPr lang="en-US" dirty="0" err="1" smtClean="0"/>
              <a:t>bila</a:t>
            </a:r>
            <a:r>
              <a:rPr lang="en-US" dirty="0" smtClean="0"/>
              <a:t> key </a:t>
            </a:r>
            <a:r>
              <a:rPr lang="en-US" dirty="0" err="1" smtClean="0"/>
              <a:t>ditekan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1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dilepas</a:t>
            </a:r>
            <a:endParaRPr lang="en-US" dirty="0" smtClean="0"/>
          </a:p>
          <a:p>
            <a:r>
              <a:rPr lang="en-US" dirty="0" err="1" smtClean="0"/>
              <a:t>Gabungan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key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dikenali</a:t>
            </a:r>
            <a:r>
              <a:rPr lang="en-US" dirty="0" smtClean="0"/>
              <a:t> </a:t>
            </a:r>
            <a:r>
              <a:rPr lang="en-US" dirty="0" err="1" smtClean="0"/>
              <a:t>mis</a:t>
            </a:r>
            <a:r>
              <a:rPr lang="en-US" dirty="0" smtClean="0"/>
              <a:t>: CTRL-A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tekan</a:t>
            </a:r>
            <a:r>
              <a:rPr lang="en-US" dirty="0" smtClean="0"/>
              <a:t> CTRL, </a:t>
            </a:r>
            <a:r>
              <a:rPr lang="en-US" dirty="0" err="1" smtClean="0"/>
              <a:t>tekan</a:t>
            </a:r>
            <a:r>
              <a:rPr lang="en-US" dirty="0" smtClean="0"/>
              <a:t> A, </a:t>
            </a:r>
            <a:r>
              <a:rPr lang="en-US" dirty="0" err="1" smtClean="0"/>
              <a:t>lepas</a:t>
            </a:r>
            <a:r>
              <a:rPr lang="en-US" dirty="0" smtClean="0"/>
              <a:t> A, </a:t>
            </a:r>
            <a:r>
              <a:rPr lang="en-US" dirty="0" err="1" smtClean="0"/>
              <a:t>lepas</a:t>
            </a:r>
            <a:r>
              <a:rPr lang="en-US" dirty="0" smtClean="0"/>
              <a:t> CTRL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tekan</a:t>
            </a:r>
            <a:r>
              <a:rPr lang="en-US" dirty="0" smtClean="0"/>
              <a:t> CTRL, </a:t>
            </a:r>
            <a:r>
              <a:rPr lang="en-US" dirty="0" err="1" smtClean="0"/>
              <a:t>tekan</a:t>
            </a:r>
            <a:r>
              <a:rPr lang="en-US" dirty="0" smtClean="0"/>
              <a:t> A, </a:t>
            </a:r>
            <a:r>
              <a:rPr lang="en-US" dirty="0" err="1" smtClean="0"/>
              <a:t>lepas</a:t>
            </a:r>
            <a:r>
              <a:rPr lang="en-US" dirty="0" smtClean="0"/>
              <a:t> CTRL, </a:t>
            </a:r>
            <a:r>
              <a:rPr lang="en-US" dirty="0" err="1" smtClean="0"/>
              <a:t>lepas</a:t>
            </a:r>
            <a:r>
              <a:rPr lang="en-US" dirty="0" smtClean="0"/>
              <a:t> A</a:t>
            </a:r>
          </a:p>
          <a:p>
            <a:r>
              <a:rPr lang="en-US" dirty="0" smtClean="0"/>
              <a:t>2 </a:t>
            </a:r>
            <a:r>
              <a:rPr lang="en-US" dirty="0" err="1" smtClean="0"/>
              <a:t>filosofi</a:t>
            </a:r>
            <a:r>
              <a:rPr lang="en-US" dirty="0" smtClean="0"/>
              <a:t> driver: character oriented (raw/</a:t>
            </a:r>
            <a:r>
              <a:rPr lang="en-US" dirty="0" err="1" smtClean="0"/>
              <a:t>noncanonical</a:t>
            </a:r>
            <a:r>
              <a:rPr lang="en-US" dirty="0" smtClean="0"/>
              <a:t> mode) </a:t>
            </a:r>
            <a:r>
              <a:rPr lang="en-US" dirty="0" err="1" smtClean="0"/>
              <a:t>dan</a:t>
            </a:r>
            <a:r>
              <a:rPr lang="en-US" dirty="0" smtClean="0"/>
              <a:t> line oriented (cooked/canonical mode)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Keyboard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Cooked mode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menyimpan</a:t>
            </a:r>
            <a:r>
              <a:rPr lang="en-US" dirty="0" smtClean="0"/>
              <a:t> </a:t>
            </a:r>
            <a:r>
              <a:rPr lang="en-US" dirty="0" err="1" smtClean="0"/>
              <a:t>karakter</a:t>
            </a:r>
            <a:r>
              <a:rPr lang="en-US" dirty="0" smtClean="0"/>
              <a:t> </a:t>
            </a:r>
            <a:r>
              <a:rPr lang="en-US" dirty="0" err="1" smtClean="0"/>
              <a:t>sampai</a:t>
            </a:r>
            <a:r>
              <a:rPr lang="en-US" dirty="0" smtClean="0"/>
              <a:t> 1 </a:t>
            </a:r>
            <a:r>
              <a:rPr lang="en-US" dirty="0" err="1" smtClean="0"/>
              <a:t>baris</a:t>
            </a:r>
            <a:endParaRPr lang="en-US" dirty="0" smtClean="0"/>
          </a:p>
          <a:p>
            <a:r>
              <a:rPr lang="en-US" dirty="0" err="1" smtClean="0"/>
              <a:t>Meskipun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raw mode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buffer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memungkinkan</a:t>
            </a:r>
            <a:r>
              <a:rPr lang="en-US" dirty="0" smtClean="0"/>
              <a:t> type ahead</a:t>
            </a:r>
          </a:p>
          <a:p>
            <a:r>
              <a:rPr lang="en-US" dirty="0" smtClean="0"/>
              <a:t>Echoing: </a:t>
            </a:r>
            <a:r>
              <a:rPr lang="en-US" dirty="0" err="1" smtClean="0"/>
              <a:t>menampilkan</a:t>
            </a:r>
            <a:r>
              <a:rPr lang="en-US" dirty="0" smtClean="0"/>
              <a:t> </a:t>
            </a:r>
            <a:r>
              <a:rPr lang="en-US" dirty="0" err="1" smtClean="0"/>
              <a:t>tombol</a:t>
            </a:r>
            <a:r>
              <a:rPr lang="en-US" dirty="0" smtClean="0"/>
              <a:t> yang </a:t>
            </a:r>
            <a:r>
              <a:rPr lang="en-US" dirty="0" err="1" smtClean="0"/>
              <a:t>ditekan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monitor,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sinkronisasi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menampilkan</a:t>
            </a:r>
            <a:r>
              <a:rPr lang="en-US" dirty="0" smtClean="0"/>
              <a:t> output, wrapping, </a:t>
            </a:r>
            <a:r>
              <a:rPr lang="en-US" dirty="0" err="1" smtClean="0"/>
              <a:t>tombol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, </a:t>
            </a:r>
            <a:r>
              <a:rPr lang="en-US" dirty="0" err="1" smtClean="0"/>
              <a:t>ekivalensi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OS (</a:t>
            </a:r>
            <a:r>
              <a:rPr lang="en-US" dirty="0" err="1" smtClean="0"/>
              <a:t>contoh</a:t>
            </a:r>
            <a:r>
              <a:rPr lang="en-US" dirty="0" smtClean="0"/>
              <a:t> ENTER </a:t>
            </a:r>
            <a:r>
              <a:rPr lang="en-US" dirty="0" err="1" smtClean="0"/>
              <a:t>di</a:t>
            </a:r>
            <a:r>
              <a:rPr lang="en-US" dirty="0" smtClean="0"/>
              <a:t> UNIX </a:t>
            </a:r>
            <a:r>
              <a:rPr lang="en-US" dirty="0" err="1" smtClean="0"/>
              <a:t>dan</a:t>
            </a:r>
            <a:r>
              <a:rPr lang="en-US" dirty="0" smtClean="0"/>
              <a:t> WINDOWS)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Mouse </a:t>
            </a:r>
            <a:r>
              <a:rPr lang="en-US" dirty="0" err="1" smtClean="0"/>
              <a:t>dan</a:t>
            </a:r>
            <a:r>
              <a:rPr lang="en-US" dirty="0" smtClean="0"/>
              <a:t> Trackball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2 </a:t>
            </a:r>
            <a:r>
              <a:rPr lang="en-US" dirty="0" err="1" smtClean="0"/>
              <a:t>teknologi</a:t>
            </a:r>
            <a:r>
              <a:rPr lang="en-US" dirty="0" smtClean="0"/>
              <a:t>: </a:t>
            </a:r>
            <a:r>
              <a:rPr lang="en-US" dirty="0" err="1" smtClean="0"/>
              <a:t>dengan</a:t>
            </a:r>
            <a:r>
              <a:rPr lang="en-US" dirty="0" smtClean="0"/>
              <a:t> bola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optik</a:t>
            </a:r>
            <a:endParaRPr lang="en-US" dirty="0" smtClean="0"/>
          </a:p>
          <a:p>
            <a:r>
              <a:rPr lang="en-US" dirty="0" smtClean="0"/>
              <a:t>Message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bila</a:t>
            </a:r>
            <a:r>
              <a:rPr lang="en-US" dirty="0" smtClean="0"/>
              <a:t>: </a:t>
            </a:r>
            <a:r>
              <a:rPr lang="en-US" dirty="0" err="1" smtClean="0"/>
              <a:t>menekan</a:t>
            </a:r>
            <a:r>
              <a:rPr lang="en-US" dirty="0" smtClean="0"/>
              <a:t>/</a:t>
            </a:r>
            <a:r>
              <a:rPr lang="en-US" dirty="0" err="1" smtClean="0"/>
              <a:t>lepas</a:t>
            </a:r>
            <a:r>
              <a:rPr lang="en-US" dirty="0" smtClean="0"/>
              <a:t> </a:t>
            </a:r>
            <a:r>
              <a:rPr lang="en-US" dirty="0" err="1" smtClean="0"/>
              <a:t>tombol</a:t>
            </a:r>
            <a:r>
              <a:rPr lang="en-US" dirty="0" smtClean="0"/>
              <a:t>, </a:t>
            </a:r>
            <a:r>
              <a:rPr lang="en-US" dirty="0" err="1" smtClean="0"/>
              <a:t>bergeser</a:t>
            </a:r>
            <a:r>
              <a:rPr lang="en-US" dirty="0" smtClean="0"/>
              <a:t> </a:t>
            </a:r>
            <a:r>
              <a:rPr lang="en-US" dirty="0" err="1" smtClean="0"/>
              <a:t>sejauh</a:t>
            </a:r>
            <a:r>
              <a:rPr lang="en-US" dirty="0" smtClean="0"/>
              <a:t> </a:t>
            </a:r>
            <a:r>
              <a:rPr lang="en-US" dirty="0" err="1" smtClean="0"/>
              <a:t>jarak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endParaRPr lang="en-US" dirty="0" smtClean="0"/>
          </a:p>
          <a:p>
            <a:r>
              <a:rPr lang="en-US" dirty="0" err="1" smtClean="0"/>
              <a:t>Satuan</a:t>
            </a:r>
            <a:r>
              <a:rPr lang="en-US" dirty="0" smtClean="0"/>
              <a:t> </a:t>
            </a:r>
            <a:r>
              <a:rPr lang="en-US" dirty="0" err="1" smtClean="0"/>
              <a:t>jarak</a:t>
            </a:r>
            <a:r>
              <a:rPr lang="en-US" dirty="0" smtClean="0"/>
              <a:t> </a:t>
            </a:r>
            <a:r>
              <a:rPr lang="en-US" dirty="0" err="1" smtClean="0"/>
              <a:t>biasanya</a:t>
            </a:r>
            <a:r>
              <a:rPr lang="en-US" dirty="0" smtClean="0"/>
              <a:t> 0.1 mm (</a:t>
            </a:r>
            <a:r>
              <a:rPr lang="en-US" dirty="0" err="1" smtClean="0"/>
              <a:t>mickey</a:t>
            </a:r>
            <a:r>
              <a:rPr lang="en-US" dirty="0" smtClean="0"/>
              <a:t>)</a:t>
            </a:r>
          </a:p>
          <a:p>
            <a:r>
              <a:rPr lang="en-US" dirty="0" smtClean="0"/>
              <a:t>Message format: </a:t>
            </a:r>
            <a:r>
              <a:rPr lang="en-US" dirty="0" smtClean="0">
                <a:sym typeface="Symbol"/>
              </a:rPr>
              <a:t>x, y, status </a:t>
            </a:r>
            <a:r>
              <a:rPr lang="en-US" dirty="0" err="1" smtClean="0">
                <a:sym typeface="Symbol"/>
              </a:rPr>
              <a:t>tombol</a:t>
            </a:r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Message rate 40 kali/</a:t>
            </a:r>
            <a:r>
              <a:rPr lang="en-US" dirty="0" err="1" smtClean="0">
                <a:sym typeface="Symbol"/>
              </a:rPr>
              <a:t>detik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Device Controller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Perangkat</a:t>
            </a:r>
            <a:r>
              <a:rPr lang="en-US" dirty="0" smtClean="0"/>
              <a:t> I/O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mekanik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elektrik</a:t>
            </a:r>
            <a:endParaRPr lang="en-US" dirty="0" smtClean="0"/>
          </a:p>
          <a:p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mekanik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perangkatnya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elektrik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device controller, </a:t>
            </a:r>
            <a:r>
              <a:rPr lang="en-US" dirty="0" err="1" smtClean="0"/>
              <a:t>terhubung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kabel</a:t>
            </a:r>
            <a:endParaRPr lang="en-US" dirty="0" smtClean="0"/>
          </a:p>
          <a:p>
            <a:r>
              <a:rPr lang="en-US" dirty="0" smtClean="0"/>
              <a:t>Interface yang </a:t>
            </a:r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mis</a:t>
            </a:r>
            <a:r>
              <a:rPr lang="en-US" dirty="0" smtClean="0"/>
              <a:t>: USB, IDE, SATA, SCSI, FireWire</a:t>
            </a:r>
          </a:p>
          <a:p>
            <a:r>
              <a:rPr lang="en-US" dirty="0" err="1" smtClean="0"/>
              <a:t>Tugas</a:t>
            </a:r>
            <a:r>
              <a:rPr lang="en-US" dirty="0" smtClean="0"/>
              <a:t> controller </a:t>
            </a:r>
          </a:p>
          <a:p>
            <a:pPr lvl="1"/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menerjemahkan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 bit stream (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rendah</a:t>
            </a:r>
            <a:r>
              <a:rPr lang="en-US" dirty="0" smtClean="0"/>
              <a:t>)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abstraksi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endParaRPr lang="en-US" dirty="0" smtClean="0"/>
          </a:p>
          <a:p>
            <a:pPr lvl="1"/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mengendalikan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 </a:t>
            </a:r>
            <a:r>
              <a:rPr lang="en-US" dirty="0" err="1" smtClean="0"/>
              <a:t>mekanis</a:t>
            </a:r>
            <a:r>
              <a:rPr lang="en-US" dirty="0" smtClean="0"/>
              <a:t> yang </a:t>
            </a:r>
            <a:r>
              <a:rPr lang="en-US" dirty="0" err="1" smtClean="0"/>
              <a:t>dibutuhkan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device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Monitor:Text</a:t>
            </a:r>
            <a:r>
              <a:rPr lang="en-US" dirty="0" smtClean="0"/>
              <a:t> Window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Escape sequence: </a:t>
            </a:r>
            <a:r>
              <a:rPr lang="en-US" dirty="0" err="1" smtClean="0"/>
              <a:t>sekumpulan</a:t>
            </a:r>
            <a:r>
              <a:rPr lang="en-US" dirty="0" smtClean="0"/>
              <a:t> </a:t>
            </a:r>
            <a:r>
              <a:rPr lang="en-US" dirty="0" err="1" smtClean="0"/>
              <a:t>perintah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navigasi</a:t>
            </a:r>
            <a:r>
              <a:rPr lang="en-US" dirty="0" smtClean="0"/>
              <a:t> cursor, </a:t>
            </a:r>
            <a:r>
              <a:rPr lang="en-US" dirty="0" err="1" smtClean="0"/>
              <a:t>sisip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hapus</a:t>
            </a:r>
            <a:r>
              <a:rPr lang="en-US" dirty="0" smtClean="0"/>
              <a:t> </a:t>
            </a:r>
            <a:r>
              <a:rPr lang="en-US" dirty="0" err="1" smtClean="0"/>
              <a:t>karakter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cursor </a:t>
            </a:r>
            <a:r>
              <a:rPr lang="en-US" dirty="0" err="1" smtClean="0"/>
              <a:t>dikenali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driver </a:t>
            </a:r>
            <a:r>
              <a:rPr lang="en-US" dirty="0" err="1" smtClean="0"/>
              <a:t>spesifik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tiap</a:t>
            </a:r>
            <a:r>
              <a:rPr lang="en-US" dirty="0" smtClean="0"/>
              <a:t> monitor device</a:t>
            </a:r>
          </a:p>
          <a:p>
            <a:r>
              <a:rPr lang="en-US" dirty="0" err="1" smtClean="0"/>
              <a:t>Standarisasi</a:t>
            </a:r>
            <a:r>
              <a:rPr lang="en-US" dirty="0" smtClean="0"/>
              <a:t>: ANSI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Monitor: GUI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WIMP</a:t>
            </a:r>
          </a:p>
          <a:p>
            <a:r>
              <a:rPr lang="en-US" dirty="0" smtClean="0"/>
              <a:t>GUI in UNIX: X Window System, </a:t>
            </a:r>
            <a:r>
              <a:rPr lang="en-US" dirty="0" err="1" smtClean="0"/>
              <a:t>pada</a:t>
            </a:r>
            <a:r>
              <a:rPr lang="en-US" dirty="0" smtClean="0"/>
              <a:t> user level</a:t>
            </a:r>
          </a:p>
          <a:p>
            <a:r>
              <a:rPr lang="en-US" dirty="0" smtClean="0"/>
              <a:t>Output </a:t>
            </a:r>
            <a:r>
              <a:rPr lang="en-US" dirty="0" err="1" smtClean="0"/>
              <a:t>pada</a:t>
            </a:r>
            <a:r>
              <a:rPr lang="en-US" dirty="0" smtClean="0"/>
              <a:t> graphics adapter yang </a:t>
            </a:r>
            <a:r>
              <a:rPr lang="en-US" dirty="0" err="1" smtClean="0"/>
              <a:t>punya</a:t>
            </a:r>
            <a:r>
              <a:rPr lang="en-US" dirty="0" smtClean="0"/>
              <a:t> RAM (</a:t>
            </a:r>
            <a:r>
              <a:rPr lang="en-US" dirty="0" err="1" smtClean="0"/>
              <a:t>menyimpan</a:t>
            </a:r>
            <a:r>
              <a:rPr lang="en-US" dirty="0" smtClean="0"/>
              <a:t> </a:t>
            </a:r>
            <a:r>
              <a:rPr lang="en-US" dirty="0" err="1" smtClean="0"/>
              <a:t>gambar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monitor) </a:t>
            </a:r>
            <a:r>
              <a:rPr lang="en-US" dirty="0" err="1" smtClean="0"/>
              <a:t>dan</a:t>
            </a:r>
            <a:r>
              <a:rPr lang="en-US" dirty="0" smtClean="0"/>
              <a:t> processor </a:t>
            </a:r>
            <a:r>
              <a:rPr lang="en-US" dirty="0" err="1" smtClean="0"/>
              <a:t>sendiri</a:t>
            </a:r>
            <a:endParaRPr lang="en-US" dirty="0" smtClean="0"/>
          </a:p>
          <a:p>
            <a:r>
              <a:rPr lang="en-US" dirty="0" smtClean="0"/>
              <a:t>Screen size </a:t>
            </a:r>
            <a:r>
              <a:rPr lang="en-US" dirty="0" err="1" smtClean="0"/>
              <a:t>biasanya</a:t>
            </a:r>
            <a:r>
              <a:rPr lang="en-US" dirty="0" smtClean="0"/>
              <a:t> 4:3 (1024 X 768, 1280 X 960, 800 X 600)</a:t>
            </a:r>
          </a:p>
          <a:p>
            <a:r>
              <a:rPr lang="en-US" dirty="0" smtClean="0"/>
              <a:t>Video RAM (256 MB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)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menyimpan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screen </a:t>
            </a:r>
            <a:r>
              <a:rPr lang="en-US" dirty="0" err="1" smtClean="0"/>
              <a:t>sekaligus</a:t>
            </a:r>
            <a:r>
              <a:rPr lang="en-US" dirty="0" smtClean="0"/>
              <a:t> (</a:t>
            </a:r>
            <a:r>
              <a:rPr lang="en-US" dirty="0" err="1" smtClean="0"/>
              <a:t>ditentukan</a:t>
            </a:r>
            <a:r>
              <a:rPr lang="en-US" dirty="0" smtClean="0"/>
              <a:t> </a:t>
            </a:r>
            <a:r>
              <a:rPr lang="en-US" dirty="0" err="1" smtClean="0"/>
              <a:t>resolusinya</a:t>
            </a:r>
            <a:r>
              <a:rPr lang="en-US" dirty="0" smtClean="0"/>
              <a:t>)</a:t>
            </a:r>
          </a:p>
          <a:p>
            <a:r>
              <a:rPr lang="en-US" dirty="0" smtClean="0"/>
              <a:t>Windows programming: message based</a:t>
            </a:r>
          </a:p>
          <a:p>
            <a:r>
              <a:rPr lang="en-US" dirty="0" err="1" smtClean="0"/>
              <a:t>Menggambar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layar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2 </a:t>
            </a:r>
            <a:r>
              <a:rPr lang="en-US" dirty="0" err="1" smtClean="0"/>
              <a:t>metode</a:t>
            </a:r>
            <a:r>
              <a:rPr lang="en-US" dirty="0" smtClean="0"/>
              <a:t>: vector (.</a:t>
            </a:r>
            <a:r>
              <a:rPr lang="en-US" dirty="0" err="1" smtClean="0"/>
              <a:t>wmf</a:t>
            </a:r>
            <a:r>
              <a:rPr lang="en-US" dirty="0" smtClean="0"/>
              <a:t>) </a:t>
            </a:r>
            <a:r>
              <a:rPr lang="en-US" dirty="0" err="1" smtClean="0"/>
              <a:t>dan</a:t>
            </a:r>
            <a:r>
              <a:rPr lang="en-US" dirty="0" smtClean="0"/>
              <a:t> bitmap (.</a:t>
            </a:r>
            <a:r>
              <a:rPr lang="en-US" dirty="0" err="1" smtClean="0"/>
              <a:t>bmp,.dib</a:t>
            </a:r>
            <a:r>
              <a:rPr lang="en-US" dirty="0" smtClean="0"/>
              <a:t>)</a:t>
            </a:r>
          </a:p>
          <a:p>
            <a:r>
              <a:rPr lang="en-US" dirty="0" smtClean="0"/>
              <a:t>Bitmap </a:t>
            </a:r>
            <a:r>
              <a:rPr lang="en-US" dirty="0" err="1" smtClean="0"/>
              <a:t>susah</a:t>
            </a:r>
            <a:r>
              <a:rPr lang="en-US" dirty="0" smtClean="0"/>
              <a:t> </a:t>
            </a:r>
            <a:r>
              <a:rPr lang="en-US" dirty="0" err="1" smtClean="0"/>
              <a:t>diskalakan</a:t>
            </a:r>
            <a:r>
              <a:rPr lang="en-US" dirty="0" smtClean="0"/>
              <a:t>, </a:t>
            </a:r>
            <a:r>
              <a:rPr lang="en-US" dirty="0" err="1" smtClean="0"/>
              <a:t>melahirkan</a:t>
            </a:r>
            <a:r>
              <a:rPr lang="en-US" dirty="0" smtClean="0"/>
              <a:t> True Type Font: </a:t>
            </a:r>
            <a:r>
              <a:rPr lang="en-US" dirty="0" err="1" smtClean="0"/>
              <a:t>koordinat</a:t>
            </a:r>
            <a:r>
              <a:rPr lang="en-US" dirty="0" smtClean="0"/>
              <a:t> </a:t>
            </a:r>
            <a:r>
              <a:rPr lang="en-US" dirty="0" err="1" smtClean="0"/>
              <a:t>sekumpulan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r>
              <a:rPr lang="en-US" dirty="0" smtClean="0"/>
              <a:t> yang </a:t>
            </a:r>
            <a:r>
              <a:rPr lang="en-US" dirty="0" err="1" smtClean="0"/>
              <a:t>membentuk</a:t>
            </a:r>
            <a:r>
              <a:rPr lang="en-US" dirty="0" smtClean="0"/>
              <a:t> </a:t>
            </a:r>
            <a:r>
              <a:rPr lang="en-US" dirty="0" err="1" smtClean="0"/>
              <a:t>karakter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3581400"/>
            <a:ext cx="4256314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 CLIENT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paradigma</a:t>
            </a:r>
            <a:r>
              <a:rPr lang="en-US" dirty="0" smtClean="0"/>
              <a:t>: PC </a:t>
            </a:r>
            <a:r>
              <a:rPr lang="en-US" dirty="0" err="1" smtClean="0"/>
              <a:t>ke</a:t>
            </a:r>
            <a:r>
              <a:rPr lang="en-US" dirty="0" smtClean="0"/>
              <a:t> web-centric computing (cloud computing)</a:t>
            </a:r>
          </a:p>
          <a:p>
            <a:r>
              <a:rPr lang="en-US" dirty="0" smtClean="0"/>
              <a:t>Lama </a:t>
            </a:r>
            <a:r>
              <a:rPr lang="en-US" dirty="0" err="1" smtClean="0"/>
              <a:t>kelamaan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software </a:t>
            </a:r>
            <a:r>
              <a:rPr lang="en-US" dirty="0" err="1" smtClean="0"/>
              <a:t>lagi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PC </a:t>
            </a:r>
            <a:r>
              <a:rPr lang="en-US" dirty="0" smtClean="0">
                <a:sym typeface="Wingdings" pitchFamily="2" charset="2"/>
              </a:rPr>
              <a:t> thin client</a:t>
            </a:r>
          </a:p>
          <a:p>
            <a:r>
              <a:rPr lang="en-US" dirty="0" smtClean="0">
                <a:sym typeface="Wingdings" pitchFamily="2" charset="2"/>
              </a:rPr>
              <a:t>THINC, </a:t>
            </a:r>
            <a:r>
              <a:rPr lang="en-US" dirty="0" err="1" smtClean="0">
                <a:sym typeface="Wingdings" pitchFamily="2" charset="2"/>
              </a:rPr>
              <a:t>dikembangkan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</a:t>
            </a:r>
            <a:r>
              <a:rPr lang="en-US" dirty="0" smtClean="0">
                <a:sym typeface="Wingdings" pitchFamily="2" charset="2"/>
              </a:rPr>
              <a:t> Columbia University</a:t>
            </a:r>
          </a:p>
          <a:p>
            <a:r>
              <a:rPr lang="en-US" dirty="0" err="1" smtClean="0">
                <a:sym typeface="Wingdings" pitchFamily="2" charset="2"/>
              </a:rPr>
              <a:t>Terhubung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ke</a:t>
            </a:r>
            <a:r>
              <a:rPr lang="en-US" dirty="0" smtClean="0">
                <a:sym typeface="Wingdings" pitchFamily="2" charset="2"/>
              </a:rPr>
              <a:t> server </a:t>
            </a:r>
            <a:r>
              <a:rPr lang="en-US" dirty="0" err="1" smtClean="0">
                <a:sym typeface="Wingdings" pitchFamily="2" charset="2"/>
              </a:rPr>
              <a:t>dengan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suatu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protokol</a:t>
            </a:r>
            <a:endParaRPr lang="en-US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Power Management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Motivasi</a:t>
            </a:r>
            <a:endParaRPr lang="en-US" dirty="0" smtClean="0"/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Efisiensi</a:t>
            </a:r>
            <a:r>
              <a:rPr lang="en-US" dirty="0" smtClean="0"/>
              <a:t>: 200W PC X 100 </a:t>
            </a:r>
            <a:r>
              <a:rPr lang="en-US" dirty="0" err="1" smtClean="0"/>
              <a:t>juta</a:t>
            </a:r>
            <a:r>
              <a:rPr lang="en-US" dirty="0" smtClean="0"/>
              <a:t> = 20.000 MW </a:t>
            </a:r>
            <a:r>
              <a:rPr lang="en-US" dirty="0" err="1" smtClean="0"/>
              <a:t>dihasilkan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20 PLTN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baterai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tahan</a:t>
            </a:r>
            <a:r>
              <a:rPr lang="en-US" dirty="0" smtClean="0"/>
              <a:t> lama,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menghemat</a:t>
            </a:r>
            <a:r>
              <a:rPr lang="en-US" dirty="0" smtClean="0"/>
              <a:t> </a:t>
            </a:r>
            <a:r>
              <a:rPr lang="en-US" dirty="0" err="1" smtClean="0"/>
              <a:t>energi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lama</a:t>
            </a:r>
          </a:p>
          <a:p>
            <a:r>
              <a:rPr lang="en-US" dirty="0" smtClean="0"/>
              <a:t>Cara</a:t>
            </a:r>
          </a:p>
          <a:p>
            <a:pPr lvl="1"/>
            <a:r>
              <a:rPr lang="en-US" dirty="0" err="1" smtClean="0"/>
              <a:t>Mematikan</a:t>
            </a:r>
            <a:r>
              <a:rPr lang="en-US" dirty="0" smtClean="0"/>
              <a:t> device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endParaRPr lang="en-US" dirty="0" smtClean="0"/>
          </a:p>
          <a:p>
            <a:pPr lvl="1"/>
            <a:r>
              <a:rPr lang="en-US" dirty="0" err="1" smtClean="0"/>
              <a:t>Mengurangi</a:t>
            </a:r>
            <a:r>
              <a:rPr lang="en-US" dirty="0" smtClean="0"/>
              <a:t> </a:t>
            </a:r>
            <a:r>
              <a:rPr lang="en-US" dirty="0" err="1" smtClean="0"/>
              <a:t>konsumsi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endParaRPr lang="en-US" dirty="0" smtClean="0"/>
          </a:p>
          <a:p>
            <a:r>
              <a:rPr lang="en-US" dirty="0" smtClean="0"/>
              <a:t>Device state: on, sleep, hibernate, off</a:t>
            </a:r>
          </a:p>
          <a:p>
            <a:r>
              <a:rPr lang="en-US" dirty="0" err="1" smtClean="0"/>
              <a:t>Menghidupkan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hibernate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butuh</a:t>
            </a:r>
            <a:r>
              <a:rPr lang="en-US" dirty="0" smtClean="0"/>
              <a:t> </a:t>
            </a:r>
            <a:r>
              <a:rPr lang="en-US" dirty="0" err="1" smtClean="0"/>
              <a:t>energi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daripada</a:t>
            </a:r>
            <a:r>
              <a:rPr lang="en-US" dirty="0" smtClean="0"/>
              <a:t> sleep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Management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Pemakaian</a:t>
            </a:r>
            <a:r>
              <a:rPr lang="en-US" dirty="0" smtClean="0"/>
              <a:t> </a:t>
            </a:r>
            <a:r>
              <a:rPr lang="en-US" dirty="0" err="1" smtClean="0"/>
              <a:t>energi</a:t>
            </a:r>
            <a:r>
              <a:rPr lang="en-US" dirty="0" smtClean="0"/>
              <a:t> </a:t>
            </a:r>
            <a:r>
              <a:rPr lang="en-US" dirty="0" err="1" smtClean="0"/>
              <a:t>terbesar</a:t>
            </a:r>
            <a:r>
              <a:rPr lang="en-US" dirty="0" smtClean="0"/>
              <a:t>: display </a:t>
            </a:r>
            <a:r>
              <a:rPr lang="en-US" dirty="0" err="1" smtClean="0"/>
              <a:t>diikuti</a:t>
            </a:r>
            <a:r>
              <a:rPr lang="en-US" dirty="0" smtClean="0"/>
              <a:t> hard disk </a:t>
            </a:r>
            <a:r>
              <a:rPr lang="en-US" dirty="0" err="1" smtClean="0"/>
              <a:t>dan</a:t>
            </a:r>
            <a:r>
              <a:rPr lang="en-US" dirty="0" smtClean="0"/>
              <a:t> CPU</a:t>
            </a:r>
          </a:p>
          <a:p>
            <a:r>
              <a:rPr lang="en-US" dirty="0" smtClean="0"/>
              <a:t>Display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dimatikan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aksi</a:t>
            </a:r>
            <a:r>
              <a:rPr lang="en-US" dirty="0" smtClean="0"/>
              <a:t> user (sleeping state)</a:t>
            </a:r>
          </a:p>
          <a:p>
            <a:r>
              <a:rPr lang="en-US" dirty="0" err="1" smtClean="0"/>
              <a:t>Penghematan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jauh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pembagian</a:t>
            </a:r>
            <a:r>
              <a:rPr lang="en-US" dirty="0" smtClean="0"/>
              <a:t> zone (</a:t>
            </a:r>
            <a:r>
              <a:rPr lang="en-US" dirty="0" err="1" smtClean="0"/>
              <a:t>Flinn</a:t>
            </a:r>
            <a:r>
              <a:rPr lang="en-US" dirty="0" smtClean="0"/>
              <a:t> &amp; Narayanan, 2004)</a:t>
            </a:r>
            <a:endParaRPr lang="en-US" dirty="0"/>
          </a:p>
        </p:txBody>
      </p:sp>
      <p:pic>
        <p:nvPicPr>
          <p:cNvPr id="4" name="Picture 3" descr="FlinnSatyanarayana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657600"/>
            <a:ext cx="6609264" cy="2743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Management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Hard disk </a:t>
            </a:r>
            <a:r>
              <a:rPr lang="en-US" dirty="0" err="1" smtClean="0"/>
              <a:t>dimatikan</a:t>
            </a:r>
            <a:r>
              <a:rPr lang="en-US" dirty="0" smtClean="0"/>
              <a:t> </a:t>
            </a:r>
            <a:r>
              <a:rPr lang="en-US" dirty="0" err="1" smtClean="0"/>
              <a:t>perputarannya</a:t>
            </a:r>
            <a:r>
              <a:rPr lang="en-US" dirty="0" smtClean="0"/>
              <a:t>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akses</a:t>
            </a:r>
            <a:r>
              <a:rPr lang="en-US" dirty="0" smtClean="0"/>
              <a:t> (hibernating state)</a:t>
            </a:r>
          </a:p>
          <a:p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 smtClean="0"/>
              <a:t>prediksi</a:t>
            </a:r>
            <a:r>
              <a:rPr lang="en-US" dirty="0" smtClean="0"/>
              <a:t> yang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memperbanyak</a:t>
            </a:r>
            <a:r>
              <a:rPr lang="en-US" dirty="0" smtClean="0"/>
              <a:t> cache</a:t>
            </a:r>
          </a:p>
          <a:p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menginformasikan</a:t>
            </a:r>
            <a:r>
              <a:rPr lang="en-US" dirty="0" smtClean="0"/>
              <a:t> status disk </a:t>
            </a:r>
            <a:r>
              <a:rPr lang="en-US" dirty="0" err="1" smtClean="0"/>
              <a:t>ke</a:t>
            </a:r>
            <a:r>
              <a:rPr lang="en-US" dirty="0" smtClean="0"/>
              <a:t> program</a:t>
            </a:r>
          </a:p>
          <a:p>
            <a:r>
              <a:rPr lang="en-US" dirty="0" smtClean="0"/>
              <a:t>CPU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dimatikan</a:t>
            </a:r>
            <a:r>
              <a:rPr lang="en-US" dirty="0" smtClean="0"/>
              <a:t> (sleeping),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bila</a:t>
            </a:r>
            <a:r>
              <a:rPr lang="en-US" dirty="0" smtClean="0"/>
              <a:t> interrupt </a:t>
            </a:r>
            <a:r>
              <a:rPr lang="en-US" dirty="0" err="1" smtClean="0"/>
              <a:t>terjadi</a:t>
            </a:r>
            <a:endParaRPr lang="en-US" dirty="0" smtClean="0"/>
          </a:p>
          <a:p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CPU voltage, clock cycle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pemakaian</a:t>
            </a:r>
            <a:r>
              <a:rPr lang="en-US" dirty="0" smtClean="0"/>
              <a:t> </a:t>
            </a:r>
            <a:r>
              <a:rPr lang="en-US" dirty="0" err="1" smtClean="0"/>
              <a:t>energi</a:t>
            </a:r>
            <a:endParaRPr lang="en-US" dirty="0" smtClean="0"/>
          </a:p>
          <a:p>
            <a:r>
              <a:rPr lang="en-US" dirty="0" err="1" smtClean="0"/>
              <a:t>Penghematan</a:t>
            </a:r>
            <a:r>
              <a:rPr lang="en-US" dirty="0" smtClean="0"/>
              <a:t> </a:t>
            </a:r>
            <a:r>
              <a:rPr lang="en-US" dirty="0" err="1" smtClean="0"/>
              <a:t>energi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memory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mematikan</a:t>
            </a:r>
            <a:r>
              <a:rPr lang="en-US" dirty="0" smtClean="0"/>
              <a:t> cache (sleeping)/main memory (hibernating)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Power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Communication network</a:t>
            </a:r>
          </a:p>
          <a:p>
            <a:r>
              <a:rPr lang="en-US" dirty="0" smtClean="0"/>
              <a:t>Thermal management (</a:t>
            </a:r>
            <a:r>
              <a:rPr lang="en-US" dirty="0" err="1" smtClean="0"/>
              <a:t>kipas</a:t>
            </a:r>
            <a:r>
              <a:rPr lang="en-US" dirty="0" smtClean="0"/>
              <a:t>)</a:t>
            </a:r>
          </a:p>
          <a:p>
            <a:r>
              <a:rPr lang="en-US" dirty="0" smtClean="0"/>
              <a:t>Battery management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Memory-mapped I/O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Cara device controller </a:t>
            </a:r>
            <a:r>
              <a:rPr lang="en-US" dirty="0" err="1" smtClean="0"/>
              <a:t>berkomunikasi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CPU</a:t>
            </a:r>
          </a:p>
          <a:p>
            <a:pPr lvl="1"/>
            <a:r>
              <a:rPr lang="en-US" dirty="0" smtClean="0"/>
              <a:t>Control register </a:t>
            </a:r>
            <a:r>
              <a:rPr lang="en-US" dirty="0" err="1" smtClean="0"/>
              <a:t>untuk</a:t>
            </a:r>
            <a:r>
              <a:rPr lang="en-US" dirty="0" smtClean="0"/>
              <a:t> control</a:t>
            </a:r>
          </a:p>
          <a:p>
            <a:pPr lvl="1"/>
            <a:r>
              <a:rPr lang="en-US" dirty="0" smtClean="0"/>
              <a:t>Data buffer </a:t>
            </a:r>
            <a:r>
              <a:rPr lang="en-US" dirty="0" err="1" smtClean="0"/>
              <a:t>untuk</a:t>
            </a:r>
            <a:r>
              <a:rPr lang="en-US" dirty="0" smtClean="0"/>
              <a:t> data</a:t>
            </a:r>
          </a:p>
          <a:p>
            <a:r>
              <a:rPr lang="en-US" dirty="0" err="1" smtClean="0"/>
              <a:t>Bagaimana</a:t>
            </a:r>
            <a:r>
              <a:rPr lang="en-US" dirty="0" smtClean="0"/>
              <a:t> CPU </a:t>
            </a:r>
            <a:r>
              <a:rPr lang="en-US" dirty="0" err="1" smtClean="0"/>
              <a:t>berkomunikasi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I/O?</a:t>
            </a:r>
          </a:p>
          <a:p>
            <a:pPr lvl="1"/>
            <a:r>
              <a:rPr lang="en-US" dirty="0" smtClean="0"/>
              <a:t>I/O port yang </a:t>
            </a:r>
            <a:r>
              <a:rPr lang="en-US" dirty="0" err="1" smtClean="0"/>
              <a:t>terpisah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memory address space</a:t>
            </a:r>
          </a:p>
          <a:p>
            <a:pPr lvl="1"/>
            <a:r>
              <a:rPr lang="en-US" dirty="0" smtClean="0"/>
              <a:t>Memory-mapped I/O</a:t>
            </a:r>
          </a:p>
          <a:p>
            <a:pPr lvl="1"/>
            <a:r>
              <a:rPr lang="en-US" dirty="0" smtClean="0"/>
              <a:t>Hybrid</a:t>
            </a:r>
          </a:p>
          <a:p>
            <a:endParaRPr lang="en-US" dirty="0"/>
          </a:p>
        </p:txBody>
      </p:sp>
      <p:pic>
        <p:nvPicPr>
          <p:cNvPr id="4" name="Picture 3" descr="KomunikasiIOdanCP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4572000"/>
            <a:ext cx="5775434" cy="21336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Keuntungan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Kerugian</a:t>
            </a:r>
            <a:r>
              <a:rPr lang="en-US" dirty="0" smtClean="0"/>
              <a:t> Memory-mapped I/O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257800"/>
          </a:xfrm>
        </p:spPr>
        <p:txBody>
          <a:bodyPr/>
          <a:lstStyle/>
          <a:p>
            <a:r>
              <a:rPr lang="en-US" dirty="0" err="1" smtClean="0">
                <a:sym typeface="Wingdings" pitchFamily="2" charset="2"/>
              </a:rPr>
              <a:t>Keuntungan</a:t>
            </a:r>
            <a:r>
              <a:rPr lang="en-US" dirty="0" smtClean="0">
                <a:sym typeface="Wingdings" pitchFamily="2" charset="2"/>
              </a:rPr>
              <a:t>:</a:t>
            </a:r>
          </a:p>
          <a:p>
            <a:pPr lvl="1"/>
            <a:r>
              <a:rPr lang="en-US" dirty="0" err="1" smtClean="0">
                <a:sym typeface="Wingdings" pitchFamily="2" charset="2"/>
              </a:rPr>
              <a:t>Tidak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perlu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instruksi</a:t>
            </a:r>
            <a:r>
              <a:rPr lang="en-US" dirty="0" smtClean="0">
                <a:sym typeface="Wingdings" pitchFamily="2" charset="2"/>
              </a:rPr>
              <a:t> assembly </a:t>
            </a:r>
            <a:r>
              <a:rPr lang="en-US" dirty="0" err="1" smtClean="0">
                <a:sym typeface="Wingdings" pitchFamily="2" charset="2"/>
              </a:rPr>
              <a:t>khusus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err="1" smtClean="0">
                <a:sym typeface="Wingdings" pitchFamily="2" charset="2"/>
              </a:rPr>
              <a:t>Tidak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perlu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mekanisme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proteksi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khusus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err="1" smtClean="0">
                <a:sym typeface="Wingdings" pitchFamily="2" charset="2"/>
              </a:rPr>
              <a:t>Kerugian</a:t>
            </a:r>
            <a:r>
              <a:rPr lang="en-US" dirty="0" smtClean="0">
                <a:sym typeface="Wingdings" pitchFamily="2" charset="2"/>
              </a:rPr>
              <a:t>: </a:t>
            </a:r>
          </a:p>
          <a:p>
            <a:pPr lvl="1"/>
            <a:r>
              <a:rPr lang="en-US" dirty="0" err="1" smtClean="0">
                <a:sym typeface="Wingdings" pitchFamily="2" charset="2"/>
              </a:rPr>
              <a:t>penggunaan</a:t>
            </a:r>
            <a:r>
              <a:rPr lang="en-US" dirty="0" smtClean="0">
                <a:sym typeface="Wingdings" pitchFamily="2" charset="2"/>
              </a:rPr>
              <a:t> cache </a:t>
            </a:r>
            <a:r>
              <a:rPr lang="en-US" dirty="0" err="1" smtClean="0">
                <a:sym typeface="Wingdings" pitchFamily="2" charset="2"/>
              </a:rPr>
              <a:t>tidak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bisa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berjalan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karena</a:t>
            </a:r>
            <a:r>
              <a:rPr lang="en-US" dirty="0" smtClean="0">
                <a:sym typeface="Wingdings" pitchFamily="2" charset="2"/>
              </a:rPr>
              <a:t> device </a:t>
            </a:r>
            <a:r>
              <a:rPr lang="en-US" dirty="0" err="1" smtClean="0">
                <a:sym typeface="Wingdings" pitchFamily="2" charset="2"/>
              </a:rPr>
              <a:t>tetap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berkomunikasi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dengan</a:t>
            </a:r>
            <a:r>
              <a:rPr lang="en-US" dirty="0" smtClean="0">
                <a:sym typeface="Wingdings" pitchFamily="2" charset="2"/>
              </a:rPr>
              <a:t> device controller  </a:t>
            </a:r>
            <a:r>
              <a:rPr lang="en-US" dirty="0" err="1" smtClean="0">
                <a:sym typeface="Wingdings" pitchFamily="2" charset="2"/>
              </a:rPr>
              <a:t>perlu</a:t>
            </a:r>
            <a:r>
              <a:rPr lang="en-US" dirty="0" smtClean="0">
                <a:sym typeface="Wingdings" pitchFamily="2" charset="2"/>
              </a:rPr>
              <a:t> selective caching</a:t>
            </a:r>
          </a:p>
          <a:p>
            <a:pPr lvl="1"/>
            <a:r>
              <a:rPr lang="en-US" dirty="0" err="1" smtClean="0">
                <a:sym typeface="Wingdings" pitchFamily="2" charset="2"/>
              </a:rPr>
              <a:t>Membedakan</a:t>
            </a:r>
            <a:r>
              <a:rPr lang="en-US" dirty="0" smtClean="0">
                <a:sym typeface="Wingdings" pitchFamily="2" charset="2"/>
              </a:rPr>
              <a:t> I/O bus </a:t>
            </a:r>
            <a:r>
              <a:rPr lang="en-US" dirty="0" err="1" smtClean="0">
                <a:sym typeface="Wingdings" pitchFamily="2" charset="2"/>
              </a:rPr>
              <a:t>dan</a:t>
            </a:r>
            <a:r>
              <a:rPr lang="en-US" dirty="0" smtClean="0">
                <a:sym typeface="Wingdings" pitchFamily="2" charset="2"/>
              </a:rPr>
              <a:t> memory bus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Memory Access (DMA)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Cara paling </a:t>
            </a:r>
            <a:r>
              <a:rPr lang="en-US" dirty="0" err="1" smtClean="0"/>
              <a:t>efisien</a:t>
            </a:r>
            <a:r>
              <a:rPr lang="en-US" dirty="0" smtClean="0"/>
              <a:t> </a:t>
            </a:r>
            <a:r>
              <a:rPr lang="en-US" dirty="0" err="1" smtClean="0"/>
              <a:t>mengakses</a:t>
            </a:r>
            <a:r>
              <a:rPr lang="en-US" dirty="0" smtClean="0"/>
              <a:t> I/O</a:t>
            </a:r>
          </a:p>
          <a:p>
            <a:r>
              <a:rPr lang="en-US" dirty="0" smtClean="0"/>
              <a:t>Control register </a:t>
            </a:r>
            <a:r>
              <a:rPr lang="en-US" dirty="0" err="1" smtClean="0"/>
              <a:t>di</a:t>
            </a:r>
            <a:r>
              <a:rPr lang="en-US" dirty="0" smtClean="0"/>
              <a:t> DMA </a:t>
            </a:r>
            <a:r>
              <a:rPr lang="en-US" dirty="0" err="1" smtClean="0"/>
              <a:t>berisi</a:t>
            </a:r>
            <a:r>
              <a:rPr lang="en-US" dirty="0" smtClean="0"/>
              <a:t>: I/O port, read/write, </a:t>
            </a:r>
            <a:r>
              <a:rPr lang="en-US" dirty="0" err="1" smtClean="0"/>
              <a:t>satuan</a:t>
            </a:r>
            <a:r>
              <a:rPr lang="en-US" dirty="0" smtClean="0"/>
              <a:t> transfer (byte/word), </a:t>
            </a:r>
            <a:r>
              <a:rPr lang="en-US" dirty="0" err="1" smtClean="0"/>
              <a:t>ukuran</a:t>
            </a:r>
            <a:r>
              <a:rPr lang="en-US" dirty="0" smtClean="0"/>
              <a:t> transfer</a:t>
            </a:r>
          </a:p>
          <a:p>
            <a:pPr lvl="1"/>
            <a:endParaRPr lang="en-US" dirty="0"/>
          </a:p>
        </p:txBody>
      </p:sp>
      <p:pic>
        <p:nvPicPr>
          <p:cNvPr id="4" name="Picture 3" descr="DMAOp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3505200"/>
            <a:ext cx="6350696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DMA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Dua</a:t>
            </a:r>
            <a:r>
              <a:rPr lang="en-US" dirty="0" smtClean="0"/>
              <a:t> mode </a:t>
            </a:r>
            <a:r>
              <a:rPr lang="en-US" dirty="0" err="1" smtClean="0"/>
              <a:t>operasi</a:t>
            </a:r>
            <a:r>
              <a:rPr lang="en-US" dirty="0" smtClean="0"/>
              <a:t> bus: word-at-a-time </a:t>
            </a:r>
            <a:r>
              <a:rPr lang="en-US" dirty="0" err="1" smtClean="0"/>
              <a:t>dan</a:t>
            </a:r>
            <a:r>
              <a:rPr lang="en-US" dirty="0" smtClean="0"/>
              <a:t> block mode</a:t>
            </a:r>
          </a:p>
          <a:p>
            <a:pPr lvl="1"/>
            <a:r>
              <a:rPr lang="en-US" dirty="0" smtClean="0"/>
              <a:t>Cycle stealing: </a:t>
            </a:r>
            <a:r>
              <a:rPr lang="en-US" dirty="0" err="1" smtClean="0"/>
              <a:t>dipakai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word-at-a-time, DMA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mencuri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memakai</a:t>
            </a:r>
            <a:r>
              <a:rPr lang="en-US" dirty="0" smtClean="0"/>
              <a:t> bus</a:t>
            </a:r>
          </a:p>
          <a:p>
            <a:pPr lvl="1"/>
            <a:r>
              <a:rPr lang="en-US" dirty="0" smtClean="0"/>
              <a:t>Burst mode: bus </a:t>
            </a:r>
            <a:r>
              <a:rPr lang="en-US" dirty="0" err="1" smtClean="0"/>
              <a:t>dikuasai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dipakai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transfer 1 </a:t>
            </a:r>
            <a:r>
              <a:rPr lang="en-US" dirty="0" err="1" smtClean="0"/>
              <a:t>blok</a:t>
            </a:r>
            <a:r>
              <a:rPr lang="en-US" dirty="0" smtClean="0"/>
              <a:t> data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6776</TotalTime>
  <Words>2136</Words>
  <Application>Microsoft Macintosh PowerPoint</Application>
  <PresentationFormat>On-screen Show (4:3)</PresentationFormat>
  <Paragraphs>299</Paragraphs>
  <Slides>56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4" baseType="lpstr">
      <vt:lpstr>Calibri</vt:lpstr>
      <vt:lpstr>Courier New</vt:lpstr>
      <vt:lpstr>Franklin Gothic Book</vt:lpstr>
      <vt:lpstr>Perpetua</vt:lpstr>
      <vt:lpstr>Symbol</vt:lpstr>
      <vt:lpstr>Wingdings</vt:lpstr>
      <vt:lpstr>Wingdings 2</vt:lpstr>
      <vt:lpstr>Equity</vt:lpstr>
      <vt:lpstr>Sistem Operasi: Manajemen I/O</vt:lpstr>
      <vt:lpstr>Overview</vt:lpstr>
      <vt:lpstr>I/O HARDWARE</vt:lpstr>
      <vt:lpstr>Klasifikasi Perangkat I/O</vt:lpstr>
      <vt:lpstr>Device Controller</vt:lpstr>
      <vt:lpstr>Memory-mapped I/O</vt:lpstr>
      <vt:lpstr> Keuntungan dan Kerugian Memory-mapped I/O</vt:lpstr>
      <vt:lpstr>Direct Memory Access (DMA)</vt:lpstr>
      <vt:lpstr>DMA (2)</vt:lpstr>
      <vt:lpstr>INTERRUPT</vt:lpstr>
      <vt:lpstr>Precise vs Imprecise Interrupt</vt:lpstr>
      <vt:lpstr>I/O SOFTWARE</vt:lpstr>
      <vt:lpstr> Karakteristik</vt:lpstr>
      <vt:lpstr>Implementasi Operasi I/O</vt:lpstr>
      <vt:lpstr>  Programmed I/O</vt:lpstr>
      <vt:lpstr>Interrupt-driven I/O</vt:lpstr>
      <vt:lpstr>I/O menggunakan DMA</vt:lpstr>
      <vt:lpstr>I/O SOFTWARE LAYERS</vt:lpstr>
      <vt:lpstr>I/O SOFTWARE LAYERS</vt:lpstr>
      <vt:lpstr>INTERRUPT HANDLERS</vt:lpstr>
      <vt:lpstr>Device Driver</vt:lpstr>
      <vt:lpstr>Fungsi Device Driver</vt:lpstr>
      <vt:lpstr>Device Independent I/O Software</vt:lpstr>
      <vt:lpstr>BUFFERING</vt:lpstr>
      <vt:lpstr>DISK</vt:lpstr>
      <vt:lpstr>Hardware</vt:lpstr>
      <vt:lpstr>Magnetic Disk</vt:lpstr>
      <vt:lpstr>Physical and Virtual Geometry</vt:lpstr>
      <vt:lpstr>RAID</vt:lpstr>
      <vt:lpstr>Gambar RAID</vt:lpstr>
      <vt:lpstr>CD-ROM</vt:lpstr>
      <vt:lpstr>CD ROM (2)</vt:lpstr>
      <vt:lpstr>CD ROM (3)</vt:lpstr>
      <vt:lpstr>CD-R (Recordable)</vt:lpstr>
      <vt:lpstr>VTOC</vt:lpstr>
      <vt:lpstr>DVD (1)</vt:lpstr>
      <vt:lpstr>DVD (2)</vt:lpstr>
      <vt:lpstr>Memformat Disk</vt:lpstr>
      <vt:lpstr>Penomoran Sektor</vt:lpstr>
      <vt:lpstr>Penomoran Sektor (2)</vt:lpstr>
      <vt:lpstr>Disk Arm Scheduling</vt:lpstr>
      <vt:lpstr>Error Handling</vt:lpstr>
      <vt:lpstr>Error Handling (2)</vt:lpstr>
      <vt:lpstr>Clock</vt:lpstr>
      <vt:lpstr>Time of Day</vt:lpstr>
      <vt:lpstr>Menangani Alarm untuk Banyak Proses</vt:lpstr>
      <vt:lpstr>Keyboard</vt:lpstr>
      <vt:lpstr>Keyboard (2)</vt:lpstr>
      <vt:lpstr>Mouse dan Trackball</vt:lpstr>
      <vt:lpstr>Monitor:Text Window</vt:lpstr>
      <vt:lpstr>Monitor: GUI</vt:lpstr>
      <vt:lpstr>THIN CLIENT</vt:lpstr>
      <vt:lpstr>Power Management</vt:lpstr>
      <vt:lpstr>Power Management (2)</vt:lpstr>
      <vt:lpstr>Power Management (3)</vt:lpstr>
      <vt:lpstr>Other Power Management</vt:lpstr>
    </vt:vector>
  </TitlesOfParts>
  <Company>FTIS - UNPAR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 Operasi: Intro</dc:title>
  <dc:creator>Teknik Informatika</dc:creator>
  <cp:lastModifiedBy>Tri Ismardiko Widyawan</cp:lastModifiedBy>
  <cp:revision>775</cp:revision>
  <dcterms:created xsi:type="dcterms:W3CDTF">2011-06-05T02:29:43Z</dcterms:created>
  <dcterms:modified xsi:type="dcterms:W3CDTF">2017-08-11T00:48:27Z</dcterms:modified>
</cp:coreProperties>
</file>