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7EA0C-47E6-4828-9D4C-03DC9FACE76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342B-47CC-4B94-BE45-07E6D6854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32AB8C-298B-4C4B-9336-A179EDE89826}" type="slidenum">
              <a:rPr lang="id-ID" smtClean="0">
                <a:solidFill>
                  <a:srgbClr val="000000"/>
                </a:solidFill>
              </a:rPr>
              <a:pPr/>
              <a:t>22</a:t>
            </a:fld>
            <a:endParaRPr 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09D0A2-5E60-4E70-8498-AF01DC310F41}" type="datetimeFigureOut">
              <a:rPr lang="id-ID" smtClean="0"/>
              <a:pPr>
                <a:defRPr/>
              </a:pPr>
              <a:t>14/07/2020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AA2B02-7D69-4250-92CC-A25E74977D61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2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40F11B-5EF0-4174-8829-693CBF4BF1BF}" type="datetimeFigureOut">
              <a:rPr lang="id-ID" smtClean="0"/>
              <a:pPr>
                <a:defRPr/>
              </a:pPr>
              <a:t>14/07/2020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FC301F-6EA9-4189-9F53-EE03293AF1EA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56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CB7E376F-0253-46E6-902C-2CA189224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9144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5182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2931319" y="1063625"/>
            <a:ext cx="3281363" cy="77788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EDFBD65-C587-4223-9CFB-D0C4B6493B86}"/>
                </a:ext>
              </a:extLst>
            </p:cNvPr>
            <p:cNvSpPr/>
            <p:nvPr/>
          </p:nvSpPr>
          <p:spPr>
            <a:xfrm>
              <a:off x="4379494" y="697832"/>
              <a:ext cx="517170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4B3090D-7AC8-4A61-8476-429B833F6E07}"/>
                </a:ext>
              </a:extLst>
            </p:cNvPr>
            <p:cNvSpPr/>
            <p:nvPr/>
          </p:nvSpPr>
          <p:spPr>
            <a:xfrm>
              <a:off x="4896664" y="697832"/>
              <a:ext cx="517169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54C8D74-4AA3-47FE-A898-1F9F03955DE0}"/>
                </a:ext>
              </a:extLst>
            </p:cNvPr>
            <p:cNvSpPr/>
            <p:nvPr/>
          </p:nvSpPr>
          <p:spPr>
            <a:xfrm>
              <a:off x="5413833" y="697832"/>
              <a:ext cx="51810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3361BFA-20D6-4892-9F73-974C005F4106}"/>
                </a:ext>
              </a:extLst>
            </p:cNvPr>
            <p:cNvSpPr/>
            <p:nvPr/>
          </p:nvSpPr>
          <p:spPr>
            <a:xfrm>
              <a:off x="5931942" y="697832"/>
              <a:ext cx="517170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9BB0E8D-E6CC-4B91-A020-E3BD398DF3F8}"/>
                </a:ext>
              </a:extLst>
            </p:cNvPr>
            <p:cNvSpPr/>
            <p:nvPr/>
          </p:nvSpPr>
          <p:spPr>
            <a:xfrm>
              <a:off x="6449112" y="697832"/>
              <a:ext cx="517169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27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3C7F51-6842-4E67-8CF3-60BCF29DB26A}"/>
              </a:ext>
            </a:extLst>
          </p:cNvPr>
          <p:cNvSpPr/>
          <p:nvPr userDrawn="1"/>
        </p:nvSpPr>
        <p:spPr>
          <a:xfrm>
            <a:off x="0" y="2528889"/>
            <a:ext cx="9144000" cy="1800225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xmlns="" id="{942CBFEC-127F-4D37-86F8-B2012FA22345}"/>
              </a:ext>
            </a:extLst>
          </p:cNvPr>
          <p:cNvSpPr/>
          <p:nvPr userDrawn="1"/>
        </p:nvSpPr>
        <p:spPr>
          <a:xfrm rot="10800000">
            <a:off x="1" y="577851"/>
            <a:ext cx="7850981" cy="1825625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xmlns="" id="{8ABF5845-7053-45F1-9FD0-A522172C1D12}"/>
              </a:ext>
            </a:extLst>
          </p:cNvPr>
          <p:cNvSpPr/>
          <p:nvPr userDrawn="1"/>
        </p:nvSpPr>
        <p:spPr>
          <a:xfrm>
            <a:off x="5099448" y="4451351"/>
            <a:ext cx="4044553" cy="1833563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33247" y="980038"/>
            <a:ext cx="3673443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579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6E3EB2D9-614D-4F52-A3BD-39613A8924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1237" y="0"/>
            <a:ext cx="32415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9876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0" y="6597650"/>
            <a:ext cx="9144000" cy="260350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67D3BB2-A27B-4C30-8738-C2ABF748D7D4}"/>
                </a:ext>
              </a:extLst>
            </p:cNvPr>
            <p:cNvSpPr/>
            <p:nvPr/>
          </p:nvSpPr>
          <p:spPr>
            <a:xfrm>
              <a:off x="4379494" y="697832"/>
              <a:ext cx="517357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02B82F-2CCE-49C0-8122-0F779532A6F9}"/>
                </a:ext>
              </a:extLst>
            </p:cNvPr>
            <p:cNvSpPr/>
            <p:nvPr/>
          </p:nvSpPr>
          <p:spPr>
            <a:xfrm>
              <a:off x="4896851" y="697832"/>
              <a:ext cx="517357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F28125A-B937-4E44-958D-A54CF7BEC82F}"/>
                </a:ext>
              </a:extLst>
            </p:cNvPr>
            <p:cNvSpPr/>
            <p:nvPr/>
          </p:nvSpPr>
          <p:spPr>
            <a:xfrm>
              <a:off x="5414209" y="697832"/>
              <a:ext cx="517357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BA3B705-6852-4DB6-B3E9-B43C66862EB6}"/>
                </a:ext>
              </a:extLst>
            </p:cNvPr>
            <p:cNvSpPr/>
            <p:nvPr/>
          </p:nvSpPr>
          <p:spPr>
            <a:xfrm>
              <a:off x="5931566" y="697832"/>
              <a:ext cx="517357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237267C-7531-4DB2-AD30-9B372DFA8D24}"/>
                </a:ext>
              </a:extLst>
            </p:cNvPr>
            <p:cNvSpPr/>
            <p:nvPr/>
          </p:nvSpPr>
          <p:spPr>
            <a:xfrm>
              <a:off x="6448924" y="697832"/>
              <a:ext cx="517357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11398BC-FFC9-4FA4-9811-653906FA9D89}"/>
              </a:ext>
            </a:extLst>
          </p:cNvPr>
          <p:cNvSpPr/>
          <p:nvPr userDrawn="1"/>
        </p:nvSpPr>
        <p:spPr>
          <a:xfrm flipV="1">
            <a:off x="0" y="3727450"/>
            <a:ext cx="1321594" cy="44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5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esaunggul.ac.id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9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Safitri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M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PSIKOLOGI SOSIAL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2590800" y="3962400"/>
            <a:ext cx="59975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latin typeface="Rockwell Extra Bold" pitchFamily="18" charset="0"/>
              </a:rPr>
              <a:t>INDIVIDU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Rockwell Extra Bold" pitchFamily="18" charset="0"/>
              </a:rPr>
              <a:t>DALAM KELOMPOK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STATUS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</a:rPr>
              <a:t>Posisi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seorang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anggota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kelompok</a:t>
            </a:r>
            <a:r>
              <a:rPr lang="en-US" sz="2800" dirty="0" smtClean="0">
                <a:solidFill>
                  <a:schemeClr val="tx1"/>
                </a:solidFill>
              </a:rPr>
              <a:t> di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hierarki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kelompok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berdasarkan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prestasi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penghormatan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keistimewaan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membedakan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dirinya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anggota</a:t>
            </a:r>
            <a:r>
              <a:rPr lang="en-US" sz="2800" dirty="0" smtClean="0">
                <a:solidFill>
                  <a:schemeClr val="tx1"/>
                </a:solidFill>
              </a:rPr>
              <a:t> lain di </a:t>
            </a:r>
            <a:r>
              <a:rPr lang="en-US" sz="2800" dirty="0" err="1" smtClean="0">
                <a:solidFill>
                  <a:schemeClr val="tx1"/>
                </a:solidFill>
              </a:rPr>
              <a:t>dlm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kelompok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17764" name="AutoShape 4"/>
          <p:cNvSpPr>
            <a:spLocks noChangeArrowheads="1"/>
          </p:cNvSpPr>
          <p:nvPr/>
        </p:nvSpPr>
        <p:spPr bwMode="auto">
          <a:xfrm>
            <a:off x="1187450" y="3810000"/>
            <a:ext cx="993775" cy="1214438"/>
          </a:xfrm>
          <a:prstGeom prst="curvedRightArrow">
            <a:avLst>
              <a:gd name="adj1" fmla="val 33114"/>
              <a:gd name="adj2" fmla="val 66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55888" y="4418013"/>
            <a:ext cx="5799137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Status yang diwariskan ( ascribed status)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60467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Status yang diusahakan ( achieved status 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51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animBg="1"/>
      <p:bldP spid="117765" grpId="0" animBg="1"/>
      <p:bldP spid="1177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Komunikasi dalam kelompok : </a:t>
            </a:r>
          </a:p>
        </p:txBody>
      </p:sp>
      <p:sp>
        <p:nvSpPr>
          <p:cNvPr id="12292" name="Rectangle 26"/>
          <p:cNvSpPr>
            <a:spLocks noGrp="1" noChangeArrowheads="1"/>
          </p:cNvSpPr>
          <p:nvPr>
            <p:ph idx="1"/>
          </p:nvPr>
        </p:nvSpPr>
        <p:spPr>
          <a:xfrm>
            <a:off x="990600" y="1775537"/>
            <a:ext cx="7848600" cy="3886200"/>
          </a:xfrm>
        </p:spPr>
        <p:txBody>
          <a:bodyPr/>
          <a:lstStyle/>
          <a:p>
            <a:pPr algn="l" eaLnBrk="1" hangingPunct="1"/>
            <a:r>
              <a:rPr lang="en-US" sz="3600" dirty="0" err="1" smtClean="0">
                <a:solidFill>
                  <a:schemeClr val="tx1"/>
                </a:solidFill>
              </a:rPr>
              <a:t>Jejaring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Komunikasi</a:t>
            </a:r>
            <a:r>
              <a:rPr lang="en-US" sz="3600" dirty="0" smtClean="0">
                <a:solidFill>
                  <a:schemeClr val="tx1"/>
                </a:solidFill>
              </a:rPr>
              <a:t> :</a:t>
            </a:r>
          </a:p>
          <a:p>
            <a:pPr algn="l" eaLnBrk="1" hangingPunct="1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-  </a:t>
            </a:r>
            <a:r>
              <a:rPr lang="en-US" sz="3600" dirty="0" err="1" smtClean="0">
                <a:solidFill>
                  <a:schemeClr val="tx1"/>
                </a:solidFill>
              </a:rPr>
              <a:t>Jejaring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komunikasi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terpusat</a:t>
            </a:r>
            <a:r>
              <a:rPr lang="en-US" sz="3600" dirty="0" smtClean="0">
                <a:solidFill>
                  <a:schemeClr val="tx1"/>
                </a:solidFill>
              </a:rPr>
              <a:t> : Y, wheel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rantai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 eaLnBrk="1" hangingPunct="1"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</a:rPr>
              <a:t>Jejaring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komunikasi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tersebar</a:t>
            </a:r>
            <a:r>
              <a:rPr lang="en-US" sz="3600" dirty="0" smtClean="0">
                <a:solidFill>
                  <a:schemeClr val="tx1"/>
                </a:solidFill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</a:rPr>
              <a:t>sarang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laba-laba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lingkaran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 eaLnBrk="1" hangingPunct="1"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- Formal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informal</a:t>
            </a: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242252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2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5438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Aturan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disepakati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bersama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tentang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apa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seharusnya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seharusnya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oleh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anggota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kelompok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3962400" y="3276600"/>
            <a:ext cx="990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508125" y="3875088"/>
            <a:ext cx="78787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/>
              <a:t>Mengatur tingkah laku anggota kelompok</a:t>
            </a:r>
          </a:p>
          <a:p>
            <a:pPr eaLnBrk="1" hangingPunct="1">
              <a:buFontTx/>
              <a:buAutoNum type="arabicPeriod"/>
            </a:pPr>
            <a:r>
              <a:rPr lang="en-US" sz="2800"/>
              <a:t>Mengurangi ketidakpastian</a:t>
            </a:r>
          </a:p>
          <a:p>
            <a:pPr eaLnBrk="1" hangingPunct="1">
              <a:buFontTx/>
              <a:buAutoNum type="arabicPeriod"/>
            </a:pPr>
            <a:r>
              <a:rPr lang="en-US" sz="2800"/>
              <a:t>Membedakan kelompok dengan kelompok lain</a:t>
            </a:r>
          </a:p>
        </p:txBody>
      </p:sp>
      <p:sp>
        <p:nvSpPr>
          <p:cNvPr id="13318" name="Text Box 36"/>
          <p:cNvSpPr txBox="1">
            <a:spLocks noChangeArrowheads="1"/>
          </p:cNvSpPr>
          <p:nvPr/>
        </p:nvSpPr>
        <p:spPr bwMode="auto">
          <a:xfrm>
            <a:off x="669925" y="27797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KOHESIVITAS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620000" cy="3581400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tx1"/>
                </a:solidFill>
              </a:rPr>
              <a:t>Faktor-faktor</a:t>
            </a:r>
            <a:r>
              <a:rPr lang="en-US" sz="4400" dirty="0" smtClean="0">
                <a:solidFill>
                  <a:schemeClr val="tx1"/>
                </a:solidFill>
              </a:rPr>
              <a:t> yang </a:t>
            </a:r>
            <a:r>
              <a:rPr lang="en-US" sz="4400" dirty="0" err="1" smtClean="0">
                <a:solidFill>
                  <a:schemeClr val="tx1"/>
                </a:solidFill>
              </a:rPr>
              <a:t>dimiliki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kelompok</a:t>
            </a:r>
            <a:r>
              <a:rPr lang="en-US" sz="4400" dirty="0" smtClean="0">
                <a:solidFill>
                  <a:schemeClr val="tx1"/>
                </a:solidFill>
              </a:rPr>
              <a:t> yang </a:t>
            </a:r>
            <a:r>
              <a:rPr lang="en-US" sz="4400" dirty="0" err="1" smtClean="0">
                <a:solidFill>
                  <a:schemeClr val="tx1"/>
                </a:solidFill>
              </a:rPr>
              <a:t>membuat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anggota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kelompok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tetap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menjadi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anggota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sehingga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terbentuklah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kelompok</a:t>
            </a:r>
            <a:r>
              <a:rPr lang="en-US" dirty="0" err="1" smtClean="0"/>
              <a:t>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436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14684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  <a:latin typeface="Garamond" pitchFamily="18" charset="0"/>
              </a:rPr>
              <a:t>PENGARUH KELOMPOK TERHADAP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4000" b="1" dirty="0">
                <a:solidFill>
                  <a:schemeClr val="tx1"/>
                </a:solidFill>
                <a:latin typeface="Garamond" pitchFamily="18" charset="0"/>
              </a:rPr>
              <a:t>TINGKAH LAKU INDIVIDU</a:t>
            </a:r>
          </a:p>
          <a:p>
            <a:pPr eaLnBrk="1" hangingPunct="1">
              <a:defRPr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9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30" descr="j0302953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27368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028"/>
          <p:cNvSpPr>
            <a:spLocks noChangeArrowheads="1"/>
          </p:cNvSpPr>
          <p:nvPr/>
        </p:nvSpPr>
        <p:spPr bwMode="auto">
          <a:xfrm>
            <a:off x="762000" y="533400"/>
            <a:ext cx="762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hangingPunct="0"/>
            <a:endParaRPr lang="en-US" sz="3200">
              <a:latin typeface="Garamond" pitchFamily="18" charset="0"/>
            </a:endParaRPr>
          </a:p>
        </p:txBody>
      </p:sp>
      <p:sp>
        <p:nvSpPr>
          <p:cNvPr id="16388" name="Text Box 1031"/>
          <p:cNvSpPr txBox="1">
            <a:spLocks noChangeArrowheads="1"/>
          </p:cNvSpPr>
          <p:nvPr/>
        </p:nvSpPr>
        <p:spPr bwMode="auto">
          <a:xfrm>
            <a:off x="735013" y="1449388"/>
            <a:ext cx="53530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/>
              <a:t>Hasil Penelitian :</a:t>
            </a:r>
          </a:p>
          <a:p>
            <a:pPr eaLnBrk="1" hangingPunct="1"/>
            <a:r>
              <a:rPr lang="en-US" sz="4000"/>
              <a:t>Adanya orang lain, </a:t>
            </a:r>
          </a:p>
          <a:p>
            <a:pPr eaLnBrk="1" hangingPunct="1"/>
            <a:r>
              <a:rPr lang="en-US" sz="4000"/>
              <a:t>dalam hal ini kelompok</a:t>
            </a:r>
          </a:p>
          <a:p>
            <a:pPr eaLnBrk="1" hangingPunct="1"/>
            <a:r>
              <a:rPr lang="en-US" sz="4000"/>
              <a:t> mempengaruhi </a:t>
            </a:r>
          </a:p>
          <a:p>
            <a:pPr eaLnBrk="1" hangingPunct="1"/>
            <a:r>
              <a:rPr lang="en-US" sz="4000"/>
              <a:t> laku individu</a:t>
            </a:r>
          </a:p>
        </p:txBody>
      </p:sp>
    </p:spTree>
    <p:extLst>
      <p:ext uri="{BB962C8B-B14F-4D97-AF65-F5344CB8AC3E}">
        <p14:creationId xmlns:p14="http://schemas.microsoft.com/office/powerpoint/2010/main" val="16096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04813" y="69215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Drive theory menurut Zajonc tentang fasilitasi sosial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76238" y="2728913"/>
            <a:ext cx="1247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Kehadiran</a:t>
            </a:r>
          </a:p>
          <a:p>
            <a:pPr eaLnBrk="1" hangingPunct="1"/>
            <a:r>
              <a:rPr lang="en-US"/>
              <a:t>Orang lain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2124075" y="2636838"/>
            <a:ext cx="14890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Timbul</a:t>
            </a:r>
          </a:p>
          <a:p>
            <a:pPr eaLnBrk="1" hangingPunct="1"/>
            <a:r>
              <a:rPr lang="en-US"/>
              <a:t>Rangsangan</a:t>
            </a:r>
          </a:p>
          <a:p>
            <a:pPr eaLnBrk="1" hangingPunct="1"/>
            <a:r>
              <a:rPr lang="en-US"/>
              <a:t>(arousal)</a:t>
            </a:r>
          </a:p>
        </p:txBody>
      </p:sp>
      <p:sp>
        <p:nvSpPr>
          <p:cNvPr id="17413" name="Text Box 21"/>
          <p:cNvSpPr txBox="1">
            <a:spLocks noChangeArrowheads="1"/>
          </p:cNvSpPr>
          <p:nvPr/>
        </p:nvSpPr>
        <p:spPr bwMode="auto">
          <a:xfrm>
            <a:off x="4192588" y="2655888"/>
            <a:ext cx="12477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Respon </a:t>
            </a:r>
          </a:p>
          <a:p>
            <a:pPr eaLnBrk="1" hangingPunct="1"/>
            <a:r>
              <a:rPr lang="en-US"/>
              <a:t>Dominan</a:t>
            </a:r>
          </a:p>
          <a:p>
            <a:pPr eaLnBrk="1" hangingPunct="1"/>
            <a:r>
              <a:rPr lang="en-US"/>
              <a:t>meningkat</a:t>
            </a:r>
          </a:p>
        </p:txBody>
      </p:sp>
      <p:sp>
        <p:nvSpPr>
          <p:cNvPr id="17414" name="Text Box 22"/>
          <p:cNvSpPr txBox="1">
            <a:spLocks noChangeArrowheads="1"/>
          </p:cNvSpPr>
          <p:nvPr/>
        </p:nvSpPr>
        <p:spPr bwMode="auto">
          <a:xfrm>
            <a:off x="4335463" y="553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5775325" y="2008188"/>
            <a:ext cx="777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Jika</a:t>
            </a:r>
          </a:p>
          <a:p>
            <a:pPr eaLnBrk="1" hangingPunct="1"/>
            <a:r>
              <a:rPr lang="en-US"/>
              <a:t>benar</a:t>
            </a:r>
          </a:p>
        </p:txBody>
      </p:sp>
      <p:sp>
        <p:nvSpPr>
          <p:cNvPr id="17416" name="Text Box 42"/>
          <p:cNvSpPr txBox="1">
            <a:spLocks noChangeArrowheads="1"/>
          </p:cNvSpPr>
          <p:nvPr/>
        </p:nvSpPr>
        <p:spPr bwMode="auto">
          <a:xfrm>
            <a:off x="5848350" y="3808413"/>
            <a:ext cx="739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Jika</a:t>
            </a:r>
          </a:p>
          <a:p>
            <a:pPr eaLnBrk="1" hangingPunct="1"/>
            <a:r>
              <a:rPr lang="en-US"/>
              <a:t>salah</a:t>
            </a:r>
          </a:p>
        </p:txBody>
      </p:sp>
      <p:sp>
        <p:nvSpPr>
          <p:cNvPr id="17417" name="Text Box 64"/>
          <p:cNvSpPr txBox="1">
            <a:spLocks noChangeArrowheads="1"/>
          </p:cNvSpPr>
          <p:nvPr/>
        </p:nvSpPr>
        <p:spPr bwMode="auto">
          <a:xfrm>
            <a:off x="7451725" y="1989138"/>
            <a:ext cx="1031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Fasilitas</a:t>
            </a:r>
          </a:p>
          <a:p>
            <a:pPr eaLnBrk="1" hangingPunct="1"/>
            <a:r>
              <a:rPr lang="en-US"/>
              <a:t>sosial</a:t>
            </a:r>
          </a:p>
        </p:txBody>
      </p:sp>
      <p:sp>
        <p:nvSpPr>
          <p:cNvPr id="17418" name="Text Box 71"/>
          <p:cNvSpPr txBox="1">
            <a:spLocks noChangeArrowheads="1"/>
          </p:cNvSpPr>
          <p:nvPr/>
        </p:nvSpPr>
        <p:spPr bwMode="auto">
          <a:xfrm>
            <a:off x="7432675" y="3881438"/>
            <a:ext cx="904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Inhibisi</a:t>
            </a:r>
          </a:p>
          <a:p>
            <a:pPr eaLnBrk="1" hangingPunct="1"/>
            <a:r>
              <a:rPr lang="en-US"/>
              <a:t>sosial</a:t>
            </a:r>
          </a:p>
        </p:txBody>
      </p:sp>
      <p:sp>
        <p:nvSpPr>
          <p:cNvPr id="17419" name="Text Box 84"/>
          <p:cNvSpPr txBox="1">
            <a:spLocks noChangeArrowheads="1"/>
          </p:cNvSpPr>
          <p:nvPr/>
        </p:nvSpPr>
        <p:spPr bwMode="auto">
          <a:xfrm>
            <a:off x="7143750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0" name="Text Box 85"/>
          <p:cNvSpPr txBox="1">
            <a:spLocks noChangeArrowheads="1"/>
          </p:cNvSpPr>
          <p:nvPr/>
        </p:nvSpPr>
        <p:spPr bwMode="auto">
          <a:xfrm>
            <a:off x="7504113" y="215265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1" name="Line 100"/>
          <p:cNvSpPr>
            <a:spLocks noChangeShapeType="1"/>
          </p:cNvSpPr>
          <p:nvPr/>
        </p:nvSpPr>
        <p:spPr bwMode="auto">
          <a:xfrm>
            <a:off x="1979613" y="30686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33"/>
          <p:cNvSpPr>
            <a:spLocks noChangeShapeType="1"/>
          </p:cNvSpPr>
          <p:nvPr/>
        </p:nvSpPr>
        <p:spPr bwMode="auto">
          <a:xfrm>
            <a:off x="1619250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6"/>
          <p:cNvSpPr>
            <a:spLocks noChangeShapeType="1"/>
          </p:cNvSpPr>
          <p:nvPr/>
        </p:nvSpPr>
        <p:spPr bwMode="auto">
          <a:xfrm>
            <a:off x="1619250" y="31416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1"/>
          <p:cNvSpPr>
            <a:spLocks noChangeShapeType="1"/>
          </p:cNvSpPr>
          <p:nvPr/>
        </p:nvSpPr>
        <p:spPr bwMode="auto">
          <a:xfrm>
            <a:off x="3635375" y="3141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85"/>
          <p:cNvSpPr>
            <a:spLocks noChangeShapeType="1"/>
          </p:cNvSpPr>
          <p:nvPr/>
        </p:nvSpPr>
        <p:spPr bwMode="auto">
          <a:xfrm>
            <a:off x="3635375" y="3141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92"/>
          <p:cNvSpPr>
            <a:spLocks noChangeShapeType="1"/>
          </p:cNvSpPr>
          <p:nvPr/>
        </p:nvSpPr>
        <p:spPr bwMode="auto">
          <a:xfrm flipV="1">
            <a:off x="5435600" y="2708275"/>
            <a:ext cx="5762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238"/>
          <p:cNvSpPr>
            <a:spLocks noChangeShapeType="1"/>
          </p:cNvSpPr>
          <p:nvPr/>
        </p:nvSpPr>
        <p:spPr bwMode="auto">
          <a:xfrm>
            <a:off x="6588125" y="22764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42"/>
          <p:cNvSpPr>
            <a:spLocks noChangeShapeType="1"/>
          </p:cNvSpPr>
          <p:nvPr/>
        </p:nvSpPr>
        <p:spPr bwMode="auto">
          <a:xfrm>
            <a:off x="6588125" y="40767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65"/>
          <p:cNvSpPr>
            <a:spLocks noChangeShapeType="1"/>
          </p:cNvSpPr>
          <p:nvPr/>
        </p:nvSpPr>
        <p:spPr bwMode="auto">
          <a:xfrm>
            <a:off x="5435600" y="321310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934200" cy="1143000"/>
          </a:xfrm>
        </p:spPr>
        <p:txBody>
          <a:bodyPr/>
          <a:lstStyle/>
          <a:p>
            <a:pPr algn="l" eaLnBrk="1" hangingPunct="1"/>
            <a:r>
              <a:rPr lang="en-US" sz="3800" smtClean="0">
                <a:latin typeface="Garamond" pitchFamily="18" charset="0"/>
              </a:rPr>
              <a:t>Pemalasan Sosial ( Social Loafing):</a:t>
            </a:r>
            <a:endParaRPr lang="fr-FR" sz="3800" smtClean="0">
              <a:latin typeface="Garamond" pitchFamily="18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1571625" y="1412875"/>
            <a:ext cx="6553200" cy="2981325"/>
          </a:xfrm>
        </p:spPr>
        <p:txBody>
          <a:bodyPr/>
          <a:lstStyle/>
          <a:p>
            <a:pPr lvl="1">
              <a:buFont typeface="Arial" charset="0"/>
              <a:buBlip>
                <a:blip r:embed="rId2"/>
              </a:buBlip>
            </a:pPr>
            <a:r>
              <a:rPr lang="en-US" sz="3600" dirty="0" err="1" smtClean="0">
                <a:latin typeface="Garamond" pitchFamily="18" charset="0"/>
              </a:rPr>
              <a:t>Individu</a:t>
            </a:r>
            <a:r>
              <a:rPr lang="en-US" sz="3600" dirty="0" smtClean="0">
                <a:latin typeface="Garamond" pitchFamily="18" charset="0"/>
              </a:rPr>
              <a:t> </a:t>
            </a:r>
            <a:r>
              <a:rPr lang="en-US" sz="3600" dirty="0" err="1" smtClean="0">
                <a:latin typeface="Garamond" pitchFamily="18" charset="0"/>
              </a:rPr>
              <a:t>menjadi</a:t>
            </a:r>
            <a:r>
              <a:rPr lang="en-US" sz="3600" dirty="0" smtClean="0">
                <a:latin typeface="Garamond" pitchFamily="18" charset="0"/>
              </a:rPr>
              <a:t>  </a:t>
            </a:r>
            <a:r>
              <a:rPr lang="en-US" sz="3600" dirty="0" smtClean="0"/>
              <a:t>“</a:t>
            </a:r>
            <a:r>
              <a:rPr lang="en-US" sz="3600" dirty="0" err="1" smtClean="0">
                <a:latin typeface="Garamond" pitchFamily="18" charset="0"/>
              </a:rPr>
              <a:t>malas</a:t>
            </a:r>
            <a:r>
              <a:rPr lang="en-US" sz="3600" dirty="0" smtClean="0"/>
              <a:t>”</a:t>
            </a:r>
            <a:r>
              <a:rPr lang="en-US" sz="3600" dirty="0" smtClean="0">
                <a:latin typeface="Garamond" pitchFamily="18" charset="0"/>
              </a:rPr>
              <a:t>  </a:t>
            </a:r>
            <a:r>
              <a:rPr lang="en-US" sz="3600" dirty="0" err="1" smtClean="0">
                <a:latin typeface="Garamond" pitchFamily="18" charset="0"/>
              </a:rPr>
              <a:t>ketika</a:t>
            </a:r>
            <a:r>
              <a:rPr lang="en-US" sz="3600" dirty="0" smtClean="0">
                <a:latin typeface="Garamond" pitchFamily="18" charset="0"/>
              </a:rPr>
              <a:t> </a:t>
            </a:r>
            <a:r>
              <a:rPr lang="en-US" sz="3600" dirty="0" err="1" smtClean="0">
                <a:latin typeface="Garamond" pitchFamily="18" charset="0"/>
              </a:rPr>
              <a:t>berada</a:t>
            </a:r>
            <a:r>
              <a:rPr lang="en-US" sz="3600" dirty="0" smtClean="0">
                <a:latin typeface="Garamond" pitchFamily="18" charset="0"/>
              </a:rPr>
              <a:t> </a:t>
            </a:r>
            <a:r>
              <a:rPr lang="en-US" sz="3600" dirty="0" err="1" smtClean="0">
                <a:latin typeface="Garamond" pitchFamily="18" charset="0"/>
              </a:rPr>
              <a:t>dalam</a:t>
            </a:r>
            <a:r>
              <a:rPr lang="en-US" sz="3600" dirty="0" smtClean="0">
                <a:latin typeface="Garamond" pitchFamily="18" charset="0"/>
              </a:rPr>
              <a:t> </a:t>
            </a:r>
            <a:r>
              <a:rPr lang="en-US" sz="3600" dirty="0" err="1" smtClean="0">
                <a:latin typeface="Garamond" pitchFamily="18" charset="0"/>
              </a:rPr>
              <a:t>kelompok</a:t>
            </a:r>
            <a:endParaRPr lang="en-US" sz="3600" dirty="0" smtClean="0">
              <a:latin typeface="Garamond" pitchFamily="18" charset="0"/>
            </a:endParaRPr>
          </a:p>
          <a:p>
            <a:pPr algn="l" eaLnBrk="1" hangingPunct="1">
              <a:buFont typeface="Arial" charset="0"/>
              <a:buBlip>
                <a:blip r:embed="rId2"/>
              </a:buBlip>
            </a:pP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membuat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motivasi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usaha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individu</a:t>
            </a:r>
            <a:r>
              <a:rPr lang="en-US" sz="36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Garamond" pitchFamily="18" charset="0"/>
              </a:rPr>
              <a:t>berkurang</a:t>
            </a:r>
            <a:endParaRPr lang="fr-FR" sz="3600" dirty="0" smtClean="0">
              <a:solidFill>
                <a:schemeClr val="tx1"/>
              </a:solidFill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14799"/>
            <a:ext cx="28575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9342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latin typeface="Garamond" pitchFamily="18" charset="0"/>
              </a:rPr>
              <a:t>Beberapa penyebab pemalasan sosial </a:t>
            </a:r>
            <a:br>
              <a:rPr lang="en-US" sz="3200" b="1" smtClean="0">
                <a:latin typeface="Garamond" pitchFamily="18" charset="0"/>
              </a:rPr>
            </a:br>
            <a:r>
              <a:rPr lang="en-US" sz="3200" b="1" smtClean="0">
                <a:latin typeface="Garamond" pitchFamily="18" charset="0"/>
              </a:rPr>
              <a:t>( Vaughan dan Hogg, 2005)</a:t>
            </a:r>
            <a:endParaRPr lang="fr-FR" sz="3200" b="1" smtClean="0">
              <a:latin typeface="Garamond" pitchFamily="18" charset="0"/>
            </a:endParaRP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900113" y="1557338"/>
            <a:ext cx="7661275" cy="4525962"/>
          </a:xfrm>
        </p:spPr>
        <p:txBody>
          <a:bodyPr/>
          <a:lstStyle/>
          <a:p>
            <a:pPr marL="609600" indent="-609600" algn="l" eaLnBrk="1" hangingPunct="1"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Output equity: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anggota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beranggapan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bahwa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anggota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cenderung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bermalas-malasan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sehingga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mereka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mengira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teman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sekelompok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juga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bermalas-malasan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 marL="609600" indent="-609600" algn="l" eaLnBrk="1" hangingPunct="1"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Evaluation apprehension :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identitas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individu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menjadai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tersamar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(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anonim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ketika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berada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609600" indent="-609600" algn="l" eaLnBrk="1" hangingPunct="1"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Matching to standard :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tersedia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standar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jelas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membandingkan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performa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individu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. Hal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hasil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kerja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diperhitungkan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hasil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kerja</a:t>
            </a:r>
            <a:r>
              <a:rPr lang="en-US" sz="24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endParaRPr lang="en-US" sz="24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 idx="4294967295"/>
          </p:nvPr>
        </p:nvSpPr>
        <p:spPr>
          <a:xfrm>
            <a:off x="1676400" y="762000"/>
            <a:ext cx="65532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200" b="1" dirty="0" err="1" smtClean="0">
                <a:latin typeface="Garamond" pitchFamily="18" charset="0"/>
              </a:rPr>
              <a:t>Beberapa</a:t>
            </a:r>
            <a:r>
              <a:rPr lang="en-US" sz="3200" b="1" dirty="0" smtClean="0">
                <a:latin typeface="Garamond" pitchFamily="18" charset="0"/>
              </a:rPr>
              <a:t> </a:t>
            </a:r>
            <a:r>
              <a:rPr lang="en-US" sz="3200" b="1" dirty="0" err="1" smtClean="0">
                <a:latin typeface="Garamond" pitchFamily="18" charset="0"/>
              </a:rPr>
              <a:t>penyebab</a:t>
            </a:r>
            <a:r>
              <a:rPr lang="en-US" sz="3200" b="1" dirty="0" smtClean="0">
                <a:latin typeface="Garamond" pitchFamily="18" charset="0"/>
              </a:rPr>
              <a:t> </a:t>
            </a:r>
            <a:r>
              <a:rPr lang="en-US" sz="3200" b="1" dirty="0" err="1" smtClean="0">
                <a:latin typeface="Garamond" pitchFamily="18" charset="0"/>
              </a:rPr>
              <a:t>pemalasan</a:t>
            </a:r>
            <a:r>
              <a:rPr lang="en-US" sz="3200" b="1" dirty="0" smtClean="0">
                <a:latin typeface="Garamond" pitchFamily="18" charset="0"/>
              </a:rPr>
              <a:t> </a:t>
            </a:r>
            <a:r>
              <a:rPr lang="en-US" sz="3200" b="1" dirty="0" err="1" smtClean="0">
                <a:latin typeface="Garamond" pitchFamily="18" charset="0"/>
              </a:rPr>
              <a:t>sosial</a:t>
            </a:r>
            <a:r>
              <a:rPr lang="en-US" sz="3200" b="1" dirty="0" smtClean="0">
                <a:latin typeface="Garamond" pitchFamily="18" charset="0"/>
              </a:rPr>
              <a:t> ( </a:t>
            </a:r>
            <a:r>
              <a:rPr lang="en-US" sz="3200" b="1" dirty="0" err="1" smtClean="0">
                <a:latin typeface="Garamond" pitchFamily="18" charset="0"/>
              </a:rPr>
              <a:t>Latane</a:t>
            </a:r>
            <a:r>
              <a:rPr lang="en-US" sz="3200" b="1" dirty="0" smtClean="0">
                <a:latin typeface="Garamond" pitchFamily="18" charset="0"/>
              </a:rPr>
              <a:t>, 1981)</a:t>
            </a:r>
            <a:endParaRPr lang="fr-FR" sz="3200" b="1" dirty="0" smtClean="0">
              <a:latin typeface="Garamond" pitchFamily="18" charset="0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4294967295"/>
          </p:nvPr>
        </p:nvSpPr>
        <p:spPr>
          <a:xfrm>
            <a:off x="1219200" y="2209800"/>
            <a:ext cx="6477000" cy="4103688"/>
          </a:xfrm>
          <a:prstGeom prst="rect">
            <a:avLst/>
          </a:prstGeom>
        </p:spPr>
        <p:txBody>
          <a:bodyPr/>
          <a:lstStyle/>
          <a:p>
            <a:pPr marL="381000" indent="-381000" algn="l" eaLnBrk="1" hangingPunct="1">
              <a:buFont typeface="Wingdings" pitchFamily="2" charset="2"/>
              <a:buNone/>
            </a:pPr>
            <a:r>
              <a:rPr lang="en-US" sz="2900" dirty="0" smtClean="0">
                <a:latin typeface="Garamond" pitchFamily="18" charset="0"/>
              </a:rPr>
              <a:t>   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Besarnya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: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semakin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besar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kelompok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semakin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besar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pula </a:t>
            </a:r>
          </a:p>
          <a:p>
            <a:pPr marL="381000" indent="-381000" algn="l" eaLnBrk="1" hangingPunct="1">
              <a:buFont typeface="Wingdings" pitchFamily="2" charset="2"/>
              <a:buNone/>
            </a:pPr>
            <a:r>
              <a:rPr lang="en-US" sz="2900" dirty="0" err="1">
                <a:solidFill>
                  <a:schemeClr val="tx1"/>
                </a:solidFill>
                <a:latin typeface="Garamond" pitchFamily="18" charset="0"/>
              </a:rPr>
              <a:t>K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ecenderungan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pemalasan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sosial</a:t>
            </a:r>
            <a:endParaRPr lang="en-US" sz="29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81000" indent="-381000" algn="l" eaLnBrk="1" hangingPunct="1">
              <a:buFont typeface="Wingdings" pitchFamily="2" charset="2"/>
              <a:buNone/>
            </a:pP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   - social impact (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akibat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sosial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)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menurun</a:t>
            </a:r>
            <a:endParaRPr lang="en-US" sz="29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381000" indent="-381000" algn="l" eaLnBrk="1" hangingPunct="1">
              <a:buFont typeface="Wingdings" pitchFamily="2" charset="2"/>
              <a:buNone/>
            </a:pP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   -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Instruksi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dari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instruktur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berkurang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Garamond" pitchFamily="18" charset="0"/>
              </a:rPr>
              <a:t>pengaruhnya</a:t>
            </a:r>
            <a:r>
              <a:rPr lang="en-US" sz="2900" dirty="0" smtClean="0">
                <a:solidFill>
                  <a:schemeClr val="tx1"/>
                </a:solidFill>
                <a:latin typeface="Garamond" pitchFamily="18" charset="0"/>
              </a:rPr>
              <a:t>  </a:t>
            </a:r>
          </a:p>
          <a:p>
            <a:pPr marL="381000" indent="-381000" eaLnBrk="1" hangingPunct="1">
              <a:buFont typeface="Wingdings" pitchFamily="2" charset="2"/>
              <a:buNone/>
            </a:pPr>
            <a:endParaRPr lang="en-US" sz="29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  <a:cs typeface="Arial" charset="0"/>
              </a:rPr>
              <a:t>KEMAMPUAN AKHIR YANG DIHARAPKAN</a:t>
            </a:r>
            <a:endParaRPr lang="en-US" sz="32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/>
            <a:r>
              <a:rPr lang="id-ID" sz="4000" dirty="0" smtClean="0">
                <a:solidFill>
                  <a:schemeClr val="tx1"/>
                </a:solidFill>
              </a:rPr>
              <a:t>Mampu  </a:t>
            </a:r>
            <a:r>
              <a:rPr lang="en-US" sz="4000" dirty="0" err="1" smtClean="0">
                <a:solidFill>
                  <a:schemeClr val="tx1"/>
                </a:solidFill>
              </a:rPr>
              <a:t>mengenali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Manfaat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alasan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individu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dalam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kelompok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dan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komponen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kelompok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Memahami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pengaruh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kelompok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terhadap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Individu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0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 idx="4294967295"/>
          </p:nvPr>
        </p:nvSpPr>
        <p:spPr>
          <a:xfrm>
            <a:off x="3958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b="1" smtClean="0">
                <a:latin typeface="Garamond" pitchFamily="18" charset="0"/>
              </a:rPr>
              <a:t>Free-rider effect</a:t>
            </a:r>
            <a:endParaRPr lang="fr-FR" b="1" smtClean="0">
              <a:solidFill>
                <a:srgbClr val="487196"/>
              </a:solidFill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16573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   Orang yang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mengambil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untung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dengan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menggunakan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fasilitas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atau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sumber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daya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milik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umum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,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namun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tidak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mau</a:t>
            </a:r>
            <a:r>
              <a:rPr lang="en-US" sz="33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  <a:latin typeface="Garamond" pitchFamily="18" charset="0"/>
              </a:rPr>
              <a:t>merawatnya</a:t>
            </a:r>
            <a:endParaRPr lang="en-US" sz="33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592138" y="3663950"/>
            <a:ext cx="5932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/>
              <a:t>Contoh</a:t>
            </a:r>
            <a:r>
              <a:rPr lang="en-US" sz="2400" dirty="0"/>
              <a:t> : </a:t>
            </a:r>
          </a:p>
          <a:p>
            <a:pPr eaLnBrk="1" hangingPunct="1"/>
            <a:r>
              <a:rPr lang="en-US" sz="2400" dirty="0"/>
              <a:t>-</a:t>
            </a:r>
            <a:r>
              <a:rPr lang="en-US" sz="2400" dirty="0" err="1"/>
              <a:t>pencantol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/>
              <a:t>-</a:t>
            </a:r>
            <a:r>
              <a:rPr lang="en-US" sz="2400" dirty="0" err="1"/>
              <a:t>penumpang</a:t>
            </a:r>
            <a:r>
              <a:rPr lang="en-US" sz="2400" dirty="0"/>
              <a:t> KRL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mau</a:t>
            </a:r>
            <a:r>
              <a:rPr lang="en-US" sz="2400" dirty="0"/>
              <a:t> </a:t>
            </a:r>
            <a:r>
              <a:rPr lang="en-US" sz="2400" dirty="0" err="1"/>
              <a:t>beli</a:t>
            </a:r>
            <a:r>
              <a:rPr lang="en-US" sz="2400" dirty="0"/>
              <a:t> </a:t>
            </a:r>
            <a:r>
              <a:rPr lang="en-US" sz="2400" dirty="0" err="1"/>
              <a:t>tiket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 idx="4294967295"/>
          </p:nvPr>
        </p:nvSpPr>
        <p:spPr>
          <a:xfrm>
            <a:off x="1295400" y="457200"/>
            <a:ext cx="6257925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Garamond" pitchFamily="18" charset="0"/>
              </a:rPr>
              <a:t>MENGURANGI Social loafing </a:t>
            </a:r>
            <a:r>
              <a:rPr lang="en-US" sz="3200" b="1" dirty="0" err="1" smtClean="0">
                <a:latin typeface="Garamond" pitchFamily="18" charset="0"/>
              </a:rPr>
              <a:t>dan</a:t>
            </a:r>
            <a:r>
              <a:rPr lang="en-US" sz="3200" b="1" dirty="0" smtClean="0">
                <a:latin typeface="Garamond" pitchFamily="18" charset="0"/>
              </a:rPr>
              <a:t> Free-rider-Effect</a:t>
            </a:r>
            <a:endParaRPr lang="fr-FR" sz="3200" b="1" dirty="0" smtClean="0">
              <a:latin typeface="Garamond" pitchFamily="18" charset="0"/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4294967295"/>
          </p:nvPr>
        </p:nvSpPr>
        <p:spPr>
          <a:xfrm>
            <a:off x="1447800" y="1828800"/>
            <a:ext cx="6769100" cy="424815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buFont typeface="Arial" charset="0"/>
              <a:buBlip>
                <a:blip r:embed="rId2"/>
              </a:buBlip>
            </a:pP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Membuat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hasil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kerja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individual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dapat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segera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dikenali</a:t>
            </a:r>
            <a:endParaRPr lang="en-US" sz="3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 eaLnBrk="1" hangingPunct="1">
              <a:buFont typeface="Arial" charset="0"/>
              <a:buBlip>
                <a:blip r:embed="rId2"/>
              </a:buBlip>
            </a:pP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Meningkatkan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komitmen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orang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untuk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sukses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bersama</a:t>
            </a:r>
            <a:endParaRPr lang="en-US" sz="3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 eaLnBrk="1" hangingPunct="1">
              <a:buFont typeface="Arial" charset="0"/>
              <a:buBlip>
                <a:blip r:embed="rId2"/>
              </a:buBlip>
            </a:pP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Menegaskan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nilai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pentingnya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tugas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dikerjakan</a:t>
            </a:r>
            <a:endParaRPr lang="en-US" sz="3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 eaLnBrk="1" hangingPunct="1">
              <a:buFont typeface="Arial" charset="0"/>
              <a:buBlip>
                <a:blip r:embed="rId2"/>
              </a:buBlip>
            </a:pP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Membentuk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pandangan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bahwa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dikerjakan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setipa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orang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adalah</a:t>
            </a:r>
            <a:r>
              <a:rPr lang="en-US" sz="32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Garamond" pitchFamily="18" charset="0"/>
              </a:rPr>
              <a:t>unik</a:t>
            </a:r>
            <a:endParaRPr lang="en-US" sz="32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2057400" y="2438400"/>
            <a:ext cx="57150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KEPEMIMPINAN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27045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Definisi</a:t>
            </a:r>
            <a:r>
              <a:rPr lang="en-US" sz="4000" dirty="0"/>
              <a:t> </a:t>
            </a:r>
            <a:r>
              <a:rPr lang="en-US" sz="4000" dirty="0" err="1"/>
              <a:t>Kepemimpinan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 </a:t>
            </a:r>
            <a:r>
              <a:rPr lang="en-US" sz="4000" dirty="0" err="1"/>
              <a:t>Sarlito</a:t>
            </a:r>
            <a:r>
              <a:rPr lang="en-US" sz="4000" dirty="0"/>
              <a:t>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2286000"/>
            <a:ext cx="5867400" cy="3124200"/>
          </a:xfrm>
        </p:spPr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</a:rPr>
              <a:t>Upaya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seseorang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mempengaruhi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kelompok</a:t>
            </a:r>
            <a:r>
              <a:rPr lang="en-US" sz="3600" dirty="0">
                <a:solidFill>
                  <a:schemeClr val="tx1"/>
                </a:solidFill>
              </a:rPr>
              <a:t> orang </a:t>
            </a:r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bersama-sama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mencapai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tujuan</a:t>
            </a:r>
            <a:r>
              <a:rPr lang="en-US" sz="3600" dirty="0"/>
              <a:t>.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01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Kepemimpinan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 </a:t>
            </a:r>
            <a:r>
              <a:rPr lang="en-US" sz="4000" dirty="0" err="1"/>
              <a:t>Chemers</a:t>
            </a:r>
            <a:r>
              <a:rPr lang="en-US" sz="4000" dirty="0"/>
              <a:t> 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56013" y="2514600"/>
            <a:ext cx="5257800" cy="3581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Mempertahankan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keutuhan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internal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organisasi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membawa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sebuah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organisasi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agar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beradaptasi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perubahan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lingkungan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luarnya</a:t>
            </a:r>
            <a:r>
              <a:rPr lang="en-US" sz="3600" b="1" dirty="0" err="1">
                <a:latin typeface="Courier New" pitchFamily="49" charset="0"/>
              </a:rPr>
              <a:t>a</a:t>
            </a:r>
            <a:endParaRPr lang="en-US" sz="3600" b="1" dirty="0">
              <a:latin typeface="Courier New" pitchFamily="49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8765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5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otype Corsiva" pitchFamily="66" charset="0"/>
              </a:rPr>
              <a:t>TEORI-TEORI KEPEMIMPINAN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6019800" cy="25146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Garamond" pitchFamily="18" charset="0"/>
              </a:rPr>
              <a:t>Perspektif</a:t>
            </a: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Garamond" pitchFamily="18" charset="0"/>
              </a:rPr>
              <a:t>Kepribadian</a:t>
            </a:r>
            <a:endParaRPr lang="en-US" sz="3600" dirty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2. </a:t>
            </a:r>
            <a:r>
              <a:rPr lang="en-US" sz="3600" dirty="0" err="1">
                <a:solidFill>
                  <a:schemeClr val="tx1"/>
                </a:solidFill>
                <a:latin typeface="Garamond" pitchFamily="18" charset="0"/>
              </a:rPr>
              <a:t>Pespektif</a:t>
            </a: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Garamond" pitchFamily="18" charset="0"/>
              </a:rPr>
              <a:t>Situasional</a:t>
            </a:r>
            <a:endParaRPr lang="en-US" sz="3600" dirty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buFontTx/>
              <a:buNone/>
            </a:pP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3. </a:t>
            </a:r>
            <a:r>
              <a:rPr lang="en-US" sz="3600" dirty="0" err="1">
                <a:solidFill>
                  <a:schemeClr val="tx1"/>
                </a:solidFill>
                <a:latin typeface="Garamond" pitchFamily="18" charset="0"/>
              </a:rPr>
              <a:t>Perspektif</a:t>
            </a: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 proses </a:t>
            </a:r>
            <a:r>
              <a:rPr lang="en-US" sz="3600" dirty="0" err="1">
                <a:solidFill>
                  <a:schemeClr val="tx1"/>
                </a:solidFill>
                <a:latin typeface="Garamond" pitchFamily="18" charset="0"/>
              </a:rPr>
              <a:t>kelompok</a:t>
            </a:r>
            <a:endParaRPr lang="en-US" sz="36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362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35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aramond" pitchFamily="18" charset="0"/>
              </a:rPr>
              <a:t>1. </a:t>
            </a:r>
            <a:r>
              <a:rPr lang="en-US" sz="4800" dirty="0" err="1">
                <a:latin typeface="Garamond" pitchFamily="18" charset="0"/>
              </a:rPr>
              <a:t>Perspektif</a:t>
            </a:r>
            <a:r>
              <a:rPr lang="en-US" sz="4800" dirty="0">
                <a:latin typeface="Garamond" pitchFamily="18" charset="0"/>
              </a:rPr>
              <a:t> </a:t>
            </a:r>
            <a:r>
              <a:rPr lang="en-US" sz="4800" dirty="0" err="1">
                <a:latin typeface="Garamond" pitchFamily="18" charset="0"/>
              </a:rPr>
              <a:t>Kepribadian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219200"/>
            <a:ext cx="6781800" cy="1219200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 dirty="0">
                <a:latin typeface="Garamond" pitchFamily="18" charset="0"/>
              </a:rPr>
              <a:t>     </a:t>
            </a:r>
            <a:r>
              <a:rPr lang="en-US" dirty="0" err="1">
                <a:latin typeface="Garamond" pitchFamily="18" charset="0"/>
              </a:rPr>
              <a:t>Keberhasilan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sebuah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kelompok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untuk</a:t>
            </a:r>
            <a:r>
              <a:rPr lang="en-US" dirty="0">
                <a:latin typeface="Garamond" pitchFamily="18" charset="0"/>
              </a:rPr>
              <a:t>  </a:t>
            </a:r>
            <a:r>
              <a:rPr lang="en-US" dirty="0" err="1">
                <a:latin typeface="Garamond" pitchFamily="18" charset="0"/>
              </a:rPr>
              <a:t>mencapai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tujuannya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bergantung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pada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sifat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bawaan</a:t>
            </a:r>
            <a:r>
              <a:rPr lang="en-US" dirty="0">
                <a:latin typeface="Garamond" pitchFamily="18" charset="0"/>
              </a:rPr>
              <a:t> ( </a:t>
            </a:r>
            <a:r>
              <a:rPr lang="en-US" dirty="0" err="1">
                <a:latin typeface="Garamond" pitchFamily="18" charset="0"/>
              </a:rPr>
              <a:t>tarits</a:t>
            </a:r>
            <a:r>
              <a:rPr lang="en-US" dirty="0">
                <a:latin typeface="Garamond" pitchFamily="18" charset="0"/>
              </a:rPr>
              <a:t> ) </a:t>
            </a:r>
            <a:r>
              <a:rPr lang="en-US" dirty="0" err="1">
                <a:latin typeface="Garamond" pitchFamily="18" charset="0"/>
              </a:rPr>
              <a:t>si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pemimpin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79525" y="3543300"/>
            <a:ext cx="420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600200" y="2494241"/>
            <a:ext cx="757611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eriod"/>
            </a:pPr>
            <a:r>
              <a:rPr lang="en-US" sz="2400" dirty="0">
                <a:latin typeface="Times New Roman" pitchFamily="18" charset="0"/>
              </a:rPr>
              <a:t>The Great Person theory</a:t>
            </a:r>
          </a:p>
          <a:p>
            <a:r>
              <a:rPr lang="en-US" sz="2400" dirty="0" err="1">
                <a:latin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menjadi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pemimpin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berhasil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seseorang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harus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mencontoh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kepribadian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perilaku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pemimpin</a:t>
            </a:r>
            <a:r>
              <a:rPr lang="en-US" sz="2400" dirty="0">
                <a:latin typeface="Times New Roman" pitchFamily="18" charset="0"/>
              </a:rPr>
              <a:t> yang  </a:t>
            </a:r>
            <a:r>
              <a:rPr lang="en-US" sz="2400" dirty="0" err="1">
                <a:latin typeface="Times New Roman" pitchFamily="18" charset="0"/>
              </a:rPr>
              <a:t>hebat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</a:rPr>
              <a:t>Mis</a:t>
            </a:r>
            <a:r>
              <a:rPr lang="en-US" sz="2400" dirty="0">
                <a:latin typeface="Times New Roman" pitchFamily="18" charset="0"/>
              </a:rPr>
              <a:t> : John F Kennedy yang </a:t>
            </a:r>
            <a:r>
              <a:rPr lang="en-US" sz="2400" dirty="0" err="1">
                <a:latin typeface="Times New Roman" pitchFamily="18" charset="0"/>
              </a:rPr>
              <a:t>terkenal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karismatik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b. Trait Theory </a:t>
            </a:r>
          </a:p>
          <a:p>
            <a:r>
              <a:rPr lang="en-US" sz="2400" dirty="0" err="1">
                <a:latin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karakteristik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sifat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bawaan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membedakan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pemimpin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bagus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</a:rPr>
              <a:t> orang-orang </a:t>
            </a:r>
            <a:r>
              <a:rPr lang="en-US" sz="2400" dirty="0" err="1">
                <a:latin typeface="Times New Roman" pitchFamily="18" charset="0"/>
              </a:rPr>
              <a:t>awam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</a:rPr>
              <a:t>Mis</a:t>
            </a:r>
            <a:r>
              <a:rPr lang="en-US" sz="2400" dirty="0">
                <a:latin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</a:rPr>
              <a:t>keinginan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kuat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pengetahuan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luas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kemandirian</a:t>
            </a:r>
            <a:endParaRPr lang="en-US" sz="2400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3531"/>
            <a:ext cx="1752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5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latin typeface="Garamond" pitchFamily="18" charset="0"/>
              </a:rPr>
              <a:t>2. Pespektif Situasional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1676400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en-US" sz="1300">
                <a:latin typeface="Garamond" pitchFamily="18" charset="0"/>
              </a:rPr>
              <a:t>           </a:t>
            </a:r>
            <a:r>
              <a:rPr lang="en-US" sz="2600">
                <a:latin typeface="Garamond" pitchFamily="18" charset="0"/>
              </a:rPr>
              <a:t>Keberhasilan seseorang dalam memimpin kelompoknya untuk mencapai tujuan bukan hanya bergantung pada karakteristiknya, tetapi lebih pada interaksi antara pemimpin dengan kondisi situasional, kultur dan konteks dari kelompok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79525" y="3543300"/>
            <a:ext cx="420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0" y="3962400"/>
            <a:ext cx="59086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latin typeface="Times New Roman" pitchFamily="18" charset="0"/>
              </a:rPr>
              <a:t>Tiga macam gaya kepemimpinan : </a:t>
            </a:r>
          </a:p>
          <a:p>
            <a:pPr>
              <a:buFontTx/>
              <a:buChar char="•"/>
            </a:pPr>
            <a:r>
              <a:rPr lang="en-US" sz="3200">
                <a:latin typeface="Times New Roman" pitchFamily="18" charset="0"/>
              </a:rPr>
              <a:t>Autokratis</a:t>
            </a:r>
          </a:p>
          <a:p>
            <a:pPr>
              <a:buFontTx/>
              <a:buChar char="•"/>
            </a:pPr>
            <a:r>
              <a:rPr lang="en-US" sz="3200">
                <a:latin typeface="Times New Roman" pitchFamily="18" charset="0"/>
              </a:rPr>
              <a:t>Demokratis</a:t>
            </a:r>
          </a:p>
          <a:p>
            <a:pPr>
              <a:buFontTx/>
              <a:buChar char="•"/>
            </a:pPr>
            <a:r>
              <a:rPr lang="en-US" sz="3200">
                <a:latin typeface="Times New Roman" pitchFamily="18" charset="0"/>
              </a:rPr>
              <a:t>Laissez-Faire</a:t>
            </a:r>
          </a:p>
          <a:p>
            <a:pPr>
              <a:buFontTx/>
              <a:buAutoNum type="arabicPeriod"/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2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74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kepemimpinan</a:t>
            </a:r>
            <a:r>
              <a:rPr lang="en-US" sz="2400" dirty="0"/>
              <a:t> (</a:t>
            </a:r>
            <a:r>
              <a:rPr lang="en-US" sz="2400" dirty="0" err="1"/>
              <a:t>Lippit</a:t>
            </a:r>
            <a:r>
              <a:rPr lang="en-US" sz="2400" dirty="0"/>
              <a:t> &amp; White)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460596"/>
              </p:ext>
            </p:extLst>
          </p:nvPr>
        </p:nvGraphicFramePr>
        <p:xfrm>
          <a:off x="228599" y="888291"/>
          <a:ext cx="868680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8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777">
                <a:tc>
                  <a:txBody>
                    <a:bodyPr/>
                    <a:lstStyle/>
                    <a:p>
                      <a:r>
                        <a:rPr lang="en-US" sz="1600" dirty="0" err="1"/>
                        <a:t>Autokratis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Demokratis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Laissez-faire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0617">
                <a:tc>
                  <a:txBody>
                    <a:bodyPr/>
                    <a:lstStyle/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menentukan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semua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masing2 </a:t>
                      </a:r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.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menentukan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detail </a:t>
                      </a:r>
                      <a:r>
                        <a:rPr lang="en-US" sz="1600" dirty="0" err="1"/>
                        <a:t>cara-cara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mencapai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tujuan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kelompok</a:t>
                      </a:r>
                      <a:endParaRPr lang="en-US" sz="1600" baseline="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pandangan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umum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serta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tahapan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metoda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diperlukan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mencapai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tujuan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menentukan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aksi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interaksi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diperbolehkan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dlm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pujian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kritik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mendukung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membuat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kebijakan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gambaran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umum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mengenai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tugas</a:t>
                      </a:r>
                      <a:r>
                        <a:rPr lang="en-US" sz="1600" dirty="0"/>
                        <a:t> dan Langkah-Langkah </a:t>
                      </a:r>
                      <a:r>
                        <a:rPr lang="en-US" sz="1600" dirty="0" err="1"/>
                        <a:t>sebelum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anngota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mengerjakan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tugas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memiliki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aksi</a:t>
                      </a:r>
                      <a:r>
                        <a:rPr lang="en-US" sz="1600" dirty="0"/>
                        <a:t>  dan </a:t>
                      </a:r>
                      <a:r>
                        <a:rPr lang="en-US" sz="1600" dirty="0" err="1"/>
                        <a:t>interaksi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memfasilitasi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pekerjaan</a:t>
                      </a:r>
                      <a:r>
                        <a:rPr lang="en-US" sz="1600" dirty="0"/>
                        <a:t> demi </a:t>
                      </a:r>
                      <a:r>
                        <a:rPr lang="en-US" sz="1600" dirty="0" err="1"/>
                        <a:t>mencapai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tujuan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Umpan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balik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diberikan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objektif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sesuai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kenyataan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kebebasan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seutuhnya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Sumber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tetapi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pemimpin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informasi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diperlukan</a:t>
                      </a:r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 err="1"/>
                        <a:t>Tidakmemberikan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umpan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balik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apabila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anggota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kelompok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bertanya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8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7086600" cy="1143000"/>
          </a:xfrm>
        </p:spPr>
        <p:txBody>
          <a:bodyPr/>
          <a:lstStyle/>
          <a:p>
            <a:r>
              <a:rPr lang="en-US">
                <a:latin typeface="Garamond" pitchFamily="18" charset="0"/>
              </a:rPr>
              <a:t>3.  Pespektif proses kelompok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1676400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>
                <a:latin typeface="Garamond" pitchFamily="18" charset="0"/>
              </a:rPr>
              <a:t>     Disamping kepribadian pemimpin dan situasi organisasi atau kelompok, proses di dalam kelompok juga mempengaruhi kepemimpinan</a:t>
            </a:r>
            <a:endParaRPr lang="en-US" sz="4800">
              <a:latin typeface="Garamond" pitchFamily="18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90600" y="3716338"/>
            <a:ext cx="7215188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latin typeface="Times New Roman" pitchFamily="18" charset="0"/>
              </a:rPr>
              <a:t>Tiga </a:t>
            </a:r>
            <a:r>
              <a:rPr lang="en-US" sz="2800">
                <a:latin typeface="Times New Roman" pitchFamily="18" charset="0"/>
              </a:rPr>
              <a:t>macam kelompok yang diperhitungkan 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</a:rPr>
              <a:t>Hubugan antara pemimpin dan pengikut</a:t>
            </a: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</a:rPr>
              <a:t>Apakah pemimpin merupakan prototipe dari </a:t>
            </a:r>
          </a:p>
          <a:p>
            <a:r>
              <a:rPr lang="en-US" sz="2800">
                <a:latin typeface="Times New Roman" pitchFamily="18" charset="0"/>
              </a:rPr>
              <a:t>    kelompok</a:t>
            </a:r>
          </a:p>
          <a:p>
            <a:r>
              <a:rPr lang="en-US" sz="2800">
                <a:latin typeface="Times New Roman" pitchFamily="18" charset="0"/>
              </a:rPr>
              <a:t>c. Kepemimpinan transformation vc transactional</a:t>
            </a:r>
          </a:p>
          <a:p>
            <a:endParaRPr lang="en-US" sz="2800">
              <a:latin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2800">
              <a:latin typeface="Times New Roman" pitchFamily="18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45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3657600" y="3124200"/>
            <a:ext cx="335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Diskusi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2819400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371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4495800"/>
            <a:ext cx="451961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887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EC52BD-29F7-4776-9B4A-439BA261A8C0}"/>
              </a:ext>
            </a:extLst>
          </p:cNvPr>
          <p:cNvSpPr txBox="1"/>
          <p:nvPr/>
        </p:nvSpPr>
        <p:spPr>
          <a:xfrm>
            <a:off x="1112650" y="1219200"/>
            <a:ext cx="500419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err="1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Hubungan</a:t>
            </a:r>
            <a:r>
              <a:rPr lang="en-US" altLang="ko-KR" sz="3200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 Antara </a:t>
            </a:r>
            <a:r>
              <a:rPr lang="en-US" altLang="ko-KR" sz="3200" b="1" dirty="0" err="1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3200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 dan </a:t>
            </a:r>
            <a:r>
              <a:rPr lang="en-US" altLang="ko-KR" sz="3200" b="1" dirty="0" err="1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Pengikut</a:t>
            </a:r>
            <a:endParaRPr lang="ko-KR" altLang="en-US" sz="3200" b="1" dirty="0">
              <a:solidFill>
                <a:schemeClr val="accent4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DF425-2BFA-4A72-9747-209FE999679D}"/>
              </a:ext>
            </a:extLst>
          </p:cNvPr>
          <p:cNvSpPr txBox="1"/>
          <p:nvPr/>
        </p:nvSpPr>
        <p:spPr>
          <a:xfrm>
            <a:off x="1643658" y="2667000"/>
            <a:ext cx="5181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adalah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anggota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kelompok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memberikan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kontribusi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lebih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kepada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kelompok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, oleh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karna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itu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diberikan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jabatan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kekuasaan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 dan status</a:t>
            </a:r>
          </a:p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300" name="TextBox 9"/>
          <p:cNvSpPr txBox="1">
            <a:spLocks noChangeArrowheads="1"/>
          </p:cNvSpPr>
          <p:nvPr/>
        </p:nvSpPr>
        <p:spPr bwMode="auto">
          <a:xfrm>
            <a:off x="631031" y="3087937"/>
            <a:ext cx="20252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ko-KR" sz="2500">
                <a:solidFill>
                  <a:schemeClr val="bg1"/>
                </a:solidFill>
              </a:rPr>
              <a:t>Dr. Ir. H. Soekarno</a:t>
            </a:r>
            <a:endParaRPr lang="ko-KR" altLang="en-US" sz="2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2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0DCBADC-2E02-444D-8310-B63397D1ED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HUBUNGAN ANTARA PEMIMPIN DAN PENGIKUT</a:t>
            </a:r>
          </a:p>
        </p:txBody>
      </p:sp>
      <p:graphicFrame>
        <p:nvGraphicFramePr>
          <p:cNvPr id="13315" name="Chart 2"/>
          <p:cNvGraphicFramePr>
            <a:graphicFrameLocks/>
          </p:cNvGraphicFramePr>
          <p:nvPr/>
        </p:nvGraphicFramePr>
        <p:xfrm>
          <a:off x="4589860" y="1571625"/>
          <a:ext cx="1260872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1688738" imgH="2024047" progId="Excel.Chart.8">
                  <p:embed/>
                </p:oleObj>
              </mc:Choice>
              <mc:Fallback>
                <p:oleObj name="Chart" r:id="rId3" imgW="1688738" imgH="202404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860" y="1571625"/>
                        <a:ext cx="1260872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Chart 3"/>
          <p:cNvGraphicFramePr>
            <a:graphicFrameLocks/>
          </p:cNvGraphicFramePr>
          <p:nvPr/>
        </p:nvGraphicFramePr>
        <p:xfrm>
          <a:off x="3208735" y="4429125"/>
          <a:ext cx="1260872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1688738" imgH="2017951" progId="Excel.Chart.8">
                  <p:embed/>
                </p:oleObj>
              </mc:Choice>
              <mc:Fallback>
                <p:oleObj name="Chart" r:id="rId5" imgW="1688738" imgH="20179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735" y="4429125"/>
                        <a:ext cx="1260872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7278BC1-B330-4945-B757-F93DCBB2A99E}"/>
              </a:ext>
            </a:extLst>
          </p:cNvPr>
          <p:cNvSpPr/>
          <p:nvPr/>
        </p:nvSpPr>
        <p:spPr>
          <a:xfrm>
            <a:off x="3028950" y="2470151"/>
            <a:ext cx="1620441" cy="2124075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39FDCA7C-723C-4093-8C1E-CC25048C53B1}"/>
              </a:ext>
            </a:extLst>
          </p:cNvPr>
          <p:cNvSpPr/>
          <p:nvPr/>
        </p:nvSpPr>
        <p:spPr>
          <a:xfrm rot="10800000">
            <a:off x="4410075" y="3436939"/>
            <a:ext cx="1620441" cy="2124075"/>
          </a:xfrm>
          <a:prstGeom prst="triangl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271838" y="4065589"/>
            <a:ext cx="1134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itchFamily="34" charset="0"/>
              </a:rPr>
              <a:t>V D L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652963" y="3716339"/>
            <a:ext cx="1134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itchFamily="34" charset="0"/>
              </a:rPr>
              <a:t>L M X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321" name="Group 8"/>
          <p:cNvGrpSpPr>
            <a:grpSpLocks/>
          </p:cNvGrpSpPr>
          <p:nvPr/>
        </p:nvGrpSpPr>
        <p:grpSpPr bwMode="auto">
          <a:xfrm>
            <a:off x="266700" y="2351089"/>
            <a:ext cx="2709863" cy="3990280"/>
            <a:chOff x="323529" y="1707466"/>
            <a:chExt cx="2664296" cy="3990496"/>
          </a:xfrm>
        </p:grpSpPr>
        <p:sp>
          <p:nvSpPr>
            <p:cNvPr id="13329" name="TextBox 9"/>
            <p:cNvSpPr txBox="1">
              <a:spLocks noChangeArrowheads="1"/>
            </p:cNvSpPr>
            <p:nvPr/>
          </p:nvSpPr>
          <p:spPr bwMode="auto">
            <a:xfrm>
              <a:off x="323529" y="1707466"/>
              <a:ext cx="26642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ko-KR" b="1" dirty="0" err="1">
                  <a:solidFill>
                    <a:schemeClr val="accent1"/>
                  </a:solidFill>
                  <a:cs typeface="Arial" pitchFamily="34" charset="0"/>
                </a:rPr>
                <a:t>Teori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1"/>
                  </a:solidFill>
                  <a:cs typeface="Arial" pitchFamily="34" charset="0"/>
                </a:rPr>
                <a:t>Vertikal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 Dyad Linkage (VDL)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F119D9D-0B06-4A60-9F38-9E3357FA1C36}"/>
                </a:ext>
              </a:extLst>
            </p:cNvPr>
            <p:cNvSpPr txBox="1"/>
            <p:nvPr/>
          </p:nvSpPr>
          <p:spPr>
            <a:xfrm>
              <a:off x="323529" y="2158340"/>
              <a:ext cx="2664296" cy="35396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n-lt"/>
                <a:ea typeface="+mn-ea"/>
                <a:cs typeface="+mn-cs"/>
              </a:endParaRPr>
            </a:p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ea typeface="+mn-ea"/>
                  <a:cs typeface="+mn-cs"/>
                </a:rPr>
                <a:t>VDL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menggambarkan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situasi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dimana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seorang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pemimpin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membentuk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hubungan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kelompok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dalam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(in-group)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dengan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beberapa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pengikut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dan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hubungan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diadik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kelompok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luar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(out-group)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dengan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pengikut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lainnya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. Oleh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karena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itu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,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teori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vertical dyadic linkage (VDL)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meneliti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bagaimana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para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pemimpin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membentuk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satu-satu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hubungan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dengan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pengikut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, dan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bagaimanasering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membuat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kelompok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dalam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(in-group) dan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kelompok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luar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(out-group)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dalam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 unit 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kerja</a:t>
              </a:r>
              <a:r>
                <a:rPr lang="en-US" sz="1400" dirty="0">
                  <a:latin typeface="+mn-lt"/>
                  <a:ea typeface="+mn-ea"/>
                  <a:cs typeface="+mn-cs"/>
                </a:rPr>
                <a:t> </a:t>
              </a:r>
              <a:r>
                <a:rPr lang="en-US" sz="1400" dirty="0" err="1">
                  <a:latin typeface="+mn-lt"/>
                  <a:ea typeface="+mn-ea"/>
                  <a:cs typeface="+mn-cs"/>
                </a:rPr>
                <a:t>pemimpin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3322" name="Group 11"/>
          <p:cNvGrpSpPr>
            <a:grpSpLocks/>
          </p:cNvGrpSpPr>
          <p:nvPr/>
        </p:nvGrpSpPr>
        <p:grpSpPr bwMode="auto">
          <a:xfrm>
            <a:off x="6190060" y="2290653"/>
            <a:ext cx="2732484" cy="3810110"/>
            <a:chOff x="6012160" y="4660228"/>
            <a:chExt cx="2664296" cy="17780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D734CFE-AF44-469B-A292-750F03221887}"/>
                </a:ext>
              </a:extLst>
            </p:cNvPr>
            <p:cNvSpPr txBox="1"/>
            <p:nvPr/>
          </p:nvSpPr>
          <p:spPr>
            <a:xfrm>
              <a:off x="6012160" y="4660228"/>
              <a:ext cx="2664296" cy="30162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Teori</a:t>
              </a:r>
              <a:r>
                <a:rPr lang="en-US" altLang="ko-KR" b="1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Leader Member Exchange (LMX)</a:t>
              </a:r>
              <a:endParaRPr lang="ko-KR" altLang="en-US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3EDE426-448E-4D58-82FF-7C83A08742AB}"/>
                </a:ext>
              </a:extLst>
            </p:cNvPr>
            <p:cNvSpPr txBox="1"/>
            <p:nvPr/>
          </p:nvSpPr>
          <p:spPr>
            <a:xfrm>
              <a:off x="6012160" y="4938832"/>
              <a:ext cx="2664296" cy="1499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LMX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melihat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kualitas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hubungan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diadik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antara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pemimpin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bawahannya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berlandaskan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saling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percaya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, rasa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hormat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,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tanggung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jawab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Kualitas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LMX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rendah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ditandai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oleh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hubungan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hanya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berdasarkan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ikatan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kontrak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antara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pemimpin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bawahan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.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Teori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LMX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ditemukan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berkolerasi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kepuasan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bawahan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peningkatan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performa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bawahan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,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berkurangnya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keinginan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berhenti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rPr>
                <a:t>bekerja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892991-B271-4D3F-BDAD-51FD1FE417D6}"/>
              </a:ext>
            </a:extLst>
          </p:cNvPr>
          <p:cNvSpPr txBox="1"/>
          <p:nvPr/>
        </p:nvSpPr>
        <p:spPr>
          <a:xfrm>
            <a:off x="3375422" y="5173664"/>
            <a:ext cx="927497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53B0A2-ED4F-4D25-9066-30A77B9A2603}"/>
              </a:ext>
            </a:extLst>
          </p:cNvPr>
          <p:cNvSpPr txBox="1"/>
          <p:nvPr/>
        </p:nvSpPr>
        <p:spPr>
          <a:xfrm>
            <a:off x="4756547" y="2316164"/>
            <a:ext cx="927497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xmlns="" id="{4232D736-77F5-4255-BE7A-D82AD545289F}"/>
              </a:ext>
            </a:extLst>
          </p:cNvPr>
          <p:cNvSpPr/>
          <p:nvPr/>
        </p:nvSpPr>
        <p:spPr>
          <a:xfrm flipH="1">
            <a:off x="5064919" y="4178301"/>
            <a:ext cx="310754" cy="41592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xmlns="" id="{8C53A5CB-F28C-4A23-8CA7-99AF83AD17F5}"/>
              </a:ext>
            </a:extLst>
          </p:cNvPr>
          <p:cNvSpPr/>
          <p:nvPr/>
        </p:nvSpPr>
        <p:spPr>
          <a:xfrm>
            <a:off x="3708797" y="3482975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8254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7"/>
          <p:cNvSpPr txBox="1">
            <a:spLocks noChangeArrowheads="1"/>
          </p:cNvSpPr>
          <p:nvPr/>
        </p:nvSpPr>
        <p:spPr bwMode="auto">
          <a:xfrm>
            <a:off x="176855" y="2438400"/>
            <a:ext cx="52568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400" dirty="0" err="1">
                <a:solidFill>
                  <a:schemeClr val="bg1"/>
                </a:solidFill>
              </a:rPr>
              <a:t>Menurut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teori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identitas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sosial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sebuah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kelompok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disebut</a:t>
            </a:r>
            <a:r>
              <a:rPr lang="en-US" altLang="ko-KR" sz="1400" dirty="0">
                <a:solidFill>
                  <a:schemeClr val="bg1"/>
                </a:solidFill>
              </a:rPr>
              <a:t> “</a:t>
            </a:r>
            <a:r>
              <a:rPr lang="en-US" altLang="ko-KR" sz="1400" dirty="0" err="1">
                <a:solidFill>
                  <a:schemeClr val="bg1"/>
                </a:solidFill>
              </a:rPr>
              <a:t>ada</a:t>
            </a:r>
            <a:r>
              <a:rPr lang="en-US" altLang="ko-KR" sz="1400" dirty="0">
                <a:solidFill>
                  <a:schemeClr val="bg1"/>
                </a:solidFill>
              </a:rPr>
              <a:t>” </a:t>
            </a:r>
            <a:r>
              <a:rPr lang="en-US" altLang="ko-KR" sz="1400" dirty="0" err="1">
                <a:solidFill>
                  <a:schemeClr val="bg1"/>
                </a:solidFill>
              </a:rPr>
              <a:t>secara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psikologis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ketika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terdapat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sekumpulan</a:t>
            </a:r>
            <a:r>
              <a:rPr lang="en-US" altLang="ko-KR" sz="1400" dirty="0">
                <a:solidFill>
                  <a:schemeClr val="bg1"/>
                </a:solidFill>
              </a:rPr>
              <a:t> orang </a:t>
            </a:r>
            <a:r>
              <a:rPr lang="en-US" altLang="ko-KR" sz="1400" dirty="0" err="1">
                <a:solidFill>
                  <a:schemeClr val="bg1"/>
                </a:solidFill>
              </a:rPr>
              <a:t>dengan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memiliki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konsep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diri</a:t>
            </a:r>
            <a:r>
              <a:rPr lang="en-US" altLang="ko-KR" sz="1400" dirty="0">
                <a:solidFill>
                  <a:schemeClr val="bg1"/>
                </a:solidFill>
              </a:rPr>
              <a:t> yang </a:t>
            </a:r>
            <a:r>
              <a:rPr lang="en-US" altLang="ko-KR" sz="1400" dirty="0" err="1">
                <a:solidFill>
                  <a:schemeClr val="bg1"/>
                </a:solidFill>
              </a:rPr>
              <a:t>sama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sebagai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ciri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utama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kategori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sosial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pembentukan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kelompok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tersebut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ko-KR" sz="1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ko-KR" sz="1400" dirty="0" err="1"/>
              <a:t>Representasi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kelompok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ini</a:t>
            </a:r>
            <a:r>
              <a:rPr lang="en-US" altLang="ko-KR" sz="1400" dirty="0"/>
              <a:t> </a:t>
            </a:r>
            <a:r>
              <a:rPr lang="en-US" altLang="ko-KR" sz="1400" dirty="0" err="1"/>
              <a:t>merupakan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kelompok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ciri</a:t>
            </a:r>
            <a:r>
              <a:rPr lang="en-US" altLang="ko-KR" sz="1400" dirty="0"/>
              <a:t> yang </a:t>
            </a:r>
            <a:r>
              <a:rPr lang="en-US" altLang="ko-KR" sz="1400" dirty="0" err="1"/>
              <a:t>mendefinisikan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persamaan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seperti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sama-sama</a:t>
            </a:r>
            <a:r>
              <a:rPr lang="en-US" altLang="ko-KR" sz="1400" dirty="0"/>
              <a:t> single, </a:t>
            </a:r>
            <a:r>
              <a:rPr lang="en-US" altLang="ko-KR" sz="1400" dirty="0" err="1"/>
              <a:t>sama-sama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punya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hoby</a:t>
            </a:r>
            <a:r>
              <a:rPr lang="en-US" altLang="ko-KR" sz="1400" dirty="0"/>
              <a:t> yang </a:t>
            </a:r>
            <a:r>
              <a:rPr lang="en-US" altLang="ko-KR" sz="1400" dirty="0" err="1"/>
              <a:t>sama</a:t>
            </a:r>
            <a:endParaRPr lang="en-US" altLang="ko-KR" sz="1400" dirty="0"/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489347" y="4335420"/>
            <a:ext cx="436364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altLang="ko-KR" sz="2000" dirty="0" err="1"/>
              <a:t>Dalam</a:t>
            </a:r>
            <a:r>
              <a:rPr lang="en-US" altLang="ko-KR" sz="2000" dirty="0"/>
              <a:t> </a:t>
            </a:r>
            <a:r>
              <a:rPr lang="en-US" altLang="ko-KR" sz="2000" dirty="0" err="1"/>
              <a:t>Kelompok</a:t>
            </a:r>
            <a:r>
              <a:rPr lang="en-US" altLang="ko-KR" sz="2000" dirty="0"/>
              <a:t> </a:t>
            </a:r>
          </a:p>
          <a:p>
            <a:pPr eaLnBrk="1" hangingPunct="1"/>
            <a:r>
              <a:rPr lang="en-US" altLang="ko-KR" sz="2000" dirty="0">
                <a:solidFill>
                  <a:schemeClr val="accent2"/>
                </a:solidFill>
              </a:rPr>
              <a:t>MENURUT HOG </a:t>
            </a:r>
            <a:r>
              <a:rPr lang="en-US" altLang="ko-KR" sz="2000" dirty="0" err="1"/>
              <a:t>Menjadi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Pemimpin</a:t>
            </a:r>
            <a:endParaRPr lang="ko-KR" altLang="en-US" sz="2000" dirty="0"/>
          </a:p>
        </p:txBody>
      </p:sp>
      <p:sp>
        <p:nvSpPr>
          <p:cNvPr id="24" name="직사각형 5">
            <a:extLst>
              <a:ext uri="{FF2B5EF4-FFF2-40B4-BE49-F238E27FC236}">
                <a16:creationId xmlns:a16="http://schemas.microsoft.com/office/drawing/2014/main" xmlns="" id="{AB8B20FE-5C22-48A0-8274-D00C1E7CAFDF}"/>
              </a:ext>
            </a:extLst>
          </p:cNvPr>
          <p:cNvSpPr/>
          <p:nvPr/>
        </p:nvSpPr>
        <p:spPr>
          <a:xfrm>
            <a:off x="347663" y="381000"/>
            <a:ext cx="4647010" cy="833436"/>
          </a:xfrm>
          <a:prstGeom prst="rect">
            <a:avLst/>
          </a:prstGeom>
          <a:noFill/>
        </p:spPr>
        <p:txBody>
          <a:bodyPr lIns="0"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IDENTITAS SOSIAL </a:t>
            </a:r>
            <a:r>
              <a:rPr lang="en-US" altLang="ko-KR" sz="4000" b="1" dirty="0">
                <a:solidFill>
                  <a:schemeClr val="accent5"/>
                </a:solidFill>
                <a:latin typeface="+mj-lt"/>
                <a:ea typeface="+mn-ea"/>
                <a:cs typeface="+mn-cs"/>
              </a:rPr>
              <a:t>DAN</a:t>
            </a:r>
          </a:p>
        </p:txBody>
      </p:sp>
      <p:sp>
        <p:nvSpPr>
          <p:cNvPr id="25" name="직사각형 6">
            <a:extLst>
              <a:ext uri="{FF2B5EF4-FFF2-40B4-BE49-F238E27FC236}">
                <a16:creationId xmlns:a16="http://schemas.microsoft.com/office/drawing/2014/main" xmlns="" id="{51A7D20D-152B-4951-ADB3-F724F1708BD7}"/>
              </a:ext>
            </a:extLst>
          </p:cNvPr>
          <p:cNvSpPr/>
          <p:nvPr/>
        </p:nvSpPr>
        <p:spPr>
          <a:xfrm>
            <a:off x="226813" y="1231438"/>
            <a:ext cx="5748338" cy="720725"/>
          </a:xfrm>
          <a:prstGeom prst="rect">
            <a:avLst/>
          </a:prstGeom>
          <a:noFill/>
        </p:spPr>
        <p:txBody>
          <a:bodyPr lIns="0"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PROTOTIPIKALKELOMPOK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B876278-2654-46B7-8FA2-B64F9347F65C}"/>
              </a:ext>
            </a:extLst>
          </p:cNvPr>
          <p:cNvSpPr txBox="1"/>
          <p:nvPr/>
        </p:nvSpPr>
        <p:spPr>
          <a:xfrm>
            <a:off x="489347" y="4992009"/>
            <a:ext cx="53780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Untuk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menjadi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seorang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berhasil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selain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memiliki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prototipe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kelompok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kelompok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seseorang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juga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harus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menunjukan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perilaku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sesuang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dengan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streotip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“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”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atau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skema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(leader schemas).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Walaupun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demikian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pengaruh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skema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pemimpin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terhadap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keberhasilan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kepemimpinan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akan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berkurang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jika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kelompok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memiliki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prototipe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sangat</a:t>
            </a:r>
            <a:r>
              <a:rPr lang="en-US" altLang="ko-KR" sz="1400" dirty="0"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dirty="0" err="1">
                <a:latin typeface="+mn-lt"/>
                <a:ea typeface="+mn-ea"/>
                <a:cs typeface="Arial" pitchFamily="34" charset="0"/>
              </a:rPr>
              <a:t>jelas</a:t>
            </a:r>
            <a:endParaRPr lang="en-US" altLang="ko-KR" sz="1400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xmlns="" id="{F0CACE28-AD86-4873-BDB1-CB05451F88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r="28951"/>
          <a:stretch/>
        </p:blipFill>
        <p:spPr>
          <a:xfrm>
            <a:off x="5181600" y="1447799"/>
            <a:ext cx="3140043" cy="3657601"/>
          </a:xfrm>
        </p:spPr>
      </p:pic>
    </p:spTree>
    <p:extLst>
      <p:ext uri="{BB962C8B-B14F-4D97-AF65-F5344CB8AC3E}">
        <p14:creationId xmlns:p14="http://schemas.microsoft.com/office/powerpoint/2010/main" val="1529784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BF621234-EC0A-4C39-84EA-AF49EBB088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r="4681"/>
          <a:stretch>
            <a:fillRect/>
          </a:stretch>
        </p:blipFill>
        <p:spPr>
          <a:xfrm>
            <a:off x="3657599" y="914400"/>
            <a:ext cx="2057401" cy="3661171"/>
          </a:xfrm>
        </p:spPr>
      </p:pic>
      <p:grpSp>
        <p:nvGrpSpPr>
          <p:cNvPr id="15363" name="Group 43"/>
          <p:cNvGrpSpPr>
            <a:grpSpLocks/>
          </p:cNvGrpSpPr>
          <p:nvPr/>
        </p:nvGrpSpPr>
        <p:grpSpPr bwMode="auto">
          <a:xfrm>
            <a:off x="6019800" y="528040"/>
            <a:ext cx="2974181" cy="4666862"/>
            <a:chOff x="8709121" y="1056775"/>
            <a:chExt cx="3283552" cy="16531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603CD7-4964-4227-9E8F-D06A0D6F6F8C}"/>
                </a:ext>
              </a:extLst>
            </p:cNvPr>
            <p:cNvSpPr txBox="1"/>
            <p:nvPr/>
          </p:nvSpPr>
          <p:spPr>
            <a:xfrm>
              <a:off x="8709121" y="1056775"/>
              <a:ext cx="3283552" cy="27692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285750" indent="-285750" defTabSz="914286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Berfokus</a:t>
              </a:r>
              <a:r>
                <a:rPr lang="en-US" altLang="ko-KR" sz="14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pada </a:t>
              </a: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Pertukaran</a:t>
              </a:r>
              <a:r>
                <a:rPr lang="en-US" altLang="ko-KR" sz="14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sumber-sumber</a:t>
              </a:r>
              <a:r>
                <a:rPr lang="en-US" altLang="ko-KR" sz="14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yang </a:t>
              </a: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dimiliki</a:t>
              </a:r>
              <a:r>
                <a:rPr lang="en-US" altLang="ko-KR" sz="14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oleh </a:t>
              </a: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pemimpin</a:t>
              </a:r>
              <a:r>
                <a:rPr lang="en-US" altLang="ko-KR" sz="14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dan </a:t>
              </a: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anggota</a:t>
              </a:r>
              <a:r>
                <a:rPr lang="en-US" altLang="ko-KR" sz="14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kelompok</a:t>
              </a:r>
              <a:endParaRPr lang="en-US" altLang="ko-KR" sz="1400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498392-277F-49B4-B23E-12808130E6B0}"/>
                </a:ext>
              </a:extLst>
            </p:cNvPr>
            <p:cNvSpPr txBox="1"/>
            <p:nvPr/>
          </p:nvSpPr>
          <p:spPr>
            <a:xfrm>
              <a:off x="8709121" y="1325548"/>
              <a:ext cx="3283552" cy="38159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285750" indent="-285750" defTabSz="914286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ko-KR" sz="1600" dirty="0" err="1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Melakukan</a:t>
              </a:r>
              <a:r>
                <a:rPr lang="en-US" altLang="ko-KR" sz="16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kegiatan-kegiatan</a:t>
              </a:r>
              <a:r>
                <a:rPr lang="en-US" altLang="ko-KR" sz="16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mendukung</a:t>
              </a:r>
              <a:r>
                <a:rPr lang="en-US" altLang="ko-KR" sz="16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penyelsaian</a:t>
              </a:r>
              <a:r>
                <a:rPr lang="en-US" altLang="ko-KR" sz="16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tugas</a:t>
              </a:r>
              <a:r>
                <a:rPr lang="en-US" altLang="ko-KR" sz="16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 Bersama</a:t>
              </a:r>
            </a:p>
          </p:txBody>
        </p:sp>
        <p:sp>
          <p:nvSpPr>
            <p:cNvPr id="15375" name="TextBox 17"/>
            <p:cNvSpPr txBox="1">
              <a:spLocks noChangeArrowheads="1"/>
            </p:cNvSpPr>
            <p:nvPr/>
          </p:nvSpPr>
          <p:spPr bwMode="auto">
            <a:xfrm>
              <a:off x="8709121" y="2249872"/>
              <a:ext cx="3283552" cy="46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altLang="ko-KR" sz="1400">
                  <a:solidFill>
                    <a:schemeClr val="accent1"/>
                  </a:solidFill>
                  <a:cs typeface="Arial" pitchFamily="34" charset="0"/>
                </a:rPr>
                <a:t>Transaksi antara pemimpin dan anggota kelompok tidak harus selalu yang memiliki nilai uang, tetapi juga rasa percaya, komitmen dan rasa hormat</a:t>
              </a:r>
            </a:p>
          </p:txBody>
        </p:sp>
        <p:sp>
          <p:nvSpPr>
            <p:cNvPr id="15376" name="TextBox 18"/>
            <p:cNvSpPr txBox="1">
              <a:spLocks noChangeArrowheads="1"/>
            </p:cNvSpPr>
            <p:nvPr/>
          </p:nvSpPr>
          <p:spPr bwMode="auto">
            <a:xfrm>
              <a:off x="8709121" y="2028825"/>
              <a:ext cx="3283552" cy="33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altLang="ko-KR" sz="1400">
                  <a:solidFill>
                    <a:schemeClr val="accent2"/>
                  </a:solidFill>
                  <a:cs typeface="Arial" pitchFamily="34" charset="0"/>
                </a:rPr>
                <a:t>Memberikan kepada anggotanya apa yang mereka inginkan agar ia mendapatkan keinginannya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A8F38A9-A933-46D6-8C04-5355B95F3756}"/>
                </a:ext>
              </a:extLst>
            </p:cNvPr>
            <p:cNvSpPr txBox="1"/>
            <p:nvPr/>
          </p:nvSpPr>
          <p:spPr>
            <a:xfrm>
              <a:off x="8709121" y="1642976"/>
              <a:ext cx="3283552" cy="451371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285750" indent="-285750" defTabSz="914286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Menggunakan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penghargaan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dan penalty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sebagai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alat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membuat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para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anggota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kelompok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bekerja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dan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berusaha</a:t>
              </a:r>
              <a:endParaRPr lang="en-US" altLang="ko-KR" sz="160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364" name="Group 42"/>
          <p:cNvGrpSpPr>
            <a:grpSpLocks/>
          </p:cNvGrpSpPr>
          <p:nvPr/>
        </p:nvGrpSpPr>
        <p:grpSpPr bwMode="auto">
          <a:xfrm flipH="1">
            <a:off x="152397" y="824725"/>
            <a:ext cx="2971801" cy="4114800"/>
            <a:chOff x="8861521" y="1203023"/>
            <a:chExt cx="3365388" cy="1992420"/>
          </a:xfrm>
        </p:grpSpPr>
        <p:sp>
          <p:nvSpPr>
            <p:cNvPr id="15369" name="TextBox 34"/>
            <p:cNvSpPr txBox="1">
              <a:spLocks noChangeArrowheads="1"/>
            </p:cNvSpPr>
            <p:nvPr/>
          </p:nvSpPr>
          <p:spPr bwMode="auto">
            <a:xfrm>
              <a:off x="8861521" y="1203023"/>
              <a:ext cx="3283552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Menawarkan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sebuah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tujuan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melebihi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target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jangka</a:t>
              </a: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1"/>
                  </a:solidFill>
                  <a:cs typeface="Arial" pitchFamily="34" charset="0"/>
                </a:rPr>
                <a:t>pendek</a:t>
              </a:r>
              <a:endParaRPr lang="en-US" altLang="ko-KR" sz="1600" dirty="0">
                <a:solidFill>
                  <a:schemeClr val="accent1"/>
                </a:solidFill>
                <a:cs typeface="Arial" pitchFamily="34" charset="0"/>
              </a:endParaRPr>
            </a:p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endParaRPr lang="en-US" altLang="ko-KR" sz="1600" dirty="0">
                <a:solidFill>
                  <a:schemeClr val="accent1"/>
                </a:solidFill>
                <a:cs typeface="Arial" pitchFamily="34" charset="0"/>
              </a:endParaRPr>
            </a:p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endParaRPr lang="en-US" altLang="ko-KR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370" name="TextBox 35"/>
            <p:cNvSpPr txBox="1">
              <a:spLocks noChangeArrowheads="1"/>
            </p:cNvSpPr>
            <p:nvPr/>
          </p:nvSpPr>
          <p:spPr bwMode="auto">
            <a:xfrm>
              <a:off x="8861521" y="1524183"/>
              <a:ext cx="3283552" cy="28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altLang="ko-KR" sz="1600">
                  <a:solidFill>
                    <a:schemeClr val="accent2"/>
                  </a:solidFill>
                  <a:cs typeface="Arial" pitchFamily="34" charset="0"/>
                </a:rPr>
                <a:t>Berfokus pada kebuuhan intristik yang lebih tinggi</a:t>
              </a:r>
            </a:p>
            <a:p>
              <a:pPr eaLnBrk="1" hangingPunct="1">
                <a:lnSpc>
                  <a:spcPct val="80000"/>
                </a:lnSpc>
                <a:buFont typeface="Wingdings" pitchFamily="2" charset="2"/>
                <a:buChar char="ü"/>
              </a:pPr>
              <a:endParaRPr lang="en-US" altLang="ko-KR" sz="160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120F56E-3C75-4AFD-B709-C54322B1D2CA}"/>
                </a:ext>
              </a:extLst>
            </p:cNvPr>
            <p:cNvSpPr txBox="1"/>
            <p:nvPr/>
          </p:nvSpPr>
          <p:spPr>
            <a:xfrm>
              <a:off x="8944068" y="2906235"/>
              <a:ext cx="3282841" cy="2892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285750" indent="-285750" defTabSz="914286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Memiliki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karakteristik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berkarisma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mencukupi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kebutuhan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emosional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anggotanya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menstimulasi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anggota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kelompok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secara</a:t>
              </a:r>
              <a:r>
                <a:rPr lang="en-US" altLang="ko-KR" sz="1600" dirty="0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/>
                  </a:solidFill>
                  <a:latin typeface="+mn-lt"/>
                  <a:ea typeface="+mn-ea"/>
                  <a:cs typeface="Arial" pitchFamily="34" charset="0"/>
                </a:rPr>
                <a:t>intelektual</a:t>
              </a:r>
              <a:endParaRPr lang="en-US" altLang="ko-KR" sz="1600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9A4A716-0F9E-4F8C-B12E-0245D0398B7C}"/>
                </a:ext>
              </a:extLst>
            </p:cNvPr>
            <p:cNvSpPr txBox="1"/>
            <p:nvPr/>
          </p:nvSpPr>
          <p:spPr>
            <a:xfrm>
              <a:off x="8861521" y="2153930"/>
              <a:ext cx="3282841" cy="225143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285750" indent="-285750" defTabSz="914286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Mengembangkan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 dan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meningkatkan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minat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paraanggotanya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melupakan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keinginan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pribadi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mereka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agar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bekerja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demi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kepentingan</a:t>
              </a:r>
              <a:r>
                <a:rPr lang="en-US" altLang="ko-KR" sz="1600" dirty="0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3"/>
                  </a:solidFill>
                  <a:latin typeface="+mn-lt"/>
                  <a:ea typeface="+mn-ea"/>
                  <a:cs typeface="Arial" pitchFamily="34" charset="0"/>
                </a:rPr>
                <a:t>kelompok</a:t>
              </a:r>
              <a:endParaRPr lang="en-US" altLang="ko-KR" sz="160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endParaRPr>
            </a:p>
            <a:p>
              <a:pPr marL="285750" indent="-285750" defTabSz="914286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endParaRPr lang="en-US" altLang="ko-KR" sz="160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98B04E-8E1A-4651-9D8B-8AA66726C3E8}"/>
              </a:ext>
            </a:extLst>
          </p:cNvPr>
          <p:cNvSpPr/>
          <p:nvPr/>
        </p:nvSpPr>
        <p:spPr>
          <a:xfrm>
            <a:off x="41695" y="5235161"/>
            <a:ext cx="9144000" cy="47864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6D7448-7BE4-4822-8466-E5005F7070E0}"/>
              </a:ext>
            </a:extLst>
          </p:cNvPr>
          <p:cNvSpPr txBox="1"/>
          <p:nvPr/>
        </p:nvSpPr>
        <p:spPr>
          <a:xfrm>
            <a:off x="41695" y="5023456"/>
            <a:ext cx="9144000" cy="11382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dist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4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KEPEMIMPINAN </a:t>
            </a:r>
            <a:r>
              <a:rPr lang="en-US" altLang="ko-KR" sz="3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VERSI</a:t>
            </a:r>
          </a:p>
          <a:p>
            <a:pPr algn="dist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4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0" y="5838796"/>
            <a:ext cx="327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dist" eaLnBrk="1" hangingPunct="1"/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TRANSFORMASIONAL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023C713-25AC-42C9-916C-4E07CDBB0BBF}"/>
              </a:ext>
            </a:extLst>
          </p:cNvPr>
          <p:cNvSpPr txBox="1"/>
          <p:nvPr/>
        </p:nvSpPr>
        <p:spPr>
          <a:xfrm>
            <a:off x="6247210" y="5718536"/>
            <a:ext cx="289679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6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TRANSAKSIONAL</a:t>
            </a:r>
            <a:endParaRPr lang="ko-KR" altLang="en-US" sz="2600" b="1" dirty="0">
              <a:solidFill>
                <a:schemeClr val="accent5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2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194758" y="1582579"/>
            <a:ext cx="7239000" cy="3293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3200" dirty="0">
                <a:solidFill>
                  <a:schemeClr val="bg2"/>
                </a:solidFill>
                <a:cs typeface="Arial" pitchFamily="34" charset="0"/>
              </a:rPr>
              <a:t>PEMIMPIN DI INDONESIA</a:t>
            </a:r>
          </a:p>
          <a:p>
            <a:pPr algn="ctr" eaLnBrk="1" hangingPunct="1"/>
            <a:endParaRPr lang="en-US" altLang="ko-KR" sz="3200" dirty="0">
              <a:solidFill>
                <a:schemeClr val="bg2"/>
              </a:solidFill>
              <a:cs typeface="Arial" pitchFamily="34" charset="0"/>
            </a:endParaRPr>
          </a:p>
          <a:p>
            <a:pPr algn="ctr"/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Menunjukan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pemimpin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selalu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berdasarkan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kemampuan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melainkan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berdasarkan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tali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persaudaraan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/>
            <a:endParaRPr lang="ko-KR" altLang="en-US" sz="4800" dirty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5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86A7D65-EEC4-4CF7-9FC2-A7BFFECB0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381000"/>
            <a:ext cx="8679656" cy="723900"/>
          </a:xfrm>
        </p:spPr>
        <p:txBody>
          <a:bodyPr>
            <a:normAutofit fontScale="92500" lnSpcReduction="2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Psikologi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Sosial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5"/>
                </a:solidFill>
              </a:rPr>
              <a:t>Budaya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xmlns="" id="{20081BC2-5479-41F5-A767-2D1D0F53F3DA}"/>
              </a:ext>
            </a:extLst>
          </p:cNvPr>
          <p:cNvSpPr/>
          <p:nvPr/>
        </p:nvSpPr>
        <p:spPr>
          <a:xfrm>
            <a:off x="1558607" y="1385889"/>
            <a:ext cx="1160860" cy="3821112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412" name="Graphic 11"/>
          <p:cNvSpPr>
            <a:spLocks/>
          </p:cNvSpPr>
          <p:nvPr/>
        </p:nvSpPr>
        <p:spPr bwMode="auto">
          <a:xfrm>
            <a:off x="408980" y="1408906"/>
            <a:ext cx="1117997" cy="3844925"/>
          </a:xfrm>
          <a:custGeom>
            <a:avLst/>
            <a:gdLst>
              <a:gd name="T0" fmla="*/ 1643435 w 1743075"/>
              <a:gd name="T1" fmla="*/ 1128959 h 4495800"/>
              <a:gd name="T2" fmla="*/ 1560567 w 1743075"/>
              <a:gd name="T3" fmla="*/ 923219 h 4495800"/>
              <a:gd name="T4" fmla="*/ 1428170 w 1743075"/>
              <a:gd name="T5" fmla="*/ 685094 h 4495800"/>
              <a:gd name="T6" fmla="*/ 1160517 w 1743075"/>
              <a:gd name="T7" fmla="*/ 610799 h 4495800"/>
              <a:gd name="T8" fmla="*/ 1155755 w 1743075"/>
              <a:gd name="T9" fmla="*/ 326002 h 4495800"/>
              <a:gd name="T10" fmla="*/ 1124322 w 1743075"/>
              <a:gd name="T11" fmla="*/ 182174 h 4495800"/>
              <a:gd name="T12" fmla="*/ 782375 w 1743075"/>
              <a:gd name="T13" fmla="*/ 104069 h 4495800"/>
              <a:gd name="T14" fmla="*/ 762372 w 1743075"/>
              <a:gd name="T15" fmla="*/ 370769 h 4495800"/>
              <a:gd name="T16" fmla="*/ 729035 w 1743075"/>
              <a:gd name="T17" fmla="*/ 576509 h 4495800"/>
              <a:gd name="T18" fmla="*/ 348035 w 1743075"/>
              <a:gd name="T19" fmla="*/ 688904 h 4495800"/>
              <a:gd name="T20" fmla="*/ 164202 w 1743075"/>
              <a:gd name="T21" fmla="*/ 1008944 h 4495800"/>
              <a:gd name="T22" fmla="*/ 61332 w 1743075"/>
              <a:gd name="T23" fmla="*/ 1453762 h 4495800"/>
              <a:gd name="T24" fmla="*/ 201350 w 1743075"/>
              <a:gd name="T25" fmla="*/ 1654739 h 4495800"/>
              <a:gd name="T26" fmla="*/ 277550 w 1743075"/>
              <a:gd name="T27" fmla="*/ 2079554 h 4495800"/>
              <a:gd name="T28" fmla="*/ 358512 w 1743075"/>
              <a:gd name="T29" fmla="*/ 2521514 h 4495800"/>
              <a:gd name="T30" fmla="*/ 497577 w 1743075"/>
              <a:gd name="T31" fmla="*/ 2653912 h 4495800"/>
              <a:gd name="T32" fmla="*/ 489005 w 1743075"/>
              <a:gd name="T33" fmla="*/ 3666419 h 4495800"/>
              <a:gd name="T34" fmla="*/ 513770 w 1743075"/>
              <a:gd name="T35" fmla="*/ 4111237 h 4495800"/>
              <a:gd name="T36" fmla="*/ 583302 w 1743075"/>
              <a:gd name="T37" fmla="*/ 4404607 h 4495800"/>
              <a:gd name="T38" fmla="*/ 898580 w 1743075"/>
              <a:gd name="T39" fmla="*/ 4493189 h 4495800"/>
              <a:gd name="T40" fmla="*/ 811902 w 1743075"/>
              <a:gd name="T41" fmla="*/ 4263637 h 4495800"/>
              <a:gd name="T42" fmla="*/ 837620 w 1743075"/>
              <a:gd name="T43" fmla="*/ 3734999 h 4495800"/>
              <a:gd name="T44" fmla="*/ 790947 w 1743075"/>
              <a:gd name="T45" fmla="*/ 3454012 h 4495800"/>
              <a:gd name="T46" fmla="*/ 825237 w 1743075"/>
              <a:gd name="T47" fmla="*/ 3178739 h 4495800"/>
              <a:gd name="T48" fmla="*/ 899532 w 1743075"/>
              <a:gd name="T49" fmla="*/ 3093967 h 4495800"/>
              <a:gd name="T50" fmla="*/ 905247 w 1743075"/>
              <a:gd name="T51" fmla="*/ 3412102 h 4495800"/>
              <a:gd name="T52" fmla="*/ 883340 w 1743075"/>
              <a:gd name="T53" fmla="*/ 4033132 h 4495800"/>
              <a:gd name="T54" fmla="*/ 1015737 w 1743075"/>
              <a:gd name="T55" fmla="*/ 4306499 h 4495800"/>
              <a:gd name="T56" fmla="*/ 1321490 w 1743075"/>
              <a:gd name="T57" fmla="*/ 4385557 h 4495800"/>
              <a:gd name="T58" fmla="*/ 1196712 w 1743075"/>
              <a:gd name="T59" fmla="*/ 4203629 h 4495800"/>
              <a:gd name="T60" fmla="*/ 1172900 w 1743075"/>
              <a:gd name="T61" fmla="*/ 3971219 h 4495800"/>
              <a:gd name="T62" fmla="*/ 1226240 w 1743075"/>
              <a:gd name="T63" fmla="*/ 3498779 h 4495800"/>
              <a:gd name="T64" fmla="*/ 1231955 w 1743075"/>
              <a:gd name="T65" fmla="*/ 3253987 h 4495800"/>
              <a:gd name="T66" fmla="*/ 1274817 w 1743075"/>
              <a:gd name="T67" fmla="*/ 2951092 h 4495800"/>
              <a:gd name="T68" fmla="*/ 1317680 w 1743075"/>
              <a:gd name="T69" fmla="*/ 2672962 h 4495800"/>
              <a:gd name="T70" fmla="*/ 1474842 w 1743075"/>
              <a:gd name="T71" fmla="*/ 2438647 h 4495800"/>
              <a:gd name="T72" fmla="*/ 1471985 w 1743075"/>
              <a:gd name="T73" fmla="*/ 1951919 h 4495800"/>
              <a:gd name="T74" fmla="*/ 1692965 w 1743075"/>
              <a:gd name="T75" fmla="*/ 1561394 h 4495800"/>
              <a:gd name="T76" fmla="*/ 367085 w 1743075"/>
              <a:gd name="T77" fmla="*/ 1460429 h 4495800"/>
              <a:gd name="T78" fmla="*/ 343272 w 1743075"/>
              <a:gd name="T79" fmla="*/ 1297552 h 4495800"/>
              <a:gd name="T80" fmla="*/ 373752 w 1743075"/>
              <a:gd name="T81" fmla="*/ 1452809 h 4495800"/>
              <a:gd name="T82" fmla="*/ 437570 w 1743075"/>
              <a:gd name="T83" fmla="*/ 1828094 h 4495800"/>
              <a:gd name="T84" fmla="*/ 575682 w 1743075"/>
              <a:gd name="T85" fmla="*/ 1686172 h 4495800"/>
              <a:gd name="T86" fmla="*/ 689030 w 1743075"/>
              <a:gd name="T87" fmla="*/ 1727129 h 4495800"/>
              <a:gd name="T88" fmla="*/ 628070 w 1743075"/>
              <a:gd name="T89" fmla="*/ 1608067 h 4495800"/>
              <a:gd name="T90" fmla="*/ 819522 w 1743075"/>
              <a:gd name="T91" fmla="*/ 889882 h 4495800"/>
              <a:gd name="T92" fmla="*/ 866195 w 1743075"/>
              <a:gd name="T93" fmla="*/ 814634 h 4495800"/>
              <a:gd name="T94" fmla="*/ 816665 w 1743075"/>
              <a:gd name="T95" fmla="*/ 556507 h 4495800"/>
              <a:gd name="T96" fmla="*/ 973827 w 1743075"/>
              <a:gd name="T97" fmla="*/ 696524 h 4495800"/>
              <a:gd name="T98" fmla="*/ 954777 w 1743075"/>
              <a:gd name="T99" fmla="*/ 800347 h 4495800"/>
              <a:gd name="T100" fmla="*/ 1026215 w 1743075"/>
              <a:gd name="T101" fmla="*/ 1895722 h 4495800"/>
              <a:gd name="T102" fmla="*/ 1250052 w 1743075"/>
              <a:gd name="T103" fmla="*/ 1809044 h 4495800"/>
              <a:gd name="T104" fmla="*/ 1045265 w 1743075"/>
              <a:gd name="T105" fmla="*/ 1916677 h 4495800"/>
              <a:gd name="T106" fmla="*/ 1130037 w 1743075"/>
              <a:gd name="T107" fmla="*/ 1505197 h 4495800"/>
              <a:gd name="T108" fmla="*/ 1024310 w 1743075"/>
              <a:gd name="T109" fmla="*/ 761294 h 4495800"/>
              <a:gd name="T110" fmla="*/ 1068125 w 1743075"/>
              <a:gd name="T111" fmla="*/ 631754 h 4495800"/>
              <a:gd name="T112" fmla="*/ 1108130 w 1743075"/>
              <a:gd name="T113" fmla="*/ 761294 h 4495800"/>
              <a:gd name="T114" fmla="*/ 1270055 w 1743075"/>
              <a:gd name="T115" fmla="*/ 1363274 h 4495800"/>
              <a:gd name="T116" fmla="*/ 1442457 w 1743075"/>
              <a:gd name="T117" fmla="*/ 1288979 h 4495800"/>
              <a:gd name="T118" fmla="*/ 1439600 w 1743075"/>
              <a:gd name="T119" fmla="*/ 1497577 h 4495800"/>
              <a:gd name="T120" fmla="*/ 1336730 w 1743075"/>
              <a:gd name="T121" fmla="*/ 1750942 h 4495800"/>
              <a:gd name="T122" fmla="*/ 1473890 w 1743075"/>
              <a:gd name="T123" fmla="*/ 1853812 h 449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xmlns="" id="{09B82A4E-DC13-4A05-92D1-B63DFBB98BD3}"/>
              </a:ext>
            </a:extLst>
          </p:cNvPr>
          <p:cNvSpPr/>
          <p:nvPr/>
        </p:nvSpPr>
        <p:spPr>
          <a:xfrm flipH="1">
            <a:off x="846535" y="1976438"/>
            <a:ext cx="242888" cy="3238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CA1C595-3663-4525-92F5-6B92ACB612A3}"/>
              </a:ext>
            </a:extLst>
          </p:cNvPr>
          <p:cNvSpPr/>
          <p:nvPr/>
        </p:nvSpPr>
        <p:spPr>
          <a:xfrm>
            <a:off x="858441" y="4127501"/>
            <a:ext cx="213122" cy="28416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A8B8E867-BBF6-4555-B27C-ECA477D98390}"/>
              </a:ext>
            </a:extLst>
          </p:cNvPr>
          <p:cNvSpPr/>
          <p:nvPr/>
        </p:nvSpPr>
        <p:spPr>
          <a:xfrm flipH="1">
            <a:off x="833437" y="5241925"/>
            <a:ext cx="244079" cy="2682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xmlns="" id="{85B7F80B-B430-4A89-B0F8-A9BCBC49DE43}"/>
              </a:ext>
            </a:extLst>
          </p:cNvPr>
          <p:cNvSpPr>
            <a:spLocks noChangeAspect="1"/>
          </p:cNvSpPr>
          <p:nvPr/>
        </p:nvSpPr>
        <p:spPr>
          <a:xfrm rot="9900000">
            <a:off x="4732735" y="2016125"/>
            <a:ext cx="247650" cy="27940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xmlns="" id="{CBFBF659-28F5-485F-AEF9-5E800C8E45B5}"/>
              </a:ext>
            </a:extLst>
          </p:cNvPr>
          <p:cNvSpPr/>
          <p:nvPr/>
        </p:nvSpPr>
        <p:spPr>
          <a:xfrm>
            <a:off x="8099822" y="5207001"/>
            <a:ext cx="165497" cy="29051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CE322D-BBFD-4161-B8CA-F8B1F5EB7927}"/>
              </a:ext>
            </a:extLst>
          </p:cNvPr>
          <p:cNvSpPr/>
          <p:nvPr/>
        </p:nvSpPr>
        <p:spPr>
          <a:xfrm>
            <a:off x="745514" y="5259104"/>
            <a:ext cx="2787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JARAK 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KUASA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AD0EB64-7922-41DD-AEF2-777D4AD5C490}"/>
              </a:ext>
            </a:extLst>
          </p:cNvPr>
          <p:cNvSpPr/>
          <p:nvPr/>
        </p:nvSpPr>
        <p:spPr>
          <a:xfrm>
            <a:off x="3532559" y="1383344"/>
            <a:ext cx="52304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Hofstede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(2011)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telah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merumuskan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diemensi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budaya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mengujinya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negara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belahan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dunia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Salah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dimensinya</a:t>
            </a:r>
            <a:r>
              <a:rPr lang="en-US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power distance (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jarak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kekuasaan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didefinisikan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sejauh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mana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anggota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institusi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kurang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berkuasa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menerima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dan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kurang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mengharapkan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distrubusi</a:t>
            </a:r>
            <a: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kekuasaan</a:t>
            </a:r>
            <a: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adil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menggambarkan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kesenjangan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diantara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bawahan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dan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pemimpin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tempat</a:t>
            </a:r>
            <a:r>
              <a:rPr lang="en-US" sz="24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kerja</a:t>
            </a:r>
            <a:endParaRPr lang="en-US" sz="24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92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8159A17-309F-47B8-9258-93A156148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194" y="457200"/>
            <a:ext cx="8679656" cy="723900"/>
          </a:xfrm>
        </p:spPr>
        <p:txBody>
          <a:bodyPr>
            <a:normAutofit fontScale="92500" lnSpcReduction="2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Psikologi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Sosial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5"/>
                </a:solidFill>
              </a:rPr>
              <a:t>Budaya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18435" name="그룹 6"/>
          <p:cNvGrpSpPr>
            <a:grpSpLocks/>
          </p:cNvGrpSpPr>
          <p:nvPr/>
        </p:nvGrpSpPr>
        <p:grpSpPr bwMode="auto">
          <a:xfrm>
            <a:off x="2646760" y="2933701"/>
            <a:ext cx="1393031" cy="1763713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xmlns="" id="{7E522D9A-85E1-4B7C-AEE3-CD0BBA2380A5}"/>
                </a:ext>
              </a:extLst>
            </p:cNvPr>
            <p:cNvSpPr/>
            <p:nvPr/>
          </p:nvSpPr>
          <p:spPr>
            <a:xfrm rot="15392080">
              <a:off x="3381000" y="3157152"/>
              <a:ext cx="1861902" cy="1757993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xmlns="" id="{CB4E7B26-4167-40A3-8A8F-18E143AC4B07}"/>
                </a:ext>
              </a:extLst>
            </p:cNvPr>
            <p:cNvSpPr/>
            <p:nvPr/>
          </p:nvSpPr>
          <p:spPr>
            <a:xfrm rot="12600000">
              <a:off x="3468589" y="3195153"/>
              <a:ext cx="1863201" cy="175836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xmlns="" id="{6B78C2CD-2FE6-4E09-A657-91DADC960B33}"/>
                </a:ext>
              </a:extLst>
            </p:cNvPr>
            <p:cNvSpPr/>
            <p:nvPr/>
          </p:nvSpPr>
          <p:spPr>
            <a:xfrm rot="9900000">
              <a:off x="3555132" y="3232493"/>
              <a:ext cx="1863201" cy="175836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</p:grpSp>
      <p:grpSp>
        <p:nvGrpSpPr>
          <p:cNvPr id="18436" name="그룹 5"/>
          <p:cNvGrpSpPr>
            <a:grpSpLocks/>
          </p:cNvGrpSpPr>
          <p:nvPr/>
        </p:nvGrpSpPr>
        <p:grpSpPr bwMode="auto">
          <a:xfrm>
            <a:off x="5097067" y="2933701"/>
            <a:ext cx="1391840" cy="1763713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xmlns="" id="{887B4BE0-3E27-4269-987F-A3515D303E3E}"/>
                </a:ext>
              </a:extLst>
            </p:cNvPr>
            <p:cNvSpPr/>
            <p:nvPr/>
          </p:nvSpPr>
          <p:spPr>
            <a:xfrm rot="15392080">
              <a:off x="6646667" y="3157249"/>
              <a:ext cx="1861902" cy="17577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xmlns="" id="{ED2E2143-60FA-49FE-A815-0096BEB5BFBF}"/>
                </a:ext>
              </a:extLst>
            </p:cNvPr>
            <p:cNvSpPr/>
            <p:nvPr/>
          </p:nvSpPr>
          <p:spPr>
            <a:xfrm rot="12600000">
              <a:off x="6734384" y="3195153"/>
              <a:ext cx="1863097" cy="175836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xmlns="" id="{7996F686-BD4C-4986-844C-D48E624FE8A2}"/>
                </a:ext>
              </a:extLst>
            </p:cNvPr>
            <p:cNvSpPr/>
            <p:nvPr/>
          </p:nvSpPr>
          <p:spPr>
            <a:xfrm rot="9900000">
              <a:off x="6821001" y="3232493"/>
              <a:ext cx="1863096" cy="175836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</p:grp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4143375" y="3494089"/>
            <a:ext cx="848916" cy="642937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xmlns="" id="{0ACDD630-AE4F-4626-83CA-E751F402A039}"/>
                </a:ext>
              </a:extLst>
            </p:cNvPr>
            <p:cNvSpPr/>
            <p:nvPr/>
          </p:nvSpPr>
          <p:spPr>
            <a:xfrm>
              <a:off x="4832680" y="910644"/>
              <a:ext cx="2284681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xmlns="" id="{CB6E08AA-97D9-49E7-B6A6-2758E8F9FA8D}"/>
                </a:ext>
              </a:extLst>
            </p:cNvPr>
            <p:cNvSpPr/>
            <p:nvPr/>
          </p:nvSpPr>
          <p:spPr>
            <a:xfrm>
              <a:off x="4728830" y="910644"/>
              <a:ext cx="1303140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08B5D25-C237-4C73-88EE-36BCF041CE19}"/>
              </a:ext>
            </a:extLst>
          </p:cNvPr>
          <p:cNvGrpSpPr/>
          <p:nvPr/>
        </p:nvGrpSpPr>
        <p:grpSpPr>
          <a:xfrm>
            <a:off x="2288416" y="2332416"/>
            <a:ext cx="728195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xmlns="" id="{1106EC12-5622-4248-BD06-A03034D231E6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xmlns="" id="{9ABCAF4F-8AB8-4FA7-8C29-97F8A8E41EC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xmlns="" id="{E9D88E4A-24ED-4AE4-A12E-633DC04ED743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xmlns="" id="{B9841DC7-CFBB-4602-AE66-1E010ED67AE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E058F95-ED90-461C-9169-AC132FA749B9}"/>
              </a:ext>
            </a:extLst>
          </p:cNvPr>
          <p:cNvGrpSpPr/>
          <p:nvPr/>
        </p:nvGrpSpPr>
        <p:grpSpPr>
          <a:xfrm flipH="1">
            <a:off x="6120796" y="2332416"/>
            <a:ext cx="728195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xmlns="" id="{0201723A-8BA0-493A-A842-3A5BB03ADD65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xmlns="" id="{DE7F2785-828C-4E21-9534-23F584F3F38A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xmlns="" id="{9D048853-0ABF-4BD7-82D0-93F12C9808FE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xmlns="" id="{801164CE-F2D7-4A5A-8CD5-23E1BC29186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/>
            </a:p>
          </p:txBody>
        </p:sp>
      </p:grpSp>
      <p:sp>
        <p:nvSpPr>
          <p:cNvPr id="18440" name="TextBox 24"/>
          <p:cNvSpPr txBox="1">
            <a:spLocks noChangeArrowheads="1"/>
          </p:cNvSpPr>
          <p:nvPr/>
        </p:nvSpPr>
        <p:spPr bwMode="auto">
          <a:xfrm>
            <a:off x="2772966" y="3427414"/>
            <a:ext cx="12061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itchFamily="34" charset="0"/>
              </a:rPr>
              <a:t>Small Power Distance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41" name="TextBox 27"/>
          <p:cNvSpPr txBox="1">
            <a:spLocks noChangeArrowheads="1"/>
          </p:cNvSpPr>
          <p:nvPr/>
        </p:nvSpPr>
        <p:spPr bwMode="auto">
          <a:xfrm>
            <a:off x="5224462" y="3427414"/>
            <a:ext cx="12061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itchFamily="34" charset="0"/>
              </a:rPr>
              <a:t>Large Distance Power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319FE3-6EAB-4C95-B529-925287CA83C0}"/>
              </a:ext>
            </a:extLst>
          </p:cNvPr>
          <p:cNvSpPr txBox="1"/>
          <p:nvPr/>
        </p:nvSpPr>
        <p:spPr>
          <a:xfrm>
            <a:off x="6346032" y="1333500"/>
            <a:ext cx="1869281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Kekuasan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adalah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apa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dianggap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suatu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kelompok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baik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atau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buruk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kesahihannya</a:t>
            </a:r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 tidak </a:t>
            </a:r>
            <a:r>
              <a:rPr lang="en-US" altLang="ko-KR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penting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BBD1153-6BB5-4CFA-8565-F9629AC4A554}"/>
              </a:ext>
            </a:extLst>
          </p:cNvPr>
          <p:cNvSpPr txBox="1"/>
          <p:nvPr/>
        </p:nvSpPr>
        <p:spPr>
          <a:xfrm>
            <a:off x="7053263" y="2952751"/>
            <a:ext cx="186928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Edukasi</a:t>
            </a:r>
            <a:r>
              <a:rPr lang="en-US" altLang="ko-KR" sz="1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teacher Centered</a:t>
            </a:r>
            <a:endParaRPr lang="ko-KR" altLang="en-US" sz="1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7E82FC8-BA7C-4572-B8B6-EC208441DD8E}"/>
              </a:ext>
            </a:extLst>
          </p:cNvPr>
          <p:cNvSpPr txBox="1"/>
          <p:nvPr/>
        </p:nvSpPr>
        <p:spPr>
          <a:xfrm>
            <a:off x="6430566" y="5149851"/>
            <a:ext cx="1700213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Orang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tua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mengajarkan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anaknya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patuh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kepada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mereka</a:t>
            </a:r>
            <a:endParaRPr lang="ko-KR" altLang="en-US" sz="1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7D08DE-831B-4B96-9553-B10B0664E89E}"/>
              </a:ext>
            </a:extLst>
          </p:cNvPr>
          <p:cNvSpPr txBox="1"/>
          <p:nvPr/>
        </p:nvSpPr>
        <p:spPr>
          <a:xfrm>
            <a:off x="6878241" y="4005264"/>
            <a:ext cx="170140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Orang </a:t>
            </a:r>
            <a:r>
              <a:rPr lang="en-US" altLang="ko-KR" sz="1400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lebih</a:t>
            </a:r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tua</a:t>
            </a:r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disegani</a:t>
            </a:r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dan </a:t>
            </a:r>
            <a:r>
              <a:rPr lang="en-US" altLang="ko-KR" sz="1400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ditakuti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F272918-5790-4B27-905D-F2F2417E11B6}"/>
              </a:ext>
            </a:extLst>
          </p:cNvPr>
          <p:cNvSpPr txBox="1"/>
          <p:nvPr/>
        </p:nvSpPr>
        <p:spPr>
          <a:xfrm>
            <a:off x="1270433" y="1434432"/>
            <a:ext cx="181570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Pengguna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kekuasan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harus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sah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objektif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benar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salahnya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37C0D27-00E1-4274-A4B3-FA0D45156E27}"/>
              </a:ext>
            </a:extLst>
          </p:cNvPr>
          <p:cNvSpPr txBox="1"/>
          <p:nvPr/>
        </p:nvSpPr>
        <p:spPr>
          <a:xfrm>
            <a:off x="426244" y="3021014"/>
            <a:ext cx="18157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Edukasi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student Centered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4CF80F8-718B-4917-AA6B-D952597FFD71}"/>
              </a:ext>
            </a:extLst>
          </p:cNvPr>
          <p:cNvSpPr txBox="1"/>
          <p:nvPr/>
        </p:nvSpPr>
        <p:spPr>
          <a:xfrm>
            <a:off x="1527466" y="5254505"/>
            <a:ext cx="23719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Orangtua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memperlakuakan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anaknya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sebagai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seseorang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berkedudukan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setara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dengan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mereka</a:t>
            </a:r>
            <a:endParaRPr lang="ko-KR" altLang="en-US" sz="14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A586426-053C-48D0-B2F5-FA66D7F5B4A8}"/>
              </a:ext>
            </a:extLst>
          </p:cNvPr>
          <p:cNvSpPr txBox="1"/>
          <p:nvPr/>
        </p:nvSpPr>
        <p:spPr>
          <a:xfrm>
            <a:off x="304800" y="4005264"/>
            <a:ext cx="17371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Orang yang </a:t>
            </a:r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lebih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tua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tidak </a:t>
            </a:r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disegani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atau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ditakuti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92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75">
            <a:extLst>
              <a:ext uri="{FF2B5EF4-FFF2-40B4-BE49-F238E27FC236}">
                <a16:creationId xmlns:a16="http://schemas.microsoft.com/office/drawing/2014/main" xmlns="" id="{9DE323AB-C7FB-4E18-91A5-0219BED5B9EB}"/>
              </a:ext>
            </a:extLst>
          </p:cNvPr>
          <p:cNvSpPr/>
          <p:nvPr/>
        </p:nvSpPr>
        <p:spPr>
          <a:xfrm rot="18900000" flipH="1">
            <a:off x="2775348" y="5183189"/>
            <a:ext cx="535781" cy="7143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0" name="Oval 75">
            <a:extLst>
              <a:ext uri="{FF2B5EF4-FFF2-40B4-BE49-F238E27FC236}">
                <a16:creationId xmlns:a16="http://schemas.microsoft.com/office/drawing/2014/main" xmlns="" id="{92A9DB42-D57C-4242-A739-11C2D5A99228}"/>
              </a:ext>
            </a:extLst>
          </p:cNvPr>
          <p:cNvSpPr/>
          <p:nvPr/>
        </p:nvSpPr>
        <p:spPr>
          <a:xfrm rot="2700000" flipH="1">
            <a:off x="2683670" y="2222898"/>
            <a:ext cx="714375" cy="535781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EFFCC5BC-6981-4DAE-9150-594BB7978FFE}"/>
              </a:ext>
            </a:extLst>
          </p:cNvPr>
          <p:cNvSpPr/>
          <p:nvPr/>
        </p:nvSpPr>
        <p:spPr>
          <a:xfrm flipH="1">
            <a:off x="2260998" y="3641725"/>
            <a:ext cx="535781" cy="714375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2" name="Oval 75">
            <a:extLst>
              <a:ext uri="{FF2B5EF4-FFF2-40B4-BE49-F238E27FC236}">
                <a16:creationId xmlns:a16="http://schemas.microsoft.com/office/drawing/2014/main" xmlns="" id="{2178C726-EF7F-4886-AF42-AD34E57A2A0C}"/>
              </a:ext>
            </a:extLst>
          </p:cNvPr>
          <p:cNvSpPr/>
          <p:nvPr/>
        </p:nvSpPr>
        <p:spPr>
          <a:xfrm rot="2700000">
            <a:off x="5736432" y="5272486"/>
            <a:ext cx="714375" cy="535781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3" name="Oval 75">
            <a:extLst>
              <a:ext uri="{FF2B5EF4-FFF2-40B4-BE49-F238E27FC236}">
                <a16:creationId xmlns:a16="http://schemas.microsoft.com/office/drawing/2014/main" xmlns="" id="{AC399672-CF34-463D-BBC1-8C80859F12F9}"/>
              </a:ext>
            </a:extLst>
          </p:cNvPr>
          <p:cNvSpPr/>
          <p:nvPr/>
        </p:nvSpPr>
        <p:spPr>
          <a:xfrm rot="18900000">
            <a:off x="5828110" y="2133601"/>
            <a:ext cx="535781" cy="714375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64" name="Oval 75">
            <a:extLst>
              <a:ext uri="{FF2B5EF4-FFF2-40B4-BE49-F238E27FC236}">
                <a16:creationId xmlns:a16="http://schemas.microsoft.com/office/drawing/2014/main" xmlns="" id="{9CF82D55-9F45-4C89-BB42-68A555CCCC24}"/>
              </a:ext>
            </a:extLst>
          </p:cNvPr>
          <p:cNvSpPr/>
          <p:nvPr/>
        </p:nvSpPr>
        <p:spPr>
          <a:xfrm>
            <a:off x="6335317" y="3641725"/>
            <a:ext cx="535781" cy="714375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25AE38B-7D61-4F66-876A-670B5D642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Psikologi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Sosial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5"/>
                </a:solidFill>
              </a:rPr>
              <a:t>Budaya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Oval 75">
            <a:extLst>
              <a:ext uri="{FF2B5EF4-FFF2-40B4-BE49-F238E27FC236}">
                <a16:creationId xmlns:a16="http://schemas.microsoft.com/office/drawing/2014/main" xmlns="" id="{AC0DD2B4-BC2E-45BB-B590-F863D9CCACF6}"/>
              </a:ext>
            </a:extLst>
          </p:cNvPr>
          <p:cNvSpPr/>
          <p:nvPr/>
        </p:nvSpPr>
        <p:spPr>
          <a:xfrm rot="18900000" flipH="1">
            <a:off x="2826544" y="5253038"/>
            <a:ext cx="429815" cy="573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cxnSp>
        <p:nvCxnSpPr>
          <p:cNvPr id="6" name="Straight Connector 95">
            <a:extLst>
              <a:ext uri="{FF2B5EF4-FFF2-40B4-BE49-F238E27FC236}">
                <a16:creationId xmlns:a16="http://schemas.microsoft.com/office/drawing/2014/main" xmlns="" id="{D05AA43D-AEA3-49A0-BCCA-6C85B8FCEE33}"/>
              </a:ext>
            </a:extLst>
          </p:cNvPr>
          <p:cNvCxnSpPr>
            <a:cxnSpLocks/>
          </p:cNvCxnSpPr>
          <p:nvPr/>
        </p:nvCxnSpPr>
        <p:spPr>
          <a:xfrm rot="18900000">
            <a:off x="3178969" y="5010150"/>
            <a:ext cx="54054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5">
            <a:extLst>
              <a:ext uri="{FF2B5EF4-FFF2-40B4-BE49-F238E27FC236}">
                <a16:creationId xmlns:a16="http://schemas.microsoft.com/office/drawing/2014/main" xmlns="" id="{0844C867-F8B7-4BA2-BE2E-41035577359C}"/>
              </a:ext>
            </a:extLst>
          </p:cNvPr>
          <p:cNvSpPr/>
          <p:nvPr/>
        </p:nvSpPr>
        <p:spPr>
          <a:xfrm rot="2700000" flipH="1">
            <a:off x="2752527" y="2275086"/>
            <a:ext cx="573088" cy="4298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xmlns="" id="{0B531B05-4172-47DB-8231-1DA3288828F3}"/>
              </a:ext>
            </a:extLst>
          </p:cNvPr>
          <p:cNvCxnSpPr>
            <a:cxnSpLocks/>
          </p:cNvCxnSpPr>
          <p:nvPr/>
        </p:nvCxnSpPr>
        <p:spPr>
          <a:xfrm rot="2700000">
            <a:off x="3075781" y="3033713"/>
            <a:ext cx="720725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A4E0946-B87F-474E-881E-179A94A65937}"/>
              </a:ext>
            </a:extLst>
          </p:cNvPr>
          <p:cNvSpPr/>
          <p:nvPr/>
        </p:nvSpPr>
        <p:spPr>
          <a:xfrm flipH="1">
            <a:off x="2314575" y="3703639"/>
            <a:ext cx="429816" cy="5730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B90948-78DA-49BC-8F96-004100484E85}"/>
              </a:ext>
            </a:extLst>
          </p:cNvPr>
          <p:cNvCxnSpPr>
            <a:cxnSpLocks/>
          </p:cNvCxnSpPr>
          <p:nvPr/>
        </p:nvCxnSpPr>
        <p:spPr>
          <a:xfrm>
            <a:off x="2828925" y="4000500"/>
            <a:ext cx="539354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>
            <a:extLst>
              <a:ext uri="{FF2B5EF4-FFF2-40B4-BE49-F238E27FC236}">
                <a16:creationId xmlns:a16="http://schemas.microsoft.com/office/drawing/2014/main" xmlns="" id="{4683830A-D627-4F20-8E5F-C130ABD7D550}"/>
              </a:ext>
            </a:extLst>
          </p:cNvPr>
          <p:cNvSpPr/>
          <p:nvPr/>
        </p:nvSpPr>
        <p:spPr>
          <a:xfrm rot="2700000">
            <a:off x="5805290" y="5324674"/>
            <a:ext cx="573087" cy="4298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cxnSp>
        <p:nvCxnSpPr>
          <p:cNvPr id="18" name="Straight Connector 95">
            <a:extLst>
              <a:ext uri="{FF2B5EF4-FFF2-40B4-BE49-F238E27FC236}">
                <a16:creationId xmlns:a16="http://schemas.microsoft.com/office/drawing/2014/main" xmlns="" id="{28313402-0793-41BE-9A21-35CE8FB49F8F}"/>
              </a:ext>
            </a:extLst>
          </p:cNvPr>
          <p:cNvCxnSpPr>
            <a:cxnSpLocks/>
          </p:cNvCxnSpPr>
          <p:nvPr/>
        </p:nvCxnSpPr>
        <p:spPr>
          <a:xfrm rot="2700000" flipH="1">
            <a:off x="5323682" y="5010150"/>
            <a:ext cx="720725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5">
            <a:extLst>
              <a:ext uri="{FF2B5EF4-FFF2-40B4-BE49-F238E27FC236}">
                <a16:creationId xmlns:a16="http://schemas.microsoft.com/office/drawing/2014/main" xmlns="" id="{A9E62842-A7B5-4658-99C1-3E31A0441984}"/>
              </a:ext>
            </a:extLst>
          </p:cNvPr>
          <p:cNvSpPr/>
          <p:nvPr/>
        </p:nvSpPr>
        <p:spPr>
          <a:xfrm rot="18900000">
            <a:off x="5879306" y="2203450"/>
            <a:ext cx="429816" cy="573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cxnSp>
        <p:nvCxnSpPr>
          <p:cNvPr id="22" name="Straight Connector 95">
            <a:extLst>
              <a:ext uri="{FF2B5EF4-FFF2-40B4-BE49-F238E27FC236}">
                <a16:creationId xmlns:a16="http://schemas.microsoft.com/office/drawing/2014/main" xmlns="" id="{E45A8BFE-F389-48FD-A477-8ABC982617D1}"/>
              </a:ext>
            </a:extLst>
          </p:cNvPr>
          <p:cNvCxnSpPr>
            <a:cxnSpLocks/>
          </p:cNvCxnSpPr>
          <p:nvPr/>
        </p:nvCxnSpPr>
        <p:spPr>
          <a:xfrm rot="18900000" flipH="1">
            <a:off x="5426869" y="3033713"/>
            <a:ext cx="540544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5">
            <a:extLst>
              <a:ext uri="{FF2B5EF4-FFF2-40B4-BE49-F238E27FC236}">
                <a16:creationId xmlns:a16="http://schemas.microsoft.com/office/drawing/2014/main" xmlns="" id="{F53CC9C0-008A-400D-B489-8DFAD44DB697}"/>
              </a:ext>
            </a:extLst>
          </p:cNvPr>
          <p:cNvSpPr/>
          <p:nvPr/>
        </p:nvSpPr>
        <p:spPr>
          <a:xfrm>
            <a:off x="6388894" y="3703639"/>
            <a:ext cx="429816" cy="5730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cxnSp>
        <p:nvCxnSpPr>
          <p:cNvPr id="26" name="Straight Connector 95">
            <a:extLst>
              <a:ext uri="{FF2B5EF4-FFF2-40B4-BE49-F238E27FC236}">
                <a16:creationId xmlns:a16="http://schemas.microsoft.com/office/drawing/2014/main" xmlns="" id="{23D66E22-08F6-4483-B130-FEE48B39AF13}"/>
              </a:ext>
            </a:extLst>
          </p:cNvPr>
          <p:cNvCxnSpPr>
            <a:cxnSpLocks/>
          </p:cNvCxnSpPr>
          <p:nvPr/>
        </p:nvCxnSpPr>
        <p:spPr>
          <a:xfrm flipH="1">
            <a:off x="5765006" y="4000500"/>
            <a:ext cx="539354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7" name="Group 26"/>
          <p:cNvGrpSpPr>
            <a:grpSpLocks/>
          </p:cNvGrpSpPr>
          <p:nvPr/>
        </p:nvGrpSpPr>
        <p:grpSpPr bwMode="auto">
          <a:xfrm>
            <a:off x="3375422" y="3036888"/>
            <a:ext cx="2380059" cy="1941512"/>
            <a:chOff x="2975812" y="2736845"/>
            <a:chExt cx="3174618" cy="1941592"/>
          </a:xfrm>
        </p:grpSpPr>
        <p:grpSp>
          <p:nvGrpSpPr>
            <p:cNvPr id="19494" name="Group 27"/>
            <p:cNvGrpSpPr>
              <a:grpSpLocks/>
            </p:cNvGrpSpPr>
            <p:nvPr/>
          </p:nvGrpSpPr>
          <p:grpSpPr bwMode="auto">
            <a:xfrm>
              <a:off x="3163801" y="2903912"/>
              <a:ext cx="2808230" cy="1622534"/>
              <a:chOff x="3163801" y="2903912"/>
              <a:chExt cx="2808230" cy="162253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E8BB10E5-C1A8-475B-A64C-85936B5042D5}"/>
                  </a:ext>
                </a:extLst>
              </p:cNvPr>
              <p:cNvSpPr/>
              <p:nvPr/>
            </p:nvSpPr>
            <p:spPr>
              <a:xfrm>
                <a:off x="3163208" y="2903539"/>
                <a:ext cx="1623042" cy="1622492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4146CBC0-2F6D-4760-9609-82D43D336E02}"/>
                  </a:ext>
                </a:extLst>
              </p:cNvPr>
              <p:cNvSpPr/>
              <p:nvPr/>
            </p:nvSpPr>
            <p:spPr>
              <a:xfrm>
                <a:off x="4349521" y="2903539"/>
                <a:ext cx="1623042" cy="1622492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  <p:sp>
          <p:nvSpPr>
            <p:cNvPr id="29" name="Arc 28">
              <a:extLst>
                <a:ext uri="{FF2B5EF4-FFF2-40B4-BE49-F238E27FC236}">
                  <a16:creationId xmlns:a16="http://schemas.microsoft.com/office/drawing/2014/main" xmlns="" id="{09AF8ACD-DA95-4B34-A6C4-9538D38A7F7A}"/>
                </a:ext>
              </a:extLst>
            </p:cNvPr>
            <p:cNvSpPr/>
            <p:nvPr/>
          </p:nvSpPr>
          <p:spPr>
            <a:xfrm rot="2700000" flipH="1" flipV="1">
              <a:off x="2976141" y="2736516"/>
              <a:ext cx="1941592" cy="1942250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xmlns="" id="{5D0E79F1-1290-41CF-B627-1481EBE9F171}"/>
                </a:ext>
              </a:extLst>
            </p:cNvPr>
            <p:cNvSpPr/>
            <p:nvPr/>
          </p:nvSpPr>
          <p:spPr>
            <a:xfrm rot="18900000" flipV="1">
              <a:off x="4208509" y="2736516"/>
              <a:ext cx="1941592" cy="1942250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</p:grpSp>
      <p:sp>
        <p:nvSpPr>
          <p:cNvPr id="19478" name="TextBox 34"/>
          <p:cNvSpPr txBox="1">
            <a:spLocks noChangeArrowheads="1"/>
          </p:cNvSpPr>
          <p:nvPr/>
        </p:nvSpPr>
        <p:spPr bwMode="auto">
          <a:xfrm>
            <a:off x="656035" y="3709988"/>
            <a:ext cx="15490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100" b="1">
                <a:solidFill>
                  <a:schemeClr val="accent2"/>
                </a:solidFill>
                <a:cs typeface="Arial" pitchFamily="34" charset="0"/>
              </a:rPr>
              <a:t>Bawahan berharap untuk dikonsultasikan</a:t>
            </a:r>
            <a:endParaRPr lang="ko-KR" altLang="en-US" sz="11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226FB3-3BFD-4CE0-8A31-8332E96D33EF}"/>
              </a:ext>
            </a:extLst>
          </p:cNvPr>
          <p:cNvSpPr txBox="1"/>
          <p:nvPr/>
        </p:nvSpPr>
        <p:spPr>
          <a:xfrm>
            <a:off x="1116807" y="2001838"/>
            <a:ext cx="1550194" cy="93980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Hierarki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adalah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ketidaksetaraan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peran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dciptakan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untuk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kemudahan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dan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kenyamanan</a:t>
            </a:r>
            <a:endParaRPr lang="ko-KR" altLang="en-US" sz="1100" b="1" dirty="0">
              <a:solidFill>
                <a:schemeClr val="accent5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968EFC0-CD08-4BDB-9884-590A6F6DA42E}"/>
              </a:ext>
            </a:extLst>
          </p:cNvPr>
          <p:cNvSpPr txBox="1"/>
          <p:nvPr/>
        </p:nvSpPr>
        <p:spPr>
          <a:xfrm>
            <a:off x="1187054" y="5040314"/>
            <a:ext cx="1550194" cy="938719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Pemerintahan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yang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plurar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berdasarkan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suara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mayoritas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dan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berganti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dengan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damai</a:t>
            </a:r>
            <a:endParaRPr lang="ko-KR" altLang="en-US" sz="1100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481" name="TextBox 43"/>
          <p:cNvSpPr txBox="1">
            <a:spLocks noChangeArrowheads="1"/>
          </p:cNvSpPr>
          <p:nvPr/>
        </p:nvSpPr>
        <p:spPr bwMode="auto">
          <a:xfrm>
            <a:off x="6908006" y="3763963"/>
            <a:ext cx="162044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1100" b="1">
                <a:solidFill>
                  <a:schemeClr val="accent2"/>
                </a:solidFill>
                <a:cs typeface="Arial" pitchFamily="34" charset="0"/>
              </a:rPr>
              <a:t>Bawahan berharap untuk disuruh</a:t>
            </a:r>
            <a:endParaRPr lang="ko-KR" altLang="en-US" sz="1100" b="1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89891E7-47CE-4F09-A749-1A130CEB96D5}"/>
              </a:ext>
            </a:extLst>
          </p:cNvPr>
          <p:cNvSpPr txBox="1"/>
          <p:nvPr/>
        </p:nvSpPr>
        <p:spPr>
          <a:xfrm>
            <a:off x="6485335" y="2262188"/>
            <a:ext cx="1620440" cy="600164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Hierarki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adalah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ketidaksetaraan</a:t>
            </a:r>
            <a:r>
              <a:rPr lang="en-US" altLang="ko-KR" sz="1100" b="1" dirty="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rPr>
              <a:t>eksistensial</a:t>
            </a:r>
            <a:endParaRPr lang="ko-KR" altLang="en-US" sz="1100" b="1" dirty="0">
              <a:solidFill>
                <a:schemeClr val="accent5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BCB9EA0-535A-42FF-AF13-AB851D520975}"/>
              </a:ext>
            </a:extLst>
          </p:cNvPr>
          <p:cNvSpPr txBox="1"/>
          <p:nvPr/>
        </p:nvSpPr>
        <p:spPr>
          <a:xfrm>
            <a:off x="6417469" y="5562600"/>
            <a:ext cx="1620441" cy="261938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Pemerintahan</a:t>
            </a:r>
            <a:r>
              <a:rPr lang="en-US" altLang="ko-KR" sz="1100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otokratik</a:t>
            </a:r>
            <a:endParaRPr lang="ko-KR" altLang="en-US" sz="1100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1" name="Oval 27">
            <a:extLst>
              <a:ext uri="{FF2B5EF4-FFF2-40B4-BE49-F238E27FC236}">
                <a16:creationId xmlns:a16="http://schemas.microsoft.com/office/drawing/2014/main" xmlns="" id="{D1CA16E1-823A-4B26-9354-AD9E09F38125}"/>
              </a:ext>
            </a:extLst>
          </p:cNvPr>
          <p:cNvSpPr/>
          <p:nvPr/>
        </p:nvSpPr>
        <p:spPr>
          <a:xfrm>
            <a:off x="5097066" y="5551488"/>
            <a:ext cx="215503" cy="54610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xmlns="" id="{B93E438F-BFB8-40CC-8BDA-C7D66B5A5E45}"/>
              </a:ext>
            </a:extLst>
          </p:cNvPr>
          <p:cNvSpPr/>
          <p:nvPr/>
        </p:nvSpPr>
        <p:spPr>
          <a:xfrm>
            <a:off x="3729037" y="5751514"/>
            <a:ext cx="310754" cy="522287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3" name="Parallelogram 15">
            <a:extLst>
              <a:ext uri="{FF2B5EF4-FFF2-40B4-BE49-F238E27FC236}">
                <a16:creationId xmlns:a16="http://schemas.microsoft.com/office/drawing/2014/main" xmlns="" id="{6B92F327-6DE1-41F3-93E8-94F8102CE90B}"/>
              </a:ext>
            </a:extLst>
          </p:cNvPr>
          <p:cNvSpPr/>
          <p:nvPr/>
        </p:nvSpPr>
        <p:spPr>
          <a:xfrm flipH="1">
            <a:off x="6478191" y="3836989"/>
            <a:ext cx="245269" cy="32702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xmlns="" id="{767E3305-8CF7-438B-A806-08044F64DEC1}"/>
              </a:ext>
            </a:extLst>
          </p:cNvPr>
          <p:cNvSpPr/>
          <p:nvPr/>
        </p:nvSpPr>
        <p:spPr>
          <a:xfrm>
            <a:off x="2428876" y="3846514"/>
            <a:ext cx="221456" cy="2936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xmlns="" id="{7A7A425A-1897-4B29-A1BD-8F53CAA6C9E3}"/>
              </a:ext>
            </a:extLst>
          </p:cNvPr>
          <p:cNvSpPr/>
          <p:nvPr/>
        </p:nvSpPr>
        <p:spPr>
          <a:xfrm>
            <a:off x="2943226" y="2339976"/>
            <a:ext cx="175022" cy="30797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xmlns="" id="{C38D3741-D4E0-47EB-92E9-1787075EAB50}"/>
              </a:ext>
            </a:extLst>
          </p:cNvPr>
          <p:cNvSpPr/>
          <p:nvPr/>
        </p:nvSpPr>
        <p:spPr>
          <a:xfrm>
            <a:off x="5990035" y="2339976"/>
            <a:ext cx="221456" cy="2952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C7893999-003B-4CC1-801D-FE885B1B67E9}"/>
              </a:ext>
            </a:extLst>
          </p:cNvPr>
          <p:cNvSpPr/>
          <p:nvPr/>
        </p:nvSpPr>
        <p:spPr>
          <a:xfrm rot="2700000">
            <a:off x="5981105" y="5386983"/>
            <a:ext cx="242888" cy="3274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112C1C09-83B8-4067-A348-646D3BD40842}"/>
              </a:ext>
            </a:extLst>
          </p:cNvPr>
          <p:cNvSpPr/>
          <p:nvPr/>
        </p:nvSpPr>
        <p:spPr>
          <a:xfrm>
            <a:off x="2932510" y="5394325"/>
            <a:ext cx="226219" cy="2809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9492" name="Rectangle 4"/>
          <p:cNvSpPr>
            <a:spLocks noChangeArrowheads="1"/>
          </p:cNvSpPr>
          <p:nvPr/>
        </p:nvSpPr>
        <p:spPr bwMode="auto">
          <a:xfrm>
            <a:off x="3629025" y="3609976"/>
            <a:ext cx="7679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itchFamily="34" charset="0"/>
              </a:rPr>
              <a:t>Small Power Distance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493" name="Rectangle 6"/>
          <p:cNvSpPr>
            <a:spLocks noChangeArrowheads="1"/>
          </p:cNvSpPr>
          <p:nvPr/>
        </p:nvSpPr>
        <p:spPr bwMode="auto">
          <a:xfrm>
            <a:off x="4702969" y="3579814"/>
            <a:ext cx="803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ko-KR" sz="1400" b="1">
                <a:solidFill>
                  <a:schemeClr val="bg1"/>
                </a:solidFill>
                <a:cs typeface="Arial" pitchFamily="34" charset="0"/>
              </a:rPr>
              <a:t>Large Distance Power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36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65AF1624-0402-48CA-89B9-DA9210BDCBC0}"/>
              </a:ext>
            </a:extLst>
          </p:cNvPr>
          <p:cNvSpPr/>
          <p:nvPr/>
        </p:nvSpPr>
        <p:spPr>
          <a:xfrm rot="7529470">
            <a:off x="4091187" y="2238971"/>
            <a:ext cx="779462" cy="2927747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E9621E1-7DF4-4DB6-AB8A-121F8284313E}"/>
              </a:ext>
            </a:extLst>
          </p:cNvPr>
          <p:cNvSpPr/>
          <p:nvPr/>
        </p:nvSpPr>
        <p:spPr>
          <a:xfrm rot="3112525">
            <a:off x="4162028" y="2307829"/>
            <a:ext cx="779463" cy="2926556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ABF4C7B-0118-4ED6-8B00-6E652522E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13" y="533400"/>
            <a:ext cx="8679656" cy="723900"/>
          </a:xfrm>
        </p:spPr>
        <p:txBody>
          <a:bodyPr>
            <a:normAutofit fontScale="92500" lnSpcReduction="2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Psikologi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Sosial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5"/>
                </a:solidFill>
              </a:rPr>
              <a:t>Budaya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241C471-0C79-4355-A0C5-DADAE941B6DA}"/>
              </a:ext>
            </a:extLst>
          </p:cNvPr>
          <p:cNvSpPr/>
          <p:nvPr/>
        </p:nvSpPr>
        <p:spPr>
          <a:xfrm rot="18900000" flipH="1">
            <a:off x="3416498" y="4380707"/>
            <a:ext cx="511969" cy="6842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9D68362-47BE-430D-86C1-B1F2C74585D9}"/>
              </a:ext>
            </a:extLst>
          </p:cNvPr>
          <p:cNvSpPr/>
          <p:nvPr/>
        </p:nvSpPr>
        <p:spPr>
          <a:xfrm flipH="1">
            <a:off x="3282554" y="2454276"/>
            <a:ext cx="511969" cy="684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A1D6A04-2FED-4DB1-BF91-860173D932E1}"/>
              </a:ext>
            </a:extLst>
          </p:cNvPr>
          <p:cNvSpPr/>
          <p:nvPr/>
        </p:nvSpPr>
        <p:spPr>
          <a:xfrm rot="18900000">
            <a:off x="5200650" y="2479676"/>
            <a:ext cx="513160" cy="6826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D40C136-1A3B-46AE-B349-DC57BCA97596}"/>
              </a:ext>
            </a:extLst>
          </p:cNvPr>
          <p:cNvSpPr/>
          <p:nvPr/>
        </p:nvSpPr>
        <p:spPr>
          <a:xfrm>
            <a:off x="5137548" y="4210051"/>
            <a:ext cx="511969" cy="682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grpSp>
        <p:nvGrpSpPr>
          <p:cNvPr id="20489" name="Group 5"/>
          <p:cNvGrpSpPr>
            <a:grpSpLocks/>
          </p:cNvGrpSpPr>
          <p:nvPr/>
        </p:nvGrpSpPr>
        <p:grpSpPr bwMode="auto">
          <a:xfrm>
            <a:off x="4008835" y="3048000"/>
            <a:ext cx="1085850" cy="1447800"/>
            <a:chOff x="3957502" y="2814502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8B0ADB-C6EC-4884-89D6-691928D1FBA8}"/>
                </a:ext>
              </a:extLst>
            </p:cNvPr>
            <p:cNvSpPr/>
            <p:nvPr/>
          </p:nvSpPr>
          <p:spPr>
            <a:xfrm>
              <a:off x="3957502" y="2814502"/>
              <a:ext cx="1228997" cy="12289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ADC2B2E-2F31-42B2-AEA1-9AE861FB76E3}"/>
                </a:ext>
              </a:extLst>
            </p:cNvPr>
            <p:cNvSpPr/>
            <p:nvPr/>
          </p:nvSpPr>
          <p:spPr>
            <a:xfrm>
              <a:off x="4097651" y="2954651"/>
              <a:ext cx="948699" cy="9486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AB4C25-51D5-4E5A-8DB0-530CC7962574}"/>
              </a:ext>
            </a:extLst>
          </p:cNvPr>
          <p:cNvSpPr txBox="1"/>
          <p:nvPr/>
        </p:nvSpPr>
        <p:spPr>
          <a:xfrm>
            <a:off x="5791200" y="1806996"/>
            <a:ext cx="237529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Distribusi</a:t>
            </a:r>
            <a:r>
              <a:rPr lang="en-US" altLang="ko-KR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pedapatan</a:t>
            </a:r>
            <a:r>
              <a:rPr lang="en-US" altLang="ko-KR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sangatlah</a:t>
            </a:r>
            <a:r>
              <a:rPr lang="en-US" altLang="ko-KR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tidak </a:t>
            </a: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merata</a:t>
            </a:r>
            <a:endParaRPr lang="ko-KR" altLang="en-US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491" name="TextBox 30"/>
          <p:cNvSpPr txBox="1">
            <a:spLocks noChangeArrowheads="1"/>
          </p:cNvSpPr>
          <p:nvPr/>
        </p:nvSpPr>
        <p:spPr bwMode="auto">
          <a:xfrm>
            <a:off x="5511404" y="4959351"/>
            <a:ext cx="2377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Agama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memiliki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hierarki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iman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99D1E7-1D39-4A2E-BA27-56214EE35F50}"/>
              </a:ext>
            </a:extLst>
          </p:cNvPr>
          <p:cNvSpPr txBox="1"/>
          <p:nvPr/>
        </p:nvSpPr>
        <p:spPr>
          <a:xfrm>
            <a:off x="783544" y="1828800"/>
            <a:ext cx="23764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Distribusi</a:t>
            </a:r>
            <a:r>
              <a:rPr lang="en-US" altLang="ko-KR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pendapatan</a:t>
            </a:r>
            <a:r>
              <a:rPr lang="en-US" altLang="ko-KR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cenderung</a:t>
            </a:r>
            <a:r>
              <a:rPr lang="en-US" altLang="ko-KR" b="1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merata</a:t>
            </a:r>
            <a:endParaRPr lang="ko-KR" altLang="en-US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493" name="TextBox 39"/>
          <p:cNvSpPr txBox="1">
            <a:spLocks noChangeArrowheads="1"/>
          </p:cNvSpPr>
          <p:nvPr/>
        </p:nvSpPr>
        <p:spPr bwMode="auto">
          <a:xfrm>
            <a:off x="883444" y="5059363"/>
            <a:ext cx="237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Agama </a:t>
            </a:r>
            <a:r>
              <a:rPr lang="en-US" altLang="ko-KR" b="1" dirty="0" err="1">
                <a:solidFill>
                  <a:schemeClr val="accent2"/>
                </a:solidFill>
                <a:cs typeface="Arial" pitchFamily="34" charset="0"/>
              </a:rPr>
              <a:t>menekankan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2"/>
                </a:solidFill>
                <a:cs typeface="Arial" pitchFamily="34" charset="0"/>
              </a:rPr>
              <a:t>pada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2"/>
                </a:solidFill>
                <a:cs typeface="Arial" pitchFamily="34" charset="0"/>
              </a:rPr>
              <a:t>kesetaraan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2"/>
                </a:solidFill>
                <a:cs typeface="Arial" pitchFamily="34" charset="0"/>
              </a:rPr>
              <a:t>drajat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2"/>
                </a:solidFill>
                <a:cs typeface="Arial" pitchFamily="34" charset="0"/>
              </a:rPr>
              <a:t>penganutnya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xmlns="" id="{E9B84503-1555-4F8D-BDAC-48BC9882F55D}"/>
              </a:ext>
            </a:extLst>
          </p:cNvPr>
          <p:cNvSpPr/>
          <p:nvPr/>
        </p:nvSpPr>
        <p:spPr>
          <a:xfrm flipH="1">
            <a:off x="5301854" y="4375151"/>
            <a:ext cx="263128" cy="35242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46" name="Donut 8">
            <a:extLst>
              <a:ext uri="{FF2B5EF4-FFF2-40B4-BE49-F238E27FC236}">
                <a16:creationId xmlns:a16="http://schemas.microsoft.com/office/drawing/2014/main" xmlns="" id="{8C362B51-6C4C-4252-896C-B2405534E560}"/>
              </a:ext>
            </a:extLst>
          </p:cNvPr>
          <p:cNvSpPr/>
          <p:nvPr/>
        </p:nvSpPr>
        <p:spPr>
          <a:xfrm>
            <a:off x="3538538" y="4533901"/>
            <a:ext cx="255985" cy="377825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xmlns="" id="{BF764490-1C7E-4875-9384-7F5778836887}"/>
              </a:ext>
            </a:extLst>
          </p:cNvPr>
          <p:cNvSpPr/>
          <p:nvPr/>
        </p:nvSpPr>
        <p:spPr>
          <a:xfrm>
            <a:off x="5303044" y="2620963"/>
            <a:ext cx="296466" cy="39846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lock Arc 25">
            <a:extLst>
              <a:ext uri="{FF2B5EF4-FFF2-40B4-BE49-F238E27FC236}">
                <a16:creationId xmlns:a16="http://schemas.microsoft.com/office/drawing/2014/main" xmlns="" id="{5F043630-A405-43D7-8EEF-92F150510DF4}"/>
              </a:ext>
            </a:extLst>
          </p:cNvPr>
          <p:cNvSpPr>
            <a:spLocks noChangeAspect="1"/>
          </p:cNvSpPr>
          <p:nvPr/>
        </p:nvSpPr>
        <p:spPr>
          <a:xfrm>
            <a:off x="3461147" y="2576514"/>
            <a:ext cx="213122" cy="40957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자유형 151">
            <a:extLst>
              <a:ext uri="{FF2B5EF4-FFF2-40B4-BE49-F238E27FC236}">
                <a16:creationId xmlns:a16="http://schemas.microsoft.com/office/drawing/2014/main" xmlns="" id="{6003356C-3F5C-41DF-A357-7D52E73E0782}"/>
              </a:ext>
            </a:extLst>
          </p:cNvPr>
          <p:cNvSpPr/>
          <p:nvPr/>
        </p:nvSpPr>
        <p:spPr>
          <a:xfrm>
            <a:off x="4282678" y="3389313"/>
            <a:ext cx="538163" cy="75247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xmlns="" id="{C58EA140-47A6-452C-94A4-71282E5673A4}"/>
              </a:ext>
            </a:extLst>
          </p:cNvPr>
          <p:cNvSpPr/>
          <p:nvPr/>
        </p:nvSpPr>
        <p:spPr>
          <a:xfrm rot="2700000">
            <a:off x="3257550" y="3586956"/>
            <a:ext cx="266700" cy="3571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20500" name="Rectangle 2"/>
          <p:cNvSpPr>
            <a:spLocks noChangeArrowheads="1"/>
          </p:cNvSpPr>
          <p:nvPr/>
        </p:nvSpPr>
        <p:spPr bwMode="auto">
          <a:xfrm rot="-2801920">
            <a:off x="892091" y="3657878"/>
            <a:ext cx="256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Small Power Distance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A90BDB-3351-44CF-A942-837D03B1145F}"/>
              </a:ext>
            </a:extLst>
          </p:cNvPr>
          <p:cNvSpPr/>
          <p:nvPr/>
        </p:nvSpPr>
        <p:spPr>
          <a:xfrm rot="1627626">
            <a:off x="5609599" y="3667095"/>
            <a:ext cx="2324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Large </a:t>
            </a:r>
            <a:r>
              <a:rPr lang="en-US" altLang="ko-KR" sz="2000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Distance</a:t>
            </a:r>
            <a:r>
              <a:rPr lang="en-US" altLang="ko-KR" b="1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rPr>
              <a:t> Power</a:t>
            </a:r>
            <a:endParaRPr lang="ko-KR" altLang="en-US" b="1" dirty="0">
              <a:solidFill>
                <a:schemeClr val="accent4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82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438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60217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Definisi Kelompok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Baron :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</a:rPr>
              <a:t>Sekumpulan</a:t>
            </a:r>
            <a:r>
              <a:rPr lang="en-US" sz="3600" dirty="0" smtClean="0">
                <a:solidFill>
                  <a:schemeClr val="tx1"/>
                </a:solidFill>
              </a:rPr>
              <a:t> orang yang </a:t>
            </a:r>
            <a:r>
              <a:rPr lang="en-US" sz="3600" dirty="0" err="1" smtClean="0">
                <a:solidFill>
                  <a:schemeClr val="tx1"/>
                </a:solidFill>
              </a:rPr>
              <a:t>merasa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terikat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bersama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dalam</a:t>
            </a:r>
            <a:r>
              <a:rPr lang="en-US" sz="3600" dirty="0" smtClean="0">
                <a:solidFill>
                  <a:schemeClr val="tx1"/>
                </a:solidFill>
              </a:rPr>
              <a:t> unit </a:t>
            </a:r>
            <a:r>
              <a:rPr lang="en-US" sz="3600" dirty="0" err="1" smtClean="0">
                <a:solidFill>
                  <a:schemeClr val="tx1"/>
                </a:solidFill>
              </a:rPr>
              <a:t>koheren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pada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beberapa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tingkatan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Vaughan&amp; Hogg :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 …</a:t>
            </a:r>
            <a:r>
              <a:rPr lang="en-US" sz="3600" dirty="0" err="1" smtClean="0">
                <a:solidFill>
                  <a:schemeClr val="tx1"/>
                </a:solidFill>
              </a:rPr>
              <a:t>dua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atau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lebih</a:t>
            </a:r>
            <a:r>
              <a:rPr lang="en-US" sz="3600" dirty="0" smtClean="0">
                <a:solidFill>
                  <a:schemeClr val="tx1"/>
                </a:solidFill>
              </a:rPr>
              <a:t> orang yang </a:t>
            </a:r>
            <a:r>
              <a:rPr lang="en-US" sz="3600" dirty="0" err="1" smtClean="0">
                <a:solidFill>
                  <a:schemeClr val="tx1"/>
                </a:solidFill>
              </a:rPr>
              <a:t>berbagi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definisi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evaluasi</a:t>
            </a:r>
            <a:r>
              <a:rPr lang="en-US" sz="3600" dirty="0" smtClean="0">
                <a:solidFill>
                  <a:schemeClr val="tx1"/>
                </a:solidFill>
              </a:rPr>
              <a:t> yang </a:t>
            </a:r>
            <a:r>
              <a:rPr lang="en-US" sz="3600" dirty="0" err="1" smtClean="0">
                <a:solidFill>
                  <a:schemeClr val="tx1"/>
                </a:solidFill>
              </a:rPr>
              <a:t>serupa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tentang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diri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mereka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bersikap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berdasarkan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definisi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tersebut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02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438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TERIMA KASIH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700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Kelompok mempunyai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</a:rPr>
              <a:t>Sekelompok</a:t>
            </a:r>
            <a:r>
              <a:rPr lang="en-US" sz="3200" dirty="0" smtClean="0">
                <a:solidFill>
                  <a:schemeClr val="tx1"/>
                </a:solidFill>
              </a:rPr>
              <a:t> orang ( </a:t>
            </a:r>
            <a:r>
              <a:rPr lang="en-US" sz="3200" dirty="0" err="1" smtClean="0">
                <a:solidFill>
                  <a:schemeClr val="tx1"/>
                </a:solidFill>
              </a:rPr>
              <a:t>dua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lebih</a:t>
            </a:r>
            <a:r>
              <a:rPr lang="en-US" sz="3200" dirty="0" smtClean="0">
                <a:solidFill>
                  <a:schemeClr val="tx1"/>
                </a:solidFill>
              </a:rPr>
              <a:t> )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</a:rPr>
              <a:t>Mempersepsi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dipersepsi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sebagai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kesatuan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Ada </a:t>
            </a:r>
            <a:r>
              <a:rPr lang="en-US" sz="3200" dirty="0" err="1" smtClean="0">
                <a:solidFill>
                  <a:schemeClr val="tx1"/>
                </a:solidFill>
              </a:rPr>
              <a:t>interaksi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antar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anggota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Ada </a:t>
            </a:r>
            <a:r>
              <a:rPr lang="en-US" sz="3200" dirty="0" err="1" smtClean="0">
                <a:solidFill>
                  <a:schemeClr val="tx1"/>
                </a:solidFill>
              </a:rPr>
              <a:t>saling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ketergantungan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sama</a:t>
            </a:r>
            <a:r>
              <a:rPr lang="en-US" sz="3200" dirty="0" smtClean="0">
                <a:solidFill>
                  <a:schemeClr val="tx1"/>
                </a:solidFill>
              </a:rPr>
              <a:t> lain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</a:rPr>
              <a:t>Memilki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tujuan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bersama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tx1"/>
                </a:solidFill>
              </a:rPr>
              <a:t>Anggota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kelompok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merasa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dirinya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sebagai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bagian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kelompok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4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Manfaat kelompok bagi individu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2701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173672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3" name="AutoShape 24"/>
          <p:cNvSpPr>
            <a:spLocks noChangeArrowheads="1"/>
          </p:cNvSpPr>
          <p:nvPr/>
        </p:nvSpPr>
        <p:spPr bwMode="auto">
          <a:xfrm>
            <a:off x="762000" y="1676400"/>
            <a:ext cx="44196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1. Memenuhi kebutuhan individu</a:t>
            </a:r>
          </a:p>
        </p:txBody>
      </p:sp>
      <p:sp>
        <p:nvSpPr>
          <p:cNvPr id="7174" name="AutoShape 26"/>
          <p:cNvSpPr>
            <a:spLocks noChangeArrowheads="1"/>
          </p:cNvSpPr>
          <p:nvPr/>
        </p:nvSpPr>
        <p:spPr bwMode="auto">
          <a:xfrm>
            <a:off x="1219200" y="2819400"/>
            <a:ext cx="50292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2. Sumber identitas diri</a:t>
            </a:r>
          </a:p>
        </p:txBody>
      </p:sp>
      <p:sp>
        <p:nvSpPr>
          <p:cNvPr id="7175" name="AutoShape 27"/>
          <p:cNvSpPr>
            <a:spLocks noChangeArrowheads="1"/>
          </p:cNvSpPr>
          <p:nvPr/>
        </p:nvSpPr>
        <p:spPr bwMode="auto">
          <a:xfrm>
            <a:off x="1828800" y="3962400"/>
            <a:ext cx="5867400" cy="533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3. Sumber informasi tentang dunia dan tentang diri kita</a:t>
            </a:r>
          </a:p>
        </p:txBody>
      </p:sp>
      <p:sp>
        <p:nvSpPr>
          <p:cNvPr id="7176" name="AutoShape 28"/>
          <p:cNvSpPr>
            <a:spLocks noChangeArrowheads="1"/>
          </p:cNvSpPr>
          <p:nvPr/>
        </p:nvSpPr>
        <p:spPr bwMode="auto">
          <a:xfrm>
            <a:off x="2514600" y="4953000"/>
            <a:ext cx="57150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4. Dukungan untuk mencapai tujuan individu</a:t>
            </a:r>
          </a:p>
        </p:txBody>
      </p:sp>
    </p:spTree>
    <p:extLst>
      <p:ext uri="{BB962C8B-B14F-4D97-AF65-F5344CB8AC3E}">
        <p14:creationId xmlns:p14="http://schemas.microsoft.com/office/powerpoint/2010/main" val="58993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Alasan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</a:t>
            </a:r>
            <a:r>
              <a:rPr lang="en-US" sz="3600" dirty="0" smtClean="0"/>
              <a:t> </a:t>
            </a:r>
            <a:r>
              <a:rPr lang="en-US" sz="3600" dirty="0" err="1" smtClean="0"/>
              <a:t>bergabung</a:t>
            </a:r>
            <a:r>
              <a:rPr lang="en-US" sz="3600" dirty="0" smtClean="0"/>
              <a:t> di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kelompok</a:t>
            </a:r>
            <a:endParaRPr lang="en-US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Proksimitas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Kesamaan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minat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sikap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keyakinan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Saling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tergantung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untuk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mencapai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tujuan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tertentu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Dukungan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timbal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balik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positif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kenikmatan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berafiliasi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Dukungan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emosisonal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Identitas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sosial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Komponen utama kelompok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693420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id-ID" sz="3600" dirty="0" smtClean="0">
                <a:solidFill>
                  <a:schemeClr val="tx1"/>
                </a:solidFill>
              </a:rPr>
              <a:t>PERAN</a:t>
            </a:r>
          </a:p>
          <a:p>
            <a:pPr eaLnBrk="1" hangingPunct="1"/>
            <a:r>
              <a:rPr lang="id-ID" sz="3600" dirty="0" smtClean="0">
                <a:solidFill>
                  <a:schemeClr val="tx1"/>
                </a:solidFill>
              </a:rPr>
              <a:t>STATUS</a:t>
            </a:r>
          </a:p>
          <a:p>
            <a:pPr eaLnBrk="1" hangingPunct="1"/>
            <a:r>
              <a:rPr lang="id-ID" sz="3600" dirty="0" smtClean="0">
                <a:solidFill>
                  <a:schemeClr val="tx1"/>
                </a:solidFill>
              </a:rPr>
              <a:t>NORMA</a:t>
            </a:r>
          </a:p>
          <a:p>
            <a:pPr eaLnBrk="1" hangingPunct="1"/>
            <a:r>
              <a:rPr lang="id-ID" sz="3600" dirty="0" smtClean="0">
                <a:solidFill>
                  <a:schemeClr val="tx1"/>
                </a:solidFill>
              </a:rPr>
              <a:t>KOHESIVITAS</a:t>
            </a:r>
          </a:p>
          <a:p>
            <a:pPr eaLnBrk="1" hangingPunct="1"/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9" y="4419600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8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2133600"/>
          </a:xfrm>
        </p:spPr>
        <p:txBody>
          <a:bodyPr/>
          <a:lstStyle/>
          <a:p>
            <a:pPr algn="l" eaLnBrk="1" hangingPunct="1"/>
            <a:r>
              <a:rPr lang="en-US" sz="3200" dirty="0" err="1" smtClean="0">
                <a:solidFill>
                  <a:schemeClr val="tx1"/>
                </a:solidFill>
              </a:rPr>
              <a:t>Serangkaian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tingkah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laku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dijalankan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atau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diharapkan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dijalankan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oleh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anggota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kelompok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memilki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posisi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tertentu</a:t>
            </a:r>
            <a:r>
              <a:rPr lang="en-US" sz="3200" dirty="0" smtClean="0">
                <a:solidFill>
                  <a:schemeClr val="tx1"/>
                </a:solidFill>
              </a:rPr>
              <a:t> di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kelompok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sehingga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membedakan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anggota</a:t>
            </a:r>
            <a:r>
              <a:rPr lang="en-US" sz="3200" dirty="0" smtClean="0">
                <a:solidFill>
                  <a:schemeClr val="tx1"/>
                </a:solidFill>
              </a:rPr>
              <a:t> lain </a:t>
            </a:r>
            <a:r>
              <a:rPr lang="en-US" sz="3200" dirty="0" err="1" smtClean="0">
                <a:solidFill>
                  <a:schemeClr val="tx1"/>
                </a:solidFill>
              </a:rPr>
              <a:t>yag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memilki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endParaRPr lang="en-US" sz="2800" dirty="0" smtClean="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505200" y="3818742"/>
            <a:ext cx="1600200" cy="533400"/>
          </a:xfrm>
          <a:prstGeom prst="downArrow">
            <a:avLst>
              <a:gd name="adj1" fmla="val 15714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4850" y="4292600"/>
            <a:ext cx="84391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Konflik Peran :</a:t>
            </a:r>
          </a:p>
          <a:p>
            <a:pPr eaLnBrk="1" hangingPunct="1"/>
            <a:r>
              <a:rPr lang="en-US" sz="2400"/>
              <a:t>Kondisi ketika berbagai tuntutan di dalam peran seseorang</a:t>
            </a:r>
          </a:p>
          <a:p>
            <a:pPr eaLnBrk="1" hangingPunct="1"/>
            <a:r>
              <a:rPr lang="en-US" sz="2400"/>
              <a:t>bertentangan (intraperan) atau ketika tuntutan dari beberapa</a:t>
            </a:r>
          </a:p>
          <a:p>
            <a:pPr eaLnBrk="1" hangingPunct="1"/>
            <a:r>
              <a:rPr lang="en-US" sz="2400"/>
              <a:t>peran yang dimilki seseorang saling bertentangan satu</a:t>
            </a:r>
          </a:p>
          <a:p>
            <a:pPr eaLnBrk="1" hangingPunct="1"/>
            <a:r>
              <a:rPr lang="en-US" sz="2400"/>
              <a:t> sama lain 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400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-Blanko-PPT-sesi-1 Baru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0-Blanko-PPT-sesi-1 Baru (3)</Template>
  <TotalTime>215</TotalTime>
  <Words>1517</Words>
  <Application>Microsoft Office PowerPoint</Application>
  <PresentationFormat>On-screen Show (4:3)</PresentationFormat>
  <Paragraphs>235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0-Blanko-PPT-sesi-1 Baru (3)</vt:lpstr>
      <vt:lpstr>Chart</vt:lpstr>
      <vt:lpstr>Dra Safitri  M  M.Si</vt:lpstr>
      <vt:lpstr>KEMAMPUAN AKHIR YANG DIHARAPKAN</vt:lpstr>
      <vt:lpstr>PowerPoint Presentation</vt:lpstr>
      <vt:lpstr>Definisi Kelompok</vt:lpstr>
      <vt:lpstr>Kelompok mempunyai :</vt:lpstr>
      <vt:lpstr>Manfaat kelompok bagi individu</vt:lpstr>
      <vt:lpstr>Alasan individu bergabung di dalam kelompok</vt:lpstr>
      <vt:lpstr>Komponen utama kelompok</vt:lpstr>
      <vt:lpstr>PERAN</vt:lpstr>
      <vt:lpstr>STATUS</vt:lpstr>
      <vt:lpstr>Komunikasi dalam kelompok : </vt:lpstr>
      <vt:lpstr>NORMA</vt:lpstr>
      <vt:lpstr>KOHESIVITAS</vt:lpstr>
      <vt:lpstr>PowerPoint Presentation</vt:lpstr>
      <vt:lpstr>PowerPoint Presentation</vt:lpstr>
      <vt:lpstr>Drive theory menurut Zajonc tentang fasilitasi sosial</vt:lpstr>
      <vt:lpstr>Pemalasan Sosial ( Social Loafing):</vt:lpstr>
      <vt:lpstr>Beberapa penyebab pemalasan sosial  ( Vaughan dan Hogg, 2005)</vt:lpstr>
      <vt:lpstr>Beberapa penyebab pemalasan sosial ( Latane, 1981)</vt:lpstr>
      <vt:lpstr>Free-rider effect</vt:lpstr>
      <vt:lpstr>MENGURANGI Social loafing dan Free-rider-Effect</vt:lpstr>
      <vt:lpstr>PowerPoint Presentation</vt:lpstr>
      <vt:lpstr>Definisi Kepemimpinan ( Sarlito)</vt:lpstr>
      <vt:lpstr>Fungsi Kepemimpinan ( Chemers )</vt:lpstr>
      <vt:lpstr>TEORI-TEORI KEPEMIMPINAN</vt:lpstr>
      <vt:lpstr>1. Perspektif Kepribadian</vt:lpstr>
      <vt:lpstr>2. Pespektif Situasional</vt:lpstr>
      <vt:lpstr>Gambaran karakteristik gaya kepemimpinan (Lippit &amp; White)</vt:lpstr>
      <vt:lpstr>3.  Pespektif proses kelompok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STAFF</cp:lastModifiedBy>
  <cp:revision>25</cp:revision>
  <dcterms:created xsi:type="dcterms:W3CDTF">2019-09-17T08:27:08Z</dcterms:created>
  <dcterms:modified xsi:type="dcterms:W3CDTF">2020-07-14T12:24:50Z</dcterms:modified>
</cp:coreProperties>
</file>