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64" r:id="rId4"/>
    <p:sldId id="280" r:id="rId5"/>
    <p:sldId id="281" r:id="rId6"/>
    <p:sldId id="283" r:id="rId7"/>
    <p:sldId id="282" r:id="rId8"/>
    <p:sldId id="278" r:id="rId9"/>
    <p:sldId id="277" r:id="rId10"/>
    <p:sldId id="287" r:id="rId11"/>
    <p:sldId id="288" r:id="rId12"/>
    <p:sldId id="286" r:id="rId13"/>
    <p:sldId id="257" r:id="rId14"/>
    <p:sldId id="258" r:id="rId15"/>
    <p:sldId id="259" r:id="rId16"/>
    <p:sldId id="292" r:id="rId17"/>
    <p:sldId id="291" r:id="rId18"/>
    <p:sldId id="293" r:id="rId19"/>
    <p:sldId id="262" r:id="rId20"/>
    <p:sldId id="263" r:id="rId21"/>
    <p:sldId id="266" r:id="rId22"/>
    <p:sldId id="299" r:id="rId23"/>
    <p:sldId id="298" r:id="rId24"/>
    <p:sldId id="290" r:id="rId25"/>
    <p:sldId id="300" r:id="rId26"/>
    <p:sldId id="301" r:id="rId27"/>
    <p:sldId id="289" r:id="rId28"/>
    <p:sldId id="302" r:id="rId29"/>
    <p:sldId id="268" r:id="rId30"/>
    <p:sldId id="269" r:id="rId31"/>
    <p:sldId id="303" r:id="rId32"/>
    <p:sldId id="271" r:id="rId33"/>
    <p:sldId id="272" r:id="rId34"/>
    <p:sldId id="260" r:id="rId35"/>
    <p:sldId id="261" r:id="rId36"/>
    <p:sldId id="304" r:id="rId37"/>
    <p:sldId id="295" r:id="rId38"/>
    <p:sldId id="296" r:id="rId39"/>
    <p:sldId id="29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7" d="100"/>
          <a:sy n="47" d="100"/>
        </p:scale>
        <p:origin x="-66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CE37F8-41E1-4837-9645-2093E7A5733F}" type="datetimeFigureOut">
              <a:rPr lang="en-US" smtClean="0"/>
              <a:pPr/>
              <a:t>3/3/2019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7AA5F-02FB-4AE0-9C87-CF2DF089D4A7}" type="slidenum">
              <a:rPr lang="en-US" smtClean="0"/>
              <a:pPr/>
              <a:t>‹#›</a:t>
            </a:fld>
            <a:endParaRPr lang="en-US"/>
          </a:p>
        </p:txBody>
      </p:sp>
    </p:spTree>
    <p:extLst>
      <p:ext uri="{BB962C8B-B14F-4D97-AF65-F5344CB8AC3E}">
        <p14:creationId xmlns:p14="http://schemas.microsoft.com/office/powerpoint/2010/main" xmlns="" val="2307689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CE37F8-41E1-4837-9645-2093E7A5733F}" type="datetimeFigureOut">
              <a:rPr lang="en-US" smtClean="0"/>
              <a:pPr/>
              <a:t>3/3/2019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7AA5F-02FB-4AE0-9C87-CF2DF089D4A7}" type="slidenum">
              <a:rPr lang="en-US" smtClean="0"/>
              <a:pPr/>
              <a:t>‹#›</a:t>
            </a:fld>
            <a:endParaRPr lang="en-US"/>
          </a:p>
        </p:txBody>
      </p:sp>
    </p:spTree>
    <p:extLst>
      <p:ext uri="{BB962C8B-B14F-4D97-AF65-F5344CB8AC3E}">
        <p14:creationId xmlns:p14="http://schemas.microsoft.com/office/powerpoint/2010/main" xmlns="" val="4078301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CE37F8-41E1-4837-9645-2093E7A5733F}" type="datetimeFigureOut">
              <a:rPr lang="en-US" smtClean="0"/>
              <a:pPr/>
              <a:t>3/3/2019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7AA5F-02FB-4AE0-9C87-CF2DF089D4A7}" type="slidenum">
              <a:rPr lang="en-US" smtClean="0"/>
              <a:pPr/>
              <a:t>‹#›</a:t>
            </a:fld>
            <a:endParaRPr lang="en-US"/>
          </a:p>
        </p:txBody>
      </p:sp>
    </p:spTree>
    <p:extLst>
      <p:ext uri="{BB962C8B-B14F-4D97-AF65-F5344CB8AC3E}">
        <p14:creationId xmlns:p14="http://schemas.microsoft.com/office/powerpoint/2010/main" xmlns="" val="524014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CE37F8-41E1-4837-9645-2093E7A5733F}" type="datetimeFigureOut">
              <a:rPr lang="en-US" smtClean="0"/>
              <a:pPr/>
              <a:t>3/3/2019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7AA5F-02FB-4AE0-9C87-CF2DF089D4A7}" type="slidenum">
              <a:rPr lang="en-US" smtClean="0"/>
              <a:pPr/>
              <a:t>‹#›</a:t>
            </a:fld>
            <a:endParaRPr lang="en-US"/>
          </a:p>
        </p:txBody>
      </p:sp>
    </p:spTree>
    <p:extLst>
      <p:ext uri="{BB962C8B-B14F-4D97-AF65-F5344CB8AC3E}">
        <p14:creationId xmlns:p14="http://schemas.microsoft.com/office/powerpoint/2010/main" xmlns="" val="3692598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CCE37F8-41E1-4837-9645-2093E7A5733F}" type="datetimeFigureOut">
              <a:rPr lang="en-US" smtClean="0"/>
              <a:pPr/>
              <a:t>3/3/2019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7AA5F-02FB-4AE0-9C87-CF2DF089D4A7}" type="slidenum">
              <a:rPr lang="en-US" smtClean="0"/>
              <a:pPr/>
              <a:t>‹#›</a:t>
            </a:fld>
            <a:endParaRPr lang="en-US"/>
          </a:p>
        </p:txBody>
      </p:sp>
    </p:spTree>
    <p:extLst>
      <p:ext uri="{BB962C8B-B14F-4D97-AF65-F5344CB8AC3E}">
        <p14:creationId xmlns:p14="http://schemas.microsoft.com/office/powerpoint/2010/main" xmlns="" val="834091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CE37F8-41E1-4837-9645-2093E7A5733F}" type="datetimeFigureOut">
              <a:rPr lang="en-US" smtClean="0"/>
              <a:pPr/>
              <a:t>3/3/2019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37AA5F-02FB-4AE0-9C87-CF2DF089D4A7}" type="slidenum">
              <a:rPr lang="en-US" smtClean="0"/>
              <a:pPr/>
              <a:t>‹#›</a:t>
            </a:fld>
            <a:endParaRPr lang="en-US"/>
          </a:p>
        </p:txBody>
      </p:sp>
    </p:spTree>
    <p:extLst>
      <p:ext uri="{BB962C8B-B14F-4D97-AF65-F5344CB8AC3E}">
        <p14:creationId xmlns:p14="http://schemas.microsoft.com/office/powerpoint/2010/main" xmlns="" val="788653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CE37F8-41E1-4837-9645-2093E7A5733F}" type="datetimeFigureOut">
              <a:rPr lang="en-US" smtClean="0"/>
              <a:pPr/>
              <a:t>3/3/2019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37AA5F-02FB-4AE0-9C87-CF2DF089D4A7}" type="slidenum">
              <a:rPr lang="en-US" smtClean="0"/>
              <a:pPr/>
              <a:t>‹#›</a:t>
            </a:fld>
            <a:endParaRPr lang="en-US"/>
          </a:p>
        </p:txBody>
      </p:sp>
    </p:spTree>
    <p:extLst>
      <p:ext uri="{BB962C8B-B14F-4D97-AF65-F5344CB8AC3E}">
        <p14:creationId xmlns:p14="http://schemas.microsoft.com/office/powerpoint/2010/main" xmlns="" val="703315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CE37F8-41E1-4837-9645-2093E7A5733F}" type="datetimeFigureOut">
              <a:rPr lang="en-US" smtClean="0"/>
              <a:pPr/>
              <a:t>3/3/2019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37AA5F-02FB-4AE0-9C87-CF2DF089D4A7}" type="slidenum">
              <a:rPr lang="en-US" smtClean="0"/>
              <a:pPr/>
              <a:t>‹#›</a:t>
            </a:fld>
            <a:endParaRPr lang="en-US"/>
          </a:p>
        </p:txBody>
      </p:sp>
    </p:spTree>
    <p:extLst>
      <p:ext uri="{BB962C8B-B14F-4D97-AF65-F5344CB8AC3E}">
        <p14:creationId xmlns:p14="http://schemas.microsoft.com/office/powerpoint/2010/main" xmlns="" val="1655735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E37F8-41E1-4837-9645-2093E7A5733F}" type="datetimeFigureOut">
              <a:rPr lang="en-US" smtClean="0"/>
              <a:pPr/>
              <a:t>3/3/2019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37AA5F-02FB-4AE0-9C87-CF2DF089D4A7}" type="slidenum">
              <a:rPr lang="en-US" smtClean="0"/>
              <a:pPr/>
              <a:t>‹#›</a:t>
            </a:fld>
            <a:endParaRPr lang="en-US"/>
          </a:p>
        </p:txBody>
      </p:sp>
    </p:spTree>
    <p:extLst>
      <p:ext uri="{BB962C8B-B14F-4D97-AF65-F5344CB8AC3E}">
        <p14:creationId xmlns:p14="http://schemas.microsoft.com/office/powerpoint/2010/main" xmlns="" val="1750058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CE37F8-41E1-4837-9645-2093E7A5733F}" type="datetimeFigureOut">
              <a:rPr lang="en-US" smtClean="0"/>
              <a:pPr/>
              <a:t>3/3/2019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37AA5F-02FB-4AE0-9C87-CF2DF089D4A7}" type="slidenum">
              <a:rPr lang="en-US" smtClean="0"/>
              <a:pPr/>
              <a:t>‹#›</a:t>
            </a:fld>
            <a:endParaRPr lang="en-US"/>
          </a:p>
        </p:txBody>
      </p:sp>
    </p:spTree>
    <p:extLst>
      <p:ext uri="{BB962C8B-B14F-4D97-AF65-F5344CB8AC3E}">
        <p14:creationId xmlns:p14="http://schemas.microsoft.com/office/powerpoint/2010/main" xmlns="" val="96857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CE37F8-41E1-4837-9645-2093E7A5733F}" type="datetimeFigureOut">
              <a:rPr lang="en-US" smtClean="0"/>
              <a:pPr/>
              <a:t>3/3/2019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37AA5F-02FB-4AE0-9C87-CF2DF089D4A7}" type="slidenum">
              <a:rPr lang="en-US" smtClean="0"/>
              <a:pPr/>
              <a:t>‹#›</a:t>
            </a:fld>
            <a:endParaRPr lang="en-US"/>
          </a:p>
        </p:txBody>
      </p:sp>
    </p:spTree>
    <p:extLst>
      <p:ext uri="{BB962C8B-B14F-4D97-AF65-F5344CB8AC3E}">
        <p14:creationId xmlns:p14="http://schemas.microsoft.com/office/powerpoint/2010/main" xmlns="" val="2139351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E37F8-41E1-4837-9645-2093E7A5733F}" type="datetimeFigureOut">
              <a:rPr lang="en-US" smtClean="0"/>
              <a:pPr/>
              <a:t>3/3/2019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7AA5F-02FB-4AE0-9C87-CF2DF089D4A7}" type="slidenum">
              <a:rPr lang="en-US" smtClean="0"/>
              <a:pPr/>
              <a:t>‹#›</a:t>
            </a:fld>
            <a:endParaRPr lang="en-US"/>
          </a:p>
        </p:txBody>
      </p:sp>
    </p:spTree>
    <p:extLst>
      <p:ext uri="{BB962C8B-B14F-4D97-AF65-F5344CB8AC3E}">
        <p14:creationId xmlns:p14="http://schemas.microsoft.com/office/powerpoint/2010/main" xmlns="" val="3152305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adiyah.ipb@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hrinc.com.kh/"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486000"/>
            <a:ext cx="9144000" cy="2387600"/>
          </a:xfrm>
        </p:spPr>
        <p:txBody>
          <a:bodyPr>
            <a:normAutofit fontScale="90000"/>
          </a:bodyPr>
          <a:lstStyle/>
          <a:p>
            <a:r>
              <a:rPr lang="id-ID" b="1" dirty="0" smtClean="0"/>
              <a:t>Gizi Kerja </a:t>
            </a:r>
            <a:r>
              <a:rPr lang="id-ID" b="1" dirty="0" smtClean="0"/>
              <a:t/>
            </a:r>
            <a:br>
              <a:rPr lang="id-ID" b="1" dirty="0" smtClean="0"/>
            </a:br>
            <a:r>
              <a:rPr lang="en-US" b="1" dirty="0" smtClean="0"/>
              <a:t/>
            </a:r>
            <a:br>
              <a:rPr lang="en-US" b="1" dirty="0" smtClean="0"/>
            </a:br>
            <a:r>
              <a:rPr lang="id-ID" b="1" i="1" dirty="0" smtClean="0"/>
              <a:t>Workers</a:t>
            </a:r>
            <a:r>
              <a:rPr lang="id-ID" b="1" i="1" dirty="0" smtClean="0"/>
              <a:t>’ </a:t>
            </a:r>
            <a:r>
              <a:rPr lang="id-ID" b="1" i="1" dirty="0" smtClean="0"/>
              <a:t>Nutrition</a:t>
            </a:r>
            <a:br>
              <a:rPr lang="id-ID" b="1" i="1" dirty="0" smtClean="0"/>
            </a:br>
            <a:endParaRPr lang="en-US" b="1" i="1" dirty="0"/>
          </a:p>
        </p:txBody>
      </p:sp>
      <p:sp>
        <p:nvSpPr>
          <p:cNvPr id="3" name="Subtitle 2"/>
          <p:cNvSpPr>
            <a:spLocks noGrp="1"/>
          </p:cNvSpPr>
          <p:nvPr>
            <p:ph type="subTitle" idx="1"/>
          </p:nvPr>
        </p:nvSpPr>
        <p:spPr>
          <a:xfrm>
            <a:off x="1645920" y="4130358"/>
            <a:ext cx="9144000" cy="1655762"/>
          </a:xfrm>
        </p:spPr>
        <p:txBody>
          <a:bodyPr>
            <a:normAutofit lnSpcReduction="10000"/>
          </a:bodyPr>
          <a:lstStyle/>
          <a:p>
            <a:pPr algn="r"/>
            <a:r>
              <a:rPr lang="id-ID" dirty="0" smtClean="0"/>
              <a:t>Nadiyah</a:t>
            </a:r>
          </a:p>
          <a:p>
            <a:pPr algn="r"/>
            <a:r>
              <a:rPr lang="id-ID" dirty="0" smtClean="0"/>
              <a:t>Esa Unggul University</a:t>
            </a:r>
          </a:p>
          <a:p>
            <a:pPr algn="r"/>
            <a:r>
              <a:rPr lang="id-ID" u="sng" dirty="0">
                <a:hlinkClick r:id="rId2"/>
              </a:rPr>
              <a:t>n</a:t>
            </a:r>
            <a:r>
              <a:rPr lang="id-ID" u="sng" dirty="0" smtClean="0">
                <a:hlinkClick r:id="rId2"/>
              </a:rPr>
              <a:t>adiyah.ipb@gmail.com</a:t>
            </a:r>
            <a:endParaRPr lang="id-ID" u="sng" dirty="0" smtClean="0"/>
          </a:p>
          <a:p>
            <a:pPr algn="r"/>
            <a:r>
              <a:rPr lang="id-ID" dirty="0" smtClean="0"/>
              <a:t>+62 81389964514</a:t>
            </a:r>
            <a:endParaRPr lang="en-US" dirty="0"/>
          </a:p>
        </p:txBody>
      </p:sp>
      <p:sp>
        <p:nvSpPr>
          <p:cNvPr id="4" name="Rectangle 3"/>
          <p:cNvSpPr/>
          <p:nvPr/>
        </p:nvSpPr>
        <p:spPr>
          <a:xfrm>
            <a:off x="0" y="6211669"/>
            <a:ext cx="6096000" cy="646331"/>
          </a:xfrm>
          <a:prstGeom prst="rect">
            <a:avLst/>
          </a:prstGeom>
        </p:spPr>
        <p:txBody>
          <a:bodyPr>
            <a:spAutoFit/>
          </a:bodyPr>
          <a:lstStyle/>
          <a:p>
            <a:r>
              <a:rPr lang="id-ID" i="1" dirty="0" smtClean="0"/>
              <a:t>*Konsep dan definisi yang digunakan mengacu pada Labour Force Concept International Labour Organizations/ILO.</a:t>
            </a:r>
            <a:endParaRPr lang="id-ID" i="1" dirty="0" smtClean="0"/>
          </a:p>
        </p:txBody>
      </p:sp>
    </p:spTree>
    <p:extLst>
      <p:ext uri="{BB962C8B-B14F-4D97-AF65-F5344CB8AC3E}">
        <p14:creationId xmlns:p14="http://schemas.microsoft.com/office/powerpoint/2010/main" xmlns="" val="608479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040" y="386080"/>
            <a:ext cx="10515600" cy="914400"/>
          </a:xfrm>
        </p:spPr>
        <p:txBody>
          <a:bodyPr>
            <a:normAutofit/>
          </a:bodyPr>
          <a:lstStyle/>
          <a:p>
            <a:pPr algn="ctr"/>
            <a:r>
              <a:rPr lang="id-ID" sz="2800" b="1" dirty="0" smtClean="0"/>
              <a:t>Faktor-faktor yang mempengaruhi </a:t>
            </a:r>
            <a:br>
              <a:rPr lang="id-ID" sz="2800" b="1" dirty="0" smtClean="0"/>
            </a:br>
            <a:r>
              <a:rPr lang="id-ID" sz="2800" b="1" dirty="0" smtClean="0"/>
              <a:t>Gizi Kerja </a:t>
            </a:r>
            <a:endParaRPr lang="id-ID" sz="2800" b="1" dirty="0"/>
          </a:p>
        </p:txBody>
      </p:sp>
      <p:sp>
        <p:nvSpPr>
          <p:cNvPr id="3" name="Content Placeholder 2"/>
          <p:cNvSpPr>
            <a:spLocks noGrp="1"/>
          </p:cNvSpPr>
          <p:nvPr>
            <p:ph idx="1"/>
          </p:nvPr>
        </p:nvSpPr>
        <p:spPr>
          <a:xfrm>
            <a:off x="899160" y="1605280"/>
            <a:ext cx="10515600" cy="4571683"/>
          </a:xfrm>
        </p:spPr>
        <p:txBody>
          <a:bodyPr>
            <a:noAutofit/>
          </a:bodyPr>
          <a:lstStyle/>
          <a:p>
            <a:r>
              <a:rPr lang="id-ID" sz="2400" dirty="0" smtClean="0"/>
              <a:t>Faktor Fisika adalah faktor yang dapat mempengaruhi aktivitas Tenaga Kerja yang bersifat fisika, disebabkan oleh penggunaan mesin, peralatan, bahan dan kondisi lingkungan di sekitar Tempat Kerja yang dapat menyebabkan gangguan dan penyakit akibat kerja pada Tenaga Kerja, meliputi Iklim Kerja, Kebisingan, Getaran, radiasi gelombang mikro, Radiasi Ultra Ungu (Ultra Violet), radiasi Medan Magnet Statis, tekanan udara dan </a:t>
            </a:r>
            <a:r>
              <a:rPr lang="id-ID" sz="2400" dirty="0" smtClean="0"/>
              <a:t>Pencahayaan. </a:t>
            </a:r>
            <a:endParaRPr lang="id-ID" sz="2400" dirty="0" smtClean="0"/>
          </a:p>
          <a:p>
            <a:r>
              <a:rPr lang="id-ID" sz="2400" dirty="0" smtClean="0"/>
              <a:t>Faktor </a:t>
            </a:r>
            <a:r>
              <a:rPr lang="id-ID" sz="2400" dirty="0" smtClean="0"/>
              <a:t>Kimia adalah faktor yang dapat mempengaruhi aktivitas Tenaga Kerja yang bersifat kimiawi, disebabkan oleh penggunaan bahan kimia dan turunannya di Tempat Kerja yang dapat menyebabkan penyakit pada Tenaga Kerja, meliputi kontaminan kimia di udara berupa gas, uap dan partikulat. </a:t>
            </a:r>
          </a:p>
          <a:p>
            <a:r>
              <a:rPr lang="id-ID" sz="2400" dirty="0" smtClean="0"/>
              <a:t>Faktor </a:t>
            </a:r>
            <a:r>
              <a:rPr lang="id-ID" sz="2400" dirty="0" smtClean="0"/>
              <a:t>Biologi adalah faktor yang dapat mempengaruhi aktivitas Tenaga Kerja yang bersifat biologi, disebabkan oleh makhluk hidup meliputi hewan, tumbuhan dan produknya serta mikroorganisme yang dapat menyebabkan penyakit akibat </a:t>
            </a:r>
            <a:r>
              <a:rPr lang="id-ID" sz="2400" dirty="0" smtClean="0"/>
              <a:t>kerja.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83360"/>
            <a:ext cx="10515600" cy="5120640"/>
          </a:xfrm>
        </p:spPr>
        <p:txBody>
          <a:bodyPr>
            <a:normAutofit fontScale="85000" lnSpcReduction="20000"/>
          </a:bodyPr>
          <a:lstStyle/>
          <a:p>
            <a:r>
              <a:rPr lang="id-ID" dirty="0" smtClean="0"/>
              <a:t>Faktor Ergonomi adalah faktor yang dapat mempengaruhi aktivitas Tenaga Kerja, disebabkan oleh ketidaksesuaian antara fasilitas kerja yang meliputi cara kerja, posisi kerja, alat kerja, dan beban angkat terhadap Tenaga Kerja. 15. Faktor Psikologi adalah faktor yang mempengaruhi aktivitas Tenaga Kerja, disebabkan oleh hubungan antar personal di Tempat Kerja, peran dan tanggung jawab terhadap pekerjaan. </a:t>
            </a:r>
            <a:endParaRPr lang="id-ID" dirty="0" smtClean="0"/>
          </a:p>
          <a:p>
            <a:pPr>
              <a:buNone/>
            </a:pPr>
            <a:endParaRPr lang="id-ID" dirty="0" smtClean="0"/>
          </a:p>
          <a:p>
            <a:r>
              <a:rPr lang="id-ID" dirty="0" smtClean="0"/>
              <a:t>Iklim Kerja adalah hasil perpaduan antara suhu, kelembaban, kecepatan gerakan udara dan panas radiasi dengan tingkat pengeluaran panas dari tubuh Tenaga Kerja sebagai akibat pekerjaannya meliputi tekanan panas dan dingin</a:t>
            </a:r>
            <a:r>
              <a:rPr lang="id-ID" dirty="0" smtClean="0"/>
              <a:t>.</a:t>
            </a:r>
          </a:p>
          <a:p>
            <a:pPr>
              <a:buNone/>
            </a:pPr>
            <a:endParaRPr lang="id-ID" dirty="0" smtClean="0"/>
          </a:p>
          <a:p>
            <a:pPr>
              <a:buNone/>
            </a:pPr>
            <a:endParaRPr lang="id-ID" dirty="0" smtClean="0"/>
          </a:p>
          <a:p>
            <a:pPr>
              <a:buNone/>
            </a:pPr>
            <a:r>
              <a:rPr lang="id-ID" sz="2600" i="1" dirty="0" smtClean="0"/>
              <a:t>	Nilai </a:t>
            </a:r>
            <a:r>
              <a:rPr lang="id-ID" sz="2600" i="1" dirty="0" smtClean="0"/>
              <a:t>Ambang Batas yang selanjutnya disingkat NAB adalah standar faktor bahaya di Tempat Kerja sebagai kadar/intensitas rata-rata tertimbang waktu (time weighted average) yang dapat diterima Tenaga Kerja tanpa mengakibatkan penyakit atau gangguan kesehatan, dalam pekerjaan sehari-hari untuk waktu tidak melebihi 8 jam sehari atau 40 jam seminggu.</a:t>
            </a:r>
          </a:p>
          <a:p>
            <a:endParaRPr lang="id-ID" dirty="0"/>
          </a:p>
        </p:txBody>
      </p:sp>
      <p:sp>
        <p:nvSpPr>
          <p:cNvPr id="4" name="Title 1"/>
          <p:cNvSpPr>
            <a:spLocks noGrp="1"/>
          </p:cNvSpPr>
          <p:nvPr>
            <p:ph type="title"/>
          </p:nvPr>
        </p:nvSpPr>
        <p:spPr>
          <a:xfrm>
            <a:off x="838200" y="365125"/>
            <a:ext cx="10515600" cy="874395"/>
          </a:xfrm>
        </p:spPr>
        <p:txBody>
          <a:bodyPr>
            <a:normAutofit/>
          </a:bodyPr>
          <a:lstStyle/>
          <a:p>
            <a:pPr algn="ctr"/>
            <a:r>
              <a:rPr lang="id-ID" sz="2800" b="1" dirty="0" smtClean="0"/>
              <a:t>Faktor-faktor yang mempengaruhi </a:t>
            </a:r>
            <a:br>
              <a:rPr lang="id-ID" sz="2800" b="1" dirty="0" smtClean="0"/>
            </a:br>
            <a:r>
              <a:rPr lang="id-ID" sz="2800" b="1" dirty="0" smtClean="0"/>
              <a:t>Gizi Kerja (lanjutan)</a:t>
            </a:r>
            <a:endParaRPr lang="id-ID" sz="28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3125"/>
            <a:ext cx="10515600" cy="1325563"/>
          </a:xfrm>
        </p:spPr>
        <p:txBody>
          <a:bodyPr/>
          <a:lstStyle/>
          <a:p>
            <a:pPr algn="ctr"/>
            <a:r>
              <a:rPr lang="id-ID" b="1" dirty="0" smtClean="0"/>
              <a:t>MENGAPA GIZI KERJA MENJADI PENTING</a:t>
            </a:r>
            <a:endParaRPr lang="id-ID" b="1" dirty="0"/>
          </a:p>
        </p:txBody>
      </p:sp>
      <p:sp>
        <p:nvSpPr>
          <p:cNvPr id="3" name="Content Placeholder 2"/>
          <p:cNvSpPr>
            <a:spLocks noGrp="1"/>
          </p:cNvSpPr>
          <p:nvPr>
            <p:ph idx="1"/>
          </p:nvPr>
        </p:nvSpPr>
        <p:spPr>
          <a:xfrm>
            <a:off x="838200" y="2682239"/>
            <a:ext cx="10515600" cy="3494723"/>
          </a:xfrm>
        </p:spPr>
        <p:txBody>
          <a:bodyPr/>
          <a:lstStyle/>
          <a:p>
            <a:pPr marL="514350" indent="-514350" algn="ctr">
              <a:buAutoNum type="arabicPeriod"/>
            </a:pPr>
            <a:r>
              <a:rPr lang="id-ID" b="1" dirty="0" smtClean="0"/>
              <a:t>Alasan Produktivitas</a:t>
            </a:r>
          </a:p>
          <a:p>
            <a:pPr marL="514350" indent="-514350" algn="ctr">
              <a:buAutoNum type="arabicPeriod"/>
            </a:pPr>
            <a:r>
              <a:rPr lang="id-ID" b="1" dirty="0" smtClean="0"/>
              <a:t>Landasan Hukum</a:t>
            </a:r>
            <a:endParaRPr lang="id-ID"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45059"/>
            <a:ext cx="10515600" cy="5755991"/>
          </a:xfrm>
        </p:spPr>
        <p:txBody>
          <a:bodyPr>
            <a:normAutofit fontScale="92500" lnSpcReduction="10000"/>
          </a:bodyPr>
          <a:lstStyle/>
          <a:p>
            <a:pPr marL="0" indent="0">
              <a:buNone/>
            </a:pPr>
            <a:endParaRPr lang="id-ID" dirty="0"/>
          </a:p>
          <a:p>
            <a:r>
              <a:rPr lang="en-ID" dirty="0" smtClean="0"/>
              <a:t>Adequate </a:t>
            </a:r>
            <a:r>
              <a:rPr lang="en-ID" dirty="0"/>
              <a:t>nourishment can raise national productivity levels by 20 per </a:t>
            </a:r>
            <a:r>
              <a:rPr lang="en-ID" dirty="0" smtClean="0"/>
              <a:t>cent</a:t>
            </a:r>
            <a:r>
              <a:rPr lang="id-ID" dirty="0"/>
              <a:t> </a:t>
            </a:r>
            <a:r>
              <a:rPr lang="en-US" dirty="0" smtClean="0"/>
              <a:t>(WHO</a:t>
            </a:r>
            <a:r>
              <a:rPr lang="en-US" dirty="0"/>
              <a:t>, </a:t>
            </a:r>
            <a:r>
              <a:rPr lang="en-US" dirty="0" smtClean="0"/>
              <a:t>2003).</a:t>
            </a:r>
            <a:endParaRPr lang="id-ID" dirty="0" smtClean="0"/>
          </a:p>
          <a:p>
            <a:pPr marL="0" indent="0">
              <a:buNone/>
            </a:pPr>
            <a:endParaRPr lang="id-ID" dirty="0"/>
          </a:p>
          <a:p>
            <a:r>
              <a:rPr lang="en-US" dirty="0" smtClean="0"/>
              <a:t>A </a:t>
            </a:r>
            <a:r>
              <a:rPr lang="en-US" dirty="0"/>
              <a:t>1 per cent kilocalorie (kcal) increase results in a 2.27 per cent increase in </a:t>
            </a:r>
            <a:r>
              <a:rPr lang="en-US" dirty="0" smtClean="0"/>
              <a:t>general</a:t>
            </a:r>
            <a:r>
              <a:rPr lang="id-ID" dirty="0" smtClean="0"/>
              <a:t> </a:t>
            </a:r>
            <a:r>
              <a:rPr lang="en-ID" dirty="0" smtClean="0"/>
              <a:t>labour </a:t>
            </a:r>
            <a:r>
              <a:rPr lang="en-ID" dirty="0"/>
              <a:t>productivity (</a:t>
            </a:r>
            <a:r>
              <a:rPr lang="en-ID" dirty="0" err="1"/>
              <a:t>Galenson</a:t>
            </a:r>
            <a:r>
              <a:rPr lang="en-ID" dirty="0"/>
              <a:t> and </a:t>
            </a:r>
            <a:r>
              <a:rPr lang="en-ID" dirty="0" err="1"/>
              <a:t>Pyatt</a:t>
            </a:r>
            <a:r>
              <a:rPr lang="en-ID" dirty="0"/>
              <a:t>, 1964</a:t>
            </a:r>
            <a:r>
              <a:rPr lang="en-ID" dirty="0" smtClean="0"/>
              <a:t>).</a:t>
            </a:r>
            <a:endParaRPr lang="id-ID" dirty="0" smtClean="0"/>
          </a:p>
          <a:p>
            <a:endParaRPr lang="id-ID" dirty="0"/>
          </a:p>
          <a:p>
            <a:r>
              <a:rPr lang="en-ID" dirty="0"/>
              <a:t>Iron deficiency affects up to half the world’s population, predominantly in the</a:t>
            </a:r>
            <a:r>
              <a:rPr lang="id-ID" dirty="0"/>
              <a:t> </a:t>
            </a:r>
            <a:r>
              <a:rPr lang="en-ID" dirty="0"/>
              <a:t>developing world (</a:t>
            </a:r>
            <a:r>
              <a:rPr lang="en-ID" dirty="0" err="1"/>
              <a:t>Stoltzfus</a:t>
            </a:r>
            <a:r>
              <a:rPr lang="en-ID" dirty="0"/>
              <a:t>, 2001). Low iron levels are associated with weakness,</a:t>
            </a:r>
            <a:r>
              <a:rPr lang="id-ID" dirty="0"/>
              <a:t> </a:t>
            </a:r>
            <a:r>
              <a:rPr lang="en-ID" dirty="0"/>
              <a:t>sluggishness and lack of coordination</a:t>
            </a:r>
            <a:r>
              <a:rPr lang="en-ID" dirty="0" smtClean="0"/>
              <a:t>.</a:t>
            </a:r>
            <a:endParaRPr lang="id-ID" dirty="0" smtClean="0"/>
          </a:p>
          <a:p>
            <a:endParaRPr lang="id-ID" dirty="0"/>
          </a:p>
          <a:p>
            <a:r>
              <a:rPr lang="en-ID" dirty="0"/>
              <a:t>As much as a 30 per cent impairment in physical work capacity and performance</a:t>
            </a:r>
            <a:r>
              <a:rPr lang="id-ID" dirty="0"/>
              <a:t> </a:t>
            </a:r>
            <a:r>
              <a:rPr lang="en-ID" dirty="0"/>
              <a:t>is reported in iron-deficient men and women (WHO, 2001, p. 30).</a:t>
            </a:r>
          </a:p>
          <a:p>
            <a:endParaRPr lang="en-ID" dirty="0"/>
          </a:p>
          <a:p>
            <a:endParaRPr lang="id-ID" dirty="0" smtClean="0"/>
          </a:p>
          <a:p>
            <a:pPr marL="0" indent="0">
              <a:buNone/>
            </a:pPr>
            <a:endParaRPr lang="en-ID" dirty="0"/>
          </a:p>
        </p:txBody>
      </p:sp>
      <p:sp>
        <p:nvSpPr>
          <p:cNvPr id="4" name="Title 1"/>
          <p:cNvSpPr txBox="1">
            <a:spLocks/>
          </p:cNvSpPr>
          <p:nvPr/>
        </p:nvSpPr>
        <p:spPr>
          <a:xfrm>
            <a:off x="960120" y="304165"/>
            <a:ext cx="10515600"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d-ID" sz="3200" b="1" i="0" u="none" strike="noStrike" kern="1200" cap="none" spc="0" normalizeH="0" baseline="0" noProof="0" dirty="0" smtClean="0">
                <a:ln>
                  <a:noFill/>
                </a:ln>
                <a:solidFill>
                  <a:schemeClr val="tx1"/>
                </a:solidFill>
                <a:effectLst/>
                <a:uLnTx/>
                <a:uFillTx/>
                <a:latin typeface="+mj-lt"/>
                <a:ea typeface="+mj-ea"/>
                <a:cs typeface="+mj-cs"/>
              </a:rPr>
              <a:t>1. Nutrition and Productivity</a:t>
            </a:r>
            <a:endParaRPr kumimoji="0" lang="en-US" sz="32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2337335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37480"/>
            <a:ext cx="10515600" cy="5199797"/>
          </a:xfrm>
        </p:spPr>
        <p:txBody>
          <a:bodyPr>
            <a:normAutofit fontScale="92500"/>
          </a:bodyPr>
          <a:lstStyle/>
          <a:p>
            <a:r>
              <a:rPr lang="en-ID" dirty="0" smtClean="0"/>
              <a:t>Micronutrient deficiencies account for a 2–3 per cent loss in GDP in low-income</a:t>
            </a:r>
            <a:r>
              <a:rPr lang="id-ID" dirty="0" smtClean="0"/>
              <a:t> </a:t>
            </a:r>
            <a:r>
              <a:rPr lang="en-ID" dirty="0" smtClean="0"/>
              <a:t>countries; and in South Asia, iron deficiency alone accounts for a loss of</a:t>
            </a:r>
            <a:r>
              <a:rPr lang="id-ID" dirty="0" smtClean="0"/>
              <a:t> </a:t>
            </a:r>
            <a:r>
              <a:rPr lang="en-ID" dirty="0" smtClean="0"/>
              <a:t>US$5 billion in productivity (Ross and Horton, 1998).</a:t>
            </a:r>
            <a:endParaRPr lang="id-ID" dirty="0" smtClean="0"/>
          </a:p>
          <a:p>
            <a:endParaRPr lang="id-ID" dirty="0"/>
          </a:p>
          <a:p>
            <a:r>
              <a:rPr lang="id-ID" dirty="0" smtClean="0"/>
              <a:t>Low BMI is associated with lower labour force participation</a:t>
            </a:r>
          </a:p>
          <a:p>
            <a:pPr marL="0" indent="0">
              <a:buNone/>
            </a:pPr>
            <a:endParaRPr lang="id-ID" dirty="0" smtClean="0"/>
          </a:p>
          <a:p>
            <a:r>
              <a:rPr lang="en-ID" dirty="0" smtClean="0"/>
              <a:t>Hypoglycaemia, or low blood sugar, which can occur when one skips a meal, can</a:t>
            </a:r>
            <a:r>
              <a:rPr lang="id-ID" dirty="0" smtClean="0"/>
              <a:t> </a:t>
            </a:r>
            <a:r>
              <a:rPr lang="en-ID" dirty="0" smtClean="0"/>
              <a:t>shorten attention span and slow the speed at which humans process information</a:t>
            </a:r>
            <a:r>
              <a:rPr lang="id-ID" dirty="0" smtClean="0"/>
              <a:t> </a:t>
            </a:r>
            <a:r>
              <a:rPr lang="en-US" dirty="0" smtClean="0"/>
              <a:t>(</a:t>
            </a:r>
            <a:r>
              <a:rPr lang="en-US" dirty="0" err="1" smtClean="0"/>
              <a:t>McAulay</a:t>
            </a:r>
            <a:r>
              <a:rPr lang="en-US" dirty="0" smtClean="0"/>
              <a:t> et al., 2001).</a:t>
            </a:r>
            <a:endParaRPr lang="id-ID" dirty="0" smtClean="0"/>
          </a:p>
          <a:p>
            <a:pPr marL="0" indent="0">
              <a:buNone/>
            </a:pPr>
            <a:endParaRPr lang="en-US" dirty="0" smtClean="0"/>
          </a:p>
          <a:p>
            <a:r>
              <a:rPr lang="en-ID" dirty="0" smtClean="0"/>
              <a:t>Obesity accounts for 2–7 per cent of total health costs in industrialized countries</a:t>
            </a:r>
            <a:r>
              <a:rPr lang="id-ID" dirty="0" smtClean="0"/>
              <a:t> </a:t>
            </a:r>
            <a:r>
              <a:rPr lang="en-US" dirty="0" smtClean="0"/>
              <a:t>(Kumanyika et al., 2002).</a:t>
            </a:r>
          </a:p>
          <a:p>
            <a:endParaRPr lang="en-US" dirty="0" smtClean="0"/>
          </a:p>
          <a:p>
            <a:endParaRPr lang="en-US" dirty="0"/>
          </a:p>
        </p:txBody>
      </p:sp>
      <p:sp>
        <p:nvSpPr>
          <p:cNvPr id="6" name="Title 1"/>
          <p:cNvSpPr txBox="1">
            <a:spLocks/>
          </p:cNvSpPr>
          <p:nvPr/>
        </p:nvSpPr>
        <p:spPr>
          <a:xfrm>
            <a:off x="960120" y="0"/>
            <a:ext cx="10515600"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d-ID" sz="3200" b="1" i="0" u="none" strike="noStrike" kern="1200" cap="none" spc="0" normalizeH="0" baseline="0" noProof="0" dirty="0" smtClean="0">
                <a:ln>
                  <a:noFill/>
                </a:ln>
                <a:solidFill>
                  <a:schemeClr val="tx1"/>
                </a:solidFill>
                <a:effectLst/>
                <a:uLnTx/>
                <a:uFillTx/>
                <a:latin typeface="+mj-lt"/>
                <a:ea typeface="+mj-ea"/>
                <a:cs typeface="+mj-cs"/>
              </a:rPr>
              <a:t>Nutrition and Productivity</a:t>
            </a:r>
            <a:endParaRPr kumimoji="0" lang="en-US" sz="32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1482657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4"/>
            <a:ext cx="10515600" cy="5032375"/>
          </a:xfrm>
        </p:spPr>
        <p:txBody>
          <a:bodyPr>
            <a:normAutofit lnSpcReduction="10000"/>
          </a:bodyPr>
          <a:lstStyle/>
          <a:p>
            <a:r>
              <a:rPr lang="en-ID" dirty="0" smtClean="0"/>
              <a:t>In </a:t>
            </a:r>
            <a:r>
              <a:rPr lang="en-ID" dirty="0"/>
              <a:t>the United States, the total cost attributable to obesity calculated for </a:t>
            </a:r>
            <a:r>
              <a:rPr lang="en-ID" dirty="0" smtClean="0"/>
              <a:t>1995</a:t>
            </a:r>
            <a:r>
              <a:rPr lang="id-ID" dirty="0" smtClean="0"/>
              <a:t> </a:t>
            </a:r>
            <a:r>
              <a:rPr lang="en-ID" dirty="0" smtClean="0"/>
              <a:t>amounted </a:t>
            </a:r>
            <a:r>
              <a:rPr lang="en-ID" dirty="0"/>
              <a:t>to US$99.2 billion (Wolf and </a:t>
            </a:r>
            <a:r>
              <a:rPr lang="en-ID" dirty="0" err="1"/>
              <a:t>Colditz</a:t>
            </a:r>
            <a:r>
              <a:rPr lang="en-ID" dirty="0"/>
              <a:t>, 1998</a:t>
            </a:r>
            <a:r>
              <a:rPr lang="en-ID" dirty="0" smtClean="0"/>
              <a:t>).</a:t>
            </a:r>
            <a:endParaRPr lang="id-ID" dirty="0" smtClean="0"/>
          </a:p>
          <a:p>
            <a:pPr marL="0" indent="0">
              <a:buNone/>
            </a:pPr>
            <a:endParaRPr lang="en-ID" dirty="0"/>
          </a:p>
          <a:p>
            <a:r>
              <a:rPr lang="en-ID" dirty="0" smtClean="0"/>
              <a:t>Studies </a:t>
            </a:r>
            <a:r>
              <a:rPr lang="en-ID" dirty="0"/>
              <a:t>have shown that obese workers are twice as likely as fit workers to </a:t>
            </a:r>
            <a:r>
              <a:rPr lang="en-ID" dirty="0" smtClean="0"/>
              <a:t>miss</a:t>
            </a:r>
            <a:r>
              <a:rPr lang="id-ID" dirty="0" smtClean="0"/>
              <a:t> </a:t>
            </a:r>
            <a:r>
              <a:rPr lang="en-ID" dirty="0" smtClean="0"/>
              <a:t>work </a:t>
            </a:r>
            <a:r>
              <a:rPr lang="en-ID" dirty="0"/>
              <a:t>(Wolf and </a:t>
            </a:r>
            <a:r>
              <a:rPr lang="en-ID" dirty="0" err="1"/>
              <a:t>Colditz</a:t>
            </a:r>
            <a:r>
              <a:rPr lang="en-ID" dirty="0"/>
              <a:t>, 1998</a:t>
            </a:r>
            <a:r>
              <a:rPr lang="en-ID" dirty="0" smtClean="0"/>
              <a:t>).</a:t>
            </a:r>
            <a:endParaRPr lang="id-ID" dirty="0" smtClean="0"/>
          </a:p>
          <a:p>
            <a:pPr marL="0" indent="0">
              <a:buNone/>
            </a:pPr>
            <a:endParaRPr lang="en-ID" dirty="0"/>
          </a:p>
          <a:p>
            <a:r>
              <a:rPr lang="en-ID" dirty="0" smtClean="0"/>
              <a:t>In </a:t>
            </a:r>
            <a:r>
              <a:rPr lang="en-ID" dirty="0"/>
              <a:t>2001, non-communicable diseases contributed to about 46 per cent of </a:t>
            </a:r>
            <a:r>
              <a:rPr lang="en-ID" dirty="0" smtClean="0"/>
              <a:t>the</a:t>
            </a:r>
            <a:r>
              <a:rPr lang="id-ID" dirty="0" smtClean="0"/>
              <a:t> </a:t>
            </a:r>
            <a:r>
              <a:rPr lang="en-ID" dirty="0" smtClean="0"/>
              <a:t>global </a:t>
            </a:r>
            <a:r>
              <a:rPr lang="en-ID" dirty="0"/>
              <a:t>disease burden and 60 per cent of all deaths worldwide, with </a:t>
            </a:r>
            <a:r>
              <a:rPr lang="en-ID" dirty="0" smtClean="0"/>
              <a:t>cardiovascular</a:t>
            </a:r>
            <a:r>
              <a:rPr lang="id-ID" dirty="0" smtClean="0"/>
              <a:t> </a:t>
            </a:r>
            <a:r>
              <a:rPr lang="en-ID" dirty="0" smtClean="0"/>
              <a:t>disease </a:t>
            </a:r>
            <a:r>
              <a:rPr lang="en-ID" dirty="0"/>
              <a:t>alone amounting to 30 per cent of deaths (WHO, </a:t>
            </a:r>
            <a:r>
              <a:rPr lang="en-ID" dirty="0" smtClean="0"/>
              <a:t>2002). The</a:t>
            </a:r>
            <a:r>
              <a:rPr lang="id-ID" dirty="0" smtClean="0"/>
              <a:t> </a:t>
            </a:r>
            <a:r>
              <a:rPr lang="en-ID" dirty="0" smtClean="0"/>
              <a:t>global </a:t>
            </a:r>
            <a:r>
              <a:rPr lang="en-ID" dirty="0"/>
              <a:t>disease burden from non-communicable diseases is expected to climb </a:t>
            </a:r>
            <a:r>
              <a:rPr lang="en-ID" dirty="0" smtClean="0"/>
              <a:t>to</a:t>
            </a:r>
            <a:r>
              <a:rPr lang="id-ID" dirty="0" smtClean="0"/>
              <a:t> </a:t>
            </a:r>
            <a:r>
              <a:rPr lang="en-ID" dirty="0" smtClean="0"/>
              <a:t>57 </a:t>
            </a:r>
            <a:r>
              <a:rPr lang="en-ID" dirty="0"/>
              <a:t>per cent by 2020 (WHO, </a:t>
            </a:r>
            <a:r>
              <a:rPr lang="en-ID" dirty="0" smtClean="0"/>
              <a:t>200</a:t>
            </a:r>
            <a:r>
              <a:rPr lang="id-ID" dirty="0" smtClean="0"/>
              <a:t>3</a:t>
            </a:r>
            <a:r>
              <a:rPr lang="en-ID" dirty="0" smtClean="0"/>
              <a:t>).</a:t>
            </a:r>
            <a:endParaRPr lang="en-ID" dirty="0"/>
          </a:p>
        </p:txBody>
      </p:sp>
      <p:sp>
        <p:nvSpPr>
          <p:cNvPr id="6" name="Title 1"/>
          <p:cNvSpPr txBox="1">
            <a:spLocks/>
          </p:cNvSpPr>
          <p:nvPr/>
        </p:nvSpPr>
        <p:spPr>
          <a:xfrm>
            <a:off x="960120" y="304165"/>
            <a:ext cx="10515600"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d-ID" sz="3200" b="1" i="0" u="none" strike="noStrike" kern="1200" cap="none" spc="0" normalizeH="0" baseline="0" noProof="0" dirty="0" smtClean="0">
                <a:ln>
                  <a:noFill/>
                </a:ln>
                <a:solidFill>
                  <a:schemeClr val="tx1"/>
                </a:solidFill>
                <a:effectLst/>
                <a:uLnTx/>
                <a:uFillTx/>
                <a:latin typeface="+mj-lt"/>
                <a:ea typeface="+mj-ea"/>
                <a:cs typeface="+mj-cs"/>
              </a:rPr>
              <a:t>Nutrition and Productivity</a:t>
            </a:r>
            <a:endParaRPr kumimoji="0" lang="en-US" sz="32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1601079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t>Nutrition and Productivity</a:t>
            </a:r>
            <a:endParaRPr lang="en-US" b="1" dirty="0"/>
          </a:p>
        </p:txBody>
      </p:sp>
      <p:sp>
        <p:nvSpPr>
          <p:cNvPr id="3" name="Content Placeholder 2"/>
          <p:cNvSpPr>
            <a:spLocks noGrp="1"/>
          </p:cNvSpPr>
          <p:nvPr>
            <p:ph idx="1"/>
          </p:nvPr>
        </p:nvSpPr>
        <p:spPr/>
        <p:txBody>
          <a:bodyPr/>
          <a:lstStyle/>
          <a:p>
            <a:r>
              <a:rPr lang="id-ID" dirty="0" smtClean="0"/>
              <a:t>Person’s physical work capacity can be measured by his/her maximal oxygen uptake. The higher its value, the greater the capacity of the body to convert energy in the tissues into work. </a:t>
            </a:r>
          </a:p>
          <a:p>
            <a:endParaRPr lang="id-ID" dirty="0"/>
          </a:p>
          <a:p>
            <a:r>
              <a:rPr lang="id-ID" dirty="0" smtClean="0"/>
              <a:t>The more lean body mass, the higher maximal oxygen uptake</a:t>
            </a:r>
          </a:p>
          <a:p>
            <a:endParaRPr lang="id-ID" dirty="0"/>
          </a:p>
          <a:p>
            <a:r>
              <a:rPr lang="id-ID" dirty="0" smtClean="0"/>
              <a:t>Maximal </a:t>
            </a:r>
            <a:r>
              <a:rPr lang="id-ID" dirty="0"/>
              <a:t>oxygen uptake </a:t>
            </a:r>
            <a:r>
              <a:rPr lang="id-ID" dirty="0" smtClean="0"/>
              <a:t>depends on the concentration of haemoglobin in the blood </a:t>
            </a:r>
            <a:endParaRPr lang="en-US" dirty="0"/>
          </a:p>
        </p:txBody>
      </p:sp>
    </p:spTree>
    <p:extLst>
      <p:ext uri="{BB962C8B-B14F-4D97-AF65-F5344CB8AC3E}">
        <p14:creationId xmlns:p14="http://schemas.microsoft.com/office/powerpoint/2010/main" xmlns="" val="1703958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880" y="0"/>
            <a:ext cx="10515600" cy="1325563"/>
          </a:xfrm>
        </p:spPr>
        <p:txBody>
          <a:bodyPr/>
          <a:lstStyle/>
          <a:p>
            <a:pPr algn="ctr"/>
            <a:r>
              <a:rPr lang="id-ID" b="1" dirty="0" smtClean="0"/>
              <a:t>Gizi &amp; Potensi Ekonomi</a:t>
            </a:r>
            <a:endParaRPr lang="en-US" b="1" dirty="0"/>
          </a:p>
        </p:txBody>
      </p:sp>
      <p:sp>
        <p:nvSpPr>
          <p:cNvPr id="3" name="Content Placeholder 2"/>
          <p:cNvSpPr>
            <a:spLocks noGrp="1"/>
          </p:cNvSpPr>
          <p:nvPr>
            <p:ph idx="1"/>
          </p:nvPr>
        </p:nvSpPr>
        <p:spPr>
          <a:xfrm>
            <a:off x="838200" y="1564640"/>
            <a:ext cx="10515600" cy="4612323"/>
          </a:xfrm>
        </p:spPr>
        <p:txBody>
          <a:bodyPr>
            <a:normAutofit fontScale="92500" lnSpcReduction="10000"/>
          </a:bodyPr>
          <a:lstStyle/>
          <a:p>
            <a:r>
              <a:rPr lang="id-ID" dirty="0" smtClean="0"/>
              <a:t>Gizi </a:t>
            </a:r>
            <a:r>
              <a:rPr lang="en-US" dirty="0" err="1" smtClean="0"/>
              <a:t>dikaitkan</a:t>
            </a:r>
            <a:r>
              <a:rPr lang="en-US" dirty="0" smtClean="0"/>
              <a:t> </a:t>
            </a:r>
            <a:r>
              <a:rPr lang="en-US" dirty="0" err="1"/>
              <a:t>dengan</a:t>
            </a:r>
            <a:r>
              <a:rPr lang="en-US" dirty="0"/>
              <a:t> </a:t>
            </a:r>
            <a:r>
              <a:rPr lang="en-US" dirty="0" err="1"/>
              <a:t>potensi</a:t>
            </a:r>
            <a:r>
              <a:rPr lang="en-US" dirty="0"/>
              <a:t> </a:t>
            </a:r>
            <a:r>
              <a:rPr lang="en-US" dirty="0" err="1"/>
              <a:t>ekonomi</a:t>
            </a:r>
            <a:r>
              <a:rPr lang="en-US" dirty="0"/>
              <a:t> </a:t>
            </a:r>
            <a:r>
              <a:rPr lang="en-US" dirty="0" err="1"/>
              <a:t>seseorang</a:t>
            </a:r>
            <a:r>
              <a:rPr lang="en-US" dirty="0"/>
              <a:t> </a:t>
            </a:r>
            <a:r>
              <a:rPr lang="en-US" dirty="0" err="1"/>
              <a:t>karena</a:t>
            </a:r>
            <a:r>
              <a:rPr lang="en-US" dirty="0"/>
              <a:t> </a:t>
            </a:r>
            <a:r>
              <a:rPr lang="en-US" dirty="0" err="1"/>
              <a:t>gizi</a:t>
            </a:r>
            <a:r>
              <a:rPr lang="en-US" dirty="0"/>
              <a:t> </a:t>
            </a:r>
            <a:r>
              <a:rPr lang="en-US" dirty="0" err="1"/>
              <a:t>berkaitan</a:t>
            </a:r>
            <a:r>
              <a:rPr lang="en-US" dirty="0"/>
              <a:t> </a:t>
            </a:r>
            <a:r>
              <a:rPr lang="en-US" dirty="0" err="1"/>
              <a:t>dengan</a:t>
            </a:r>
            <a:r>
              <a:rPr lang="en-US" dirty="0"/>
              <a:t> </a:t>
            </a:r>
            <a:r>
              <a:rPr lang="en-US" dirty="0" err="1"/>
              <a:t>perkembangan</a:t>
            </a:r>
            <a:r>
              <a:rPr lang="en-US" dirty="0"/>
              <a:t> </a:t>
            </a:r>
            <a:r>
              <a:rPr lang="en-US" dirty="0" err="1"/>
              <a:t>otak</a:t>
            </a:r>
            <a:r>
              <a:rPr lang="en-US" dirty="0"/>
              <a:t>, </a:t>
            </a:r>
            <a:r>
              <a:rPr lang="en-US" dirty="0" err="1"/>
              <a:t>kemampuan</a:t>
            </a:r>
            <a:r>
              <a:rPr lang="en-US" dirty="0"/>
              <a:t> </a:t>
            </a:r>
            <a:r>
              <a:rPr lang="en-US" dirty="0" err="1"/>
              <a:t>belajar</a:t>
            </a:r>
            <a:r>
              <a:rPr lang="en-US" dirty="0" smtClean="0"/>
              <a:t>,</a:t>
            </a:r>
            <a:r>
              <a:rPr lang="id-ID" dirty="0" smtClean="0"/>
              <a:t> </a:t>
            </a:r>
            <a:r>
              <a:rPr lang="en-US" dirty="0" err="1" smtClean="0"/>
              <a:t>dan</a:t>
            </a:r>
            <a:r>
              <a:rPr lang="id-ID" dirty="0" smtClean="0"/>
              <a:t> </a:t>
            </a:r>
            <a:r>
              <a:rPr lang="en-US" dirty="0" err="1" smtClean="0"/>
              <a:t>produktivitas</a:t>
            </a:r>
            <a:r>
              <a:rPr lang="en-US" dirty="0"/>
              <a:t> </a:t>
            </a:r>
            <a:r>
              <a:rPr lang="en-US" dirty="0" err="1"/>
              <a:t>kerja</a:t>
            </a:r>
            <a:r>
              <a:rPr lang="en-US" dirty="0" smtClean="0"/>
              <a:t>.</a:t>
            </a:r>
            <a:endParaRPr lang="id-ID" dirty="0" smtClean="0"/>
          </a:p>
          <a:p>
            <a:r>
              <a:rPr lang="en-US" dirty="0" err="1" smtClean="0"/>
              <a:t>Konsep</a:t>
            </a:r>
            <a:r>
              <a:rPr lang="en-US" dirty="0" smtClean="0"/>
              <a:t> </a:t>
            </a:r>
            <a:r>
              <a:rPr lang="en-US" dirty="0" err="1"/>
              <a:t>antara</a:t>
            </a:r>
            <a:r>
              <a:rPr lang="en-US" dirty="0"/>
              <a:t> </a:t>
            </a:r>
            <a:r>
              <a:rPr lang="en-US" dirty="0" err="1"/>
              <a:t>gizi</a:t>
            </a:r>
            <a:r>
              <a:rPr lang="en-US" dirty="0"/>
              <a:t> </a:t>
            </a:r>
            <a:r>
              <a:rPr lang="en-US" dirty="0" err="1"/>
              <a:t>dengan</a:t>
            </a:r>
            <a:r>
              <a:rPr lang="en-US" dirty="0"/>
              <a:t> </a:t>
            </a:r>
            <a:r>
              <a:rPr lang="en-US" dirty="0" err="1" smtClean="0"/>
              <a:t>produktivitas</a:t>
            </a:r>
            <a:r>
              <a:rPr lang="id-ID" dirty="0" smtClean="0"/>
              <a:t> </a:t>
            </a:r>
            <a:r>
              <a:rPr lang="en-US" dirty="0" err="1" smtClean="0"/>
              <a:t>adalah</a:t>
            </a:r>
            <a:r>
              <a:rPr lang="en-US" dirty="0" smtClean="0"/>
              <a:t> </a:t>
            </a:r>
            <a:r>
              <a:rPr lang="en-US" dirty="0" err="1"/>
              <a:t>sebagai</a:t>
            </a:r>
            <a:r>
              <a:rPr lang="en-US" dirty="0"/>
              <a:t> </a:t>
            </a:r>
            <a:r>
              <a:rPr lang="en-US" dirty="0" err="1" smtClean="0"/>
              <a:t>berikut</a:t>
            </a:r>
            <a:r>
              <a:rPr lang="id-ID" dirty="0" smtClean="0"/>
              <a:t>:</a:t>
            </a:r>
          </a:p>
          <a:p>
            <a:pPr marL="974725" indent="-284163">
              <a:buNone/>
            </a:pPr>
            <a:r>
              <a:rPr lang="en-US" dirty="0" err="1" smtClean="0"/>
              <a:t>a.Tingkat</a:t>
            </a:r>
            <a:r>
              <a:rPr lang="en-US" dirty="0" smtClean="0"/>
              <a:t> </a:t>
            </a:r>
            <a:r>
              <a:rPr lang="en-US" dirty="0" err="1"/>
              <a:t>kesehatan</a:t>
            </a:r>
            <a:r>
              <a:rPr lang="en-US" dirty="0"/>
              <a:t> </a:t>
            </a:r>
            <a:r>
              <a:rPr lang="en-US" dirty="0" err="1"/>
              <a:t>menurun</a:t>
            </a:r>
            <a:r>
              <a:rPr lang="en-US" dirty="0"/>
              <a:t>, </a:t>
            </a:r>
            <a:r>
              <a:rPr lang="en-US" dirty="0" err="1"/>
              <a:t>konsumsi</a:t>
            </a:r>
            <a:r>
              <a:rPr lang="en-US" dirty="0"/>
              <a:t> </a:t>
            </a:r>
            <a:r>
              <a:rPr lang="en-US" dirty="0" err="1"/>
              <a:t>makanan</a:t>
            </a:r>
            <a:r>
              <a:rPr lang="en-US" dirty="0"/>
              <a:t> </a:t>
            </a:r>
            <a:r>
              <a:rPr lang="en-US" dirty="0" err="1"/>
              <a:t>berkurang</a:t>
            </a:r>
            <a:r>
              <a:rPr lang="en-US" dirty="0"/>
              <a:t> </a:t>
            </a:r>
            <a:r>
              <a:rPr lang="en-US" dirty="0" err="1"/>
              <a:t>sehingga</a:t>
            </a:r>
            <a:r>
              <a:rPr lang="en-US" dirty="0"/>
              <a:t> </a:t>
            </a:r>
            <a:r>
              <a:rPr lang="en-US" dirty="0" err="1"/>
              <a:t>keadaan</a:t>
            </a:r>
            <a:r>
              <a:rPr lang="en-US" dirty="0"/>
              <a:t> </a:t>
            </a:r>
            <a:r>
              <a:rPr lang="en-US" dirty="0" err="1"/>
              <a:t>gizi</a:t>
            </a:r>
            <a:r>
              <a:rPr lang="en-US" dirty="0"/>
              <a:t> </a:t>
            </a:r>
            <a:r>
              <a:rPr lang="en-US" dirty="0" err="1"/>
              <a:t>tenaga</a:t>
            </a:r>
            <a:r>
              <a:rPr lang="en-US" dirty="0"/>
              <a:t> </a:t>
            </a:r>
            <a:r>
              <a:rPr lang="en-US" dirty="0" err="1" smtClean="0"/>
              <a:t>kerja</a:t>
            </a:r>
            <a:r>
              <a:rPr lang="id-ID" dirty="0" smtClean="0"/>
              <a:t> </a:t>
            </a:r>
            <a:r>
              <a:rPr lang="en-US" dirty="0" err="1" smtClean="0"/>
              <a:t>menurun</a:t>
            </a:r>
            <a:r>
              <a:rPr lang="en-US" dirty="0"/>
              <a:t>. </a:t>
            </a:r>
            <a:endParaRPr lang="id-ID" dirty="0" smtClean="0"/>
          </a:p>
          <a:p>
            <a:pPr marL="974725" indent="-284163">
              <a:buNone/>
            </a:pPr>
            <a:r>
              <a:rPr lang="en-US" dirty="0" err="1" smtClean="0"/>
              <a:t>b.Keadaan</a:t>
            </a:r>
            <a:r>
              <a:rPr lang="en-US" dirty="0" smtClean="0"/>
              <a:t> </a:t>
            </a:r>
            <a:r>
              <a:rPr lang="en-US" dirty="0" err="1"/>
              <a:t>gizi</a:t>
            </a:r>
            <a:r>
              <a:rPr lang="en-US" dirty="0"/>
              <a:t> </a:t>
            </a:r>
            <a:r>
              <a:rPr lang="en-US" dirty="0" err="1"/>
              <a:t>kerja</a:t>
            </a:r>
            <a:r>
              <a:rPr lang="en-US" dirty="0"/>
              <a:t> yang </a:t>
            </a:r>
            <a:r>
              <a:rPr lang="en-US" dirty="0" err="1"/>
              <a:t>menurun</a:t>
            </a:r>
            <a:r>
              <a:rPr lang="en-US" dirty="0"/>
              <a:t> </a:t>
            </a:r>
            <a:r>
              <a:rPr lang="en-US" dirty="0" err="1"/>
              <a:t>tersebut</a:t>
            </a:r>
            <a:r>
              <a:rPr lang="en-US" dirty="0"/>
              <a:t> </a:t>
            </a:r>
            <a:r>
              <a:rPr lang="en-US" dirty="0" err="1"/>
              <a:t>mengakibatkan</a:t>
            </a:r>
            <a:r>
              <a:rPr lang="en-US" dirty="0"/>
              <a:t> </a:t>
            </a:r>
            <a:r>
              <a:rPr lang="en-US" dirty="0" err="1"/>
              <a:t>daya</a:t>
            </a:r>
            <a:r>
              <a:rPr lang="en-US" dirty="0"/>
              <a:t> </a:t>
            </a:r>
            <a:r>
              <a:rPr lang="en-US" dirty="0" err="1"/>
              <a:t>kerja</a:t>
            </a:r>
            <a:r>
              <a:rPr lang="en-US" dirty="0"/>
              <a:t> </a:t>
            </a:r>
            <a:r>
              <a:rPr lang="en-US" dirty="0" err="1"/>
              <a:t>fisik</a:t>
            </a:r>
            <a:r>
              <a:rPr lang="en-US" dirty="0"/>
              <a:t> </a:t>
            </a:r>
            <a:r>
              <a:rPr lang="en-US" dirty="0" err="1"/>
              <a:t>terbatas</a:t>
            </a:r>
            <a:r>
              <a:rPr lang="en-US" dirty="0"/>
              <a:t>, </a:t>
            </a:r>
            <a:r>
              <a:rPr lang="en-US" dirty="0" err="1"/>
              <a:t>kesehatan</a:t>
            </a:r>
            <a:r>
              <a:rPr lang="en-US" dirty="0"/>
              <a:t> </a:t>
            </a:r>
            <a:r>
              <a:rPr lang="en-US" dirty="0" err="1"/>
              <a:t>jasmani</a:t>
            </a:r>
            <a:r>
              <a:rPr lang="en-US" dirty="0"/>
              <a:t> </a:t>
            </a:r>
            <a:r>
              <a:rPr lang="en-US" dirty="0" err="1"/>
              <a:t>menurun</a:t>
            </a:r>
            <a:r>
              <a:rPr lang="en-US" dirty="0" smtClean="0"/>
              <a:t>.</a:t>
            </a:r>
            <a:endParaRPr lang="id-ID" dirty="0" smtClean="0"/>
          </a:p>
          <a:p>
            <a:pPr marL="974725" indent="-284163">
              <a:buNone/>
            </a:pPr>
            <a:r>
              <a:rPr lang="en-US" dirty="0" err="1" smtClean="0"/>
              <a:t>c.Kemampuan</a:t>
            </a:r>
            <a:r>
              <a:rPr lang="en-US" dirty="0" smtClean="0"/>
              <a:t> </a:t>
            </a:r>
            <a:r>
              <a:rPr lang="en-US" dirty="0" err="1"/>
              <a:t>kerja</a:t>
            </a:r>
            <a:r>
              <a:rPr lang="en-US" dirty="0"/>
              <a:t> yang </a:t>
            </a:r>
            <a:r>
              <a:rPr lang="en-US" dirty="0" err="1"/>
              <a:t>terbatas</a:t>
            </a:r>
            <a:r>
              <a:rPr lang="en-US" dirty="0"/>
              <a:t>, </a:t>
            </a:r>
            <a:r>
              <a:rPr lang="en-US" dirty="0" err="1"/>
              <a:t>keadan</a:t>
            </a:r>
            <a:r>
              <a:rPr lang="en-US" dirty="0"/>
              <a:t> </a:t>
            </a:r>
            <a:r>
              <a:rPr lang="en-US" dirty="0" err="1"/>
              <a:t>jasmani</a:t>
            </a:r>
            <a:r>
              <a:rPr lang="en-US" dirty="0"/>
              <a:t> yang </a:t>
            </a:r>
            <a:r>
              <a:rPr lang="en-US" dirty="0" err="1"/>
              <a:t>buruk</a:t>
            </a:r>
            <a:r>
              <a:rPr lang="en-US" dirty="0"/>
              <a:t> </a:t>
            </a:r>
            <a:r>
              <a:rPr lang="en-US" dirty="0" err="1"/>
              <a:t>mengakibatkan</a:t>
            </a:r>
            <a:r>
              <a:rPr lang="en-US" dirty="0"/>
              <a:t> </a:t>
            </a:r>
            <a:r>
              <a:rPr lang="en-US" dirty="0" err="1"/>
              <a:t>daya</a:t>
            </a:r>
            <a:r>
              <a:rPr lang="en-US" dirty="0"/>
              <a:t> </a:t>
            </a:r>
            <a:r>
              <a:rPr lang="en-US" dirty="0" err="1" smtClean="0"/>
              <a:t>kerja</a:t>
            </a:r>
            <a:r>
              <a:rPr lang="id-ID" dirty="0" smtClean="0"/>
              <a:t> </a:t>
            </a:r>
            <a:r>
              <a:rPr lang="en-US" dirty="0" err="1" smtClean="0"/>
              <a:t>menurun</a:t>
            </a:r>
            <a:r>
              <a:rPr lang="en-US" dirty="0" smtClean="0"/>
              <a:t> </a:t>
            </a:r>
            <a:r>
              <a:rPr lang="en-US" dirty="0" err="1"/>
              <a:t>dan</a:t>
            </a:r>
            <a:r>
              <a:rPr lang="en-US" dirty="0"/>
              <a:t> jam </a:t>
            </a:r>
            <a:r>
              <a:rPr lang="en-US" dirty="0" err="1"/>
              <a:t>kerja</a:t>
            </a:r>
            <a:r>
              <a:rPr lang="en-US" dirty="0"/>
              <a:t> </a:t>
            </a:r>
            <a:r>
              <a:rPr lang="en-US" dirty="0" err="1"/>
              <a:t>berkurang</a:t>
            </a:r>
            <a:r>
              <a:rPr lang="en-US" dirty="0" smtClean="0"/>
              <a:t>.</a:t>
            </a:r>
            <a:endParaRPr lang="id-ID" dirty="0" smtClean="0"/>
          </a:p>
          <a:p>
            <a:pPr marL="974725" indent="-284163">
              <a:buNone/>
            </a:pPr>
            <a:r>
              <a:rPr lang="en-US" dirty="0" err="1" smtClean="0"/>
              <a:t>d.Daya</a:t>
            </a:r>
            <a:r>
              <a:rPr lang="en-US" dirty="0" smtClean="0"/>
              <a:t> </a:t>
            </a:r>
            <a:r>
              <a:rPr lang="en-US" dirty="0" err="1"/>
              <a:t>produksi</a:t>
            </a:r>
            <a:r>
              <a:rPr lang="en-US" dirty="0"/>
              <a:t> </a:t>
            </a:r>
            <a:r>
              <a:rPr lang="en-US" dirty="0" err="1"/>
              <a:t>jasmani</a:t>
            </a:r>
            <a:r>
              <a:rPr lang="en-US" dirty="0"/>
              <a:t> </a:t>
            </a:r>
            <a:r>
              <a:rPr lang="en-US" dirty="0" err="1"/>
              <a:t>menurun</a:t>
            </a:r>
            <a:r>
              <a:rPr lang="en-US" dirty="0"/>
              <a:t> </a:t>
            </a:r>
            <a:r>
              <a:rPr lang="en-US" dirty="0" err="1"/>
              <a:t>mengakibatkan</a:t>
            </a:r>
            <a:r>
              <a:rPr lang="en-US" dirty="0"/>
              <a:t> </a:t>
            </a:r>
            <a:r>
              <a:rPr lang="en-US" dirty="0" err="1"/>
              <a:t>pendapatan</a:t>
            </a:r>
            <a:r>
              <a:rPr lang="en-US" dirty="0"/>
              <a:t> </a:t>
            </a:r>
            <a:r>
              <a:rPr lang="en-US" dirty="0" err="1" smtClean="0"/>
              <a:t>individu</a:t>
            </a:r>
            <a:r>
              <a:rPr lang="id-ID" dirty="0" smtClean="0"/>
              <a:t> </a:t>
            </a:r>
            <a:r>
              <a:rPr lang="en-US" dirty="0" err="1" smtClean="0"/>
              <a:t>menurun</a:t>
            </a:r>
            <a:r>
              <a:rPr lang="en-US" dirty="0" smtClean="0"/>
              <a:t> </a:t>
            </a:r>
            <a:r>
              <a:rPr lang="en-US" dirty="0" err="1"/>
              <a:t>dan</a:t>
            </a:r>
            <a:r>
              <a:rPr lang="en-US" dirty="0"/>
              <a:t> </a:t>
            </a:r>
            <a:r>
              <a:rPr lang="en-US" dirty="0" err="1"/>
              <a:t>prestas</a:t>
            </a:r>
            <a:r>
              <a:rPr lang="id-ID" dirty="0"/>
              <a:t>i kerja menurun</a:t>
            </a:r>
            <a:endParaRPr lang="en-US" dirty="0"/>
          </a:p>
          <a:p>
            <a:endParaRPr lang="en-US" dirty="0"/>
          </a:p>
        </p:txBody>
      </p:sp>
    </p:spTree>
    <p:extLst>
      <p:ext uri="{BB962C8B-B14F-4D97-AF65-F5344CB8AC3E}">
        <p14:creationId xmlns:p14="http://schemas.microsoft.com/office/powerpoint/2010/main" xmlns="" val="1566860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l="22000" t="20590" r="27132" b="14534"/>
          <a:stretch/>
        </p:blipFill>
        <p:spPr>
          <a:xfrm>
            <a:off x="4247512" y="447040"/>
            <a:ext cx="7944488" cy="5696576"/>
          </a:xfrm>
          <a:prstGeom prst="rect">
            <a:avLst/>
          </a:prstGeom>
        </p:spPr>
      </p:pic>
      <p:sp>
        <p:nvSpPr>
          <p:cNvPr id="6" name="TextBox 5"/>
          <p:cNvSpPr txBox="1"/>
          <p:nvPr/>
        </p:nvSpPr>
        <p:spPr>
          <a:xfrm>
            <a:off x="2743200" y="899885"/>
            <a:ext cx="996287" cy="369332"/>
          </a:xfrm>
          <a:prstGeom prst="rect">
            <a:avLst/>
          </a:prstGeom>
          <a:solidFill>
            <a:schemeClr val="bg1"/>
          </a:solidFill>
        </p:spPr>
        <p:txBody>
          <a:bodyPr wrap="square" rtlCol="0">
            <a:spAutoFit/>
          </a:bodyPr>
          <a:lstStyle/>
          <a:p>
            <a:endParaRPr lang="en-US" dirty="0"/>
          </a:p>
        </p:txBody>
      </p:sp>
      <p:sp>
        <p:nvSpPr>
          <p:cNvPr id="5" name="Title 1"/>
          <p:cNvSpPr>
            <a:spLocks noGrp="1"/>
          </p:cNvSpPr>
          <p:nvPr>
            <p:ph type="title"/>
          </p:nvPr>
        </p:nvSpPr>
        <p:spPr>
          <a:xfrm>
            <a:off x="797560" y="264160"/>
            <a:ext cx="3977640" cy="5323840"/>
          </a:xfrm>
        </p:spPr>
        <p:txBody>
          <a:bodyPr>
            <a:normAutofit/>
          </a:bodyPr>
          <a:lstStyle/>
          <a:p>
            <a:pPr algn="ctr"/>
            <a:r>
              <a:rPr lang="id-ID" sz="2800" b="1" dirty="0" smtClean="0"/>
              <a:t>Siklus Gizi Kurang dan Rendahnya  Produktivitas Negara </a:t>
            </a:r>
            <a:endParaRPr lang="en-US" sz="2800" b="1" dirty="0"/>
          </a:p>
        </p:txBody>
      </p:sp>
    </p:spTree>
    <p:extLst>
      <p:ext uri="{BB962C8B-B14F-4D97-AF65-F5344CB8AC3E}">
        <p14:creationId xmlns:p14="http://schemas.microsoft.com/office/powerpoint/2010/main" xmlns="" val="1607022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409575" y="-228600"/>
            <a:ext cx="13011150" cy="7315200"/>
          </a:xfrm>
          <a:prstGeom prst="rect">
            <a:avLst/>
          </a:prstGeom>
        </p:spPr>
      </p:pic>
      <p:sp>
        <p:nvSpPr>
          <p:cNvPr id="5" name="TextBox 4"/>
          <p:cNvSpPr txBox="1"/>
          <p:nvPr/>
        </p:nvSpPr>
        <p:spPr>
          <a:xfrm>
            <a:off x="-109183" y="5934670"/>
            <a:ext cx="1310185" cy="830997"/>
          </a:xfrm>
          <a:prstGeom prst="rect">
            <a:avLst/>
          </a:prstGeom>
          <a:noFill/>
        </p:spPr>
        <p:txBody>
          <a:bodyPr wrap="square" rtlCol="0">
            <a:spAutoFit/>
          </a:bodyPr>
          <a:lstStyle/>
          <a:p>
            <a:r>
              <a:rPr lang="id-ID" sz="1600" i="1" dirty="0" smtClean="0"/>
              <a:t>Modified by Nadiyah (2017)</a:t>
            </a:r>
            <a:endParaRPr lang="en-US" sz="1600" i="1" dirty="0"/>
          </a:p>
        </p:txBody>
      </p:sp>
    </p:spTree>
    <p:extLst>
      <p:ext uri="{BB962C8B-B14F-4D97-AF65-F5344CB8AC3E}">
        <p14:creationId xmlns:p14="http://schemas.microsoft.com/office/powerpoint/2010/main" xmlns="" val="464533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t>Tujuan Umum Pembelajaran Gizi Kerja</a:t>
            </a:r>
            <a:endParaRPr lang="en-US" b="1" dirty="0"/>
          </a:p>
        </p:txBody>
      </p:sp>
      <p:sp>
        <p:nvSpPr>
          <p:cNvPr id="3" name="Content Placeholder 2"/>
          <p:cNvSpPr>
            <a:spLocks noGrp="1"/>
          </p:cNvSpPr>
          <p:nvPr>
            <p:ph idx="1"/>
          </p:nvPr>
        </p:nvSpPr>
        <p:spPr>
          <a:xfrm>
            <a:off x="858520" y="2153919"/>
            <a:ext cx="10515600" cy="3372803"/>
          </a:xfrm>
        </p:spPr>
        <p:txBody>
          <a:bodyPr/>
          <a:lstStyle/>
          <a:p>
            <a:pPr lvl="0"/>
            <a:r>
              <a:rPr lang="id-ID" dirty="0" smtClean="0"/>
              <a:t>Mahasiswa</a:t>
            </a:r>
            <a:r>
              <a:rPr lang="en-US" dirty="0" smtClean="0"/>
              <a:t> </a:t>
            </a:r>
            <a:r>
              <a:rPr lang="en-US" dirty="0" err="1" smtClean="0"/>
              <a:t>memiliki</a:t>
            </a:r>
            <a:r>
              <a:rPr lang="en-US" dirty="0" smtClean="0"/>
              <a:t> </a:t>
            </a:r>
            <a:r>
              <a:rPr lang="en-US" dirty="0" err="1" smtClean="0"/>
              <a:t>landasan</a:t>
            </a:r>
            <a:r>
              <a:rPr lang="en-US" dirty="0" smtClean="0"/>
              <a:t> </a:t>
            </a:r>
            <a:r>
              <a:rPr lang="en-US" dirty="0" err="1" smtClean="0"/>
              <a:t>pemikiran</a:t>
            </a:r>
            <a:r>
              <a:rPr lang="en-US" dirty="0" smtClean="0"/>
              <a:t> yang </a:t>
            </a:r>
            <a:r>
              <a:rPr lang="en-US" dirty="0" err="1" smtClean="0"/>
              <a:t>terarah</a:t>
            </a:r>
            <a:r>
              <a:rPr lang="en-US" dirty="0" smtClean="0"/>
              <a:t> </a:t>
            </a:r>
            <a:r>
              <a:rPr lang="en-US" dirty="0" err="1" smtClean="0"/>
              <a:t>dalam</a:t>
            </a:r>
            <a:r>
              <a:rPr lang="en-US" dirty="0" smtClean="0"/>
              <a:t> </a:t>
            </a:r>
            <a:r>
              <a:rPr lang="en-US" dirty="0" err="1" smtClean="0"/>
              <a:t>mengidentifikasi</a:t>
            </a:r>
            <a:r>
              <a:rPr lang="en-US" dirty="0" smtClean="0"/>
              <a:t> </a:t>
            </a:r>
            <a:r>
              <a:rPr lang="en-US" dirty="0" err="1" smtClean="0"/>
              <a:t>dan</a:t>
            </a:r>
            <a:r>
              <a:rPr lang="en-US" dirty="0" smtClean="0"/>
              <a:t> </a:t>
            </a:r>
            <a:r>
              <a:rPr lang="en-US" dirty="0" err="1" smtClean="0"/>
              <a:t>menentukan</a:t>
            </a:r>
            <a:r>
              <a:rPr lang="en-US" dirty="0" smtClean="0"/>
              <a:t> </a:t>
            </a:r>
            <a:r>
              <a:rPr lang="en-US" dirty="0" err="1" smtClean="0"/>
              <a:t>permasalahan</a:t>
            </a:r>
            <a:r>
              <a:rPr lang="en-US" dirty="0" smtClean="0"/>
              <a:t> </a:t>
            </a:r>
            <a:r>
              <a:rPr lang="id-ID" dirty="0" smtClean="0"/>
              <a:t>gizi kerja</a:t>
            </a:r>
            <a:r>
              <a:rPr lang="en-US" dirty="0" smtClean="0"/>
              <a:t> yang </a:t>
            </a:r>
            <a:r>
              <a:rPr lang="en-US" dirty="0" err="1" smtClean="0"/>
              <a:t>ada</a:t>
            </a:r>
            <a:r>
              <a:rPr lang="en-US" dirty="0" smtClean="0"/>
              <a:t> </a:t>
            </a:r>
            <a:r>
              <a:rPr lang="en-US" dirty="0" err="1" smtClean="0"/>
              <a:t>di</a:t>
            </a:r>
            <a:r>
              <a:rPr lang="en-US" dirty="0" smtClean="0"/>
              <a:t> </a:t>
            </a:r>
            <a:r>
              <a:rPr lang="en-US" dirty="0" err="1" smtClean="0"/>
              <a:t>lingkungan</a:t>
            </a:r>
            <a:r>
              <a:rPr lang="en-US" dirty="0" smtClean="0"/>
              <a:t> </a:t>
            </a:r>
            <a:r>
              <a:rPr lang="en-US" dirty="0" err="1" smtClean="0"/>
              <a:t>kerja</a:t>
            </a:r>
            <a:r>
              <a:rPr lang="en-US" dirty="0" smtClean="0"/>
              <a:t> </a:t>
            </a:r>
            <a:endParaRPr lang="id-ID" dirty="0" smtClean="0"/>
          </a:p>
          <a:p>
            <a:pPr lvl="0">
              <a:buNone/>
            </a:pPr>
            <a:endParaRPr lang="id-ID" dirty="0" smtClean="0"/>
          </a:p>
          <a:p>
            <a:r>
              <a:rPr lang="id-ID" dirty="0" smtClean="0"/>
              <a:t>Mahasiswa m</a:t>
            </a:r>
            <a:r>
              <a:rPr lang="en-US" dirty="0" err="1" smtClean="0"/>
              <a:t>emiliki</a:t>
            </a:r>
            <a:r>
              <a:rPr lang="en-US" dirty="0" smtClean="0"/>
              <a:t> </a:t>
            </a:r>
            <a:r>
              <a:rPr lang="en-US" dirty="0" err="1" smtClean="0"/>
              <a:t>kemampuan</a:t>
            </a:r>
            <a:r>
              <a:rPr lang="en-US" dirty="0" smtClean="0"/>
              <a:t> </a:t>
            </a:r>
            <a:r>
              <a:rPr lang="id-ID" dirty="0" smtClean="0"/>
              <a:t>dalam menganalisis penerapan program gizi kerja</a:t>
            </a:r>
            <a:endParaRPr lang="en-US" dirty="0"/>
          </a:p>
        </p:txBody>
      </p:sp>
    </p:spTree>
    <p:extLst>
      <p:ext uri="{BB962C8B-B14F-4D97-AF65-F5344CB8AC3E}">
        <p14:creationId xmlns:p14="http://schemas.microsoft.com/office/powerpoint/2010/main" xmlns="" val="3011840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cstate="print"/>
          <a:stretch>
            <a:fillRect/>
          </a:stretch>
        </p:blipFill>
        <p:spPr>
          <a:xfrm>
            <a:off x="-409575" y="-228600"/>
            <a:ext cx="13011150" cy="7315200"/>
          </a:xfrm>
          <a:prstGeom prst="rect">
            <a:avLst/>
          </a:prstGeom>
        </p:spPr>
      </p:pic>
      <p:sp>
        <p:nvSpPr>
          <p:cNvPr id="6" name="TextBox 5"/>
          <p:cNvSpPr txBox="1"/>
          <p:nvPr/>
        </p:nvSpPr>
        <p:spPr>
          <a:xfrm>
            <a:off x="-409575" y="-228600"/>
            <a:ext cx="1201004" cy="830997"/>
          </a:xfrm>
          <a:prstGeom prst="rect">
            <a:avLst/>
          </a:prstGeom>
          <a:noFill/>
        </p:spPr>
        <p:txBody>
          <a:bodyPr wrap="square" rtlCol="0">
            <a:spAutoFit/>
          </a:bodyPr>
          <a:lstStyle/>
          <a:p>
            <a:r>
              <a:rPr lang="id-ID" sz="1600" i="1" dirty="0" smtClean="0"/>
              <a:t>Modified by Nadiyah (2017)</a:t>
            </a:r>
            <a:endParaRPr lang="en-US" sz="1600" i="1" dirty="0"/>
          </a:p>
        </p:txBody>
      </p:sp>
    </p:spTree>
    <p:extLst>
      <p:ext uri="{BB962C8B-B14F-4D97-AF65-F5344CB8AC3E}">
        <p14:creationId xmlns:p14="http://schemas.microsoft.com/office/powerpoint/2010/main" xmlns="" val="2892761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920" y="2640965"/>
            <a:ext cx="10515600" cy="1325563"/>
          </a:xfrm>
        </p:spPr>
        <p:txBody>
          <a:bodyPr/>
          <a:lstStyle/>
          <a:p>
            <a:pPr algn="ctr"/>
            <a:r>
              <a:rPr lang="id-ID" b="1" dirty="0" smtClean="0"/>
              <a:t>2. </a:t>
            </a:r>
            <a:r>
              <a:rPr lang="en-US" b="1" dirty="0" err="1" smtClean="0"/>
              <a:t>Landasan</a:t>
            </a:r>
            <a:r>
              <a:rPr lang="en-US" b="1" dirty="0" smtClean="0"/>
              <a:t> </a:t>
            </a:r>
            <a:r>
              <a:rPr lang="en-US" b="1" dirty="0" err="1"/>
              <a:t>Hukum</a:t>
            </a:r>
            <a:r>
              <a:rPr lang="id-ID" b="1" dirty="0"/>
              <a:t/>
            </a:r>
            <a:br>
              <a:rPr lang="id-ID" b="1" dirty="0"/>
            </a:br>
            <a:endParaRPr lang="en-US" dirty="0"/>
          </a:p>
        </p:txBody>
      </p:sp>
    </p:spTree>
    <p:extLst>
      <p:ext uri="{BB962C8B-B14F-4D97-AF65-F5344CB8AC3E}">
        <p14:creationId xmlns:p14="http://schemas.microsoft.com/office/powerpoint/2010/main" xmlns="" val="32110693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id-ID" sz="2800" b="1" dirty="0" smtClean="0"/>
              <a:t>UNDANG-UNDANG REPUBLIK INDONESIA</a:t>
            </a:r>
            <a:br>
              <a:rPr lang="id-ID" sz="2800" b="1" dirty="0" smtClean="0"/>
            </a:br>
            <a:r>
              <a:rPr lang="id-ID" sz="2800" b="1" dirty="0" smtClean="0"/>
              <a:t>NOMOR 13 TAHUN 2003</a:t>
            </a:r>
            <a:br>
              <a:rPr lang="id-ID" sz="2800" b="1" dirty="0" smtClean="0"/>
            </a:br>
            <a:r>
              <a:rPr lang="id-ID" sz="2800" b="1" dirty="0" smtClean="0"/>
              <a:t>TENTANG KETENAGAKERJAAN</a:t>
            </a:r>
            <a:endParaRPr lang="id-ID" sz="2800" dirty="0"/>
          </a:p>
        </p:txBody>
      </p:sp>
      <p:sp>
        <p:nvSpPr>
          <p:cNvPr id="3" name="Content Placeholder 2"/>
          <p:cNvSpPr>
            <a:spLocks noGrp="1"/>
          </p:cNvSpPr>
          <p:nvPr>
            <p:ph idx="1"/>
          </p:nvPr>
        </p:nvSpPr>
        <p:spPr/>
        <p:txBody>
          <a:bodyPr>
            <a:normAutofit/>
          </a:bodyPr>
          <a:lstStyle/>
          <a:p>
            <a:r>
              <a:rPr lang="id-ID" b="1" dirty="0" smtClean="0"/>
              <a:t>Pasal 35 ayat (3</a:t>
            </a:r>
            <a:r>
              <a:rPr lang="id-ID" b="1" dirty="0" smtClean="0"/>
              <a:t>) </a:t>
            </a:r>
            <a:r>
              <a:rPr lang="id-ID" dirty="0" smtClean="0"/>
              <a:t>pemberi </a:t>
            </a:r>
            <a:r>
              <a:rPr lang="id-ID" dirty="0" smtClean="0"/>
              <a:t>kerja dalam mempekerjakan tenaga kerja wajib memberikan perlindungan yang mencakup kesejahteraan, keselamatan, dan </a:t>
            </a:r>
            <a:r>
              <a:rPr lang="id-ID" b="1" dirty="0" smtClean="0"/>
              <a:t>kesehatan baik mental maupun fisik tenaga </a:t>
            </a:r>
            <a:r>
              <a:rPr lang="id-ID" b="1" dirty="0" smtClean="0"/>
              <a:t>kerja</a:t>
            </a:r>
          </a:p>
          <a:p>
            <a:endParaRPr lang="id-ID" b="1" dirty="0" smtClean="0"/>
          </a:p>
          <a:p>
            <a:r>
              <a:rPr lang="id-ID" b="1" dirty="0" smtClean="0"/>
              <a:t>Penjelasan Pasal 86 ayat (2) UU Ketenagakerjaan</a:t>
            </a:r>
            <a:r>
              <a:rPr lang="id-ID" dirty="0" smtClean="0"/>
              <a:t>, dikatakan bahwa upaya keselamatan dan kesehatan kerja dimaksudkan untuk memberikan jaminan keselamatan dan meningkatkan derajat kesehatan para pekerja/buruh </a:t>
            </a:r>
            <a:r>
              <a:rPr lang="id-ID" u="sng" dirty="0" smtClean="0"/>
              <a:t>dengan cara pencegahan kecelakaan dan penyakit akibat kerja, pengendalian bahaya di tempat kerja, promosi kesehatan, pengobatan, dan rehabilitasi</a:t>
            </a:r>
            <a:r>
              <a:rPr lang="id-ID" dirty="0" smtClean="0"/>
              <a:t>.</a:t>
            </a:r>
            <a:endParaRPr lang="id-ID"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560" y="1543685"/>
            <a:ext cx="10515600" cy="1325563"/>
          </a:xfrm>
        </p:spPr>
        <p:txBody>
          <a:bodyPr>
            <a:noAutofit/>
          </a:bodyPr>
          <a:lstStyle/>
          <a:p>
            <a:pPr algn="ctr"/>
            <a:r>
              <a:rPr lang="id-ID" sz="2800" b="1" dirty="0" smtClean="0"/>
              <a:t>UNDANG-UNDANG REPUBLIK INDONESIA</a:t>
            </a:r>
            <a:br>
              <a:rPr lang="id-ID" sz="2800" b="1" dirty="0" smtClean="0"/>
            </a:br>
            <a:r>
              <a:rPr lang="id-ID" sz="2800" b="1" dirty="0" smtClean="0"/>
              <a:t>NOMOR 13 TAHUN 2003</a:t>
            </a:r>
            <a:br>
              <a:rPr lang="id-ID" sz="2800" b="1" dirty="0" smtClean="0"/>
            </a:br>
            <a:r>
              <a:rPr lang="id-ID" sz="2800" b="1" dirty="0" smtClean="0"/>
              <a:t>TENTANG</a:t>
            </a:r>
            <a:br>
              <a:rPr lang="id-ID" sz="2800" b="1" dirty="0" smtClean="0"/>
            </a:br>
            <a:r>
              <a:rPr lang="id-ID" sz="2800" b="1" dirty="0" smtClean="0"/>
              <a:t>KETENAGAKERJAAN</a:t>
            </a:r>
            <a:br>
              <a:rPr lang="id-ID" sz="2800" b="1" dirty="0" smtClean="0"/>
            </a:br>
            <a:r>
              <a:rPr lang="id-ID" sz="2800" b="1" dirty="0" smtClean="0"/>
              <a:t/>
            </a:r>
            <a:br>
              <a:rPr lang="id-ID" sz="2800" b="1" dirty="0" smtClean="0"/>
            </a:br>
            <a:r>
              <a:rPr lang="id-ID" sz="2800" dirty="0" smtClean="0"/>
              <a:t>Pasal 100 ayat (1):</a:t>
            </a:r>
            <a:endParaRPr lang="id-ID" sz="2800" dirty="0"/>
          </a:p>
        </p:txBody>
      </p:sp>
      <p:sp>
        <p:nvSpPr>
          <p:cNvPr id="3" name="Content Placeholder 2"/>
          <p:cNvSpPr>
            <a:spLocks noGrp="1"/>
          </p:cNvSpPr>
          <p:nvPr>
            <p:ph idx="1"/>
          </p:nvPr>
        </p:nvSpPr>
        <p:spPr>
          <a:xfrm>
            <a:off x="838200" y="3698239"/>
            <a:ext cx="10515600" cy="2478723"/>
          </a:xfrm>
        </p:spPr>
        <p:txBody>
          <a:bodyPr>
            <a:normAutofit fontScale="92500" lnSpcReduction="20000"/>
          </a:bodyPr>
          <a:lstStyle/>
          <a:p>
            <a:pPr>
              <a:buNone/>
            </a:pPr>
            <a:r>
              <a:rPr lang="id-ID" dirty="0" smtClean="0"/>
              <a:t>	Untuk </a:t>
            </a:r>
            <a:r>
              <a:rPr lang="id-ID" dirty="0" smtClean="0"/>
              <a:t>meningkatkan kesejahteraan bagi pekerja/buruh dan keluarganya, </a:t>
            </a:r>
            <a:r>
              <a:rPr lang="id-ID" dirty="0" smtClean="0"/>
              <a:t>pengusahawajib </a:t>
            </a:r>
            <a:r>
              <a:rPr lang="id-ID" dirty="0" smtClean="0"/>
              <a:t>menyediakan fasilitas kesejahteraan. </a:t>
            </a:r>
            <a:r>
              <a:rPr lang="id-ID" dirty="0" smtClean="0"/>
              <a:t>	</a:t>
            </a:r>
          </a:p>
          <a:p>
            <a:pPr>
              <a:buNone/>
            </a:pPr>
            <a:endParaRPr lang="id-ID" dirty="0" smtClean="0"/>
          </a:p>
          <a:p>
            <a:pPr>
              <a:buNone/>
            </a:pPr>
            <a:r>
              <a:rPr lang="id-ID" dirty="0" smtClean="0"/>
              <a:t>	Yang </a:t>
            </a:r>
            <a:r>
              <a:rPr lang="id-ID" dirty="0" smtClean="0"/>
              <a:t>dimaksud dengan fasilitas kesejahteraan antara lain pelayanan keluarga </a:t>
            </a:r>
            <a:r>
              <a:rPr lang="id-ID" dirty="0" smtClean="0"/>
              <a:t>berencana, tempat </a:t>
            </a:r>
            <a:r>
              <a:rPr lang="id-ID" dirty="0" smtClean="0"/>
              <a:t>penitipan anak, </a:t>
            </a:r>
            <a:r>
              <a:rPr lang="id-ID" dirty="0" smtClean="0"/>
              <a:t>perumahan pekerja/buruh</a:t>
            </a:r>
            <a:r>
              <a:rPr lang="id-ID" dirty="0" smtClean="0"/>
              <a:t>, fasilitas beribadah, fasilitas </a:t>
            </a:r>
            <a:r>
              <a:rPr lang="id-ID" dirty="0" smtClean="0"/>
              <a:t>olahraga, fasilitas </a:t>
            </a:r>
            <a:r>
              <a:rPr lang="id-ID" dirty="0" smtClean="0"/>
              <a:t>kantin, fasilitas kesehatan, dan fasilitas rekreasi.</a:t>
            </a:r>
            <a:endParaRPr lang="id-ID"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36320"/>
            <a:ext cx="10515600" cy="5140643"/>
          </a:xfrm>
        </p:spPr>
        <p:txBody>
          <a:bodyPr/>
          <a:lstStyle/>
          <a:p>
            <a:pPr algn="ctr">
              <a:buNone/>
            </a:pPr>
            <a:r>
              <a:rPr lang="id-ID" b="1" dirty="0" smtClean="0"/>
              <a:t>UNDANG-UNDANG REPUBLIK </a:t>
            </a:r>
            <a:r>
              <a:rPr lang="id-ID" b="1" dirty="0" smtClean="0"/>
              <a:t>INDONESIA NOMOR </a:t>
            </a:r>
            <a:r>
              <a:rPr lang="id-ID" b="1" dirty="0" smtClean="0"/>
              <a:t>13 TAHUN </a:t>
            </a:r>
            <a:r>
              <a:rPr lang="id-ID" b="1" dirty="0" smtClean="0"/>
              <a:t>2003 TENTANG KETENAGAKERJAAN </a:t>
            </a:r>
          </a:p>
          <a:p>
            <a:pPr algn="ctr">
              <a:buNone/>
            </a:pPr>
            <a:r>
              <a:rPr lang="id-ID" dirty="0" smtClean="0"/>
              <a:t>Pasal 76 ayat (3) a:</a:t>
            </a:r>
            <a:endParaRPr lang="id-ID" dirty="0" smtClean="0"/>
          </a:p>
          <a:p>
            <a:pPr>
              <a:buNone/>
            </a:pPr>
            <a:endParaRPr lang="id-ID" dirty="0" smtClean="0"/>
          </a:p>
          <a:p>
            <a:pPr>
              <a:buNone/>
            </a:pPr>
            <a:r>
              <a:rPr lang="id-ID" dirty="0" smtClean="0"/>
              <a:t>(3) Pengusaha </a:t>
            </a:r>
            <a:r>
              <a:rPr lang="id-ID" dirty="0" smtClean="0"/>
              <a:t>yang mempekerjakan pekerja/buruh perempuan antara pukul 23.00 </a:t>
            </a:r>
            <a:r>
              <a:rPr lang="id-ID" dirty="0" smtClean="0"/>
              <a:t>sampai dengan </a:t>
            </a:r>
            <a:r>
              <a:rPr lang="id-ID" dirty="0" smtClean="0"/>
              <a:t>pukul 07.00 wajib :</a:t>
            </a:r>
          </a:p>
          <a:p>
            <a:pPr>
              <a:buNone/>
            </a:pPr>
            <a:r>
              <a:rPr lang="id-ID" dirty="0" smtClean="0"/>
              <a:t>a. memberikan makanan dan minuman bergizi; dan</a:t>
            </a:r>
            <a:endParaRPr lang="id-ID"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sz="2800" b="1" dirty="0" smtClean="0"/>
              <a:t>Keputusan Menteri Tenaga Kerja Dan Transmigrasi Republik Indonesia Nomor Kep-102/Men/VI/2004 Tahun 2004 </a:t>
            </a:r>
            <a:r>
              <a:rPr lang="id-ID" sz="2800" b="1" dirty="0" smtClean="0"/>
              <a:t/>
            </a:r>
            <a:br>
              <a:rPr lang="id-ID" sz="2800" b="1" dirty="0" smtClean="0"/>
            </a:br>
            <a:r>
              <a:rPr lang="id-ID" sz="2800" b="1" dirty="0" smtClean="0"/>
              <a:t>tentang </a:t>
            </a:r>
            <a:r>
              <a:rPr lang="id-ID" sz="2800" b="1" dirty="0" smtClean="0"/>
              <a:t>Waktu Kerja Lembur Dan Upah Kerja Lembur;</a:t>
            </a:r>
            <a:endParaRPr lang="id-ID" sz="2800" b="1" dirty="0"/>
          </a:p>
        </p:txBody>
      </p:sp>
      <p:sp>
        <p:nvSpPr>
          <p:cNvPr id="3" name="Content Placeholder 2"/>
          <p:cNvSpPr>
            <a:spLocks noGrp="1"/>
          </p:cNvSpPr>
          <p:nvPr>
            <p:ph idx="1"/>
          </p:nvPr>
        </p:nvSpPr>
        <p:spPr>
          <a:xfrm>
            <a:off x="838200" y="2438399"/>
            <a:ext cx="10515600" cy="3738563"/>
          </a:xfrm>
        </p:spPr>
        <p:txBody>
          <a:bodyPr/>
          <a:lstStyle/>
          <a:p>
            <a:pPr>
              <a:buNone/>
            </a:pPr>
            <a:r>
              <a:rPr lang="id-ID" dirty="0" smtClean="0"/>
              <a:t>	Perusahaan </a:t>
            </a:r>
            <a:r>
              <a:rPr lang="id-ID" dirty="0" smtClean="0"/>
              <a:t>yang mempekerjakan pekerja/buruh selama waktu kerja lemburberkewajibanmemberikan makanan dan minuman sekurang-kurangnya 1.400 kalori apabila kerja lembur dilakukan selama 3 (tiga) jam atau lebih</a:t>
            </a:r>
            <a:endParaRPr lang="id-ID"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sz="2800" b="1" dirty="0" smtClean="0"/>
              <a:t>Surat Edaran Menteri Tenaga Kerja Republik Indonesia Nomor SE-07/Men/1990 Tahun 1990 tentang Pengelompokan Komponen Upah Dan Pendapatan Non Upah</a:t>
            </a:r>
            <a:r>
              <a:rPr lang="id-ID" sz="2800" dirty="0" smtClean="0"/>
              <a:t> </a:t>
            </a:r>
            <a:endParaRPr lang="id-ID" sz="2800" dirty="0"/>
          </a:p>
        </p:txBody>
      </p:sp>
      <p:sp>
        <p:nvSpPr>
          <p:cNvPr id="3" name="Content Placeholder 2"/>
          <p:cNvSpPr>
            <a:spLocks noGrp="1"/>
          </p:cNvSpPr>
          <p:nvPr>
            <p:ph idx="1"/>
          </p:nvPr>
        </p:nvSpPr>
        <p:spPr/>
        <p:txBody>
          <a:bodyPr/>
          <a:lstStyle/>
          <a:p>
            <a:pPr>
              <a:buNone/>
            </a:pPr>
            <a:r>
              <a:rPr lang="id-ID" dirty="0" smtClean="0"/>
              <a:t>	</a:t>
            </a:r>
            <a:r>
              <a:rPr lang="id-ID" i="1" dirty="0" smtClean="0"/>
              <a:t>Pemberian </a:t>
            </a:r>
            <a:r>
              <a:rPr lang="id-ID" i="1" dirty="0" smtClean="0"/>
              <a:t>makan </a:t>
            </a:r>
            <a:r>
              <a:rPr lang="id-ID" i="1" dirty="0" smtClean="0"/>
              <a:t>sebenarnya </a:t>
            </a:r>
            <a:r>
              <a:rPr lang="id-ID" i="1" dirty="0" smtClean="0"/>
              <a:t>termasuk dalam komponen non-upah yaitu fasilitas </a:t>
            </a:r>
            <a:r>
              <a:rPr lang="id-ID" dirty="0" smtClean="0"/>
              <a:t>	</a:t>
            </a:r>
          </a:p>
          <a:p>
            <a:pPr>
              <a:buNone/>
            </a:pPr>
            <a:endParaRPr lang="id-ID" dirty="0" smtClean="0"/>
          </a:p>
          <a:p>
            <a:pPr>
              <a:buNone/>
            </a:pPr>
            <a:r>
              <a:rPr lang="id-ID" dirty="0" smtClean="0"/>
              <a:t>	Fasilitas </a:t>
            </a:r>
            <a:r>
              <a:rPr lang="id-ID" dirty="0" smtClean="0"/>
              <a:t>adalah kenikmatan dalam bentuk nyata/natura yang diberikan perusahaan oleh karena hal-hal yang bersifat khusus atau untuk meningkatkan kesejahteraan pekerja, seperti fasilitas kendaraan (antar jemput pekerja atau lainnya); </a:t>
            </a:r>
            <a:r>
              <a:rPr lang="id-ID" b="1" dirty="0" smtClean="0"/>
              <a:t>pemberian makan secara cuma-cuma</a:t>
            </a:r>
            <a:r>
              <a:rPr lang="id-ID" dirty="0" smtClean="0"/>
              <a:t>; sarana ibadah; tempat penitipan bayi; koperasi; kantin dan lain-lain. </a:t>
            </a:r>
            <a:endParaRPr lang="id-ID"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040" y="0"/>
            <a:ext cx="11358880" cy="5608003"/>
          </a:xfrm>
        </p:spPr>
        <p:txBody>
          <a:bodyPr>
            <a:noAutofit/>
          </a:bodyPr>
          <a:lstStyle/>
          <a:p>
            <a:endParaRPr lang="id-ID" dirty="0" smtClean="0"/>
          </a:p>
          <a:p>
            <a:pPr algn="ctr">
              <a:buNone/>
            </a:pPr>
            <a:r>
              <a:rPr lang="id-ID" b="1" dirty="0" smtClean="0"/>
              <a:t>PERATURAN </a:t>
            </a:r>
            <a:r>
              <a:rPr lang="id-ID" b="1" dirty="0" smtClean="0"/>
              <a:t>MENTERI KETENAGAKERJAAN </a:t>
            </a:r>
            <a:r>
              <a:rPr lang="id-ID" b="1" dirty="0" smtClean="0"/>
              <a:t> REPUBLIK </a:t>
            </a:r>
            <a:r>
              <a:rPr lang="id-ID" b="1" dirty="0" smtClean="0"/>
              <a:t>INDONESIA </a:t>
            </a:r>
            <a:r>
              <a:rPr lang="id-ID" b="1" dirty="0" smtClean="0"/>
              <a:t> NOMOR </a:t>
            </a:r>
            <a:r>
              <a:rPr lang="id-ID" b="1" dirty="0" smtClean="0"/>
              <a:t>5 TAHUN 2018 </a:t>
            </a:r>
            <a:r>
              <a:rPr lang="id-ID" b="1" dirty="0" smtClean="0"/>
              <a:t> TENTANG  KESELAMATAN </a:t>
            </a:r>
            <a:r>
              <a:rPr lang="id-ID" b="1" dirty="0" smtClean="0"/>
              <a:t>DAN KESEHATAN KERJA </a:t>
            </a:r>
            <a:r>
              <a:rPr lang="id-ID" b="1" dirty="0" smtClean="0"/>
              <a:t> LINGKUNGAN </a:t>
            </a:r>
            <a:r>
              <a:rPr lang="id-ID" b="1" dirty="0" smtClean="0"/>
              <a:t>KERJA </a:t>
            </a:r>
            <a:endParaRPr lang="id-ID" b="1" dirty="0" smtClean="0"/>
          </a:p>
          <a:p>
            <a:pPr algn="ctr">
              <a:buNone/>
            </a:pPr>
            <a:r>
              <a:rPr lang="id-ID" dirty="0" smtClean="0"/>
              <a:t>Pasal 9 ayat (5) e: </a:t>
            </a:r>
            <a:endParaRPr lang="id-ID" dirty="0" smtClean="0"/>
          </a:p>
          <a:p>
            <a:pPr>
              <a:buNone/>
            </a:pPr>
            <a:r>
              <a:rPr lang="id-ID" dirty="0" smtClean="0"/>
              <a:t>(2) Tempat </a:t>
            </a:r>
            <a:r>
              <a:rPr lang="id-ID" dirty="0" smtClean="0"/>
              <a:t>Kerja yang memiliki sumber bahaya tekanan panas sebagaimana dimaksud pada ayat (1) merupakan Tempat Kerja yang terdapat sumber panas dan/atau memiliki ventilasi yang tidak memadai. </a:t>
            </a:r>
          </a:p>
          <a:p>
            <a:pPr>
              <a:buNone/>
            </a:pPr>
            <a:r>
              <a:rPr lang="id-ID" dirty="0" smtClean="0"/>
              <a:t>(3) Tempat Kerja yang memiliki sumber bahaya Tekanan Dingin sebagaimana dimaksud pada ayat (1) merupakan Tempat Kerja yang terdapat sumber dingin dan/atau dikarenakan persyaratan operasi. </a:t>
            </a:r>
          </a:p>
          <a:p>
            <a:pPr>
              <a:buNone/>
            </a:pPr>
            <a:r>
              <a:rPr lang="id-ID" dirty="0" smtClean="0"/>
              <a:t>(4) Jika hasil pengukuran Tempat Kerja sebagaimana dimaksud pada ayat (2) dan ayat (3) melebihi dari NAB atau standar harus dilakukan pengendalian. </a:t>
            </a:r>
          </a:p>
          <a:p>
            <a:pPr>
              <a:buNone/>
            </a:pPr>
            <a:r>
              <a:rPr lang="id-ID" dirty="0" smtClean="0"/>
              <a:t>(5) Pengendalian sebagaimana dimaksud pada ayat (4) dilakukan melalui: </a:t>
            </a:r>
          </a:p>
          <a:p>
            <a:pPr>
              <a:buNone/>
            </a:pPr>
            <a:r>
              <a:rPr lang="id-ID" dirty="0" smtClean="0"/>
              <a:t>	e</a:t>
            </a:r>
            <a:r>
              <a:rPr lang="id-ID" dirty="0" smtClean="0"/>
              <a:t>. menyediakan air minum; </a:t>
            </a:r>
          </a:p>
          <a:p>
            <a:endParaRPr lang="id-ID"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840" y="1320165"/>
            <a:ext cx="10515600" cy="1325563"/>
          </a:xfrm>
        </p:spPr>
        <p:txBody>
          <a:bodyPr>
            <a:noAutofit/>
          </a:bodyPr>
          <a:lstStyle/>
          <a:p>
            <a:pPr algn="ctr"/>
            <a:r>
              <a:rPr lang="id-ID" sz="2400" b="1" dirty="0" smtClean="0"/>
              <a:t/>
            </a:r>
            <a:br>
              <a:rPr lang="id-ID" sz="2400" b="1" dirty="0" smtClean="0"/>
            </a:br>
            <a:r>
              <a:rPr lang="id-ID" sz="2400" b="1" dirty="0" smtClean="0"/>
              <a:t>PERATURAN </a:t>
            </a:r>
            <a:r>
              <a:rPr lang="id-ID" sz="2400" b="1" dirty="0" smtClean="0"/>
              <a:t>PEMERINTAH REPUBLIK </a:t>
            </a:r>
            <a:r>
              <a:rPr lang="id-ID" sz="2400" b="1" dirty="0" smtClean="0"/>
              <a:t>INDONESIA</a:t>
            </a:r>
            <a:br>
              <a:rPr lang="id-ID" sz="2400" b="1" dirty="0" smtClean="0"/>
            </a:br>
            <a:r>
              <a:rPr lang="id-ID" sz="2400" b="1" dirty="0" smtClean="0"/>
              <a:t>NOMOR 11 TAHUN 1979</a:t>
            </a:r>
            <a:br>
              <a:rPr lang="id-ID" sz="2400" b="1" dirty="0" smtClean="0"/>
            </a:br>
            <a:r>
              <a:rPr lang="id-ID" sz="2400" b="1" dirty="0" smtClean="0"/>
              <a:t>TENTANG</a:t>
            </a:r>
            <a:br>
              <a:rPr lang="id-ID" sz="2400" b="1" dirty="0" smtClean="0"/>
            </a:br>
            <a:r>
              <a:rPr lang="id-ID" sz="2400" b="1" dirty="0" smtClean="0"/>
              <a:t>KESELAMATAN KERJA</a:t>
            </a:r>
            <a:br>
              <a:rPr lang="id-ID" sz="2400" b="1" dirty="0" smtClean="0"/>
            </a:br>
            <a:r>
              <a:rPr lang="id-ID" sz="2400" b="1" dirty="0" smtClean="0"/>
              <a:t>PADA PEMURNIAN DAN PENGOLAHAN MINYAK DAN GAS BUMI</a:t>
            </a:r>
            <a:br>
              <a:rPr lang="id-ID" sz="2400" b="1" dirty="0" smtClean="0"/>
            </a:br>
            <a:r>
              <a:rPr lang="id-ID" sz="2400" b="1" dirty="0" smtClean="0"/>
              <a:t/>
            </a:r>
            <a:br>
              <a:rPr lang="id-ID" sz="2400" b="1" dirty="0" smtClean="0"/>
            </a:br>
            <a:r>
              <a:rPr lang="id-ID" sz="2400" b="1" dirty="0" smtClean="0"/>
              <a:t>BAB </a:t>
            </a:r>
            <a:r>
              <a:rPr lang="id-ID" sz="2400" b="1" dirty="0" smtClean="0"/>
              <a:t>XXIV</a:t>
            </a:r>
            <a:r>
              <a:rPr lang="id-ID" sz="2400" b="1" dirty="0" smtClean="0"/>
              <a:t/>
            </a:r>
            <a:br>
              <a:rPr lang="id-ID" sz="2400" b="1" dirty="0" smtClean="0"/>
            </a:br>
            <a:r>
              <a:rPr lang="fi-FI" sz="2400" b="1" dirty="0" smtClean="0"/>
              <a:t>SYARAT-SYARAT </a:t>
            </a:r>
            <a:r>
              <a:rPr lang="fi-FI" sz="2400" b="1" dirty="0" smtClean="0"/>
              <a:t>PEKERJA, KESEHATAN DAN KEBERSIHAN.</a:t>
            </a:r>
            <a:r>
              <a:rPr lang="id-ID" sz="2400" dirty="0" smtClean="0"/>
              <a:t/>
            </a:r>
            <a:br>
              <a:rPr lang="id-ID" sz="2400" dirty="0" smtClean="0"/>
            </a:br>
            <a:r>
              <a:rPr lang="id-ID" sz="2400" dirty="0" smtClean="0"/>
              <a:t>Pasal 44 ayat (2)</a:t>
            </a:r>
            <a:endParaRPr lang="id-ID" sz="2400" dirty="0"/>
          </a:p>
        </p:txBody>
      </p:sp>
      <p:sp>
        <p:nvSpPr>
          <p:cNvPr id="3" name="Content Placeholder 2"/>
          <p:cNvSpPr>
            <a:spLocks noGrp="1"/>
          </p:cNvSpPr>
          <p:nvPr>
            <p:ph idx="1"/>
          </p:nvPr>
        </p:nvSpPr>
        <p:spPr>
          <a:xfrm>
            <a:off x="838200" y="4206239"/>
            <a:ext cx="10515600" cy="2234883"/>
          </a:xfrm>
        </p:spPr>
        <p:txBody>
          <a:bodyPr>
            <a:normAutofit/>
          </a:bodyPr>
          <a:lstStyle/>
          <a:p>
            <a:pPr algn="ctr">
              <a:buNone/>
            </a:pPr>
            <a:r>
              <a:rPr lang="id-ID" dirty="0" smtClean="0"/>
              <a:t>Kepala Teknik wajib menyediakan air minum yang memenuhi </a:t>
            </a:r>
            <a:r>
              <a:rPr lang="id-ID" dirty="0" smtClean="0"/>
              <a:t>syarat-syarat kesehatan</a:t>
            </a:r>
            <a:endParaRPr lang="id-ID"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8005"/>
            <a:ext cx="10515600" cy="1325563"/>
          </a:xfrm>
        </p:spPr>
        <p:txBody>
          <a:bodyPr>
            <a:normAutofit fontScale="90000"/>
          </a:bodyPr>
          <a:lstStyle/>
          <a:p>
            <a:pPr algn="ctr"/>
            <a:r>
              <a:rPr lang="en-US" sz="2800" b="1" dirty="0"/>
              <a:t>PERATURAN MENTERI TENAGA KERJA DAN TRANSMIGRASI </a:t>
            </a:r>
            <a:r>
              <a:rPr lang="id-ID" sz="2800" b="1" dirty="0" smtClean="0"/>
              <a:t/>
            </a:r>
            <a:br>
              <a:rPr lang="id-ID" sz="2800" b="1" dirty="0" smtClean="0"/>
            </a:br>
            <a:r>
              <a:rPr lang="en-US" sz="2800" b="1" dirty="0" smtClean="0"/>
              <a:t>No</a:t>
            </a:r>
            <a:r>
              <a:rPr lang="en-US" sz="2800" b="1" dirty="0"/>
              <a:t>: PER.03/MEN/1982 TENTANG PELAYANAN KESEHATAN TENAGA KERJA</a:t>
            </a:r>
            <a:r>
              <a:rPr lang="en-US" sz="2800" b="1" dirty="0" smtClean="0"/>
              <a:t>.</a:t>
            </a:r>
            <a:r>
              <a:rPr lang="id-ID" sz="2800" b="1" dirty="0" smtClean="0"/>
              <a:t/>
            </a:r>
            <a:br>
              <a:rPr lang="id-ID" sz="2800" b="1" dirty="0" smtClean="0"/>
            </a:br>
            <a:r>
              <a:rPr lang="id-ID" sz="2800" b="1" dirty="0" smtClean="0"/>
              <a:t/>
            </a:r>
            <a:br>
              <a:rPr lang="id-ID" sz="2800" b="1" dirty="0" smtClean="0"/>
            </a:br>
            <a:r>
              <a:rPr lang="id-ID" sz="2800" dirty="0" smtClean="0"/>
              <a:t>Pasal </a:t>
            </a:r>
            <a:r>
              <a:rPr lang="id-ID" sz="2800" dirty="0" smtClean="0"/>
              <a:t>2</a:t>
            </a:r>
            <a:r>
              <a:rPr lang="en-US" sz="2800" dirty="0" smtClean="0"/>
              <a:t> </a:t>
            </a:r>
            <a:endParaRPr lang="en-US" sz="2800" dirty="0"/>
          </a:p>
        </p:txBody>
      </p:sp>
      <p:sp>
        <p:nvSpPr>
          <p:cNvPr id="3" name="Content Placeholder 2"/>
          <p:cNvSpPr>
            <a:spLocks noGrp="1"/>
          </p:cNvSpPr>
          <p:nvPr>
            <p:ph idx="1"/>
          </p:nvPr>
        </p:nvSpPr>
        <p:spPr>
          <a:xfrm>
            <a:off x="838200" y="2194114"/>
            <a:ext cx="10515600" cy="4351338"/>
          </a:xfrm>
        </p:spPr>
        <p:txBody>
          <a:bodyPr>
            <a:normAutofit/>
          </a:bodyPr>
          <a:lstStyle/>
          <a:p>
            <a:pPr>
              <a:buNone/>
            </a:pPr>
            <a:r>
              <a:rPr lang="en-US" dirty="0" err="1"/>
              <a:t>Tugas</a:t>
            </a:r>
            <a:r>
              <a:rPr lang="en-US" dirty="0"/>
              <a:t> </a:t>
            </a:r>
            <a:r>
              <a:rPr lang="en-US" dirty="0" err="1"/>
              <a:t>pokok</a:t>
            </a:r>
            <a:r>
              <a:rPr lang="en-US" dirty="0"/>
              <a:t> </a:t>
            </a:r>
            <a:r>
              <a:rPr lang="en-US" dirty="0" err="1"/>
              <a:t>pelayanan</a:t>
            </a:r>
            <a:r>
              <a:rPr lang="en-US" dirty="0"/>
              <a:t> </a:t>
            </a:r>
            <a:r>
              <a:rPr lang="en-US" dirty="0" err="1"/>
              <a:t>Kesehatan</a:t>
            </a:r>
            <a:r>
              <a:rPr lang="en-US" dirty="0"/>
              <a:t> </a:t>
            </a:r>
            <a:r>
              <a:rPr lang="en-US" dirty="0" err="1"/>
              <a:t>Kerja</a:t>
            </a:r>
            <a:r>
              <a:rPr lang="en-US" dirty="0"/>
              <a:t> </a:t>
            </a:r>
            <a:r>
              <a:rPr lang="en-US" dirty="0" err="1"/>
              <a:t>meliputi</a:t>
            </a:r>
            <a:r>
              <a:rPr lang="en-US" dirty="0"/>
              <a:t>: </a:t>
            </a:r>
            <a:endParaRPr lang="id-ID" dirty="0" smtClean="0"/>
          </a:p>
          <a:p>
            <a:pPr marL="355600" indent="-355600">
              <a:buAutoNum type="alphaLcPeriod"/>
            </a:pPr>
            <a:r>
              <a:rPr lang="en-US" dirty="0" err="1" smtClean="0"/>
              <a:t>Pemeriksaan</a:t>
            </a:r>
            <a:r>
              <a:rPr lang="en-US" dirty="0" smtClean="0"/>
              <a:t> </a:t>
            </a:r>
            <a:r>
              <a:rPr lang="en-US" dirty="0" err="1"/>
              <a:t>kesehatan</a:t>
            </a:r>
            <a:r>
              <a:rPr lang="en-US" dirty="0"/>
              <a:t> </a:t>
            </a:r>
            <a:r>
              <a:rPr lang="en-US" dirty="0" err="1"/>
              <a:t>sebelum</a:t>
            </a:r>
            <a:r>
              <a:rPr lang="en-US" dirty="0"/>
              <a:t> </a:t>
            </a:r>
            <a:r>
              <a:rPr lang="en-US" dirty="0" err="1"/>
              <a:t>kerja</a:t>
            </a:r>
            <a:r>
              <a:rPr lang="en-US" dirty="0"/>
              <a:t>, </a:t>
            </a:r>
            <a:r>
              <a:rPr lang="en-US" dirty="0" err="1"/>
              <a:t>pemeriksaan</a:t>
            </a:r>
            <a:r>
              <a:rPr lang="en-US" dirty="0"/>
              <a:t> </a:t>
            </a:r>
            <a:r>
              <a:rPr lang="en-US" dirty="0" err="1"/>
              <a:t>berkala</a:t>
            </a:r>
            <a:r>
              <a:rPr lang="en-US" dirty="0"/>
              <a:t> </a:t>
            </a:r>
            <a:r>
              <a:rPr lang="en-US" dirty="0" err="1"/>
              <a:t>dan</a:t>
            </a:r>
            <a:r>
              <a:rPr lang="en-US" dirty="0"/>
              <a:t> </a:t>
            </a:r>
            <a:r>
              <a:rPr lang="en-US" dirty="0" err="1"/>
              <a:t>pemeriksaan</a:t>
            </a:r>
            <a:r>
              <a:rPr lang="en-US" dirty="0"/>
              <a:t> </a:t>
            </a:r>
            <a:r>
              <a:rPr lang="en-US" dirty="0" err="1"/>
              <a:t>khusus</a:t>
            </a:r>
            <a:r>
              <a:rPr lang="en-US" dirty="0" smtClean="0"/>
              <a:t>.</a:t>
            </a:r>
            <a:r>
              <a:rPr lang="id-ID" dirty="0" smtClean="0"/>
              <a:t>...</a:t>
            </a:r>
          </a:p>
          <a:p>
            <a:pPr marL="355600" indent="-355600">
              <a:buNone/>
            </a:pPr>
            <a:r>
              <a:rPr lang="en-US" dirty="0" smtClean="0"/>
              <a:t>h</a:t>
            </a:r>
            <a:r>
              <a:rPr lang="en-US" dirty="0"/>
              <a:t>. </a:t>
            </a:r>
            <a:r>
              <a:rPr lang="en-US" dirty="0" err="1"/>
              <a:t>Pendidikan</a:t>
            </a:r>
            <a:r>
              <a:rPr lang="en-US" dirty="0"/>
              <a:t> </a:t>
            </a:r>
            <a:r>
              <a:rPr lang="en-US" dirty="0" err="1"/>
              <a:t>Kesehatan</a:t>
            </a:r>
            <a:r>
              <a:rPr lang="en-US" dirty="0"/>
              <a:t> </a:t>
            </a:r>
            <a:r>
              <a:rPr lang="en-US" dirty="0" err="1"/>
              <a:t>untuk</a:t>
            </a:r>
            <a:r>
              <a:rPr lang="en-US" dirty="0"/>
              <a:t> </a:t>
            </a:r>
            <a:r>
              <a:rPr lang="en-US" dirty="0" err="1"/>
              <a:t>tenaga</a:t>
            </a:r>
            <a:r>
              <a:rPr lang="en-US" dirty="0"/>
              <a:t> </a:t>
            </a:r>
            <a:r>
              <a:rPr lang="en-US" dirty="0" err="1" smtClean="0"/>
              <a:t>kerja</a:t>
            </a:r>
            <a:r>
              <a:rPr lang="id-ID" dirty="0" smtClean="0"/>
              <a:t>....</a:t>
            </a:r>
          </a:p>
          <a:p>
            <a:pPr marL="571500" indent="-571500">
              <a:buAutoNum type="romanLcPeriod"/>
            </a:pPr>
            <a:r>
              <a:rPr lang="en-US" dirty="0" err="1" smtClean="0"/>
              <a:t>Memberikan</a:t>
            </a:r>
            <a:r>
              <a:rPr lang="en-US" dirty="0" smtClean="0"/>
              <a:t> </a:t>
            </a:r>
            <a:r>
              <a:rPr lang="en-US" dirty="0" err="1"/>
              <a:t>nasehat</a:t>
            </a:r>
            <a:r>
              <a:rPr lang="en-US" dirty="0"/>
              <a:t> </a:t>
            </a:r>
            <a:r>
              <a:rPr lang="en-US" dirty="0" err="1"/>
              <a:t>mengenai</a:t>
            </a:r>
            <a:r>
              <a:rPr lang="en-US" dirty="0"/>
              <a:t> </a:t>
            </a:r>
            <a:r>
              <a:rPr lang="en-US" dirty="0" err="1" smtClean="0"/>
              <a:t>gizi</a:t>
            </a:r>
            <a:r>
              <a:rPr lang="en-US" dirty="0" smtClean="0"/>
              <a:t> </a:t>
            </a:r>
            <a:r>
              <a:rPr lang="en-US" dirty="0" err="1"/>
              <a:t>serta</a:t>
            </a:r>
            <a:r>
              <a:rPr lang="en-US" dirty="0"/>
              <a:t> </a:t>
            </a:r>
            <a:r>
              <a:rPr lang="en-US" dirty="0" err="1"/>
              <a:t>penyelenggaraan</a:t>
            </a:r>
            <a:r>
              <a:rPr lang="en-US" dirty="0"/>
              <a:t> </a:t>
            </a:r>
            <a:r>
              <a:rPr lang="en-US" dirty="0" err="1"/>
              <a:t>makanan</a:t>
            </a:r>
            <a:r>
              <a:rPr lang="en-US" dirty="0"/>
              <a:t> di </a:t>
            </a:r>
            <a:r>
              <a:rPr lang="en-US" dirty="0" err="1"/>
              <a:t>tempat</a:t>
            </a:r>
            <a:r>
              <a:rPr lang="en-US" dirty="0"/>
              <a:t> </a:t>
            </a:r>
            <a:r>
              <a:rPr lang="en-US" dirty="0" err="1"/>
              <a:t>kerja</a:t>
            </a:r>
            <a:r>
              <a:rPr lang="en-US" dirty="0"/>
              <a:t>. </a:t>
            </a:r>
            <a:endParaRPr lang="id-ID" dirty="0" smtClean="0"/>
          </a:p>
        </p:txBody>
      </p:sp>
    </p:spTree>
    <p:extLst>
      <p:ext uri="{BB962C8B-B14F-4D97-AF65-F5344CB8AC3E}">
        <p14:creationId xmlns:p14="http://schemas.microsoft.com/office/powerpoint/2010/main" xmlns="" val="2109895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589915"/>
          </a:xfrm>
        </p:spPr>
        <p:txBody>
          <a:bodyPr>
            <a:normAutofit fontScale="90000"/>
          </a:bodyPr>
          <a:lstStyle/>
          <a:p>
            <a:r>
              <a:rPr lang="id-ID" b="1" dirty="0" smtClean="0"/>
              <a:t>Konsep dan Definisi Ketenagakerjaan</a:t>
            </a:r>
            <a:endParaRPr lang="en-US" b="1" dirty="0"/>
          </a:p>
        </p:txBody>
      </p:sp>
      <p:sp>
        <p:nvSpPr>
          <p:cNvPr id="4" name="Rectangle 3"/>
          <p:cNvSpPr/>
          <p:nvPr/>
        </p:nvSpPr>
        <p:spPr>
          <a:xfrm>
            <a:off x="365760" y="792480"/>
            <a:ext cx="10972799" cy="6863417"/>
          </a:xfrm>
          <a:prstGeom prst="rect">
            <a:avLst/>
          </a:prstGeom>
        </p:spPr>
        <p:txBody>
          <a:bodyPr wrap="square">
            <a:spAutoFit/>
          </a:bodyPr>
          <a:lstStyle/>
          <a:p>
            <a:r>
              <a:rPr lang="en-US" sz="2200" dirty="0"/>
              <a:t>Tenaga </a:t>
            </a:r>
            <a:r>
              <a:rPr lang="en-US" sz="2200" dirty="0" err="1"/>
              <a:t>kerja</a:t>
            </a:r>
            <a:r>
              <a:rPr lang="en-US" sz="2200" dirty="0"/>
              <a:t> </a:t>
            </a:r>
            <a:r>
              <a:rPr lang="en-US" sz="2200" dirty="0" err="1" smtClean="0"/>
              <a:t>adalah</a:t>
            </a:r>
            <a:r>
              <a:rPr lang="en-US" sz="2200" dirty="0" smtClean="0"/>
              <a:t> </a:t>
            </a:r>
            <a:r>
              <a:rPr lang="en-US" sz="2200" dirty="0" err="1"/>
              <a:t>setiap</a:t>
            </a:r>
            <a:r>
              <a:rPr lang="en-US" sz="2200" dirty="0"/>
              <a:t> orang yang </a:t>
            </a:r>
            <a:r>
              <a:rPr lang="en-US" sz="2200" dirty="0" err="1"/>
              <a:t>mampu</a:t>
            </a:r>
            <a:r>
              <a:rPr lang="en-US" sz="2200" dirty="0"/>
              <a:t> </a:t>
            </a:r>
            <a:r>
              <a:rPr lang="en-US" sz="2200" dirty="0" err="1"/>
              <a:t>melakukan</a:t>
            </a:r>
            <a:r>
              <a:rPr lang="en-US" sz="2200" dirty="0"/>
              <a:t> </a:t>
            </a:r>
            <a:r>
              <a:rPr lang="en-US" sz="2200" dirty="0" err="1"/>
              <a:t>pekerjaan</a:t>
            </a:r>
            <a:r>
              <a:rPr lang="en-US" sz="2200" dirty="0"/>
              <a:t> </a:t>
            </a:r>
            <a:r>
              <a:rPr lang="en-US" sz="2200" dirty="0" err="1"/>
              <a:t>guna</a:t>
            </a:r>
            <a:r>
              <a:rPr lang="en-US" sz="2200" dirty="0"/>
              <a:t> </a:t>
            </a:r>
            <a:r>
              <a:rPr lang="en-US" sz="2200" dirty="0" err="1"/>
              <a:t>menghasilkan</a:t>
            </a:r>
            <a:r>
              <a:rPr lang="en-US" sz="2200" dirty="0"/>
              <a:t> </a:t>
            </a:r>
            <a:r>
              <a:rPr lang="en-US" sz="2200" dirty="0" err="1"/>
              <a:t>barang</a:t>
            </a:r>
            <a:r>
              <a:rPr lang="en-US" sz="2200" dirty="0"/>
              <a:t> </a:t>
            </a:r>
            <a:r>
              <a:rPr lang="en-US" sz="2200" dirty="0" err="1"/>
              <a:t>dan</a:t>
            </a:r>
            <a:r>
              <a:rPr lang="en-US" sz="2200" dirty="0"/>
              <a:t> </a:t>
            </a:r>
            <a:r>
              <a:rPr lang="en-US" sz="2200" dirty="0" err="1"/>
              <a:t>atau</a:t>
            </a:r>
            <a:r>
              <a:rPr lang="en-US" sz="2200" dirty="0"/>
              <a:t> </a:t>
            </a:r>
            <a:r>
              <a:rPr lang="en-US" sz="2200" dirty="0" err="1"/>
              <a:t>jasa</a:t>
            </a:r>
            <a:r>
              <a:rPr lang="en-US" sz="2200" dirty="0"/>
              <a:t> </a:t>
            </a:r>
            <a:r>
              <a:rPr lang="en-US" sz="2200" dirty="0" err="1"/>
              <a:t>baik</a:t>
            </a:r>
            <a:r>
              <a:rPr lang="en-US" sz="2200" dirty="0"/>
              <a:t> </a:t>
            </a:r>
            <a:r>
              <a:rPr lang="en-US" sz="2200" dirty="0" err="1"/>
              <a:t>untuk</a:t>
            </a:r>
            <a:r>
              <a:rPr lang="en-US" sz="2200" dirty="0"/>
              <a:t> </a:t>
            </a:r>
            <a:r>
              <a:rPr lang="en-US" sz="2200" dirty="0" err="1"/>
              <a:t>memenuhi</a:t>
            </a:r>
            <a:r>
              <a:rPr lang="en-US" sz="2200" dirty="0"/>
              <a:t> </a:t>
            </a:r>
            <a:r>
              <a:rPr lang="en-US" sz="2200" dirty="0" err="1"/>
              <a:t>kebutuhan</a:t>
            </a:r>
            <a:r>
              <a:rPr lang="en-US" sz="2200" dirty="0"/>
              <a:t> </a:t>
            </a:r>
            <a:r>
              <a:rPr lang="en-US" sz="2200" dirty="0" err="1"/>
              <a:t>sendiri</a:t>
            </a:r>
            <a:r>
              <a:rPr lang="en-US" sz="2200" dirty="0"/>
              <a:t> </a:t>
            </a:r>
            <a:r>
              <a:rPr lang="en-US" sz="2200" dirty="0" err="1"/>
              <a:t>maupun</a:t>
            </a:r>
            <a:r>
              <a:rPr lang="en-US" sz="2200" dirty="0"/>
              <a:t> </a:t>
            </a:r>
            <a:r>
              <a:rPr lang="en-US" sz="2200" dirty="0" err="1"/>
              <a:t>untuk</a:t>
            </a:r>
            <a:r>
              <a:rPr lang="en-US" sz="2200" dirty="0"/>
              <a:t> </a:t>
            </a:r>
            <a:r>
              <a:rPr lang="en-US" sz="2200" dirty="0" err="1" smtClean="0"/>
              <a:t>masyarakat</a:t>
            </a:r>
            <a:r>
              <a:rPr lang="id-ID" sz="2200" dirty="0" smtClean="0"/>
              <a:t> (</a:t>
            </a:r>
            <a:r>
              <a:rPr lang="en-US" sz="2200" dirty="0" err="1" smtClean="0"/>
              <a:t>Undang-Undang</a:t>
            </a:r>
            <a:r>
              <a:rPr lang="en-US" sz="2200" dirty="0" smtClean="0"/>
              <a:t> </a:t>
            </a:r>
            <a:r>
              <a:rPr lang="en-US" sz="2200" dirty="0" err="1"/>
              <a:t>Republik</a:t>
            </a:r>
            <a:r>
              <a:rPr lang="en-US" sz="2200" dirty="0"/>
              <a:t> Indonesia No. 13 </a:t>
            </a:r>
            <a:r>
              <a:rPr lang="en-US" sz="2200" dirty="0" err="1"/>
              <a:t>Tahun</a:t>
            </a:r>
            <a:r>
              <a:rPr lang="en-US" sz="2200" dirty="0"/>
              <a:t> 2003 </a:t>
            </a:r>
            <a:r>
              <a:rPr lang="en-US" sz="2200" dirty="0" err="1"/>
              <a:t>tentang</a:t>
            </a:r>
            <a:r>
              <a:rPr lang="en-US" sz="2200" dirty="0"/>
              <a:t> </a:t>
            </a:r>
            <a:r>
              <a:rPr lang="en-US" sz="2200" dirty="0" err="1" smtClean="0"/>
              <a:t>ketenagakerjaan</a:t>
            </a:r>
            <a:r>
              <a:rPr lang="id-ID" sz="2200" dirty="0" smtClean="0"/>
              <a:t>).</a:t>
            </a:r>
          </a:p>
          <a:p>
            <a:endParaRPr lang="id-ID" sz="2200" dirty="0"/>
          </a:p>
          <a:p>
            <a:r>
              <a:rPr lang="id-ID" sz="2200" dirty="0" smtClean="0"/>
              <a:t>Penduduk usia kerja adalah penduduk berumur 15 tahun ke atas</a:t>
            </a:r>
          </a:p>
          <a:p>
            <a:r>
              <a:rPr lang="sv-SE" sz="2200" dirty="0" smtClean="0"/>
              <a:t>Angkatan kerja adalah penduduk usia kerja yang bekerja (punya pekerjaan namun sementara tidak bekerja) dan pengangguran</a:t>
            </a:r>
            <a:endParaRPr lang="id-ID" sz="2200" dirty="0" smtClean="0"/>
          </a:p>
          <a:p>
            <a:endParaRPr lang="id-ID" sz="2200" dirty="0" smtClean="0"/>
          </a:p>
          <a:p>
            <a:r>
              <a:rPr lang="id-ID" sz="2200" dirty="0" smtClean="0"/>
              <a:t>Tingkat Partisipasi Angkatan Kerja (TPAK) adalah rasio jumlah angkatan kerja terhadap jumlah penduduk usia kerja</a:t>
            </a:r>
            <a:r>
              <a:rPr lang="id-ID" sz="2200" dirty="0" smtClean="0"/>
              <a:t>.</a:t>
            </a:r>
          </a:p>
          <a:p>
            <a:endParaRPr lang="id-ID" sz="2200" dirty="0" smtClean="0"/>
          </a:p>
          <a:p>
            <a:r>
              <a:rPr lang="id-ID" sz="2200" dirty="0" smtClean="0"/>
              <a:t>Upah merupakan imbalan/balas jasa yang diterima oleh buruh/karyawan/pegawai selama sebulan yang lalu dari pekerjaan utama, yang terdiri dari komponen upah/gaji pokok dan tunjangan, baik berupa uang maupun barang yang dibayarkan oleh perusahaan/kantor/majikan.</a:t>
            </a:r>
            <a:endParaRPr lang="id-ID" sz="2200" dirty="0" smtClean="0"/>
          </a:p>
          <a:p>
            <a:endParaRPr lang="id-ID" sz="2200" dirty="0" smtClean="0"/>
          </a:p>
          <a:p>
            <a:r>
              <a:rPr lang="id-ID" sz="2200" i="1" dirty="0" smtClean="0"/>
              <a:t>*Konsep </a:t>
            </a:r>
            <a:r>
              <a:rPr lang="id-ID" sz="2200" i="1" dirty="0" smtClean="0"/>
              <a:t>dan definisi yang digunakan </a:t>
            </a:r>
            <a:r>
              <a:rPr lang="id-ID" sz="2200" i="1" dirty="0" smtClean="0"/>
              <a:t>mengacu </a:t>
            </a:r>
            <a:r>
              <a:rPr lang="id-ID" sz="2200" i="1" dirty="0" smtClean="0"/>
              <a:t>pada Labour Force Concept International Labour Organizations/ILO.</a:t>
            </a:r>
            <a:endParaRPr lang="id-ID" sz="2200" i="1" dirty="0" smtClean="0"/>
          </a:p>
          <a:p>
            <a:endParaRPr lang="id-ID" sz="2200" dirty="0"/>
          </a:p>
          <a:p>
            <a:endParaRPr lang="en-US" sz="2200" dirty="0"/>
          </a:p>
        </p:txBody>
      </p:sp>
    </p:spTree>
    <p:extLst>
      <p:ext uri="{BB962C8B-B14F-4D97-AF65-F5344CB8AC3E}">
        <p14:creationId xmlns:p14="http://schemas.microsoft.com/office/powerpoint/2010/main" xmlns="" val="38299587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3932"/>
            <a:ext cx="10515600" cy="1325563"/>
          </a:xfrm>
        </p:spPr>
        <p:txBody>
          <a:bodyPr>
            <a:noAutofit/>
          </a:bodyPr>
          <a:lstStyle/>
          <a:p>
            <a:pPr algn="ctr"/>
            <a:r>
              <a:rPr lang="en-US" sz="2800" b="1" dirty="0"/>
              <a:t>PERATURAN MENTERI TENAGA KERJA REPUBLIK INDONESIA NOMOR : PER.04/MEN/1987 </a:t>
            </a:r>
            <a:r>
              <a:rPr lang="id-ID" sz="2800" b="1" dirty="0" smtClean="0"/>
              <a:t/>
            </a:r>
            <a:br>
              <a:rPr lang="id-ID" sz="2800" b="1" dirty="0" smtClean="0"/>
            </a:br>
            <a:r>
              <a:rPr lang="id-ID" sz="2800" b="1" dirty="0" smtClean="0"/>
              <a:t/>
            </a:r>
            <a:br>
              <a:rPr lang="id-ID" sz="2800" b="1" dirty="0" smtClean="0"/>
            </a:br>
            <a:r>
              <a:rPr lang="en-US" sz="2800" b="1" dirty="0" smtClean="0"/>
              <a:t>T </a:t>
            </a:r>
            <a:r>
              <a:rPr lang="en-US" sz="2800" b="1" dirty="0"/>
              <a:t>E N T A N G PANITIA PEMBINA KESELAMATAN DAN KESEHATAN KERJA SERTA TATA CARA PENUNJUKAN AHLI KESELAMATAN </a:t>
            </a:r>
            <a:r>
              <a:rPr lang="en-US" sz="2800" b="1" dirty="0" smtClean="0"/>
              <a:t>KERJA</a:t>
            </a:r>
            <a:r>
              <a:rPr lang="id-ID" sz="2800" b="1" dirty="0" smtClean="0"/>
              <a:t/>
            </a:r>
            <a:br>
              <a:rPr lang="id-ID" sz="2800" b="1" dirty="0" smtClean="0"/>
            </a:br>
            <a:r>
              <a:rPr lang="id-ID" sz="2800" dirty="0" smtClean="0"/>
              <a:t>Pasal 4 ayat </a:t>
            </a:r>
            <a:r>
              <a:rPr lang="id-ID" sz="2800" dirty="0" smtClean="0"/>
              <a:t>2</a:t>
            </a:r>
            <a:br>
              <a:rPr lang="id-ID" sz="2800" dirty="0" smtClean="0"/>
            </a:br>
            <a:endParaRPr lang="en-US" sz="2800" dirty="0"/>
          </a:p>
        </p:txBody>
      </p:sp>
      <p:sp>
        <p:nvSpPr>
          <p:cNvPr id="3" name="Content Placeholder 2"/>
          <p:cNvSpPr>
            <a:spLocks noGrp="1"/>
          </p:cNvSpPr>
          <p:nvPr>
            <p:ph idx="1"/>
          </p:nvPr>
        </p:nvSpPr>
        <p:spPr>
          <a:xfrm>
            <a:off x="878840" y="3143534"/>
            <a:ext cx="10515600" cy="3084394"/>
          </a:xfrm>
        </p:spPr>
        <p:txBody>
          <a:bodyPr>
            <a:noAutofit/>
          </a:bodyPr>
          <a:lstStyle/>
          <a:p>
            <a:pPr marL="531813" indent="-531813">
              <a:buNone/>
            </a:pPr>
            <a:r>
              <a:rPr lang="en-US" dirty="0" err="1"/>
              <a:t>Untuk</a:t>
            </a:r>
            <a:r>
              <a:rPr lang="en-US" dirty="0"/>
              <a:t> </a:t>
            </a:r>
            <a:r>
              <a:rPr lang="en-US" dirty="0" err="1"/>
              <a:t>melaksanakan</a:t>
            </a:r>
            <a:r>
              <a:rPr lang="en-US" dirty="0"/>
              <a:t> </a:t>
            </a:r>
            <a:r>
              <a:rPr lang="en-US" dirty="0" err="1"/>
              <a:t>tugas</a:t>
            </a:r>
            <a:r>
              <a:rPr lang="en-US" dirty="0"/>
              <a:t> </a:t>
            </a:r>
            <a:r>
              <a:rPr lang="en-US" dirty="0" err="1"/>
              <a:t>tersebut</a:t>
            </a:r>
            <a:r>
              <a:rPr lang="en-US" dirty="0"/>
              <a:t> </a:t>
            </a:r>
            <a:r>
              <a:rPr lang="en-US" dirty="0" err="1"/>
              <a:t>ayat</a:t>
            </a:r>
            <a:r>
              <a:rPr lang="en-US" dirty="0"/>
              <a:t> (1), P2K3 </a:t>
            </a:r>
            <a:r>
              <a:rPr lang="en-US" dirty="0" err="1"/>
              <a:t>mempunyai</a:t>
            </a:r>
            <a:r>
              <a:rPr lang="en-US" dirty="0"/>
              <a:t> </a:t>
            </a:r>
            <a:r>
              <a:rPr lang="en-US" dirty="0" err="1"/>
              <a:t>fungsi</a:t>
            </a:r>
            <a:r>
              <a:rPr lang="en-US" dirty="0"/>
              <a:t>: </a:t>
            </a:r>
            <a:endParaRPr lang="id-ID" dirty="0" smtClean="0"/>
          </a:p>
          <a:p>
            <a:pPr marL="531813" indent="-531813">
              <a:buNone/>
            </a:pPr>
            <a:endParaRPr lang="id-ID" dirty="0"/>
          </a:p>
          <a:p>
            <a:pPr marL="531813" indent="-531813">
              <a:buNone/>
            </a:pPr>
            <a:r>
              <a:rPr lang="id-ID" dirty="0" smtClean="0"/>
              <a:t>c. 6 </a:t>
            </a:r>
            <a:r>
              <a:rPr lang="fi-FI" dirty="0" smtClean="0"/>
              <a:t>Melaksanakan </a:t>
            </a:r>
            <a:r>
              <a:rPr lang="fi-FI" dirty="0"/>
              <a:t>pemantauan terhadap gizi kerja dan menyelenggarakan makanan di perusahaan; </a:t>
            </a:r>
            <a:endParaRPr lang="id-ID" dirty="0" smtClean="0"/>
          </a:p>
          <a:p>
            <a:pPr marL="531813" indent="-531813">
              <a:buNone/>
            </a:pPr>
            <a:r>
              <a:rPr lang="id-ID" dirty="0" smtClean="0"/>
              <a:t>d. </a:t>
            </a:r>
            <a:r>
              <a:rPr lang="en-US" dirty="0" err="1" smtClean="0"/>
              <a:t>Membantu</a:t>
            </a:r>
            <a:r>
              <a:rPr lang="en-US" dirty="0" smtClean="0"/>
              <a:t> </a:t>
            </a:r>
            <a:r>
              <a:rPr lang="en-US" dirty="0" err="1"/>
              <a:t>pimpinan</a:t>
            </a:r>
            <a:r>
              <a:rPr lang="en-US" dirty="0"/>
              <a:t> </a:t>
            </a:r>
            <a:r>
              <a:rPr lang="en-US" dirty="0" err="1"/>
              <a:t>perusahaan</a:t>
            </a:r>
            <a:r>
              <a:rPr lang="en-US" dirty="0"/>
              <a:t> </a:t>
            </a:r>
            <a:r>
              <a:rPr lang="en-US" dirty="0" err="1"/>
              <a:t>menyusun</a:t>
            </a:r>
            <a:r>
              <a:rPr lang="en-US" dirty="0"/>
              <a:t> </a:t>
            </a:r>
            <a:r>
              <a:rPr lang="en-US" dirty="0" err="1"/>
              <a:t>kebijaksanaan</a:t>
            </a:r>
            <a:r>
              <a:rPr lang="en-US" dirty="0"/>
              <a:t> </a:t>
            </a:r>
            <a:r>
              <a:rPr lang="en-US" dirty="0" err="1"/>
              <a:t>manajemen</a:t>
            </a:r>
            <a:r>
              <a:rPr lang="en-US" dirty="0"/>
              <a:t> </a:t>
            </a:r>
            <a:r>
              <a:rPr lang="en-US" dirty="0" err="1"/>
              <a:t>dan</a:t>
            </a:r>
            <a:r>
              <a:rPr lang="en-US" dirty="0"/>
              <a:t> </a:t>
            </a:r>
            <a:r>
              <a:rPr lang="en-US" dirty="0" err="1"/>
              <a:t>pedoman</a:t>
            </a:r>
            <a:r>
              <a:rPr lang="en-US" dirty="0"/>
              <a:t> </a:t>
            </a:r>
            <a:r>
              <a:rPr lang="en-US" dirty="0" err="1"/>
              <a:t>kerja</a:t>
            </a:r>
            <a:r>
              <a:rPr lang="en-US" dirty="0"/>
              <a:t> </a:t>
            </a:r>
            <a:r>
              <a:rPr lang="en-US" dirty="0" err="1"/>
              <a:t>dalam</a:t>
            </a:r>
            <a:r>
              <a:rPr lang="en-US" dirty="0"/>
              <a:t> </a:t>
            </a:r>
            <a:r>
              <a:rPr lang="en-US" dirty="0" err="1"/>
              <a:t>rangka</a:t>
            </a:r>
            <a:r>
              <a:rPr lang="en-US" dirty="0"/>
              <a:t> </a:t>
            </a:r>
            <a:r>
              <a:rPr lang="en-US" dirty="0" err="1"/>
              <a:t>upaya</a:t>
            </a:r>
            <a:r>
              <a:rPr lang="en-US" dirty="0"/>
              <a:t> </a:t>
            </a:r>
            <a:r>
              <a:rPr lang="en-US" dirty="0" err="1"/>
              <a:t>meningkatkan</a:t>
            </a:r>
            <a:r>
              <a:rPr lang="en-US" dirty="0"/>
              <a:t> </a:t>
            </a:r>
            <a:r>
              <a:rPr lang="en-US" dirty="0" err="1"/>
              <a:t>keselamatan</a:t>
            </a:r>
            <a:r>
              <a:rPr lang="en-US" dirty="0"/>
              <a:t> </a:t>
            </a:r>
            <a:r>
              <a:rPr lang="en-US" dirty="0" err="1"/>
              <a:t>kerja</a:t>
            </a:r>
            <a:r>
              <a:rPr lang="en-US" dirty="0"/>
              <a:t>, </a:t>
            </a:r>
            <a:r>
              <a:rPr lang="en-US" dirty="0" err="1"/>
              <a:t>higene</a:t>
            </a:r>
            <a:r>
              <a:rPr lang="en-US" dirty="0"/>
              <a:t> </a:t>
            </a:r>
            <a:r>
              <a:rPr lang="en-US" dirty="0" err="1"/>
              <a:t>perusahaan</a:t>
            </a:r>
            <a:r>
              <a:rPr lang="en-US" dirty="0"/>
              <a:t>, </a:t>
            </a:r>
            <a:r>
              <a:rPr lang="en-US" dirty="0" err="1"/>
              <a:t>kesehatan</a:t>
            </a:r>
            <a:r>
              <a:rPr lang="en-US" dirty="0"/>
              <a:t> </a:t>
            </a:r>
            <a:r>
              <a:rPr lang="en-US" dirty="0" err="1"/>
              <a:t>kerja</a:t>
            </a:r>
            <a:r>
              <a:rPr lang="en-US" dirty="0"/>
              <a:t>, </a:t>
            </a:r>
            <a:r>
              <a:rPr lang="en-US" dirty="0" err="1"/>
              <a:t>ergonomi</a:t>
            </a:r>
            <a:r>
              <a:rPr lang="en-US" dirty="0"/>
              <a:t> </a:t>
            </a:r>
            <a:r>
              <a:rPr lang="en-US" dirty="0" err="1"/>
              <a:t>dan</a:t>
            </a:r>
            <a:r>
              <a:rPr lang="en-US" dirty="0"/>
              <a:t> </a:t>
            </a:r>
            <a:r>
              <a:rPr lang="en-US" dirty="0" err="1"/>
              <a:t>gizi</a:t>
            </a:r>
            <a:r>
              <a:rPr lang="en-US" dirty="0"/>
              <a:t> </a:t>
            </a:r>
            <a:r>
              <a:rPr lang="en-US" dirty="0" err="1"/>
              <a:t>tenaga</a:t>
            </a:r>
            <a:r>
              <a:rPr lang="en-US" dirty="0"/>
              <a:t> </a:t>
            </a:r>
            <a:r>
              <a:rPr lang="en-US" dirty="0" err="1"/>
              <a:t>kerja</a:t>
            </a:r>
            <a:r>
              <a:rPr lang="en-US" dirty="0"/>
              <a:t>. </a:t>
            </a:r>
          </a:p>
        </p:txBody>
      </p:sp>
    </p:spTree>
    <p:extLst>
      <p:ext uri="{BB962C8B-B14F-4D97-AF65-F5344CB8AC3E}">
        <p14:creationId xmlns:p14="http://schemas.microsoft.com/office/powerpoint/2010/main" xmlns="" val="386963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400" y="2397125"/>
            <a:ext cx="10515600" cy="1325563"/>
          </a:xfrm>
        </p:spPr>
        <p:txBody>
          <a:bodyPr/>
          <a:lstStyle/>
          <a:p>
            <a:pPr algn="ctr"/>
            <a:r>
              <a:rPr lang="id-ID" b="1" dirty="0" smtClean="0"/>
              <a:t>Hasil Survey</a:t>
            </a:r>
            <a:endParaRPr lang="id-ID"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l="3462" t="15811" r="11889" b="14972"/>
          <a:stretch/>
        </p:blipFill>
        <p:spPr>
          <a:xfrm>
            <a:off x="641445" y="1569493"/>
            <a:ext cx="11013744" cy="5063319"/>
          </a:xfrm>
          <a:prstGeom prst="rect">
            <a:avLst/>
          </a:prstGeom>
        </p:spPr>
      </p:pic>
      <p:sp>
        <p:nvSpPr>
          <p:cNvPr id="2" name="TextBox 1"/>
          <p:cNvSpPr txBox="1"/>
          <p:nvPr/>
        </p:nvSpPr>
        <p:spPr>
          <a:xfrm>
            <a:off x="641445" y="2852382"/>
            <a:ext cx="996287"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xmlns="" val="3498828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srcRect l="8498" t="33162" r="15350" b="16091"/>
          <a:stretch/>
        </p:blipFill>
        <p:spPr>
          <a:xfrm>
            <a:off x="696035" y="1160060"/>
            <a:ext cx="10552535" cy="4285397"/>
          </a:xfrm>
          <a:prstGeom prst="rect">
            <a:avLst/>
          </a:prstGeom>
        </p:spPr>
      </p:pic>
      <p:sp>
        <p:nvSpPr>
          <p:cNvPr id="7" name="TextBox 6"/>
          <p:cNvSpPr txBox="1"/>
          <p:nvPr/>
        </p:nvSpPr>
        <p:spPr>
          <a:xfrm>
            <a:off x="830131" y="1160060"/>
            <a:ext cx="996287"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xmlns="" val="3482929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60500"/>
          </a:xfrm>
        </p:spPr>
        <p:txBody>
          <a:bodyPr>
            <a:normAutofit fontScale="90000"/>
          </a:bodyPr>
          <a:lstStyle/>
          <a:p>
            <a:pPr algn="ctr"/>
            <a:r>
              <a:rPr lang="id-ID" b="1" dirty="0" smtClean="0"/>
              <a:t>Some Problems related to Workers’ Nutrition in Workplace</a:t>
            </a:r>
            <a:br>
              <a:rPr lang="id-ID" b="1" dirty="0" smtClean="0"/>
            </a:br>
            <a:endParaRPr lang="en-US" b="1" dirty="0"/>
          </a:p>
        </p:txBody>
      </p:sp>
      <p:sp>
        <p:nvSpPr>
          <p:cNvPr id="3" name="Content Placeholder 2"/>
          <p:cNvSpPr>
            <a:spLocks noGrp="1"/>
          </p:cNvSpPr>
          <p:nvPr>
            <p:ph idx="1"/>
          </p:nvPr>
        </p:nvSpPr>
        <p:spPr>
          <a:xfrm>
            <a:off x="838200" y="1705970"/>
            <a:ext cx="10515600" cy="4776717"/>
          </a:xfrm>
        </p:spPr>
        <p:txBody>
          <a:bodyPr>
            <a:normAutofit fontScale="77500" lnSpcReduction="20000"/>
          </a:bodyPr>
          <a:lstStyle/>
          <a:p>
            <a:r>
              <a:rPr lang="en-ID" dirty="0" smtClean="0"/>
              <a:t>Canteens</a:t>
            </a:r>
            <a:r>
              <a:rPr lang="en-ID" dirty="0"/>
              <a:t>, if they exist, </a:t>
            </a:r>
            <a:r>
              <a:rPr lang="en-ID" dirty="0" smtClean="0"/>
              <a:t>routinely</a:t>
            </a:r>
            <a:r>
              <a:rPr lang="id-ID" dirty="0" smtClean="0"/>
              <a:t> </a:t>
            </a:r>
            <a:r>
              <a:rPr lang="en-ID" dirty="0" smtClean="0"/>
              <a:t>offer </a:t>
            </a:r>
            <a:r>
              <a:rPr lang="en-ID" dirty="0"/>
              <a:t>an unhealthy and unvaried selection. </a:t>
            </a:r>
            <a:endParaRPr lang="id-ID" dirty="0" smtClean="0"/>
          </a:p>
          <a:p>
            <a:r>
              <a:rPr lang="en-ID" dirty="0" smtClean="0"/>
              <a:t>Vending </a:t>
            </a:r>
            <a:r>
              <a:rPr lang="en-ID" dirty="0"/>
              <a:t>machines are </a:t>
            </a:r>
            <a:r>
              <a:rPr lang="en-ID" dirty="0" smtClean="0"/>
              <a:t>regularly</a:t>
            </a:r>
            <a:r>
              <a:rPr lang="id-ID" dirty="0" smtClean="0"/>
              <a:t> </a:t>
            </a:r>
            <a:r>
              <a:rPr lang="en-ID" dirty="0" smtClean="0"/>
              <a:t>stocked </a:t>
            </a:r>
            <a:r>
              <a:rPr lang="en-ID" dirty="0"/>
              <a:t>with unhealthy snacks. </a:t>
            </a:r>
            <a:endParaRPr lang="id-ID" dirty="0" smtClean="0"/>
          </a:p>
          <a:p>
            <a:r>
              <a:rPr lang="en-ID" dirty="0" smtClean="0"/>
              <a:t>Local </a:t>
            </a:r>
            <a:r>
              <a:rPr lang="en-ID" dirty="0"/>
              <a:t>restaurants can be expensive or in </a:t>
            </a:r>
            <a:r>
              <a:rPr lang="en-ID" dirty="0" smtClean="0"/>
              <a:t>short</a:t>
            </a:r>
            <a:r>
              <a:rPr lang="id-ID" dirty="0" smtClean="0"/>
              <a:t> </a:t>
            </a:r>
            <a:r>
              <a:rPr lang="en-ID" dirty="0" smtClean="0"/>
              <a:t>supply</a:t>
            </a:r>
            <a:r>
              <a:rPr lang="en-ID" dirty="0"/>
              <a:t>. </a:t>
            </a:r>
            <a:endParaRPr lang="id-ID" dirty="0" smtClean="0"/>
          </a:p>
          <a:p>
            <a:r>
              <a:rPr lang="en-ID" dirty="0" smtClean="0"/>
              <a:t>Street </a:t>
            </a:r>
            <a:r>
              <a:rPr lang="en-ID" dirty="0"/>
              <a:t>foods can be bacteria laden. </a:t>
            </a:r>
            <a:endParaRPr lang="id-ID" dirty="0" smtClean="0"/>
          </a:p>
          <a:p>
            <a:endParaRPr lang="id-ID" dirty="0"/>
          </a:p>
          <a:p>
            <a:r>
              <a:rPr lang="en-ID" dirty="0" smtClean="0"/>
              <a:t>Workers </a:t>
            </a:r>
            <a:r>
              <a:rPr lang="en-ID" dirty="0"/>
              <a:t>sometimes have no time </a:t>
            </a:r>
            <a:r>
              <a:rPr lang="en-ID" dirty="0" smtClean="0"/>
              <a:t>to</a:t>
            </a:r>
            <a:r>
              <a:rPr lang="id-ID" dirty="0" smtClean="0"/>
              <a:t> </a:t>
            </a:r>
            <a:r>
              <a:rPr lang="en-ID" dirty="0" smtClean="0"/>
              <a:t>eat</a:t>
            </a:r>
            <a:r>
              <a:rPr lang="en-ID" dirty="0"/>
              <a:t>, no place to eat or no money to purchase food. </a:t>
            </a:r>
            <a:endParaRPr lang="id-ID" dirty="0" smtClean="0"/>
          </a:p>
          <a:p>
            <a:r>
              <a:rPr lang="en-ID" dirty="0" smtClean="0"/>
              <a:t>Some </a:t>
            </a:r>
            <a:r>
              <a:rPr lang="en-ID" dirty="0"/>
              <a:t>workers are </a:t>
            </a:r>
            <a:r>
              <a:rPr lang="en-ID" dirty="0" smtClean="0"/>
              <a:t>unable</a:t>
            </a:r>
            <a:r>
              <a:rPr lang="id-ID" dirty="0" smtClean="0"/>
              <a:t> </a:t>
            </a:r>
            <a:r>
              <a:rPr lang="en-ID" dirty="0" smtClean="0"/>
              <a:t>to </a:t>
            </a:r>
            <a:r>
              <a:rPr lang="en-ID" dirty="0"/>
              <a:t>consume enough calories to perform the strenuous work expected of them.</a:t>
            </a:r>
          </a:p>
          <a:p>
            <a:r>
              <a:rPr lang="en-ID" dirty="0"/>
              <a:t>Agricultural and construction workers often eat in dangerous and </a:t>
            </a:r>
            <a:r>
              <a:rPr lang="en-ID" dirty="0" err="1" smtClean="0"/>
              <a:t>insanitar</a:t>
            </a:r>
            <a:r>
              <a:rPr lang="id-ID" dirty="0" smtClean="0"/>
              <a:t>y </a:t>
            </a:r>
            <a:r>
              <a:rPr lang="en-ID" dirty="0" smtClean="0"/>
              <a:t>conditions</a:t>
            </a:r>
            <a:r>
              <a:rPr lang="en-ID" dirty="0"/>
              <a:t>. </a:t>
            </a:r>
            <a:endParaRPr lang="id-ID" dirty="0" smtClean="0"/>
          </a:p>
          <a:p>
            <a:r>
              <a:rPr lang="en-ID" dirty="0" smtClean="0"/>
              <a:t>Migrant </a:t>
            </a:r>
            <a:r>
              <a:rPr lang="en-ID" dirty="0"/>
              <a:t>workers, far from home, often find themselves with </a:t>
            </a:r>
            <a:r>
              <a:rPr lang="en-ID" dirty="0" smtClean="0"/>
              <a:t>no</a:t>
            </a:r>
            <a:r>
              <a:rPr lang="id-ID" dirty="0" smtClean="0"/>
              <a:t> </a:t>
            </a:r>
            <a:r>
              <a:rPr lang="en-ID" dirty="0" smtClean="0"/>
              <a:t>access </a:t>
            </a:r>
            <a:r>
              <a:rPr lang="en-ID" dirty="0"/>
              <a:t>to local markets and no means to store or cook food. </a:t>
            </a:r>
            <a:endParaRPr lang="id-ID" dirty="0" smtClean="0"/>
          </a:p>
          <a:p>
            <a:r>
              <a:rPr lang="en-ID" dirty="0" smtClean="0"/>
              <a:t>Night </a:t>
            </a:r>
            <a:r>
              <a:rPr lang="en-ID" dirty="0" err="1" smtClean="0"/>
              <a:t>shiftworkers</a:t>
            </a:r>
            <a:r>
              <a:rPr lang="id-ID" dirty="0" smtClean="0"/>
              <a:t> </a:t>
            </a:r>
            <a:r>
              <a:rPr lang="en-ID" dirty="0" smtClean="0"/>
              <a:t>find </a:t>
            </a:r>
            <a:r>
              <a:rPr lang="en-ID" dirty="0"/>
              <a:t>they have few meal options after hours. </a:t>
            </a:r>
            <a:endParaRPr lang="id-ID" dirty="0" smtClean="0"/>
          </a:p>
        </p:txBody>
      </p:sp>
    </p:spTree>
    <p:extLst>
      <p:ext uri="{BB962C8B-B14F-4D97-AF65-F5344CB8AC3E}">
        <p14:creationId xmlns:p14="http://schemas.microsoft.com/office/powerpoint/2010/main" xmlns="" val="18663227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id-ID" sz="2400" b="1" dirty="0" smtClean="0"/>
              <a:t>Reference</a:t>
            </a:r>
            <a:endParaRPr lang="en-US" sz="2400" b="1" dirty="0"/>
          </a:p>
        </p:txBody>
      </p:sp>
      <p:sp>
        <p:nvSpPr>
          <p:cNvPr id="3" name="Content Placeholder 2"/>
          <p:cNvSpPr>
            <a:spLocks noGrp="1"/>
          </p:cNvSpPr>
          <p:nvPr>
            <p:ph idx="1"/>
          </p:nvPr>
        </p:nvSpPr>
        <p:spPr>
          <a:xfrm>
            <a:off x="0" y="1134745"/>
            <a:ext cx="12192000" cy="4351338"/>
          </a:xfrm>
        </p:spPr>
        <p:txBody>
          <a:bodyPr>
            <a:noAutofit/>
          </a:bodyPr>
          <a:lstStyle/>
          <a:p>
            <a:r>
              <a:rPr lang="en-US" sz="2000" b="1" dirty="0" err="1"/>
              <a:t>Wanjek</a:t>
            </a:r>
            <a:r>
              <a:rPr lang="en-US" sz="2000" b="1" dirty="0"/>
              <a:t>, </a:t>
            </a:r>
            <a:r>
              <a:rPr lang="en-US" sz="2000" b="1" dirty="0" smtClean="0"/>
              <a:t>C.</a:t>
            </a:r>
            <a:r>
              <a:rPr lang="id-ID" sz="2000" b="1" dirty="0" smtClean="0"/>
              <a:t> </a:t>
            </a:r>
            <a:r>
              <a:rPr lang="en-ID" sz="2000" b="1" i="1" dirty="0" smtClean="0"/>
              <a:t>Food </a:t>
            </a:r>
            <a:r>
              <a:rPr lang="en-ID" sz="2000" b="1" i="1" dirty="0"/>
              <a:t>at work: Workplace solutions for malnutrition, obesity and chronic </a:t>
            </a:r>
            <a:r>
              <a:rPr lang="en-ID" sz="2000" b="1" i="1" dirty="0" smtClean="0"/>
              <a:t>diseases</a:t>
            </a:r>
            <a:r>
              <a:rPr lang="id-ID" sz="2000" b="1" i="1" dirty="0" smtClean="0"/>
              <a:t>. </a:t>
            </a:r>
            <a:r>
              <a:rPr lang="en-ID" sz="2000" b="1" dirty="0" smtClean="0"/>
              <a:t>Geneva</a:t>
            </a:r>
            <a:r>
              <a:rPr lang="en-ID" sz="2000" b="1" dirty="0"/>
              <a:t>, International Labour </a:t>
            </a:r>
            <a:r>
              <a:rPr lang="en-ID" sz="2000" b="1" dirty="0" smtClean="0"/>
              <a:t>Office</a:t>
            </a:r>
            <a:r>
              <a:rPr lang="id-ID" sz="2000" b="1" dirty="0" smtClean="0"/>
              <a:t> (ILO)</a:t>
            </a:r>
            <a:r>
              <a:rPr lang="en-ID" sz="2000" b="1" dirty="0" smtClean="0"/>
              <a:t>, 2005</a:t>
            </a:r>
            <a:endParaRPr lang="id-ID" sz="2000" b="1" dirty="0" smtClean="0"/>
          </a:p>
          <a:p>
            <a:r>
              <a:rPr lang="id-ID" sz="2000" b="1" dirty="0" smtClean="0"/>
              <a:t>Nutrition Intake and Economic Growth, Studies on the cost hunger, UN FAO, 2003</a:t>
            </a:r>
          </a:p>
          <a:p>
            <a:endParaRPr lang="id-ID" sz="2000" b="1" dirty="0"/>
          </a:p>
          <a:p>
            <a:r>
              <a:rPr lang="en-ID" sz="2000" b="1" dirty="0"/>
              <a:t>STUDY ON THE PERCEPTIONS OF GARMENT FACTORY OWNERS ON NUTRITION AND THE FEASIBILITY FOR PURSUING CANTEEN SERVICES IN THE GARMENT SECTOR IN </a:t>
            </a:r>
            <a:r>
              <a:rPr lang="en-ID" sz="2000" b="1" dirty="0" smtClean="0"/>
              <a:t>CAMBODIA</a:t>
            </a:r>
            <a:r>
              <a:rPr lang="id-ID" sz="2000" b="1" dirty="0" smtClean="0"/>
              <a:t>, </a:t>
            </a:r>
            <a:r>
              <a:rPr lang="en-ID" sz="2000" b="1" dirty="0"/>
              <a:t>Researched conducted by BDLINK (Cambodia) and HRINC (Cambodia) MARKET RESEARCH LEADERS. DATA DRIVEN INSIGHTS. TAKING BUSINESS BEYOND BORDERS. www.bdlink.com.kh and </a:t>
            </a:r>
            <a:r>
              <a:rPr lang="en-ID" sz="2000" b="1" dirty="0" smtClean="0">
                <a:hlinkClick r:id="rId2"/>
              </a:rPr>
              <a:t>www.hrinc.com.kh</a:t>
            </a:r>
            <a:r>
              <a:rPr lang="id-ID" sz="2000" b="1" dirty="0" smtClean="0"/>
              <a:t>, January 2012. </a:t>
            </a:r>
            <a:endParaRPr lang="id-ID" sz="2000" b="1" dirty="0" smtClean="0"/>
          </a:p>
          <a:p>
            <a:endParaRPr lang="id-ID" sz="2000" b="1" dirty="0" smtClean="0"/>
          </a:p>
          <a:p>
            <a:r>
              <a:rPr lang="id-ID" sz="2000" b="1" dirty="0" smtClean="0"/>
              <a:t>PERATURAN MENTERI KETENAGAKERJAAN REPUBLIK INDONESIA NOMOR 5 TAHUN 2018 TENTANG KESELAMATAN DAN KESEHATAN KERJA LINGKUNGAN </a:t>
            </a:r>
            <a:r>
              <a:rPr lang="id-ID" sz="2000" b="1" dirty="0" smtClean="0"/>
              <a:t>KERJA</a:t>
            </a:r>
          </a:p>
          <a:p>
            <a:endParaRPr lang="id-ID" sz="2000" b="1" dirty="0" smtClean="0"/>
          </a:p>
          <a:p>
            <a:r>
              <a:rPr lang="id-ID" sz="2000" b="1" dirty="0" smtClean="0"/>
              <a:t>Berita Resmi Statistik, Keadaan </a:t>
            </a:r>
            <a:r>
              <a:rPr lang="id-ID" sz="2000" b="1" dirty="0" smtClean="0"/>
              <a:t>Ketenagakerjaan Indonesia Februari 2018 No. 42/05/Th. XXI, 07 Mei </a:t>
            </a:r>
            <a:r>
              <a:rPr lang="id-ID" sz="2000" b="1" dirty="0" smtClean="0"/>
              <a:t>2018, BPS</a:t>
            </a:r>
            <a:endParaRPr lang="id-ID" sz="2000" b="1" dirty="0" smtClean="0"/>
          </a:p>
          <a:p>
            <a:endParaRPr lang="id-ID" sz="2000" b="1" dirty="0"/>
          </a:p>
          <a:p>
            <a:r>
              <a:rPr lang="en-US" sz="2000" b="1" dirty="0" smtClean="0"/>
              <a:t>HIMPUNAN </a:t>
            </a:r>
            <a:r>
              <a:rPr lang="en-US" sz="2000" b="1" dirty="0"/>
              <a:t>PERATURAN PERUNDANGAN KESELAMATAN DAN KESEHATAN KERJA (K3) </a:t>
            </a:r>
            <a:r>
              <a:rPr lang="en-US" sz="2000" b="1" dirty="0" smtClean="0"/>
              <a:t>RI</a:t>
            </a:r>
            <a:r>
              <a:rPr lang="id-ID" sz="2000" b="1" dirty="0" smtClean="0"/>
              <a:t>, </a:t>
            </a:r>
            <a:r>
              <a:rPr lang="it-IT" sz="2000" b="1" dirty="0"/>
              <a:t>Martina Indah Lestari </a:t>
            </a:r>
            <a:r>
              <a:rPr lang="id-ID" sz="2000" b="1" dirty="0" smtClean="0"/>
              <a:t>dan </a:t>
            </a:r>
            <a:r>
              <a:rPr lang="it-IT" sz="2000" b="1" dirty="0" smtClean="0"/>
              <a:t>Yusuf Effendi</a:t>
            </a:r>
            <a:r>
              <a:rPr lang="id-ID" sz="2000" b="1" dirty="0" smtClean="0"/>
              <a:t>, </a:t>
            </a:r>
            <a:r>
              <a:rPr lang="en-US" sz="2000" b="1" dirty="0"/>
              <a:t>2005 by </a:t>
            </a:r>
            <a:r>
              <a:rPr lang="en-US" sz="2000" b="1" dirty="0" smtClean="0"/>
              <a:t>PortalK3.Com</a:t>
            </a:r>
            <a:r>
              <a:rPr lang="id-ID" sz="2000" b="1" dirty="0" smtClean="0"/>
              <a:t>. </a:t>
            </a:r>
            <a:endParaRPr lang="id-ID" sz="2000" b="1" dirty="0"/>
          </a:p>
          <a:p>
            <a:endParaRPr lang="en-US" sz="2000" b="1" dirty="0"/>
          </a:p>
        </p:txBody>
      </p:sp>
    </p:spTree>
    <p:extLst>
      <p:ext uri="{BB962C8B-B14F-4D97-AF65-F5344CB8AC3E}">
        <p14:creationId xmlns:p14="http://schemas.microsoft.com/office/powerpoint/2010/main" xmlns="" val="1580291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280" y="2884805"/>
            <a:ext cx="10515600" cy="1325563"/>
          </a:xfrm>
        </p:spPr>
        <p:txBody>
          <a:bodyPr/>
          <a:lstStyle/>
          <a:p>
            <a:pPr algn="ctr"/>
            <a:r>
              <a:rPr lang="id-ID" b="1" dirty="0" smtClean="0">
                <a:solidFill>
                  <a:srgbClr val="FF0000"/>
                </a:solidFill>
                <a:latin typeface="Lucida Handwriting" pitchFamily="66" charset="0"/>
              </a:rPr>
              <a:t>Terima Kasih</a:t>
            </a:r>
            <a:endParaRPr lang="id-ID" b="1" dirty="0">
              <a:solidFill>
                <a:srgbClr val="FF0000"/>
              </a:solidFill>
              <a:latin typeface="Lucida Handwriting" pitchFamily="66"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219200" y="571500"/>
            <a:ext cx="9753600" cy="5715000"/>
          </a:xfrm>
          <a:prstGeom prst="rect">
            <a:avLst/>
          </a:prstGeom>
          <a:noFill/>
          <a:ln w="9525">
            <a:noFill/>
            <a:miter lim="800000"/>
            <a:headEnd/>
            <a:tailEnd/>
          </a:ln>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219200" y="571500"/>
            <a:ext cx="9753600" cy="5715000"/>
          </a:xfrm>
          <a:prstGeom prst="rect">
            <a:avLst/>
          </a:prstGeom>
          <a:noFill/>
          <a:ln w="9525">
            <a:noFill/>
            <a:miter lim="800000"/>
            <a:headEnd/>
            <a:tailEnd/>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219200" y="571500"/>
            <a:ext cx="9753600" cy="5715000"/>
          </a:xfrm>
          <a:prstGeom prst="rect">
            <a:avLst/>
          </a:prstGeom>
          <a:noFill/>
          <a:ln w="9525">
            <a:no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25120" y="1483360"/>
            <a:ext cx="2438400" cy="2113280"/>
          </a:xfrm>
        </p:spPr>
        <p:txBody>
          <a:bodyPr>
            <a:normAutofit lnSpcReduction="10000"/>
          </a:bodyPr>
          <a:lstStyle/>
          <a:p>
            <a:pPr algn="ctr">
              <a:buNone/>
            </a:pPr>
            <a:r>
              <a:rPr lang="nn-NO" b="1" dirty="0" smtClean="0"/>
              <a:t>Penduduk Usia </a:t>
            </a:r>
            <a:r>
              <a:rPr lang="id-ID" b="1" dirty="0" smtClean="0"/>
              <a:t>Kerja</a:t>
            </a:r>
          </a:p>
          <a:p>
            <a:pPr algn="ctr">
              <a:buNone/>
            </a:pPr>
            <a:r>
              <a:rPr lang="nn-NO" b="1" dirty="0" smtClean="0"/>
              <a:t>Februari </a:t>
            </a:r>
            <a:r>
              <a:rPr lang="nn-NO" b="1" dirty="0" smtClean="0"/>
              <a:t>2017–Februari 2018</a:t>
            </a:r>
            <a:endParaRPr lang="id-ID" b="1" dirty="0"/>
          </a:p>
        </p:txBody>
      </p:sp>
      <p:pic>
        <p:nvPicPr>
          <p:cNvPr id="1027" name="Picture 3"/>
          <p:cNvPicPr>
            <a:picLocks noChangeAspect="1" noChangeArrowheads="1"/>
          </p:cNvPicPr>
          <p:nvPr/>
        </p:nvPicPr>
        <p:blipFill>
          <a:blip r:embed="rId2" cstate="print"/>
          <a:srcRect l="20625" t="14178" r="20000" b="17200"/>
          <a:stretch>
            <a:fillRect/>
          </a:stretch>
        </p:blipFill>
        <p:spPr bwMode="auto">
          <a:xfrm>
            <a:off x="2900390" y="243840"/>
            <a:ext cx="9031872" cy="6116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n-NO" b="1" dirty="0" smtClean="0"/>
              <a:t>Penduduk Usia </a:t>
            </a:r>
            <a:r>
              <a:rPr lang="nn-NO" b="1" dirty="0" smtClean="0"/>
              <a:t>K</a:t>
            </a:r>
            <a:r>
              <a:rPr lang="id-ID" b="1" dirty="0" smtClean="0"/>
              <a:t>erja</a:t>
            </a:r>
            <a:br>
              <a:rPr lang="id-ID" b="1" dirty="0" smtClean="0"/>
            </a:br>
            <a:r>
              <a:rPr lang="nn-NO" b="1" dirty="0" smtClean="0"/>
              <a:t>Februari </a:t>
            </a:r>
            <a:r>
              <a:rPr lang="nn-NO" b="1" dirty="0" smtClean="0"/>
              <a:t>2017–Februari 2018</a:t>
            </a:r>
            <a:r>
              <a:rPr lang="id-ID" b="1" dirty="0" smtClean="0"/>
              <a:t/>
            </a:r>
            <a:br>
              <a:rPr lang="id-ID" b="1" dirty="0" smtClean="0"/>
            </a:br>
            <a:endParaRPr lang="id-ID" dirty="0"/>
          </a:p>
        </p:txBody>
      </p:sp>
      <p:sp>
        <p:nvSpPr>
          <p:cNvPr id="3" name="Content Placeholder 2"/>
          <p:cNvSpPr>
            <a:spLocks noGrp="1"/>
          </p:cNvSpPr>
          <p:nvPr>
            <p:ph idx="1"/>
          </p:nvPr>
        </p:nvSpPr>
        <p:spPr/>
        <p:txBody>
          <a:bodyPr>
            <a:normAutofit fontScale="92500" lnSpcReduction="10000"/>
          </a:bodyPr>
          <a:lstStyle/>
          <a:p>
            <a:r>
              <a:rPr lang="id-ID" dirty="0" smtClean="0"/>
              <a:t>Jumlah angkatan kerja pada Februari 2018 sebanyak 133,94 juta orang, naik 2,39 juta orang dibanding Februari 2017. Komponen pembentuk angkatan kerja adalah penduduk yang bekerja dan </a:t>
            </a:r>
            <a:r>
              <a:rPr lang="id-ID" dirty="0" smtClean="0"/>
              <a:t>pengangguran. </a:t>
            </a:r>
          </a:p>
          <a:p>
            <a:r>
              <a:rPr lang="id-ID" dirty="0" smtClean="0"/>
              <a:t>Sejalan dengan naiknya jumlah angkatan kerja, Tingkat Partisipasi Angkatan Kerja (TPAK) juga meningkat. TPAK pada Februari 2018 tercatatsebesar 69,20 persen, meningkat 0,18 persen poin dibanding setahun yang lalu. </a:t>
            </a:r>
            <a:endParaRPr lang="id-ID" dirty="0" smtClean="0"/>
          </a:p>
          <a:p>
            <a:r>
              <a:rPr lang="id-ID" dirty="0" smtClean="0"/>
              <a:t>Berdasarkan jenis kelamin, terdapat perbedaan TPAK antara laki-laki dan perempuan. Pada Februari 2018, TPAK laki-laki sebesar 83,01 persen sedangkan TPAK perempuan hanya sebesar 55,44 persen. Namun demikian, dibandingkan dengan kondisi setahun yang lalu, TPAK perempuan meningkat sebesar 0,40 persen poin sedangkan TPAK laki-laki menurun 0,04 persen poin.</a:t>
            </a:r>
            <a:endParaRPr lang="id-ID"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022600" cy="5568315"/>
          </a:xfrm>
        </p:spPr>
        <p:txBody>
          <a:bodyPr>
            <a:normAutofit/>
          </a:bodyPr>
          <a:lstStyle/>
          <a:p>
            <a:pPr algn="ctr"/>
            <a:r>
              <a:rPr lang="id-ID" sz="2800" b="1" dirty="0" smtClean="0"/>
              <a:t>Rata-rata Upah per Bulan menurut Lapangan </a:t>
            </a:r>
            <a:r>
              <a:rPr lang="id-ID" sz="2800" b="1" dirty="0" smtClean="0"/>
              <a:t>P</a:t>
            </a:r>
            <a:r>
              <a:rPr lang="id-ID" sz="2800" b="1" dirty="0" smtClean="0"/>
              <a:t>ekerjaan </a:t>
            </a:r>
            <a:r>
              <a:rPr lang="id-ID" sz="2800" b="1" dirty="0" smtClean="0"/>
              <a:t>U</a:t>
            </a:r>
            <a:r>
              <a:rPr lang="id-ID" sz="2800" b="1" dirty="0" smtClean="0"/>
              <a:t>tama dan Jenis </a:t>
            </a:r>
            <a:r>
              <a:rPr lang="id-ID" sz="2800" b="1" dirty="0" smtClean="0"/>
              <a:t>K</a:t>
            </a:r>
            <a:r>
              <a:rPr lang="id-ID" sz="2800" b="1" dirty="0" smtClean="0"/>
              <a:t>elamin </a:t>
            </a:r>
            <a:br>
              <a:rPr lang="id-ID" sz="2800" b="1" dirty="0" smtClean="0"/>
            </a:br>
            <a:r>
              <a:rPr lang="id-ID" sz="2800" b="1" dirty="0" smtClean="0"/>
              <a:t>(juta Rupiah), Februari 2018</a:t>
            </a:r>
            <a:endParaRPr lang="id-ID" sz="2800" b="1" dirty="0"/>
          </a:p>
        </p:txBody>
      </p:sp>
      <p:pic>
        <p:nvPicPr>
          <p:cNvPr id="2051" name="Picture 3"/>
          <p:cNvPicPr>
            <a:picLocks noChangeAspect="1" noChangeArrowheads="1"/>
          </p:cNvPicPr>
          <p:nvPr/>
        </p:nvPicPr>
        <p:blipFill>
          <a:blip r:embed="rId2" cstate="print"/>
          <a:srcRect l="25000" t="19511" r="26875" b="13289"/>
          <a:stretch>
            <a:fillRect/>
          </a:stretch>
        </p:blipFill>
        <p:spPr bwMode="auto">
          <a:xfrm>
            <a:off x="4064000" y="121920"/>
            <a:ext cx="8128000" cy="66501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t>Rata-rata Upah per </a:t>
            </a:r>
            <a:r>
              <a:rPr lang="id-ID" b="1" dirty="0" smtClean="0"/>
              <a:t>Bulan, </a:t>
            </a:r>
            <a:br>
              <a:rPr lang="id-ID" b="1" dirty="0" smtClean="0"/>
            </a:br>
            <a:r>
              <a:rPr lang="id-ID" b="1" dirty="0" smtClean="0"/>
              <a:t>Februari </a:t>
            </a:r>
            <a:r>
              <a:rPr lang="id-ID" b="1" dirty="0" smtClean="0"/>
              <a:t>2018</a:t>
            </a:r>
            <a:endParaRPr lang="id-ID" dirty="0"/>
          </a:p>
        </p:txBody>
      </p:sp>
      <p:sp>
        <p:nvSpPr>
          <p:cNvPr id="3" name="Content Placeholder 2"/>
          <p:cNvSpPr>
            <a:spLocks noGrp="1"/>
          </p:cNvSpPr>
          <p:nvPr>
            <p:ph idx="1"/>
          </p:nvPr>
        </p:nvSpPr>
        <p:spPr/>
        <p:txBody>
          <a:bodyPr>
            <a:normAutofit lnSpcReduction="10000"/>
          </a:bodyPr>
          <a:lstStyle/>
          <a:p>
            <a:r>
              <a:rPr lang="id-ID" dirty="0" smtClean="0"/>
              <a:t>Rata-rata upah buruh pada Februari 2018 sebesar 2,65 juta rupiah, tertinggi di Kategori Jasa Keuangan dan Asuransi, yaitu sebesar 4,13 juta rupiah, sedangkan terendah di Kategori Jasa Lainnya, yaitu sebesar 1,44 juta rupiah. </a:t>
            </a:r>
            <a:endParaRPr lang="id-ID" dirty="0" smtClean="0"/>
          </a:p>
          <a:p>
            <a:endParaRPr lang="id-ID" dirty="0" smtClean="0"/>
          </a:p>
          <a:p>
            <a:pPr>
              <a:buNone/>
            </a:pPr>
            <a:r>
              <a:rPr lang="id-ID" dirty="0" smtClean="0"/>
              <a:t>• </a:t>
            </a:r>
            <a:r>
              <a:rPr lang="id-ID" dirty="0" smtClean="0"/>
              <a:t>Rata-rata upah buruh laki-laki per bulan (2,91 juta rupiah), lebih tinggi dibanding perempuan (2,21 juta rupiah</a:t>
            </a:r>
            <a:r>
              <a:rPr lang="id-ID" dirty="0" smtClean="0"/>
              <a:t>).</a:t>
            </a:r>
          </a:p>
          <a:p>
            <a:pPr>
              <a:buNone/>
            </a:pPr>
            <a:endParaRPr lang="id-ID" dirty="0" smtClean="0"/>
          </a:p>
          <a:p>
            <a:pPr>
              <a:buNone/>
            </a:pPr>
            <a:r>
              <a:rPr lang="id-ID" dirty="0" smtClean="0"/>
              <a:t>• </a:t>
            </a:r>
            <a:r>
              <a:rPr lang="id-ID" dirty="0" smtClean="0"/>
              <a:t>Terdapat 6 kategori dengan rata-rata upah buruh per bulan di bawah rata-rata upah buruh nasional. </a:t>
            </a:r>
            <a:endParaRPr lang="id-ID"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5355"/>
          </a:xfrm>
        </p:spPr>
        <p:txBody>
          <a:bodyPr/>
          <a:lstStyle/>
          <a:p>
            <a:pPr algn="ctr"/>
            <a:r>
              <a:rPr lang="id-ID" b="1" dirty="0" smtClean="0"/>
              <a:t>Konsep dan Definisi K3</a:t>
            </a:r>
            <a:endParaRPr lang="id-ID" b="1" dirty="0"/>
          </a:p>
        </p:txBody>
      </p:sp>
      <p:sp>
        <p:nvSpPr>
          <p:cNvPr id="3" name="Content Placeholder 2"/>
          <p:cNvSpPr>
            <a:spLocks noGrp="1"/>
          </p:cNvSpPr>
          <p:nvPr>
            <p:ph idx="1"/>
          </p:nvPr>
        </p:nvSpPr>
        <p:spPr/>
        <p:txBody>
          <a:bodyPr>
            <a:normAutofit fontScale="92500" lnSpcReduction="20000"/>
          </a:bodyPr>
          <a:lstStyle/>
          <a:p>
            <a:r>
              <a:rPr lang="id-ID" dirty="0" smtClean="0"/>
              <a:t>Keselamatan dan Kesehatan Kerja yang selanjutnya disingkat K3 adalah segala kegiatan untuk menjamin dan melindungi keselamatan dan kesehatan Tenaga Kerja melalui upaya pencegahan kecelakaan kerja dan penyakit akibat kerja</a:t>
            </a:r>
            <a:r>
              <a:rPr lang="id-ID" dirty="0" smtClean="0"/>
              <a:t>.</a:t>
            </a:r>
          </a:p>
          <a:p>
            <a:r>
              <a:rPr lang="id-ID" dirty="0" smtClean="0"/>
              <a:t>Tempat Kerja adalah tiap ruangan atau lapangan tertutup atau terbuka, bergerak atau tetap, di mana Tenaga Kerja bekerja atau yang sering dimasuki Tenaga Kerja untuk keperluan suatu usaha dan dimana terdapat sumber atau sumber-sumber bahaya termasuk semua ruangan, lapangan, halaman dan sekelilingnya yang merupakan bagian-bagian atau yang berhubungan dengan Tempat Kerja tersebut. </a:t>
            </a:r>
          </a:p>
          <a:p>
            <a:r>
              <a:rPr lang="id-ID" dirty="0" smtClean="0"/>
              <a:t>Lingkungan </a:t>
            </a:r>
            <a:r>
              <a:rPr lang="id-ID" dirty="0" smtClean="0"/>
              <a:t>Kerja adalah aspek Higiene di Tempat Kerja yang di dalamnya mencakup faktor fisika, kimia, biologi, ergonomi dan psikologi yang keberadaannya di Tempat Kerja dapat mempengaruhi keselamatan dan kesehatan Tenaga Kerja.</a:t>
            </a:r>
            <a:endParaRPr lang="id-ID"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760"/>
            <a:ext cx="11313160" cy="1325563"/>
          </a:xfrm>
        </p:spPr>
        <p:txBody>
          <a:bodyPr>
            <a:noAutofit/>
          </a:bodyPr>
          <a:lstStyle/>
          <a:p>
            <a:pPr marL="914400" indent="-914400"/>
            <a:r>
              <a:rPr lang="id-ID" sz="2800" b="1" dirty="0" smtClean="0"/>
              <a:t/>
            </a:r>
            <a:br>
              <a:rPr lang="id-ID" sz="2800" b="1" dirty="0" smtClean="0"/>
            </a:br>
            <a:r>
              <a:rPr lang="id-ID" sz="2800" b="1" dirty="0" smtClean="0"/>
              <a:t/>
            </a:r>
            <a:br>
              <a:rPr lang="id-ID" sz="2800" b="1" dirty="0" smtClean="0"/>
            </a:br>
            <a:r>
              <a:rPr lang="id-ID" sz="3200" b="1" dirty="0" smtClean="0"/>
              <a:t>Gizi</a:t>
            </a:r>
            <a:r>
              <a:rPr lang="id-ID" sz="2800" b="1" dirty="0" smtClean="0"/>
              <a:t/>
            </a:r>
            <a:br>
              <a:rPr lang="id-ID" sz="2800" b="1" dirty="0" smtClean="0"/>
            </a:br>
            <a:r>
              <a:rPr lang="id-ID" sz="2800" b="1" dirty="0" smtClean="0"/>
              <a:t/>
            </a:r>
            <a:br>
              <a:rPr lang="id-ID" sz="2800" b="1" dirty="0" smtClean="0"/>
            </a:br>
            <a:r>
              <a:rPr lang="en-US" sz="2400" dirty="0" smtClean="0"/>
              <a:t>“</a:t>
            </a:r>
            <a:r>
              <a:rPr lang="id-ID" sz="2400" dirty="0" smtClean="0"/>
              <a:t>G</a:t>
            </a:r>
            <a:r>
              <a:rPr lang="en-US" sz="2400" dirty="0" err="1" smtClean="0"/>
              <a:t>izi</a:t>
            </a:r>
            <a:r>
              <a:rPr lang="en-US" sz="2400" dirty="0" smtClean="0"/>
              <a:t>” </a:t>
            </a:r>
            <a:r>
              <a:rPr lang="en-US" sz="2400" dirty="0" err="1" smtClean="0"/>
              <a:t>berasal</a:t>
            </a:r>
            <a:r>
              <a:rPr lang="en-US" sz="2400" dirty="0" smtClean="0"/>
              <a:t> </a:t>
            </a:r>
            <a:r>
              <a:rPr lang="en-US" sz="2400" dirty="0" err="1" smtClean="0"/>
              <a:t>dari</a:t>
            </a:r>
            <a:r>
              <a:rPr lang="en-US" sz="2400" dirty="0" smtClean="0"/>
              <a:t> </a:t>
            </a:r>
            <a:r>
              <a:rPr lang="en-US" sz="2400" dirty="0" err="1" smtClean="0"/>
              <a:t>bahasa</a:t>
            </a:r>
            <a:r>
              <a:rPr lang="en-US" sz="2400" dirty="0" smtClean="0"/>
              <a:t> Arab</a:t>
            </a:r>
            <a:r>
              <a:rPr lang="id-ID" sz="2400" dirty="0" smtClean="0"/>
              <a:t> ‘</a:t>
            </a:r>
            <a:r>
              <a:rPr lang="en-US" sz="2400" dirty="0" err="1" smtClean="0"/>
              <a:t>ghidza</a:t>
            </a:r>
            <a:r>
              <a:rPr lang="id-ID" sz="2400" dirty="0" smtClean="0"/>
              <a:t>’ </a:t>
            </a:r>
            <a:r>
              <a:rPr lang="en-US" sz="2400" dirty="0" smtClean="0"/>
              <a:t>y</a:t>
            </a:r>
            <a:r>
              <a:rPr lang="id-ID" sz="2400" dirty="0" smtClean="0"/>
              <a:t>an</a:t>
            </a:r>
            <a:r>
              <a:rPr lang="en-US" sz="2400" dirty="0" smtClean="0"/>
              <a:t>g </a:t>
            </a:r>
            <a:r>
              <a:rPr lang="en-US" sz="2400" dirty="0" err="1" smtClean="0"/>
              <a:t>berarti</a:t>
            </a:r>
            <a:r>
              <a:rPr lang="en-US" sz="2400" dirty="0" smtClean="0"/>
              <a:t> “</a:t>
            </a:r>
            <a:r>
              <a:rPr lang="en-US" sz="2400" dirty="0" err="1" smtClean="0"/>
              <a:t>makanan</a:t>
            </a:r>
            <a:r>
              <a:rPr lang="en-US" sz="2400" dirty="0" smtClean="0"/>
              <a:t>”. </a:t>
            </a:r>
            <a:r>
              <a:rPr lang="id-ID" sz="2400" dirty="0" smtClean="0"/>
              <a:t/>
            </a:r>
            <a:br>
              <a:rPr lang="id-ID" sz="2400" dirty="0" smtClean="0"/>
            </a:br>
            <a:r>
              <a:rPr lang="id-ID" sz="2400" dirty="0" smtClean="0"/>
              <a:t/>
            </a:r>
            <a:br>
              <a:rPr lang="id-ID" sz="2400" dirty="0" smtClean="0"/>
            </a:br>
            <a:r>
              <a:rPr lang="en-US" sz="2400" dirty="0" err="1" smtClean="0"/>
              <a:t>Ilmu</a:t>
            </a:r>
            <a:r>
              <a:rPr lang="en-US" sz="2400" dirty="0" smtClean="0"/>
              <a:t> </a:t>
            </a:r>
            <a:r>
              <a:rPr lang="en-US" sz="2400" dirty="0" err="1" smtClean="0"/>
              <a:t>gizi</a:t>
            </a:r>
            <a:r>
              <a:rPr lang="en-US" sz="2400" dirty="0" smtClean="0"/>
              <a:t> </a:t>
            </a:r>
            <a:r>
              <a:rPr lang="en-US" sz="2400" dirty="0" err="1" smtClean="0"/>
              <a:t>berkaitan</a:t>
            </a:r>
            <a:r>
              <a:rPr lang="en-US" sz="2400" dirty="0" smtClean="0"/>
              <a:t> </a:t>
            </a:r>
            <a:r>
              <a:rPr lang="en-US" sz="2400" dirty="0" err="1" smtClean="0"/>
              <a:t>dengan</a:t>
            </a:r>
            <a:r>
              <a:rPr lang="en-US" sz="2400" dirty="0" smtClean="0"/>
              <a:t> </a:t>
            </a:r>
            <a:r>
              <a:rPr lang="en-US" sz="2400" dirty="0" err="1" smtClean="0"/>
              <a:t>makanan</a:t>
            </a:r>
            <a:r>
              <a:rPr lang="en-US" sz="2400" dirty="0" smtClean="0"/>
              <a:t> </a:t>
            </a:r>
            <a:r>
              <a:rPr lang="en-US" sz="2400" dirty="0" err="1" smtClean="0"/>
              <a:t>dan</a:t>
            </a:r>
            <a:r>
              <a:rPr lang="en-US" sz="2400" dirty="0" smtClean="0"/>
              <a:t> </a:t>
            </a:r>
            <a:r>
              <a:rPr lang="en-US" sz="2400" dirty="0" err="1" smtClean="0"/>
              <a:t>tubuh</a:t>
            </a:r>
            <a:r>
              <a:rPr lang="en-US" sz="2400" dirty="0" smtClean="0"/>
              <a:t> </a:t>
            </a:r>
            <a:r>
              <a:rPr lang="en-US" sz="2400" dirty="0" err="1" smtClean="0"/>
              <a:t>manusia</a:t>
            </a:r>
            <a:r>
              <a:rPr lang="en-US" sz="2400" dirty="0" smtClean="0"/>
              <a:t>.</a:t>
            </a:r>
            <a:r>
              <a:rPr lang="id-ID" sz="2400" dirty="0" smtClean="0"/>
              <a:t/>
            </a:r>
            <a:br>
              <a:rPr lang="id-ID" sz="2400" dirty="0" smtClean="0"/>
            </a:br>
            <a:endParaRPr lang="en-US" sz="2400" b="1" dirty="0"/>
          </a:p>
        </p:txBody>
      </p:sp>
      <p:sp>
        <p:nvSpPr>
          <p:cNvPr id="3" name="Content Placeholder 2"/>
          <p:cNvSpPr>
            <a:spLocks noGrp="1"/>
          </p:cNvSpPr>
          <p:nvPr>
            <p:ph idx="1"/>
          </p:nvPr>
        </p:nvSpPr>
        <p:spPr>
          <a:xfrm>
            <a:off x="833120" y="3004185"/>
            <a:ext cx="11089640" cy="4351338"/>
          </a:xfrm>
        </p:spPr>
        <p:txBody>
          <a:bodyPr>
            <a:normAutofit/>
          </a:bodyPr>
          <a:lstStyle/>
          <a:p>
            <a:pPr>
              <a:buNone/>
            </a:pPr>
            <a:endParaRPr lang="id-ID" sz="2200" dirty="0" smtClean="0"/>
          </a:p>
          <a:p>
            <a:pPr marL="0" indent="0">
              <a:buNone/>
            </a:pPr>
            <a:r>
              <a:rPr lang="en-US" sz="2200" dirty="0" err="1" smtClean="0"/>
              <a:t>Pemenuhan</a:t>
            </a:r>
            <a:r>
              <a:rPr lang="en-US" sz="2200" dirty="0" smtClean="0"/>
              <a:t> </a:t>
            </a:r>
            <a:r>
              <a:rPr lang="en-US" sz="2200" dirty="0" err="1"/>
              <a:t>kebutuhan</a:t>
            </a:r>
            <a:r>
              <a:rPr lang="en-US" sz="2200" dirty="0"/>
              <a:t> </a:t>
            </a:r>
            <a:r>
              <a:rPr lang="en-US" sz="2200" dirty="0" err="1"/>
              <a:t>gizi</a:t>
            </a:r>
            <a:r>
              <a:rPr lang="en-US" sz="2200" dirty="0"/>
              <a:t> </a:t>
            </a:r>
            <a:r>
              <a:rPr lang="en-US" sz="2200" dirty="0" err="1"/>
              <a:t>tenaga</a:t>
            </a:r>
            <a:r>
              <a:rPr lang="en-US" sz="2200" dirty="0"/>
              <a:t> </a:t>
            </a:r>
            <a:r>
              <a:rPr lang="en-US" sz="2200" dirty="0" err="1"/>
              <a:t>kerja</a:t>
            </a:r>
            <a:r>
              <a:rPr lang="en-US" sz="2200" dirty="0"/>
              <a:t> </a:t>
            </a:r>
            <a:r>
              <a:rPr lang="en-US" sz="2200" dirty="0" err="1"/>
              <a:t>mempunyai</a:t>
            </a:r>
            <a:r>
              <a:rPr lang="en-US" sz="2200" dirty="0"/>
              <a:t> 2 </a:t>
            </a:r>
            <a:r>
              <a:rPr lang="en-US" sz="2200" dirty="0" err="1"/>
              <a:t>dimensi</a:t>
            </a:r>
            <a:r>
              <a:rPr lang="en-US" sz="2200" dirty="0"/>
              <a:t>, </a:t>
            </a:r>
            <a:r>
              <a:rPr lang="en-US" sz="2200" dirty="0" err="1"/>
              <a:t>yaitu</a:t>
            </a:r>
            <a:r>
              <a:rPr lang="en-US" sz="2200" dirty="0"/>
              <a:t> </a:t>
            </a:r>
            <a:r>
              <a:rPr lang="en-US" sz="2200" dirty="0" err="1"/>
              <a:t>dimensi</a:t>
            </a:r>
            <a:r>
              <a:rPr lang="en-US" sz="2200" dirty="0"/>
              <a:t> </a:t>
            </a:r>
            <a:r>
              <a:rPr lang="en-US" sz="2200" dirty="0" err="1" smtClean="0"/>
              <a:t>kesehatan</a:t>
            </a:r>
            <a:r>
              <a:rPr lang="id-ID" sz="2200" dirty="0" smtClean="0"/>
              <a:t> </a:t>
            </a:r>
            <a:r>
              <a:rPr lang="en-US" sz="2200" dirty="0" err="1" smtClean="0"/>
              <a:t>dandimensi</a:t>
            </a:r>
            <a:r>
              <a:rPr lang="en-US" sz="2200" dirty="0" smtClean="0"/>
              <a:t> </a:t>
            </a:r>
            <a:r>
              <a:rPr lang="en-US" sz="2200" dirty="0" err="1"/>
              <a:t>produktivitas</a:t>
            </a:r>
            <a:r>
              <a:rPr lang="en-US" sz="2200" dirty="0"/>
              <a:t> </a:t>
            </a:r>
            <a:r>
              <a:rPr lang="en-US" sz="2200" dirty="0" err="1"/>
              <a:t>kerja</a:t>
            </a:r>
            <a:r>
              <a:rPr lang="en-US" sz="2200" dirty="0"/>
              <a:t> </a:t>
            </a:r>
            <a:endParaRPr lang="id-ID" sz="2200" dirty="0" smtClean="0"/>
          </a:p>
          <a:p>
            <a:endParaRPr lang="id-ID" sz="2200" dirty="0" smtClean="0"/>
          </a:p>
          <a:p>
            <a:pPr marL="0" indent="0">
              <a:buNone/>
            </a:pPr>
            <a:r>
              <a:rPr lang="en-US" sz="2200" dirty="0" err="1" smtClean="0"/>
              <a:t>Gizi</a:t>
            </a:r>
            <a:r>
              <a:rPr lang="en-US" sz="2200" dirty="0" smtClean="0"/>
              <a:t> </a:t>
            </a:r>
            <a:r>
              <a:rPr lang="en-US" sz="2200" dirty="0" err="1" smtClean="0"/>
              <a:t>kerja</a:t>
            </a:r>
            <a:r>
              <a:rPr lang="en-US" sz="2200" dirty="0" smtClean="0"/>
              <a:t> </a:t>
            </a:r>
            <a:r>
              <a:rPr lang="en-US" sz="2200" dirty="0" err="1" smtClean="0"/>
              <a:t>adalah</a:t>
            </a:r>
            <a:r>
              <a:rPr lang="en-US" sz="2200" dirty="0" smtClean="0"/>
              <a:t> </a:t>
            </a:r>
            <a:r>
              <a:rPr lang="en-US" sz="2200" dirty="0" err="1" smtClean="0"/>
              <a:t>pemberian</a:t>
            </a:r>
            <a:r>
              <a:rPr lang="en-US" sz="2200" dirty="0" smtClean="0"/>
              <a:t> </a:t>
            </a:r>
            <a:r>
              <a:rPr lang="en-US" sz="2200" dirty="0" err="1" smtClean="0"/>
              <a:t>gizi</a:t>
            </a:r>
            <a:r>
              <a:rPr lang="en-US" sz="2200" dirty="0" smtClean="0"/>
              <a:t> yang </a:t>
            </a:r>
            <a:r>
              <a:rPr lang="en-US" sz="2200" dirty="0" err="1" smtClean="0"/>
              <a:t>diterapkan</a:t>
            </a:r>
            <a:r>
              <a:rPr lang="en-US" sz="2200" dirty="0" smtClean="0"/>
              <a:t> </a:t>
            </a:r>
            <a:r>
              <a:rPr lang="en-US" sz="2200" dirty="0" err="1" smtClean="0"/>
              <a:t>kepada</a:t>
            </a:r>
            <a:r>
              <a:rPr lang="en-US" sz="2200" dirty="0" smtClean="0"/>
              <a:t> </a:t>
            </a:r>
            <a:r>
              <a:rPr lang="en-US" sz="2200" dirty="0" err="1" smtClean="0"/>
              <a:t>masyarakat</a:t>
            </a:r>
            <a:r>
              <a:rPr lang="en-US" sz="2200" dirty="0" smtClean="0"/>
              <a:t> </a:t>
            </a:r>
            <a:r>
              <a:rPr lang="en-US" sz="2200" dirty="0" err="1" smtClean="0"/>
              <a:t>tenaga</a:t>
            </a:r>
            <a:r>
              <a:rPr lang="en-US" sz="2200" dirty="0" smtClean="0"/>
              <a:t> </a:t>
            </a:r>
            <a:r>
              <a:rPr lang="en-US" sz="2200" dirty="0" err="1" smtClean="0"/>
              <a:t>kerja</a:t>
            </a:r>
            <a:r>
              <a:rPr lang="en-US" sz="2200" dirty="0" smtClean="0"/>
              <a:t> </a:t>
            </a:r>
            <a:r>
              <a:rPr lang="en-US" sz="2200" dirty="0" err="1" smtClean="0"/>
              <a:t>dengan</a:t>
            </a:r>
            <a:r>
              <a:rPr lang="en-US" sz="2200" dirty="0" smtClean="0"/>
              <a:t> </a:t>
            </a:r>
            <a:r>
              <a:rPr lang="en-US" sz="2200" dirty="0" err="1" smtClean="0"/>
              <a:t>tujuan</a:t>
            </a:r>
            <a:r>
              <a:rPr lang="en-US" sz="2200" dirty="0" smtClean="0"/>
              <a:t> </a:t>
            </a:r>
            <a:r>
              <a:rPr lang="en-US" sz="2200" dirty="0" err="1" smtClean="0"/>
              <a:t>untuk</a:t>
            </a:r>
            <a:r>
              <a:rPr lang="en-US" sz="2200" dirty="0" smtClean="0"/>
              <a:t> </a:t>
            </a:r>
            <a:r>
              <a:rPr lang="en-US" sz="2200" dirty="0" err="1" smtClean="0"/>
              <a:t>meningkatkan</a:t>
            </a:r>
            <a:r>
              <a:rPr lang="en-US" sz="2200" dirty="0" smtClean="0"/>
              <a:t> </a:t>
            </a:r>
            <a:r>
              <a:rPr lang="en-US" sz="2200" dirty="0" err="1" smtClean="0"/>
              <a:t>derajat</a:t>
            </a:r>
            <a:r>
              <a:rPr lang="en-US" sz="2200" dirty="0" smtClean="0"/>
              <a:t> </a:t>
            </a:r>
            <a:r>
              <a:rPr lang="en-US" sz="2200" dirty="0" err="1" smtClean="0"/>
              <a:t>kesehatan</a:t>
            </a:r>
            <a:r>
              <a:rPr lang="en-US" sz="2200" dirty="0" smtClean="0"/>
              <a:t>, </a:t>
            </a:r>
            <a:r>
              <a:rPr lang="en-US" sz="2200" dirty="0" err="1" smtClean="0"/>
              <a:t>efisiensi</a:t>
            </a:r>
            <a:r>
              <a:rPr lang="en-US" sz="2200" dirty="0" smtClean="0"/>
              <a:t>, </a:t>
            </a:r>
            <a:r>
              <a:rPr lang="en-US" sz="2200" dirty="0" err="1" smtClean="0"/>
              <a:t>dan</a:t>
            </a:r>
            <a:r>
              <a:rPr lang="en-US" sz="2200" dirty="0" smtClean="0"/>
              <a:t> </a:t>
            </a:r>
            <a:r>
              <a:rPr lang="en-US" sz="2200" dirty="0" err="1" smtClean="0"/>
              <a:t>produktivitas</a:t>
            </a:r>
            <a:r>
              <a:rPr lang="en-US" sz="2200" dirty="0" smtClean="0"/>
              <a:t> </a:t>
            </a:r>
            <a:r>
              <a:rPr lang="en-US" sz="2200" dirty="0" err="1" smtClean="0"/>
              <a:t>setinggi-tingginya</a:t>
            </a:r>
            <a:r>
              <a:rPr lang="en-US" sz="2200" dirty="0" smtClean="0"/>
              <a:t>. </a:t>
            </a:r>
            <a:endParaRPr lang="id-ID" sz="2200" dirty="0" smtClean="0"/>
          </a:p>
          <a:p>
            <a:pPr marL="0" indent="0">
              <a:buNone/>
            </a:pPr>
            <a:endParaRPr lang="id-ID" sz="2200" dirty="0" smtClean="0"/>
          </a:p>
          <a:p>
            <a:pPr marL="0" indent="0">
              <a:buNone/>
            </a:pPr>
            <a:r>
              <a:rPr lang="en-US" sz="2200" dirty="0" err="1" smtClean="0"/>
              <a:t>Pada</a:t>
            </a:r>
            <a:r>
              <a:rPr lang="en-US" sz="2200" dirty="0" smtClean="0"/>
              <a:t> </a:t>
            </a:r>
            <a:r>
              <a:rPr lang="en-US" sz="2200" dirty="0" err="1" smtClean="0"/>
              <a:t>umumnya</a:t>
            </a:r>
            <a:r>
              <a:rPr lang="en-US" sz="2200" dirty="0" smtClean="0"/>
              <a:t> </a:t>
            </a:r>
            <a:r>
              <a:rPr lang="en-US" sz="2200" dirty="0" err="1" smtClean="0"/>
              <a:t>tenaga</a:t>
            </a:r>
            <a:r>
              <a:rPr lang="en-US" sz="2200" dirty="0" smtClean="0"/>
              <a:t> </a:t>
            </a:r>
            <a:r>
              <a:rPr lang="en-US" sz="2200" dirty="0" err="1" smtClean="0"/>
              <a:t>kerja</a:t>
            </a:r>
            <a:r>
              <a:rPr lang="en-US" sz="2200" dirty="0" smtClean="0"/>
              <a:t> </a:t>
            </a:r>
            <a:r>
              <a:rPr lang="en-US" sz="2200" dirty="0" err="1" smtClean="0"/>
              <a:t>menghabiskan</a:t>
            </a:r>
            <a:r>
              <a:rPr lang="en-US" sz="2200" dirty="0" smtClean="0"/>
              <a:t> </a:t>
            </a:r>
            <a:r>
              <a:rPr lang="en-US" sz="2200" dirty="0" err="1" smtClean="0"/>
              <a:t>waktu</a:t>
            </a:r>
            <a:r>
              <a:rPr lang="en-US" sz="2200" dirty="0" smtClean="0"/>
              <a:t> </a:t>
            </a:r>
            <a:r>
              <a:rPr lang="en-US" sz="2200" dirty="0" err="1" smtClean="0"/>
              <a:t>produktif</a:t>
            </a:r>
            <a:r>
              <a:rPr lang="en-US" sz="2200" dirty="0" smtClean="0"/>
              <a:t> 30%- 50% </a:t>
            </a:r>
            <a:r>
              <a:rPr lang="en-US" sz="2200" dirty="0" err="1" smtClean="0"/>
              <a:t>atau</a:t>
            </a:r>
            <a:r>
              <a:rPr lang="en-US" sz="2200" dirty="0" smtClean="0"/>
              <a:t> </a:t>
            </a:r>
            <a:r>
              <a:rPr lang="en-US" sz="2200" dirty="0" err="1" smtClean="0"/>
              <a:t>sekitar</a:t>
            </a:r>
            <a:r>
              <a:rPr lang="en-US" sz="2200" dirty="0" smtClean="0"/>
              <a:t> 8 jam </a:t>
            </a:r>
            <a:r>
              <a:rPr lang="en-US" sz="2200" dirty="0" err="1" smtClean="0"/>
              <a:t>setiap</a:t>
            </a:r>
            <a:r>
              <a:rPr lang="en-US" sz="2200" dirty="0" smtClean="0"/>
              <a:t> </a:t>
            </a:r>
            <a:r>
              <a:rPr lang="en-US" sz="2200" dirty="0" err="1" smtClean="0"/>
              <a:t>harinya</a:t>
            </a:r>
            <a:r>
              <a:rPr lang="en-US" sz="2200" dirty="0" smtClean="0"/>
              <a:t> </a:t>
            </a:r>
            <a:r>
              <a:rPr lang="en-US" sz="2200" dirty="0" err="1" smtClean="0"/>
              <a:t>di</a:t>
            </a:r>
            <a:r>
              <a:rPr lang="en-US" sz="2200" dirty="0" smtClean="0"/>
              <a:t> </a:t>
            </a:r>
            <a:r>
              <a:rPr lang="en-US" sz="2200" dirty="0" err="1" smtClean="0"/>
              <a:t>tempat</a:t>
            </a:r>
            <a:r>
              <a:rPr lang="en-US" sz="2200" dirty="0" smtClean="0"/>
              <a:t> </a:t>
            </a:r>
            <a:r>
              <a:rPr lang="en-US" sz="2200" dirty="0" err="1" smtClean="0"/>
              <a:t>kerja</a:t>
            </a:r>
            <a:r>
              <a:rPr lang="id-ID" sz="2200" dirty="0" smtClean="0"/>
              <a:t>.</a:t>
            </a:r>
          </a:p>
          <a:p>
            <a:endParaRPr lang="id-ID" sz="2200" dirty="0"/>
          </a:p>
          <a:p>
            <a:endParaRPr lang="en-US" sz="2200" dirty="0"/>
          </a:p>
        </p:txBody>
      </p:sp>
      <p:sp>
        <p:nvSpPr>
          <p:cNvPr id="4" name="Title 1"/>
          <p:cNvSpPr txBox="1">
            <a:spLocks/>
          </p:cNvSpPr>
          <p:nvPr/>
        </p:nvSpPr>
        <p:spPr>
          <a:xfrm>
            <a:off x="934720" y="2366645"/>
            <a:ext cx="10515600" cy="76263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d-ID" sz="3200" b="1" i="0" u="none" strike="noStrike" kern="1200" cap="none" spc="0" normalizeH="0" baseline="0" noProof="0" dirty="0" smtClean="0">
                <a:ln>
                  <a:noFill/>
                </a:ln>
                <a:solidFill>
                  <a:schemeClr val="tx1"/>
                </a:solidFill>
                <a:effectLst/>
                <a:uLnTx/>
                <a:uFillTx/>
                <a:latin typeface="+mj-lt"/>
                <a:ea typeface="+mj-ea"/>
                <a:cs typeface="+mj-cs"/>
              </a:rPr>
              <a:t>Gizi Kerja</a:t>
            </a:r>
            <a:endParaRPr kumimoji="0" lang="en-US" sz="32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1880256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1416</TotalTime>
  <Words>1931</Words>
  <Application>Microsoft Office PowerPoint</Application>
  <PresentationFormat>Custom</PresentationFormat>
  <Paragraphs>164</Paragraphs>
  <Slides>39</Slides>
  <Notes>0</Notes>
  <HiddenSlides>3</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Gizi Kerja   Workers’ Nutrition </vt:lpstr>
      <vt:lpstr>Tujuan Umum Pembelajaran Gizi Kerja</vt:lpstr>
      <vt:lpstr>Konsep dan Definisi Ketenagakerjaan</vt:lpstr>
      <vt:lpstr>Slide 4</vt:lpstr>
      <vt:lpstr>Penduduk Usia Kerja Februari 2017–Februari 2018 </vt:lpstr>
      <vt:lpstr>Rata-rata Upah per Bulan menurut Lapangan Pekerjaan Utama dan Jenis Kelamin  (juta Rupiah), Februari 2018</vt:lpstr>
      <vt:lpstr>Rata-rata Upah per Bulan,  Februari 2018</vt:lpstr>
      <vt:lpstr>Konsep dan Definisi K3</vt:lpstr>
      <vt:lpstr>  Gizi  “Gizi” berasal dari bahasa Arab ‘ghidza’ yang berarti “makanan”.   Ilmu gizi berkaitan dengan makanan dan tubuh manusia. </vt:lpstr>
      <vt:lpstr>Faktor-faktor yang mempengaruhi  Gizi Kerja </vt:lpstr>
      <vt:lpstr>Faktor-faktor yang mempengaruhi  Gizi Kerja (lanjutan)</vt:lpstr>
      <vt:lpstr>MENGAPA GIZI KERJA MENJADI PENTING</vt:lpstr>
      <vt:lpstr>Slide 13</vt:lpstr>
      <vt:lpstr>Slide 14</vt:lpstr>
      <vt:lpstr>Slide 15</vt:lpstr>
      <vt:lpstr>Nutrition and Productivity</vt:lpstr>
      <vt:lpstr>Gizi &amp; Potensi Ekonomi</vt:lpstr>
      <vt:lpstr>Siklus Gizi Kurang dan Rendahnya  Produktivitas Negara </vt:lpstr>
      <vt:lpstr>Slide 19</vt:lpstr>
      <vt:lpstr>Slide 20</vt:lpstr>
      <vt:lpstr>2. Landasan Hukum </vt:lpstr>
      <vt:lpstr>UNDANG-UNDANG REPUBLIK INDONESIA NOMOR 13 TAHUN 2003 TENTANG KETENAGAKERJAAN</vt:lpstr>
      <vt:lpstr>UNDANG-UNDANG REPUBLIK INDONESIA NOMOR 13 TAHUN 2003 TENTANG KETENAGAKERJAAN  Pasal 100 ayat (1):</vt:lpstr>
      <vt:lpstr>Slide 24</vt:lpstr>
      <vt:lpstr>Keputusan Menteri Tenaga Kerja Dan Transmigrasi Republik Indonesia Nomor Kep-102/Men/VI/2004 Tahun 2004  tentang Waktu Kerja Lembur Dan Upah Kerja Lembur;</vt:lpstr>
      <vt:lpstr>Surat Edaran Menteri Tenaga Kerja Republik Indonesia Nomor SE-07/Men/1990 Tahun 1990 tentang Pengelompokan Komponen Upah Dan Pendapatan Non Upah </vt:lpstr>
      <vt:lpstr>Slide 27</vt:lpstr>
      <vt:lpstr> PERATURAN PEMERINTAH REPUBLIK INDONESIA NOMOR 11 TAHUN 1979 TENTANG KESELAMATAN KERJA PADA PEMURNIAN DAN PENGOLAHAN MINYAK DAN GAS BUMI  BAB XXIV SYARAT-SYARAT PEKERJA, KESEHATAN DAN KEBERSIHAN. Pasal 44 ayat (2)</vt:lpstr>
      <vt:lpstr>PERATURAN MENTERI TENAGA KERJA DAN TRANSMIGRASI  No: PER.03/MEN/1982 TENTANG PELAYANAN KESEHATAN TENAGA KERJA.  Pasal 2 </vt:lpstr>
      <vt:lpstr>PERATURAN MENTERI TENAGA KERJA REPUBLIK INDONESIA NOMOR : PER.04/MEN/1987   T E N T A N G PANITIA PEMBINA KESELAMATAN DAN KESEHATAN KERJA SERTA TATA CARA PENUNJUKAN AHLI KESELAMATAN KERJA Pasal 4 ayat 2 </vt:lpstr>
      <vt:lpstr>Hasil Survey</vt:lpstr>
      <vt:lpstr>Slide 32</vt:lpstr>
      <vt:lpstr>Slide 33</vt:lpstr>
      <vt:lpstr>Some Problems related to Workers’ Nutrition in Workplace </vt:lpstr>
      <vt:lpstr>Reference</vt:lpstr>
      <vt:lpstr>Terima Kasih</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agung.akt@gmail.com</dc:creator>
  <cp:lastModifiedBy>Agung</cp:lastModifiedBy>
  <cp:revision>72</cp:revision>
  <dcterms:created xsi:type="dcterms:W3CDTF">2017-09-19T07:56:41Z</dcterms:created>
  <dcterms:modified xsi:type="dcterms:W3CDTF">2019-03-03T10:06:27Z</dcterms:modified>
</cp:coreProperties>
</file>