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316" r:id="rId2"/>
    <p:sldId id="349" r:id="rId3"/>
    <p:sldId id="348" r:id="rId4"/>
    <p:sldId id="352" r:id="rId5"/>
    <p:sldId id="351" r:id="rId6"/>
    <p:sldId id="353" r:id="rId7"/>
    <p:sldId id="354" r:id="rId8"/>
    <p:sldId id="356" r:id="rId9"/>
    <p:sldId id="355" r:id="rId10"/>
    <p:sldId id="333" r:id="rId11"/>
    <p:sldId id="345" r:id="rId12"/>
    <p:sldId id="318" r:id="rId13"/>
    <p:sldId id="339" r:id="rId14"/>
    <p:sldId id="338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63" r:id="rId29"/>
    <p:sldId id="364" r:id="rId30"/>
    <p:sldId id="335" r:id="rId31"/>
    <p:sldId id="361" r:id="rId32"/>
    <p:sldId id="340" r:id="rId33"/>
    <p:sldId id="346" r:id="rId34"/>
    <p:sldId id="347" r:id="rId35"/>
    <p:sldId id="336" r:id="rId36"/>
    <p:sldId id="362" r:id="rId37"/>
    <p:sldId id="341" r:id="rId38"/>
    <p:sldId id="358" r:id="rId39"/>
    <p:sldId id="359" r:id="rId40"/>
    <p:sldId id="360" r:id="rId41"/>
    <p:sldId id="357" r:id="rId42"/>
    <p:sldId id="337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81" autoAdjust="0"/>
    <p:restoredTop sz="93089" autoAdjust="0"/>
  </p:normalViewPr>
  <p:slideViewPr>
    <p:cSldViewPr showGuides="1">
      <p:cViewPr varScale="1">
        <p:scale>
          <a:sx n="115" d="100"/>
          <a:sy n="115" d="100"/>
        </p:scale>
        <p:origin x="199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D9754F7D-CCAD-6646-ACB9-F299D0AB23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5B6C97E-5C0A-3E4B-B9DD-4D0D4AAB28F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43080B-2D72-6149-A8A0-2F4194617D35}" type="datetimeFigureOut">
              <a:rPr lang="id-ID"/>
              <a:pPr>
                <a:defRPr/>
              </a:pPr>
              <a:t>29/09/19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9A889461-E46E-584D-B753-1FACD98D15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016BBA6A-5326-DD40-9CC6-C209D9DF2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1D5FE7B-B85C-6C4C-9B32-3CDA05CD40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3EA5086-51D0-5E4E-8156-1477ACAE1B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DD121EB-F6FE-2047-8B90-8A7955238C4C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C99000-FA09-4F4F-A183-7E9D05339C58}" type="slidenum">
              <a:rPr lang="en-US"/>
              <a:pPr/>
              <a:t>5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3159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BB005F-A368-4EDB-928F-31D57E2FDDDC}" type="slidenum">
              <a:rPr lang="en-US"/>
              <a:pPr/>
              <a:t>8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6611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500188-54B0-49FE-A068-0C99C587772B}" type="slidenum">
              <a:rPr lang="en-US"/>
              <a:pPr/>
              <a:t>9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F2B4E0-4486-8C43-AF58-924A5E22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9F39C72D-FBFA-3142-9E09-5B49B81E2E71}" type="datetime1">
              <a:rPr lang="en-ID" smtClean="0"/>
              <a:t>29/09/19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909EE2-AB2C-BD43-94CD-498DB8F76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42ABD8-EAEE-524F-94B5-2C43A46E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F22F8FC-025D-D74A-B723-C5183F13B0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17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86C0AB-31D3-0B4C-8AE8-E45CF8C0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98960F79-EC9F-1148-9F9F-5168932D9718}" type="datetime1">
              <a:rPr lang="en-ID" smtClean="0"/>
              <a:t>29/09/19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2DAE94-2F91-A849-A8AE-FFBE5E381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D5C2E2-892B-8A45-A9E2-A65C6E732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CEA0E5D-1DAF-984A-AFAC-861D9BE3CC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84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156DB0-4FF7-264F-A11D-B1FA3FA8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5B4B8F08-FAF3-E141-B612-65867F8A43B9}" type="datetime1">
              <a:rPr lang="en-ID" smtClean="0"/>
              <a:t>29/09/19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C71F884-664C-4D4E-B550-3F7A18B7B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D1CC2F-E92D-1341-A9BA-5A0A1D062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FFD98DC-E3BB-AA4B-BF79-DDF45E2BE0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656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2D8B2DF-0A40-49D4-86AF-8686F88D6E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8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551BFA-170C-E348-A10C-8525E30C1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4BFC7D5E-BEE2-2548-BE0E-0EAF131BEA74}" type="datetime1">
              <a:rPr lang="en-ID" smtClean="0"/>
              <a:t>29/09/19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C87C36-29DF-214F-941F-64FD1CC85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0E2528-4A77-D940-B3F2-BB85B830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26B55CF-566C-C144-BDD5-055F6AE449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04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94E512-01E5-1E48-ACA8-C39301A5B0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CDD6486E-D576-2446-AAA8-1BD35153C69E}" type="datetime1">
              <a:rPr lang="en-ID" smtClean="0"/>
              <a:t>29/09/19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F40858-BA16-8F46-B29D-33F585BEE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3836AB-776B-A74B-8FFF-6C6C380B3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122098-E2DD-4B42-822E-D057982E2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16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C20AB539-34E8-C04D-96C7-0FB4B84A53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AF33AB56-1883-2349-A36A-8B4DA8C8832D}" type="datetime1">
              <a:rPr lang="en-ID" smtClean="0"/>
              <a:t>29/09/19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6C1807BA-66C4-EF49-9045-AE88073DC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581FE82-92D0-5149-B5C0-1C420BCCB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6074996-FC55-D346-B435-2856E48845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67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E6587BEA-833C-2D4D-B1D9-E40F39353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E7849EB8-EA55-A04B-AC39-D4AADC7A368F}" type="datetime1">
              <a:rPr lang="en-ID" smtClean="0"/>
              <a:t>29/09/19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E0C89BCA-1316-9F48-BB34-66A082E4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88296241-B63B-BE49-BD98-ACE4E4D83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1313F7E-1307-6746-9EC8-8219D26A4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05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B273C68E-7924-154E-A68C-CD39E1D816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7FD4CCE6-8167-724F-B23C-BFF341011568}" type="datetime1">
              <a:rPr lang="en-ID" smtClean="0"/>
              <a:t>29/09/19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354E30A6-0BD2-F449-9691-2FD9279E5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1EDFE178-0DFD-414F-83FE-5850EC6E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2572BEC-699F-8948-83A4-BD1B88F65B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71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212FC8DC-BEEA-AA4D-93FD-4D6D8DCCB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0590E2F5-51DB-7649-A1CB-84A8394F4F3E}" type="datetime1">
              <a:rPr lang="en-ID" smtClean="0"/>
              <a:t>29/09/19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A2AAD2E4-21C9-3649-9A78-D29B6D911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125E6B47-85E6-4D4E-A445-CA9EDFC6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F1C91C1-A625-BB45-A52D-000D09846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25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94AC34B-507E-5947-B2D3-958A2C1A05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03EF3E9E-6478-8E4F-85B7-79A3CDC98BA8}" type="datetime1">
              <a:rPr lang="en-ID" smtClean="0"/>
              <a:t>29/09/19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6F8DD1D-C163-1A45-BBE7-5D7F56CD5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C2298AE7-26D3-1D4A-B916-0AE1ADE0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1622BEA-A668-7349-9676-70FBDBAC12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7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41DBE61F-B044-8848-8287-FE2036741F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6AF985BA-4E72-0048-87F3-C3119965CB88}" type="datetime1">
              <a:rPr lang="en-ID" smtClean="0"/>
              <a:t>29/09/19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AEC06131-7502-BF42-8CE1-4615396A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9024CB2-657B-0443-9EBB-9423A6AB7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B4CE02-E992-9C4A-8A0C-1CE03BFBCA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3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="" xmlns:a16="http://schemas.microsoft.com/office/drawing/2014/main" id="{6DE23F86-E41F-C341-AA4F-00B42BBCA6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Relationship Id="rId3" Type="http://schemas.openxmlformats.org/officeDocument/2006/relationships/image" Target="../media/image11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Relationship Id="rId3" Type="http://schemas.openxmlformats.org/officeDocument/2006/relationships/image" Target="../media/image20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arsil\Desktop\Smartcreative.jpg">
            <a:extLst>
              <a:ext uri="{FF2B5EF4-FFF2-40B4-BE49-F238E27FC236}">
                <a16:creationId xmlns="" xmlns:a16="http://schemas.microsoft.com/office/drawing/2014/main" id="{58ABF55E-F0E8-E04B-9141-97D01CDDA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1">
            <a:extLst>
              <a:ext uri="{FF2B5EF4-FFF2-40B4-BE49-F238E27FC236}">
                <a16:creationId xmlns="" xmlns:a16="http://schemas.microsoft.com/office/drawing/2014/main" id="{9037CCDC-4C1C-FB40-B7A8-6CABDBBC7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5" y="3657600"/>
            <a:ext cx="5638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 err="1" smtClean="0">
                <a:solidFill>
                  <a:schemeClr val="bg1"/>
                </a:solidFill>
              </a:rPr>
              <a:t>Macam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 smtClean="0">
                <a:solidFill>
                  <a:schemeClr val="bg1"/>
                </a:solidFill>
              </a:rPr>
              <a:t>macam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 smtClean="0">
                <a:solidFill>
                  <a:schemeClr val="bg1"/>
                </a:solidFill>
              </a:rPr>
              <a:t>sediaan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 smtClean="0">
                <a:solidFill>
                  <a:schemeClr val="bg1"/>
                </a:solidFill>
              </a:rPr>
              <a:t>padat</a:t>
            </a:r>
            <a:endParaRPr lang="en-US" altLang="en-US" sz="20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en-US" sz="2000" b="1" dirty="0" smtClean="0">
                <a:solidFill>
                  <a:schemeClr val="bg1"/>
                </a:solidFill>
              </a:rPr>
              <a:t>PERTEMUAN  </a:t>
            </a:r>
            <a:r>
              <a:rPr lang="en-US" altLang="en-US" sz="2000" b="1" dirty="0" err="1" smtClean="0">
                <a:solidFill>
                  <a:schemeClr val="bg1"/>
                </a:solidFill>
              </a:rPr>
              <a:t>ke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 4</a:t>
            </a:r>
            <a:endParaRPr lang="en-US" alt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</a:rPr>
              <a:t>Dra </a:t>
            </a:r>
            <a:r>
              <a:rPr lang="en-US" altLang="en-US" sz="2000" b="1" dirty="0" err="1">
                <a:solidFill>
                  <a:schemeClr val="bg1"/>
                </a:solidFill>
              </a:rPr>
              <a:t>Ratih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Dyah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Pertiwi,M.Farm,Apt</a:t>
            </a:r>
            <a:endParaRPr lang="en-US" alt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</a:rPr>
              <a:t>NAMA PRODI : </a:t>
            </a:r>
            <a:r>
              <a:rPr lang="en-US" altLang="en-US" sz="2000" b="1" dirty="0" err="1">
                <a:solidFill>
                  <a:schemeClr val="bg1"/>
                </a:solidFill>
              </a:rPr>
              <a:t>Kesehatan</a:t>
            </a:r>
            <a:r>
              <a:rPr lang="en-US" altLang="en-US" sz="2000" b="1" dirty="0">
                <a:solidFill>
                  <a:schemeClr val="bg1"/>
                </a:solidFill>
              </a:rPr>
              <a:t> Masyarakat</a:t>
            </a:r>
          </a:p>
          <a:p>
            <a:pPr algn="ctr" eaLnBrk="1" hangingPunct="1"/>
            <a:r>
              <a:rPr lang="en-US" altLang="en-US" sz="2000" b="1" dirty="0" err="1">
                <a:solidFill>
                  <a:schemeClr val="bg1"/>
                </a:solidFill>
              </a:rPr>
              <a:t>Fakultas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Ilmu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Ilmu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Kesehatan</a:t>
            </a:r>
            <a:endParaRPr lang="en-US" alt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E4C59608-982A-0E49-8247-F06491BF2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2F8FC-025D-D74A-B723-C5183F13B070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143000"/>
            <a:ext cx="7620000" cy="609600"/>
          </a:xfrm>
        </p:spPr>
        <p:txBody>
          <a:bodyPr/>
          <a:lstStyle/>
          <a:p>
            <a:r>
              <a:rPr lang="en-US" b="1" dirty="0" smtClean="0"/>
              <a:t>PENGERTIAN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315200" cy="164976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 smtClean="0">
                <a:sym typeface="Wingdings" pitchFamily="2" charset="2"/>
              </a:rPr>
              <a:t> </a:t>
            </a:r>
            <a:r>
              <a:rPr lang="id-ID" sz="2400" dirty="0"/>
              <a:t>sediaan padat dalam berbagai bobot dan bentuk yang diberikan melalui rectal, vagina atau uretra. Umunya meleleh, melunak atau melarut pada suhu </a:t>
            </a:r>
            <a:r>
              <a:rPr lang="id-ID" sz="2400" dirty="0" smtClean="0"/>
              <a:t>tubuh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410200" y="3048000"/>
            <a:ext cx="2743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Farmakope</a:t>
            </a:r>
            <a:r>
              <a:rPr lang="en-US" sz="2400" b="1" dirty="0" smtClean="0"/>
              <a:t> Ed IV</a:t>
            </a:r>
            <a:endParaRPr lang="en-US" sz="2400" b="1" dirty="0"/>
          </a:p>
        </p:txBody>
      </p:sp>
      <p:sp>
        <p:nvSpPr>
          <p:cNvPr id="5" name="L-Shape 4"/>
          <p:cNvSpPr/>
          <p:nvPr/>
        </p:nvSpPr>
        <p:spPr>
          <a:xfrm>
            <a:off x="914400" y="3657600"/>
            <a:ext cx="609600" cy="18288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4097602"/>
            <a:ext cx="70866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r>
              <a:rPr lang="id-ID" sz="2400" dirty="0" smtClean="0"/>
              <a:t>ertindak </a:t>
            </a:r>
            <a:r>
              <a:rPr lang="id-ID" sz="2400" dirty="0"/>
              <a:t>sebagai pelindung jaringan setempat, sebagai zat pembawa terapeutik yang bersifat local atau </a:t>
            </a:r>
            <a:r>
              <a:rPr lang="id-ID" sz="2400" dirty="0" smtClean="0"/>
              <a:t>sistemik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3400"/>
            <a:ext cx="838200" cy="6096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6675" y="533400"/>
            <a:ext cx="76200" cy="6096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2600" y="5486400"/>
            <a:ext cx="70866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400" dirty="0" err="1">
                <a:solidFill>
                  <a:schemeClr val="tx1"/>
                </a:solidFill>
              </a:rPr>
              <a:t>Bahan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obat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terdispersi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dlm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matriks</a:t>
            </a:r>
            <a:r>
              <a:rPr lang="en-US" altLang="en-US" sz="2400" dirty="0">
                <a:solidFill>
                  <a:schemeClr val="tx1"/>
                </a:solidFill>
              </a:rPr>
              <a:t> inert (basis)</a:t>
            </a:r>
          </a:p>
          <a:p>
            <a:pPr marL="0" indent="0" algn="just">
              <a:lnSpc>
                <a:spcPct val="150000"/>
              </a:lnSpc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95400" y="685800"/>
            <a:ext cx="3505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2.  SUPOSITORIA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123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52400" y="1066800"/>
            <a:ext cx="6172200" cy="1219200"/>
          </a:xfrm>
        </p:spPr>
        <p:txBody>
          <a:bodyPr/>
          <a:lstStyle/>
          <a:p>
            <a:r>
              <a:rPr lang="en-US" altLang="en-US" sz="3200" smtClean="0"/>
              <a:t>Tujuan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penggunan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supositoria</a:t>
            </a:r>
            <a:endParaRPr lang="en-US" altLang="en-US" sz="3200" dirty="0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915400" cy="3657600"/>
          </a:xfrm>
        </p:spPr>
        <p:txBody>
          <a:bodyPr/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Kesulitan</a:t>
            </a:r>
            <a:r>
              <a:rPr lang="en-US" altLang="en-US" sz="2800" dirty="0" smtClean="0">
                <a:latin typeface="DIN Alternate" charset="0"/>
                <a:ea typeface="DIN Alternate" charset="0"/>
                <a:cs typeface="DIN Alternate" charset="0"/>
              </a:rPr>
              <a:t> </a:t>
            </a: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meminum</a:t>
            </a:r>
            <a:r>
              <a:rPr lang="en-US" altLang="en-US" sz="2800" dirty="0" smtClean="0">
                <a:latin typeface="DIN Alternate" charset="0"/>
                <a:ea typeface="DIN Alternate" charset="0"/>
                <a:cs typeface="DIN Alternate" charset="0"/>
              </a:rPr>
              <a:t> </a:t>
            </a: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atau</a:t>
            </a:r>
            <a:r>
              <a:rPr lang="en-US" altLang="en-US" sz="2800" dirty="0" smtClean="0">
                <a:latin typeface="DIN Alternate" charset="0"/>
                <a:ea typeface="DIN Alternate" charset="0"/>
                <a:cs typeface="DIN Alternate" charset="0"/>
              </a:rPr>
              <a:t> </a:t>
            </a: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menelan</a:t>
            </a:r>
            <a:r>
              <a:rPr lang="en-US" altLang="en-US" sz="2800" dirty="0" smtClean="0">
                <a:latin typeface="DIN Alternate" charset="0"/>
                <a:ea typeface="DIN Alternate" charset="0"/>
                <a:cs typeface="DIN Alternate" charset="0"/>
              </a:rPr>
              <a:t> </a:t>
            </a: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obat</a:t>
            </a:r>
            <a:endParaRPr lang="en-US" altLang="en-US" sz="2800" dirty="0" smtClean="0">
              <a:latin typeface="DIN Alternate" charset="0"/>
              <a:ea typeface="DIN Alternate" charset="0"/>
              <a:cs typeface="DIN Alternate" charset="0"/>
            </a:endParaRP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Pasien</a:t>
            </a:r>
            <a:r>
              <a:rPr lang="en-US" altLang="en-US" sz="2800" dirty="0" smtClean="0">
                <a:latin typeface="DIN Alternate" charset="0"/>
                <a:ea typeface="DIN Alternate" charset="0"/>
                <a:cs typeface="DIN Alternate" charset="0"/>
              </a:rPr>
              <a:t> </a:t>
            </a: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mual</a:t>
            </a:r>
            <a:r>
              <a:rPr lang="en-US" altLang="en-US" sz="2800" dirty="0" smtClean="0">
                <a:latin typeface="DIN Alternate" charset="0"/>
                <a:ea typeface="DIN Alternate" charset="0"/>
                <a:cs typeface="DIN Alternate" charset="0"/>
              </a:rPr>
              <a:t> </a:t>
            </a: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dan</a:t>
            </a:r>
            <a:r>
              <a:rPr lang="en-US" altLang="en-US" sz="2800" dirty="0" smtClean="0">
                <a:latin typeface="DIN Alternate" charset="0"/>
                <a:ea typeface="DIN Alternate" charset="0"/>
                <a:cs typeface="DIN Alternate" charset="0"/>
              </a:rPr>
              <a:t> </a:t>
            </a: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muntah</a:t>
            </a:r>
            <a:endParaRPr lang="en-US" altLang="en-US" sz="2800" dirty="0" smtClean="0">
              <a:latin typeface="DIN Alternate" charset="0"/>
              <a:ea typeface="DIN Alternate" charset="0"/>
              <a:cs typeface="DIN Alternate" charset="0"/>
            </a:endParaRP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Kesadaran</a:t>
            </a:r>
            <a:r>
              <a:rPr lang="en-US" altLang="en-US" sz="2800" dirty="0" smtClean="0">
                <a:latin typeface="DIN Alternate" charset="0"/>
                <a:ea typeface="DIN Alternate" charset="0"/>
                <a:cs typeface="DIN Alternate" charset="0"/>
              </a:rPr>
              <a:t> </a:t>
            </a: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pasien</a:t>
            </a:r>
            <a:r>
              <a:rPr lang="en-US" altLang="en-US" sz="2800" dirty="0" smtClean="0">
                <a:latin typeface="DIN Alternate" charset="0"/>
                <a:ea typeface="DIN Alternate" charset="0"/>
                <a:cs typeface="DIN Alternate" charset="0"/>
              </a:rPr>
              <a:t> </a:t>
            </a: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rendah</a:t>
            </a:r>
            <a:endParaRPr lang="en-US" altLang="en-US" sz="2800" dirty="0" smtClean="0">
              <a:latin typeface="DIN Alternate" charset="0"/>
              <a:ea typeface="DIN Alternate" charset="0"/>
              <a:cs typeface="DIN Alternate" charset="0"/>
            </a:endParaRP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Pasien</a:t>
            </a:r>
            <a:r>
              <a:rPr lang="en-US" altLang="en-US" sz="2800" dirty="0" smtClean="0">
                <a:latin typeface="DIN Alternate" charset="0"/>
                <a:ea typeface="DIN Alternate" charset="0"/>
                <a:cs typeface="DIN Alternate" charset="0"/>
              </a:rPr>
              <a:t> </a:t>
            </a: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tidak</a:t>
            </a:r>
            <a:r>
              <a:rPr lang="en-US" altLang="en-US" sz="2800" dirty="0" smtClean="0">
                <a:latin typeface="DIN Alternate" charset="0"/>
                <a:ea typeface="DIN Alternate" charset="0"/>
                <a:cs typeface="DIN Alternate" charset="0"/>
              </a:rPr>
              <a:t> </a:t>
            </a: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kooperatif</a:t>
            </a:r>
            <a:r>
              <a:rPr lang="en-US" altLang="en-US" sz="2800" dirty="0" smtClean="0">
                <a:latin typeface="DIN Alternate" charset="0"/>
                <a:ea typeface="DIN Alternate" charset="0"/>
                <a:cs typeface="DIN Alternate" charset="0"/>
              </a:rPr>
              <a:t> (</a:t>
            </a: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gangguan</a:t>
            </a:r>
            <a:r>
              <a:rPr lang="en-US" altLang="en-US" sz="2800" dirty="0" smtClean="0">
                <a:latin typeface="DIN Alternate" charset="0"/>
                <a:ea typeface="DIN Alternate" charset="0"/>
                <a:cs typeface="DIN Alternate" charset="0"/>
              </a:rPr>
              <a:t> </a:t>
            </a: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jiwa</a:t>
            </a:r>
            <a:r>
              <a:rPr lang="en-US" altLang="en-US" sz="2800" dirty="0" smtClean="0">
                <a:latin typeface="DIN Alternate" charset="0"/>
                <a:ea typeface="DIN Alternate" charset="0"/>
                <a:cs typeface="DIN Alternate" charset="0"/>
              </a:rPr>
              <a:t>)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Gangguan</a:t>
            </a:r>
            <a:r>
              <a:rPr lang="en-US" altLang="en-US" sz="2800" dirty="0" smtClean="0">
                <a:latin typeface="DIN Alternate" charset="0"/>
                <a:ea typeface="DIN Alternate" charset="0"/>
                <a:cs typeface="DIN Alternate" charset="0"/>
              </a:rPr>
              <a:t> </a:t>
            </a: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saluran</a:t>
            </a:r>
            <a:r>
              <a:rPr lang="en-US" altLang="en-US" sz="2800" dirty="0" smtClean="0">
                <a:latin typeface="DIN Alternate" charset="0"/>
                <a:ea typeface="DIN Alternate" charset="0"/>
                <a:cs typeface="DIN Alternate" charset="0"/>
              </a:rPr>
              <a:t> </a:t>
            </a:r>
            <a:r>
              <a:rPr lang="en-US" altLang="en-US" sz="2800" dirty="0" err="1" smtClean="0">
                <a:latin typeface="DIN Alternate" charset="0"/>
                <a:ea typeface="DIN Alternate" charset="0"/>
                <a:cs typeface="DIN Alternate" charset="0"/>
              </a:rPr>
              <a:t>cerna</a:t>
            </a:r>
            <a:endParaRPr lang="en-US" altLang="en-US" sz="2800" dirty="0" smtClean="0">
              <a:latin typeface="DIN Alternate" charset="0"/>
              <a:ea typeface="DIN Alternate" charset="0"/>
              <a:cs typeface="DIN Altern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28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d-ID" dirty="0" smtClean="0"/>
              <a:t>Berdasarkan tempat penggunaan :</a:t>
            </a:r>
          </a:p>
          <a:p>
            <a:pPr>
              <a:buNone/>
            </a:pPr>
            <a:r>
              <a:rPr lang="id-ID" dirty="0" err="1" smtClean="0"/>
              <a:t>a</a:t>
            </a:r>
            <a:r>
              <a:rPr lang="id-ID" dirty="0" smtClean="0"/>
              <a:t>. </a:t>
            </a:r>
            <a:r>
              <a:rPr lang="id-ID" dirty="0" err="1" smtClean="0"/>
              <a:t>Supositoria</a:t>
            </a:r>
            <a:r>
              <a:rPr lang="id-ID" dirty="0" smtClean="0"/>
              <a:t> rektal</a:t>
            </a:r>
          </a:p>
          <a:p>
            <a:pPr marL="624078" indent="-514350">
              <a:buNone/>
            </a:pPr>
            <a:r>
              <a:rPr lang="id-ID" dirty="0" smtClean="0"/>
              <a:t>	- berbentuk peluru</a:t>
            </a:r>
          </a:p>
          <a:p>
            <a:pPr marL="624078" indent="-514350">
              <a:buNone/>
            </a:pPr>
            <a:r>
              <a:rPr lang="id-ID" dirty="0" smtClean="0"/>
              <a:t>	- digunakan melalui rektum atau anus</a:t>
            </a:r>
          </a:p>
          <a:p>
            <a:pPr marL="630238" indent="-520700">
              <a:buNone/>
            </a:pPr>
            <a:r>
              <a:rPr lang="id-ID" dirty="0" smtClean="0"/>
              <a:t>	- bobot : 2-3 gram, yaitu  dewasa 3 g, anak 2 </a:t>
            </a:r>
            <a:r>
              <a:rPr lang="id-ID" dirty="0" err="1" smtClean="0"/>
              <a:t>g</a:t>
            </a:r>
            <a:r>
              <a:rPr lang="id-ID" dirty="0" smtClean="0"/>
              <a:t> (menurut FI III). Kurang lebih 2 gram (menurut FI IV).</a:t>
            </a:r>
          </a:p>
          <a:p>
            <a:pPr marL="630238" indent="-520700">
              <a:buNone/>
            </a:pPr>
            <a:r>
              <a:rPr lang="id-ID" dirty="0" smtClean="0"/>
              <a:t>	- bentuk torpedo.</a:t>
            </a:r>
          </a:p>
          <a:p>
            <a:pPr marL="630238" indent="-520700">
              <a:buNone/>
            </a:pPr>
            <a:r>
              <a:rPr lang="id-ID" dirty="0" smtClean="0"/>
              <a:t>keunggulannya : </a:t>
            </a:r>
          </a:p>
          <a:p>
            <a:pPr marL="630238" indent="-520700">
              <a:buNone/>
            </a:pPr>
            <a:r>
              <a:rPr lang="id-ID" dirty="0" smtClean="0"/>
              <a:t>jika bagian yang besar telah masuk melalui 	jaringan otot penutup anus, </a:t>
            </a:r>
            <a:r>
              <a:rPr lang="id-ID" dirty="0" err="1" smtClean="0"/>
              <a:t>supositoria</a:t>
            </a:r>
            <a:r>
              <a:rPr lang="id-ID" dirty="0" smtClean="0"/>
              <a:t> akan tertarik masuk dengan sendirinya.</a:t>
            </a:r>
          </a:p>
          <a:p>
            <a:pPr marL="630238" indent="-520700">
              <a:buNone/>
            </a:pP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id-ID" dirty="0" smtClean="0"/>
              <a:t>MACAM-MACAM SUPOSITORIA</a:t>
            </a:r>
            <a:endParaRPr lang="id-ID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425576"/>
            <a:ext cx="2209800" cy="139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741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381000"/>
            <a:ext cx="4800600" cy="773097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b</a:t>
            </a:r>
            <a:r>
              <a:rPr lang="en-US" sz="5400" b="1" dirty="0" smtClean="0"/>
              <a:t>. </a:t>
            </a:r>
            <a:r>
              <a:rPr lang="en-US" sz="5400" b="1" dirty="0" err="1" smtClean="0"/>
              <a:t>Ovula</a:t>
            </a:r>
            <a:endParaRPr lang="en-US" sz="5400" b="1" dirty="0"/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3400"/>
            <a:ext cx="838200" cy="6096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6675" y="533400"/>
            <a:ext cx="76200" cy="6096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875" y="1524000"/>
            <a:ext cx="7315200" cy="3844327"/>
          </a:xfr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en-US" sz="2400" dirty="0"/>
              <a:t>S</a:t>
            </a:r>
            <a:r>
              <a:rPr lang="id-ID" sz="2400" dirty="0" smtClean="0"/>
              <a:t>ediaan </a:t>
            </a:r>
            <a:r>
              <a:rPr lang="id-ID" sz="2400" dirty="0"/>
              <a:t>padat yang digunakan melalui vagina, umumnya berbentuk telur, dapat melarut, melunak dan meleleh pada suhu </a:t>
            </a:r>
            <a:r>
              <a:rPr lang="id-ID" sz="2400" dirty="0" smtClean="0"/>
              <a:t>tubuh.</a:t>
            </a:r>
            <a:r>
              <a:rPr lang="en-US" sz="2400" dirty="0"/>
              <a:t> </a:t>
            </a:r>
            <a:r>
              <a:rPr lang="id-ID" sz="2400" dirty="0" smtClean="0"/>
              <a:t>Bahan </a:t>
            </a:r>
            <a:r>
              <a:rPr lang="id-ID" sz="2400" dirty="0"/>
              <a:t>dasar bahan dasar harus dapat larut dalam air atau meleleh pada suhu </a:t>
            </a:r>
            <a:r>
              <a:rPr lang="id-ID" sz="2400" dirty="0" smtClean="0"/>
              <a:t>tubuh.</a:t>
            </a:r>
            <a:r>
              <a:rPr lang="id-ID" sz="2400" dirty="0"/>
              <a:t> </a:t>
            </a:r>
            <a:r>
              <a:rPr lang="id-ID" sz="2400" dirty="0" smtClean="0"/>
              <a:t>Berat </a:t>
            </a:r>
            <a:r>
              <a:rPr lang="id-ID" sz="2400" dirty="0"/>
              <a:t>antara 3-5 gram, </a:t>
            </a:r>
            <a:r>
              <a:rPr lang="id-ID" sz="2400" dirty="0" smtClean="0"/>
              <a:t>3-6  gram , </a:t>
            </a:r>
            <a:r>
              <a:rPr lang="id-ID" sz="2400" dirty="0"/>
              <a:t>umumnya 5 </a:t>
            </a:r>
            <a:r>
              <a:rPr lang="id-ID" sz="2400" dirty="0" smtClean="0"/>
              <a:t>gram (Anonim,1979)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004"/>
          <a:stretch/>
        </p:blipFill>
        <p:spPr>
          <a:xfrm>
            <a:off x="6421736" y="4443843"/>
            <a:ext cx="2112664" cy="218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705" y="4419599"/>
            <a:ext cx="2904047" cy="217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6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533400"/>
            <a:ext cx="8763000" cy="884238"/>
          </a:xfrm>
        </p:spPr>
        <p:txBody>
          <a:bodyPr/>
          <a:lstStyle/>
          <a:p>
            <a:r>
              <a:rPr lang="id-ID" dirty="0" smtClean="0"/>
              <a:t>c. </a:t>
            </a:r>
            <a:r>
              <a:rPr lang="id-ID" sz="4000" dirty="0" err="1">
                <a:latin typeface="Franklin Gothic Heavy" charset="0"/>
                <a:ea typeface="Franklin Gothic Heavy" charset="0"/>
                <a:cs typeface="Franklin Gothic Heavy" charset="0"/>
              </a:rPr>
              <a:t>Supositoria</a:t>
            </a:r>
            <a:r>
              <a:rPr lang="id-ID" sz="4000" dirty="0">
                <a:latin typeface="Franklin Gothic Heavy" charset="0"/>
                <a:ea typeface="Franklin Gothic Heavy" charset="0"/>
                <a:cs typeface="Franklin Gothic Heavy" charset="0"/>
              </a:rPr>
              <a:t> uretra (</a:t>
            </a:r>
            <a:r>
              <a:rPr lang="id-ID" sz="4000" dirty="0" err="1">
                <a:latin typeface="Franklin Gothic Heavy" charset="0"/>
                <a:ea typeface="Franklin Gothic Heavy" charset="0"/>
                <a:cs typeface="Franklin Gothic Heavy" charset="0"/>
              </a:rPr>
              <a:t>bacilla</a:t>
            </a:r>
            <a:r>
              <a:rPr lang="id-ID" sz="4000" dirty="0">
                <a:latin typeface="Franklin Gothic Heavy" charset="0"/>
                <a:ea typeface="Franklin Gothic Heavy" charset="0"/>
                <a:cs typeface="Franklin Gothic Heavy" charset="0"/>
              </a:rPr>
              <a:t>, </a:t>
            </a:r>
            <a:r>
              <a:rPr lang="id-ID" sz="4000" dirty="0" err="1">
                <a:latin typeface="Franklin Gothic Heavy" charset="0"/>
                <a:ea typeface="Franklin Gothic Heavy" charset="0"/>
                <a:cs typeface="Franklin Gothic Heavy" charset="0"/>
              </a:rPr>
              <a:t>bougies</a:t>
            </a:r>
            <a:r>
              <a:rPr lang="id-ID" sz="4000" dirty="0">
                <a:latin typeface="Franklin Gothic Heavy" charset="0"/>
                <a:ea typeface="Franklin Gothic Heavy" charset="0"/>
                <a:cs typeface="Franklin Gothic Heavy" charset="0"/>
              </a:rPr>
              <a:t>)</a:t>
            </a:r>
            <a:br>
              <a:rPr lang="id-ID" sz="4000" dirty="0">
                <a:latin typeface="Franklin Gothic Heavy" charset="0"/>
                <a:ea typeface="Franklin Gothic Heavy" charset="0"/>
                <a:cs typeface="Franklin Gothic Heavy" charset="0"/>
              </a:rPr>
            </a:br>
            <a:endParaRPr lang="en-US" sz="4000" dirty="0">
              <a:latin typeface="Franklin Gothic Heavy" charset="0"/>
              <a:ea typeface="Franklin Gothic Heavy" charset="0"/>
              <a:cs typeface="Franklin Gothic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001000" cy="4068763"/>
          </a:xfrm>
        </p:spPr>
        <p:txBody>
          <a:bodyPr/>
          <a:lstStyle/>
          <a:p>
            <a:pPr marL="365125" indent="-255588">
              <a:buNone/>
            </a:pPr>
            <a:r>
              <a:rPr lang="id-ID" dirty="0"/>
              <a:t>	- digunakan melalui uretra</a:t>
            </a:r>
          </a:p>
          <a:p>
            <a:pPr marL="365125" indent="-255588">
              <a:buNone/>
            </a:pPr>
            <a:r>
              <a:rPr lang="id-ID" dirty="0"/>
              <a:t>	- berbentuk tabung</a:t>
            </a:r>
          </a:p>
          <a:p>
            <a:pPr marL="365125" indent="-255588">
              <a:buNone/>
            </a:pPr>
            <a:r>
              <a:rPr lang="id-ID" dirty="0"/>
              <a:t>	- panjang antara 7-14 cm.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B55CF-566C-C144-BDD5-055F6AE44942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9302" t="16004" r="1" b="7745"/>
          <a:stretch/>
        </p:blipFill>
        <p:spPr>
          <a:xfrm>
            <a:off x="6324600" y="1417638"/>
            <a:ext cx="2667000" cy="451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69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d-ID" dirty="0" smtClean="0"/>
              <a:t>Keuntungan penggunaan obat dalam bentuk supositoria dibanding per oral :</a:t>
            </a:r>
          </a:p>
          <a:p>
            <a:pPr marL="624078" indent="-514350">
              <a:buAutoNum type="arabicPeriod"/>
            </a:pPr>
            <a:r>
              <a:rPr lang="id-ID" dirty="0" smtClean="0"/>
              <a:t>Dapat menghindari terjadinya iritasi pada lambung</a:t>
            </a:r>
          </a:p>
          <a:p>
            <a:pPr marL="624078" indent="-514350">
              <a:buAutoNum type="arabicPeriod"/>
            </a:pPr>
            <a:r>
              <a:rPr lang="id-ID" dirty="0" smtClean="0"/>
              <a:t>Dapat menghindari kerusakan obat oleh enzim pencernaan dan asam lambung</a:t>
            </a:r>
          </a:p>
          <a:p>
            <a:pPr marL="624078" indent="-514350">
              <a:buAutoNum type="arabicPeriod"/>
            </a:pPr>
            <a:r>
              <a:rPr lang="id-ID" dirty="0" smtClean="0"/>
              <a:t>Obat dapat masuk langsung ke dalam saluran darah sehingga obat dapat berefek lebih cepat daripada penggunaan obat per oral</a:t>
            </a:r>
          </a:p>
          <a:p>
            <a:pPr marL="624078" indent="-514350">
              <a:buAutoNum type="arabicPeriod"/>
            </a:pPr>
            <a:r>
              <a:rPr lang="id-ID" dirty="0" smtClean="0"/>
              <a:t>Baik bagi pasien yang mudah muntah atau tidak sadar.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id-ID" dirty="0" smtClean="0"/>
              <a:t>KEUNTUNGAN SUPOSITORIA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866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b="1" dirty="0" smtClean="0"/>
              <a:t>Bahan dasar supositoria (basis) diantaranya :</a:t>
            </a:r>
          </a:p>
          <a:p>
            <a:pPr>
              <a:buNone/>
            </a:pPr>
            <a:r>
              <a:rPr lang="id-ID" dirty="0" smtClean="0"/>
              <a:t>1. Basis lemak : Oleum cacao (lemak coklat)</a:t>
            </a:r>
          </a:p>
          <a:p>
            <a:pPr marL="630238" indent="-520700">
              <a:buNone/>
            </a:pPr>
            <a:r>
              <a:rPr lang="id-ID" dirty="0" smtClean="0"/>
              <a:t>2. Basis yang dapat bercampur atau larut air :        gliserin-gelatin, polietilenglikol (PEG)</a:t>
            </a:r>
          </a:p>
          <a:p>
            <a:pPr marL="539750" indent="-430213">
              <a:buNone/>
            </a:pPr>
            <a:r>
              <a:rPr lang="id-ID" dirty="0" smtClean="0"/>
              <a:t>3. Bahan dasar lain : pembentuk emulsi M/A, misal campuran tween 61 85% dengan gliserin laurat 15%.</a:t>
            </a:r>
          </a:p>
          <a:p>
            <a:pPr>
              <a:buNone/>
            </a:pPr>
            <a:endParaRPr lang="id-ID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/>
          </a:bodyPr>
          <a:lstStyle/>
          <a:p>
            <a:r>
              <a:rPr lang="id-ID" sz="3200" dirty="0" smtClean="0"/>
              <a:t>BAHAN DASAR SUPOSITORIA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313538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d-ID" dirty="0" smtClean="0"/>
              <a:t>Basis supositoria yang baik harus mempunyai sifat :</a:t>
            </a:r>
          </a:p>
          <a:p>
            <a:pPr marL="624078" indent="-514350">
              <a:buAutoNum type="arabicPeriod"/>
            </a:pPr>
            <a:r>
              <a:rPr lang="id-ID" dirty="0" smtClean="0"/>
              <a:t>Padat pada suhu kamar sehingga dapat dibentuk dengan tangan atau dicetak, tetapi akan melunak pada suhu rektum dan dapat bercampur dengan cairan tubuh.</a:t>
            </a:r>
          </a:p>
          <a:p>
            <a:pPr marL="624078" indent="-514350">
              <a:buAutoNum type="arabicPeriod"/>
            </a:pPr>
            <a:r>
              <a:rPr lang="id-ID" dirty="0" smtClean="0"/>
              <a:t>Tidak beracun dan tidak menimbulkan iritasi.</a:t>
            </a:r>
          </a:p>
          <a:p>
            <a:pPr marL="624078" indent="-514350">
              <a:buAutoNum type="arabicPeriod"/>
            </a:pPr>
            <a:r>
              <a:rPr lang="id-ID" dirty="0" smtClean="0"/>
              <a:t>Dapat bercampur dengan bermacam-macam obat</a:t>
            </a:r>
          </a:p>
          <a:p>
            <a:pPr marL="624078" indent="-514350">
              <a:buAutoNum type="arabicPeriod"/>
            </a:pPr>
            <a:r>
              <a:rPr lang="id-ID" dirty="0" smtClean="0"/>
              <a:t>Stabil dalam penyimpanan, tidak menunjukkan perubahan warna, bau, dan pemisahan obat.</a:t>
            </a:r>
          </a:p>
          <a:p>
            <a:pPr marL="624078" indent="-514350">
              <a:buAutoNum type="arabicPeriod"/>
            </a:pPr>
            <a:r>
              <a:rPr lang="id-ID" dirty="0" smtClean="0"/>
              <a:t>Kadar air mencukupi</a:t>
            </a:r>
          </a:p>
          <a:p>
            <a:pPr marL="624078" indent="-514350">
              <a:buAutoNum type="arabicPeriod"/>
            </a:pPr>
            <a:r>
              <a:rPr lang="id-ID" dirty="0" smtClean="0"/>
              <a:t>Untuk basis lemak, maka bilangan asam, bilangan iodium, dan bilangan penyabunan harus diketahui jelas.</a:t>
            </a:r>
            <a:endParaRPr lang="id-ID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r>
              <a:rPr lang="id-ID" sz="3200" dirty="0" smtClean="0"/>
              <a:t>BAHAN DASAR SUPOSITORIA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513459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d-ID" dirty="0" smtClean="0"/>
              <a:t>Untuk menghindari bentuk-bentuk kristal tidak stabil di atas dapat dilakukan dengan cara :</a:t>
            </a:r>
          </a:p>
          <a:p>
            <a:pPr marL="624078" indent="-514350">
              <a:buNone/>
            </a:pPr>
            <a:r>
              <a:rPr lang="id-ID" dirty="0" smtClean="0"/>
              <a:t>a.  Oleum cacao tidak dilelehkan seluruhnya, cukup 2/3-nya saja yang dilelehkan.</a:t>
            </a:r>
          </a:p>
          <a:p>
            <a:pPr marL="624078" indent="-514350">
              <a:buNone/>
            </a:pPr>
            <a:r>
              <a:rPr lang="id-ID" dirty="0" smtClean="0"/>
              <a:t>	Jika dilelehkan seluruhnya, maka oleum cacao akan kehilangan semua inti kristal stabil yang berguna untuk memadat.</a:t>
            </a:r>
          </a:p>
          <a:p>
            <a:pPr marL="624078" indent="-514350">
              <a:buNone/>
            </a:pPr>
            <a:r>
              <a:rPr lang="id-ID" dirty="0" smtClean="0"/>
              <a:t>b.  Penambahan sejumlah kecil bentuk kristal stabil ke dalam lelehan oleum cacao untuk mempercepat perubahan bentuk tidak stabil menjadi bentuk stabil.</a:t>
            </a:r>
          </a:p>
          <a:p>
            <a:pPr marL="624078" indent="-514350">
              <a:buNone/>
            </a:pPr>
            <a:r>
              <a:rPr lang="id-ID" dirty="0" smtClean="0"/>
              <a:t>c.  Pembekuan lelehan selama beberapa jam atau beberapa hari.</a:t>
            </a:r>
            <a:endParaRPr lang="id-ID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id-ID" sz="3300" dirty="0" smtClean="0"/>
              <a:t>SUPOSITORIA DENGAN BASIS OLEUM CACAO (LEMAK COKLAT)</a:t>
            </a:r>
            <a:endParaRPr lang="id-ID" sz="3300" dirty="0"/>
          </a:p>
        </p:txBody>
      </p:sp>
    </p:spTree>
    <p:extLst>
      <p:ext uri="{BB962C8B-B14F-4D97-AF65-F5344CB8AC3E}">
        <p14:creationId xmlns:p14="http://schemas.microsoft.com/office/powerpoint/2010/main" val="1131497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d-ID" dirty="0" smtClean="0"/>
              <a:t>Zat yang meningkatkan titik lebur oleum cacao : cera atau cetaceum sebanyak 6%.  (&gt;6% : menghasilkan campuran dengan titik lebur 37</a:t>
            </a:r>
            <a:r>
              <a:rPr lang="id-ID" baseline="30000" dirty="0" smtClean="0"/>
              <a:t>0</a:t>
            </a:r>
            <a:r>
              <a:rPr lang="id-ID" dirty="0" smtClean="0"/>
              <a:t> C, &lt;4% : menghasilkan campuran dengan titik lebur &lt;33</a:t>
            </a:r>
            <a:r>
              <a:rPr lang="id-ID" baseline="30000" dirty="0" smtClean="0"/>
              <a:t>0</a:t>
            </a:r>
            <a:r>
              <a:rPr lang="id-ID" dirty="0" smtClean="0"/>
              <a:t> C).</a:t>
            </a:r>
          </a:p>
          <a:p>
            <a:r>
              <a:rPr lang="id-ID" dirty="0" smtClean="0"/>
              <a:t>Zat yang dapat menurunkan titik lebur oleum cacao : kloralhidrat, fenol, minyak atsiri.</a:t>
            </a:r>
          </a:p>
          <a:p>
            <a:r>
              <a:rPr lang="id-ID" dirty="0" smtClean="0"/>
              <a:t>Lemak coklat jarang digunakan untuk ovula karena meninggalkan residu yang tidak dapat diserap.</a:t>
            </a:r>
          </a:p>
          <a:p>
            <a:r>
              <a:rPr lang="id-ID" dirty="0" smtClean="0"/>
              <a:t>Gelatin tergliserinasi jarang dipakai untuk supositoria rektal karena disolusinya lambat.</a:t>
            </a:r>
            <a:endParaRPr lang="id-ID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accent2"/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SUPOSITORIA DENGAN BASIS OLEUM CACAO (LEMAK COKLAT)</a:t>
            </a:r>
            <a:endParaRPr kumimoji="0" lang="id-ID" sz="33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5141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id-ID" b="1" dirty="0" smtClean="0"/>
              <a:t>SEDIAAN SOLIDA</a:t>
            </a:r>
            <a:endParaRPr lang="id-ID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286248" y="1785926"/>
            <a:ext cx="3214710" cy="642942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200" dirty="0" smtClean="0"/>
              <a:t>TABLET</a:t>
            </a:r>
            <a:endParaRPr lang="id-ID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4286248" y="4929198"/>
            <a:ext cx="3214710" cy="642942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200" dirty="0" smtClean="0"/>
              <a:t>SUPPOSITORIA</a:t>
            </a:r>
            <a:endParaRPr lang="id-ID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4286248" y="4143380"/>
            <a:ext cx="3214710" cy="642942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200" dirty="0" smtClean="0"/>
              <a:t>PIL</a:t>
            </a:r>
            <a:endParaRPr lang="id-ID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4286248" y="3357562"/>
            <a:ext cx="3214710" cy="642942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200" dirty="0" smtClean="0"/>
              <a:t>SERBUK</a:t>
            </a:r>
            <a:endParaRPr lang="id-ID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4286248" y="2571744"/>
            <a:ext cx="3214710" cy="642942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200" dirty="0" smtClean="0"/>
              <a:t>KAPSUL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                                                            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286248" y="5791200"/>
            <a:ext cx="321471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GRANUL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2" name="Picture 2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0406" y="1785926"/>
            <a:ext cx="1139824" cy="74257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Picture 6" descr="Gambar terka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0406" y="2571744"/>
            <a:ext cx="118584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Gambar terka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0406" y="4125677"/>
            <a:ext cx="1127125" cy="72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Hasil gambar untuk serbu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00406" y="3320310"/>
            <a:ext cx="1127125" cy="78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Hasil gambar untuk granul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00406" y="5755562"/>
            <a:ext cx="1140626" cy="76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Hasil gambar untuk suppositor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00406" y="4897850"/>
            <a:ext cx="1160854" cy="81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555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d-ID" dirty="0" smtClean="0"/>
              <a:t>Keburukan oleum cacao sebagai basis supositoria :</a:t>
            </a:r>
          </a:p>
          <a:p>
            <a:pPr>
              <a:buFontTx/>
              <a:buChar char="-"/>
            </a:pPr>
            <a:r>
              <a:rPr lang="id-ID" dirty="0" smtClean="0"/>
              <a:t>Meleleh pada udara yang panas.</a:t>
            </a:r>
          </a:p>
          <a:p>
            <a:pPr>
              <a:buFontTx/>
              <a:buChar char="-"/>
            </a:pPr>
            <a:r>
              <a:rPr lang="id-ID" dirty="0" smtClean="0"/>
              <a:t>Dapat menjadi tengik pada penyimpanan yang lama</a:t>
            </a:r>
          </a:p>
          <a:p>
            <a:pPr>
              <a:buFontTx/>
              <a:buChar char="-"/>
            </a:pPr>
            <a:r>
              <a:rPr lang="id-ID" dirty="0" smtClean="0"/>
              <a:t>Titik leburnya dapat naik atau turun jika ditambahkan bahan tertentu.</a:t>
            </a:r>
          </a:p>
          <a:p>
            <a:pPr>
              <a:buFontTx/>
              <a:buChar char="-"/>
            </a:pPr>
            <a:r>
              <a:rPr lang="id-ID" dirty="0" smtClean="0"/>
              <a:t>Adanya sifat polimorfisme.</a:t>
            </a:r>
          </a:p>
          <a:p>
            <a:pPr>
              <a:buFontTx/>
              <a:buChar char="-"/>
            </a:pPr>
            <a:r>
              <a:rPr lang="id-ID" dirty="0" smtClean="0"/>
              <a:t>Sering bocor (keluar dari rektum karena mencair) selama pemakaian.</a:t>
            </a:r>
          </a:p>
          <a:p>
            <a:pPr>
              <a:buFontTx/>
              <a:buChar char="-"/>
            </a:pPr>
            <a:r>
              <a:rPr lang="id-ID" dirty="0" smtClean="0"/>
              <a:t>Tidak dapat bercampur dengan cairan sekresi.</a:t>
            </a:r>
            <a:endParaRPr lang="id-ID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id-ID" sz="3300" dirty="0" smtClean="0"/>
              <a:t>SUPOSITORIA DENGAN BASIS OLEUM CACAO (LEMAK COKLAT)</a:t>
            </a:r>
            <a:endParaRPr lang="id-ID" sz="3300" dirty="0"/>
          </a:p>
        </p:txBody>
      </p:sp>
    </p:spTree>
    <p:extLst>
      <p:ext uri="{BB962C8B-B14F-4D97-AF65-F5344CB8AC3E}">
        <p14:creationId xmlns:p14="http://schemas.microsoft.com/office/powerpoint/2010/main" val="1090512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dirty="0" smtClean="0"/>
              <a:t>Mempunyai titik lebur 35-63 </a:t>
            </a:r>
            <a:r>
              <a:rPr lang="id-ID" baseline="30000" dirty="0" smtClean="0"/>
              <a:t>0</a:t>
            </a:r>
            <a:r>
              <a:rPr lang="id-ID" dirty="0" smtClean="0"/>
              <a:t>C.</a:t>
            </a:r>
          </a:p>
          <a:p>
            <a:r>
              <a:rPr lang="id-ID" dirty="0" smtClean="0"/>
              <a:t>Tidak meleleh pada suhu tubuh tetapi lsrut dalam cairan sekresi tubuh.</a:t>
            </a:r>
          </a:p>
          <a:p>
            <a:r>
              <a:rPr lang="id-ID" dirty="0" smtClean="0"/>
              <a:t>Formula yang dipakai :</a:t>
            </a:r>
          </a:p>
          <a:p>
            <a:pPr marL="365125" indent="84138">
              <a:buFont typeface="Wingdings" pitchFamily="2" charset="2"/>
              <a:buChar char="ü"/>
            </a:pPr>
            <a:r>
              <a:rPr lang="id-ID" dirty="0" smtClean="0"/>
              <a:t>	bahan dasar tidak berair : PEG 4000 (25%) dan PEG 1000 (75%)</a:t>
            </a:r>
          </a:p>
          <a:p>
            <a:pPr marL="365125" indent="84138">
              <a:buFont typeface="Wingdings" pitchFamily="2" charset="2"/>
              <a:buChar char="ü"/>
            </a:pPr>
            <a:r>
              <a:rPr lang="id-ID" dirty="0" smtClean="0"/>
              <a:t> Bahan dasar berair : PEG 1540 30%, PEG 	6000 50%, dan aqua+obat 20%.</a:t>
            </a:r>
          </a:p>
          <a:p>
            <a:pPr marL="365125" indent="-274638"/>
            <a:r>
              <a:rPr lang="id-ID" dirty="0" smtClean="0"/>
              <a:t>Keuntungan :</a:t>
            </a:r>
          </a:p>
          <a:p>
            <a:pPr marL="365125" indent="-4763">
              <a:buNone/>
            </a:pPr>
            <a:r>
              <a:rPr lang="id-ID" dirty="0" smtClean="0"/>
              <a:t>-  Tidak mengkristal atau merangsang</a:t>
            </a:r>
          </a:p>
          <a:p>
            <a:pPr marL="365125" indent="-4763">
              <a:buFontTx/>
              <a:buChar char="-"/>
            </a:pPr>
            <a:r>
              <a:rPr lang="id-ID" dirty="0" smtClean="0"/>
              <a:t>  Tidak ada kesulitan dengan titik leburnya jika dibandingkan dengan oelum cacao.</a:t>
            </a:r>
          </a:p>
          <a:p>
            <a:pPr marL="365125" indent="-4763">
              <a:buFontTx/>
              <a:buChar char="-"/>
            </a:pPr>
            <a:r>
              <a:rPr lang="id-ID" dirty="0" smtClean="0"/>
              <a:t>  Tetap kontak dengan lapisan mukosa karena tidak meleleh pada suhu tubuh.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/>
          </a:bodyPr>
          <a:lstStyle/>
          <a:p>
            <a:r>
              <a:rPr lang="id-ID" sz="3300" dirty="0" smtClean="0"/>
              <a:t>SUPOSITORIA DENGAN BASIS PEG</a:t>
            </a:r>
            <a:endParaRPr lang="id-ID" sz="3300" dirty="0"/>
          </a:p>
        </p:txBody>
      </p:sp>
    </p:spTree>
    <p:extLst>
      <p:ext uri="{BB962C8B-B14F-4D97-AF65-F5344CB8AC3E}">
        <p14:creationId xmlns:p14="http://schemas.microsoft.com/office/powerpoint/2010/main" val="1615236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algn="just"/>
            <a:r>
              <a:rPr lang="id-ID" sz="2800" dirty="0" smtClean="0"/>
              <a:t>Kerugian :</a:t>
            </a:r>
          </a:p>
          <a:p>
            <a:pPr algn="just">
              <a:buNone/>
            </a:pPr>
            <a:r>
              <a:rPr lang="id-ID" sz="2800" dirty="0" smtClean="0"/>
              <a:t>	-  Menarik cairan dari jaringan tubuh setelah 	dimasukan, sehingga terjadi rasa yang 	menyengat. Hal ini dapat diatasi dengan 	cara   </a:t>
            </a:r>
          </a:p>
          <a:p>
            <a:pPr algn="just">
              <a:buNone/>
            </a:pPr>
            <a:r>
              <a:rPr lang="id-ID" sz="2800" dirty="0"/>
              <a:t> </a:t>
            </a:r>
            <a:r>
              <a:rPr lang="id-ID" sz="2800" dirty="0" smtClean="0"/>
              <a:t>          mencelupkan supositoria ke dalam air sebelum </a:t>
            </a:r>
          </a:p>
          <a:p>
            <a:pPr algn="just">
              <a:buNone/>
            </a:pPr>
            <a:r>
              <a:rPr lang="id-ID" sz="2800" dirty="0"/>
              <a:t> </a:t>
            </a:r>
            <a:r>
              <a:rPr lang="id-ID" sz="2800" dirty="0" smtClean="0"/>
              <a:t>          digunakan.</a:t>
            </a:r>
          </a:p>
          <a:p>
            <a:pPr algn="just">
              <a:buNone/>
            </a:pPr>
            <a:r>
              <a:rPr lang="id-ID" sz="2800" dirty="0" smtClean="0"/>
              <a:t>		Pada etiket dicantumkan : “basahi dengan 	air </a:t>
            </a:r>
          </a:p>
          <a:p>
            <a:pPr algn="just">
              <a:buNone/>
            </a:pPr>
            <a:r>
              <a:rPr lang="id-ID" sz="2800" dirty="0"/>
              <a:t> </a:t>
            </a:r>
            <a:r>
              <a:rPr lang="id-ID" sz="2800" dirty="0" smtClean="0"/>
              <a:t>           sebelum digunakan”</a:t>
            </a:r>
          </a:p>
          <a:p>
            <a:pPr algn="just">
              <a:buNone/>
            </a:pPr>
            <a:r>
              <a:rPr lang="id-ID" sz="2800" dirty="0" smtClean="0"/>
              <a:t>	-     Dapat memperpanjang waktu disolusi 	sehingga </a:t>
            </a:r>
          </a:p>
          <a:p>
            <a:pPr algn="just">
              <a:buNone/>
            </a:pPr>
            <a:r>
              <a:rPr lang="id-ID" sz="2800" dirty="0"/>
              <a:t> </a:t>
            </a:r>
            <a:r>
              <a:rPr lang="id-ID" sz="2800" dirty="0" smtClean="0"/>
              <a:t>          menghambat pelepasan obat</a:t>
            </a:r>
            <a:r>
              <a:rPr lang="id-ID" dirty="0" smtClean="0"/>
              <a:t>.</a:t>
            </a:r>
            <a:endParaRPr lang="id-ID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r>
              <a:rPr lang="id-ID" sz="3300" dirty="0" smtClean="0"/>
              <a:t>SUPOSITORIA DENGAN BASIS PEG</a:t>
            </a:r>
            <a:endParaRPr lang="id-ID" sz="3300" dirty="0"/>
          </a:p>
        </p:txBody>
      </p:sp>
    </p:spTree>
    <p:extLst>
      <p:ext uri="{BB962C8B-B14F-4D97-AF65-F5344CB8AC3E}">
        <p14:creationId xmlns:p14="http://schemas.microsoft.com/office/powerpoint/2010/main" val="937241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Dapat digunakan sebagai bahan dasar supositoria vaginal.</a:t>
            </a:r>
          </a:p>
          <a:p>
            <a:r>
              <a:rPr lang="id-ID" dirty="0" smtClean="0"/>
              <a:t>Tidak melebur pada suhu tubuh, tetapi melarut dalam cairan sekresi tubuh.</a:t>
            </a:r>
          </a:p>
          <a:p>
            <a:r>
              <a:rPr lang="id-ID" dirty="0" smtClean="0"/>
              <a:t>Perlu penambahan pengawet (nipagin) karena merupakan media yang cocok untuk pertumbuhan bakteri.</a:t>
            </a:r>
          </a:p>
          <a:p>
            <a:r>
              <a:rPr lang="id-ID" dirty="0" smtClean="0"/>
              <a:t>Penyimpanan harus di tempat yang dingin.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/>
          </a:bodyPr>
          <a:lstStyle/>
          <a:p>
            <a:r>
              <a:rPr lang="id-ID" sz="3300" dirty="0" smtClean="0"/>
              <a:t>SUPOSITORIA DENGAN BASIS GELATIN</a:t>
            </a:r>
            <a:endParaRPr lang="id-ID" sz="3300" dirty="0"/>
          </a:p>
        </p:txBody>
      </p:sp>
    </p:spTree>
    <p:extLst>
      <p:ext uri="{BB962C8B-B14F-4D97-AF65-F5344CB8AC3E}">
        <p14:creationId xmlns:p14="http://schemas.microsoft.com/office/powerpoint/2010/main" val="430549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Keburukan :</a:t>
            </a:r>
          </a:p>
          <a:p>
            <a:r>
              <a:rPr lang="id-ID" dirty="0" smtClean="0"/>
              <a:t>Cenderung menyerap air karena sifat gliserin yang higroskopis yang dapat menyebabkan dehidrasi atau iritasi jaringan.</a:t>
            </a:r>
          </a:p>
          <a:p>
            <a:r>
              <a:rPr lang="id-ID" dirty="0" smtClean="0"/>
              <a:t>Memerlukan tempat untuk melindungi dari udara lembap agar bantuk dan konsistensinya terjaga.</a:t>
            </a:r>
            <a:endParaRPr lang="id-ID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/>
          </a:bodyPr>
          <a:lstStyle/>
          <a:p>
            <a:r>
              <a:rPr lang="id-ID" sz="3300" dirty="0" smtClean="0"/>
              <a:t>SUPOSITORIA DENGAN BASIS GELATIN</a:t>
            </a:r>
            <a:endParaRPr lang="id-ID" sz="3300" dirty="0"/>
          </a:p>
        </p:txBody>
      </p:sp>
    </p:spTree>
    <p:extLst>
      <p:ext uri="{BB962C8B-B14F-4D97-AF65-F5344CB8AC3E}">
        <p14:creationId xmlns:p14="http://schemas.microsoft.com/office/powerpoint/2010/main" val="1380182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Kebaikan :</a:t>
            </a:r>
          </a:p>
          <a:p>
            <a:r>
              <a:rPr lang="id-ID" dirty="0" smtClean="0"/>
              <a:t>Lebih mudah bercampur dengan cairan tubuh dibandingkan dengan oleum </a:t>
            </a:r>
            <a:r>
              <a:rPr lang="id-ID" dirty="0" err="1" smtClean="0"/>
              <a:t>cacao</a:t>
            </a:r>
            <a:r>
              <a:rPr lang="id-ID" dirty="0" smtClean="0"/>
              <a:t>.</a:t>
            </a:r>
          </a:p>
          <a:p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Kekurangan</a:t>
            </a:r>
          </a:p>
          <a:p>
            <a:pPr algn="just"/>
            <a:r>
              <a:rPr lang="en-US" dirty="0" err="1"/>
              <a:t>Sedangkan</a:t>
            </a:r>
            <a:r>
              <a:rPr lang="en-US" dirty="0"/>
              <a:t> gelatin </a:t>
            </a:r>
            <a:r>
              <a:rPr lang="en-US" dirty="0" err="1"/>
              <a:t>jarang</a:t>
            </a:r>
            <a:r>
              <a:rPr lang="en-US" dirty="0"/>
              <a:t> 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 </a:t>
            </a:r>
            <a:r>
              <a:rPr lang="en-US" dirty="0" err="1" smtClean="0"/>
              <a:t>penggunaanmelalui</a:t>
            </a:r>
            <a:r>
              <a:rPr lang="en-US" dirty="0"/>
              <a:t> </a:t>
            </a:r>
            <a:r>
              <a:rPr lang="en-US" dirty="0" err="1"/>
              <a:t>rektal</a:t>
            </a:r>
            <a:r>
              <a:rPr lang="en-US" dirty="0"/>
              <a:t> </a:t>
            </a:r>
            <a:r>
              <a:rPr lang="en-US" dirty="0" err="1"/>
              <a:t>karena</a:t>
            </a:r>
            <a:r>
              <a:rPr lang="en-US" dirty="0"/>
              <a:t> </a:t>
            </a:r>
            <a:r>
              <a:rPr lang="en-US" dirty="0" err="1" smtClean="0"/>
              <a:t>disolusinya</a:t>
            </a:r>
            <a:r>
              <a:rPr lang="en-US" dirty="0" smtClean="0"/>
              <a:t> </a:t>
            </a:r>
            <a:r>
              <a:rPr lang="en-US" dirty="0" err="1" smtClean="0"/>
              <a:t>lambat</a:t>
            </a:r>
            <a:r>
              <a:rPr lang="en-US" dirty="0" smtClean="0"/>
              <a:t> (</a:t>
            </a:r>
            <a:r>
              <a:rPr lang="en-US" dirty="0" err="1"/>
              <a:t>D</a:t>
            </a:r>
            <a:r>
              <a:rPr lang="en-US" dirty="0" err="1" smtClean="0"/>
              <a:t>epkes</a:t>
            </a:r>
            <a:r>
              <a:rPr lang="en-US" dirty="0" smtClean="0"/>
              <a:t> 1995)</a:t>
            </a:r>
            <a:endParaRPr lang="id-ID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r>
              <a:rPr lang="id-ID" sz="3300" dirty="0" smtClean="0"/>
              <a:t>SUPOSITORIA DENGAN BASIS GELATIN</a:t>
            </a:r>
            <a:endParaRPr lang="id-ID" sz="3300" dirty="0"/>
          </a:p>
        </p:txBody>
      </p:sp>
    </p:spTree>
    <p:extLst>
      <p:ext uri="{BB962C8B-B14F-4D97-AF65-F5344CB8AC3E}">
        <p14:creationId xmlns:p14="http://schemas.microsoft.com/office/powerpoint/2010/main" val="1760305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d-ID" dirty="0" smtClean="0"/>
              <a:t>Dengan tangan</a:t>
            </a:r>
          </a:p>
          <a:p>
            <a:pPr>
              <a:buNone/>
            </a:pPr>
            <a:r>
              <a:rPr lang="id-ID" dirty="0" smtClean="0"/>
              <a:t>	Hanya dapat diterapkan untuk supositoria dengan bahan dasar oleum cacao skala kecil, dan jika zat aktif tidak tahan pemanasan.</a:t>
            </a:r>
          </a:p>
          <a:p>
            <a:r>
              <a:rPr lang="id-ID" dirty="0" smtClean="0"/>
              <a:t>Dengan mencetak hasil leburan</a:t>
            </a:r>
          </a:p>
          <a:p>
            <a:pPr lvl="1">
              <a:buFont typeface="Wingdings" pitchFamily="2" charset="2"/>
              <a:buChar char="§"/>
            </a:pPr>
            <a:r>
              <a:rPr lang="id-ID" dirty="0" smtClean="0"/>
              <a:t>Menggunakan basis gliserin-gelatin : cetakan harus dibasahi dulu dengan parafin cair.</a:t>
            </a:r>
          </a:p>
          <a:p>
            <a:pPr lvl="1">
              <a:buFont typeface="Wingdings" pitchFamily="2" charset="2"/>
              <a:buChar char="§"/>
            </a:pPr>
            <a:r>
              <a:rPr lang="id-ID" dirty="0" smtClean="0"/>
              <a:t>Menggunakan basis oleum cacao dan PEG : cetakan tidak perlu dibasahi karena akan mengerut pada proses pendinginan dan mudah dilepas dari cetakan.</a:t>
            </a:r>
          </a:p>
          <a:p>
            <a:r>
              <a:rPr lang="id-ID" dirty="0" smtClean="0"/>
              <a:t>Dengan kompresi</a:t>
            </a:r>
          </a:p>
          <a:p>
            <a:pPr>
              <a:buNone/>
            </a:pPr>
            <a:r>
              <a:rPr lang="id-ID" dirty="0" smtClean="0"/>
              <a:t>	Proses penuangan, pendinginan, dan pelepasan supositoria dilakukan dengan mesin.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6553200" cy="808038"/>
          </a:xfrm>
        </p:spPr>
        <p:txBody>
          <a:bodyPr>
            <a:normAutofit fontScale="90000"/>
          </a:bodyPr>
          <a:lstStyle/>
          <a:p>
            <a:r>
              <a:rPr lang="id-ID" sz="3600" dirty="0" smtClean="0"/>
              <a:t>METODE PEMBUATAN SUPOSITORIA</a:t>
            </a:r>
            <a:endParaRPr lang="id-ID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760413"/>
            <a:ext cx="2286000" cy="129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30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Pada wadah tertutup baik, di tempat sejuk (suhu sejuk?)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id-ID" dirty="0" smtClean="0"/>
              <a:t>PENYIMPANAN SUPOSITORIA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34627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uppositoria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Appearance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ditekankan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berkhasiat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smtClean="0"/>
              <a:t>basis </a:t>
            </a:r>
            <a:r>
              <a:rPr lang="en-US" dirty="0" err="1" smtClean="0"/>
              <a:t>suppo</a:t>
            </a:r>
            <a:r>
              <a:rPr lang="en-US" dirty="0"/>
              <a:t>. </a:t>
            </a:r>
            <a:r>
              <a:rPr lang="en-US" dirty="0" err="1"/>
              <a:t>Suppo</a:t>
            </a:r>
            <a:r>
              <a:rPr lang="en-US" dirty="0"/>
              <a:t> </a:t>
            </a:r>
            <a:r>
              <a:rPr lang="en-US" dirty="0" err="1"/>
              <a:t>dibelah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longitudinal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visual </a:t>
            </a:r>
            <a:r>
              <a:rPr lang="en-US" dirty="0" err="1"/>
              <a:t>pada</a:t>
            </a:r>
            <a:r>
              <a:rPr lang="en-US" dirty="0"/>
              <a:t> </a:t>
            </a:r>
            <a:r>
              <a:rPr lang="en-US" dirty="0" err="1"/>
              <a:t>bagian</a:t>
            </a:r>
            <a:r>
              <a:rPr lang="en-US" dirty="0"/>
              <a:t> internal </a:t>
            </a:r>
            <a:r>
              <a:rPr lang="en-US" dirty="0" err="1"/>
              <a:t>dan</a:t>
            </a:r>
            <a:r>
              <a:rPr lang="en-US" dirty="0"/>
              <a:t> </a:t>
            </a:r>
            <a:r>
              <a:rPr lang="en-US" dirty="0" err="1"/>
              <a:t>bagian</a:t>
            </a:r>
            <a:r>
              <a:rPr lang="en-US" dirty="0"/>
              <a:t> </a:t>
            </a:r>
            <a:r>
              <a:rPr lang="en-US" dirty="0" err="1"/>
              <a:t>eksternal</a:t>
            </a:r>
            <a:r>
              <a:rPr lang="en-US" dirty="0"/>
              <a:t> </a:t>
            </a:r>
            <a:r>
              <a:rPr lang="en-US" dirty="0" err="1"/>
              <a:t>dan</a:t>
            </a:r>
            <a:r>
              <a:rPr lang="en-US" dirty="0"/>
              <a:t> </a:t>
            </a:r>
            <a:r>
              <a:rPr lang="en-US" dirty="0" err="1"/>
              <a:t>harus</a:t>
            </a:r>
            <a:r>
              <a:rPr lang="en-US" dirty="0"/>
              <a:t> </a:t>
            </a:r>
            <a:r>
              <a:rPr lang="en-US" dirty="0" err="1"/>
              <a:t>nampak</a:t>
            </a:r>
            <a:r>
              <a:rPr lang="en-US" dirty="0"/>
              <a:t> </a:t>
            </a:r>
            <a:r>
              <a:rPr lang="en-US" dirty="0" err="1"/>
              <a:t>seragam</a:t>
            </a:r>
            <a:r>
              <a:rPr lang="en-US" dirty="0"/>
              <a:t>.</a:t>
            </a:r>
            <a:r>
              <a:rPr lang="en-US" dirty="0" smtClean="0"/>
              <a:t></a:t>
            </a:r>
            <a:r>
              <a:rPr lang="en-US" dirty="0" err="1" smtClean="0"/>
              <a:t>Penampakan</a:t>
            </a:r>
            <a:r>
              <a:rPr lang="en-US" dirty="0"/>
              <a:t> </a:t>
            </a:r>
            <a:r>
              <a:rPr lang="en-US" dirty="0" err="1"/>
              <a:t>permukaan</a:t>
            </a:r>
            <a:r>
              <a:rPr lang="en-US" dirty="0"/>
              <a:t> </a:t>
            </a:r>
            <a:r>
              <a:rPr lang="en-US" dirty="0" err="1"/>
              <a:t>serta</a:t>
            </a:r>
            <a:r>
              <a:rPr lang="en-US" dirty="0"/>
              <a:t> </a:t>
            </a:r>
            <a:r>
              <a:rPr lang="en-US" dirty="0" err="1"/>
              <a:t>warna</a:t>
            </a:r>
            <a:r>
              <a:rPr lang="en-US" dirty="0"/>
              <a:t> </a:t>
            </a:r>
            <a:r>
              <a:rPr lang="en-US" dirty="0" err="1"/>
              <a:t>dapat</a:t>
            </a:r>
            <a:r>
              <a:rPr lang="en-US" dirty="0"/>
              <a:t> </a:t>
            </a:r>
            <a:r>
              <a:rPr lang="en-US" dirty="0" err="1"/>
              <a:t>digunakan</a:t>
            </a:r>
            <a:r>
              <a:rPr lang="en-US" dirty="0"/>
              <a:t> </a:t>
            </a:r>
            <a:r>
              <a:rPr lang="en-US" dirty="0" err="1"/>
              <a:t>untuk</a:t>
            </a:r>
            <a:r>
              <a:rPr lang="en-US" dirty="0"/>
              <a:t> </a:t>
            </a:r>
            <a:r>
              <a:rPr lang="en-US" dirty="0" err="1"/>
              <a:t>mengevaluasi</a:t>
            </a:r>
            <a:r>
              <a:rPr lang="en-US" dirty="0"/>
              <a:t> </a:t>
            </a:r>
            <a:r>
              <a:rPr lang="en-US" dirty="0" err="1" smtClean="0"/>
              <a:t>ketidakadaan</a:t>
            </a:r>
            <a:r>
              <a:rPr lang="en-US" dirty="0" smtClean="0"/>
              <a:t> </a:t>
            </a:r>
            <a:r>
              <a:rPr lang="en-US" dirty="0" err="1" smtClean="0"/>
              <a:t>celah</a:t>
            </a:r>
            <a:r>
              <a:rPr lang="en-US" dirty="0" smtClean="0"/>
              <a:t>, </a:t>
            </a:r>
            <a:r>
              <a:rPr lang="en-US" dirty="0" err="1" smtClean="0"/>
              <a:t>lubang</a:t>
            </a:r>
            <a:r>
              <a:rPr lang="en-US" dirty="0" smtClean="0"/>
              <a:t>, </a:t>
            </a:r>
            <a:r>
              <a:rPr lang="en-US" dirty="0" err="1" smtClean="0"/>
              <a:t>eksudasi</a:t>
            </a:r>
            <a:r>
              <a:rPr lang="en-US" dirty="0" smtClean="0"/>
              <a:t>,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lemak</a:t>
            </a:r>
            <a:r>
              <a:rPr lang="en-US" dirty="0" smtClean="0"/>
              <a:t>, </a:t>
            </a:r>
            <a:r>
              <a:rPr lang="en-US" dirty="0" err="1" smtClean="0"/>
              <a:t>migrasi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B55CF-566C-C144-BDD5-055F6AE44942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448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Keragaman</a:t>
            </a:r>
            <a:r>
              <a:rPr lang="en-US" dirty="0"/>
              <a:t> </a:t>
            </a:r>
            <a:r>
              <a:rPr lang="en-US" dirty="0" err="1"/>
              <a:t>bobot</a:t>
            </a:r>
            <a:endParaRPr lang="en-US" dirty="0"/>
          </a:p>
          <a:p>
            <a:r>
              <a:rPr lang="en-US" dirty="0" err="1" smtClean="0"/>
              <a:t>Kerapuhan</a:t>
            </a:r>
            <a:endParaRPr lang="en-US" dirty="0" smtClean="0"/>
          </a:p>
          <a:p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hancur</a:t>
            </a:r>
            <a:endParaRPr lang="en-US" dirty="0" smtClean="0"/>
          </a:p>
          <a:p>
            <a:r>
              <a:rPr lang="en-US" dirty="0" err="1" smtClean="0"/>
              <a:t>Keseragaman</a:t>
            </a:r>
            <a:r>
              <a:rPr lang="en-US" dirty="0" smtClean="0"/>
              <a:t> </a:t>
            </a:r>
            <a:r>
              <a:rPr lang="en-US" dirty="0" err="1" smtClean="0"/>
              <a:t>kandungan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Pelelehan</a:t>
            </a:r>
            <a:r>
              <a:rPr lang="en-US" dirty="0" smtClean="0"/>
              <a:t> </a:t>
            </a:r>
            <a:r>
              <a:rPr lang="en-US" dirty="0" err="1" smtClean="0"/>
              <a:t>Suppositoria</a:t>
            </a:r>
            <a:r>
              <a:rPr lang="en-US" dirty="0" smtClean="0"/>
              <a:t> (</a:t>
            </a:r>
            <a:r>
              <a:rPr lang="en-US" dirty="0" err="1" smtClean="0"/>
              <a:t>kisaran</a:t>
            </a:r>
            <a:r>
              <a:rPr lang="en-US" dirty="0" smtClean="0"/>
              <a:t> </a:t>
            </a:r>
            <a:r>
              <a:rPr lang="en-US" dirty="0" err="1" smtClean="0"/>
              <a:t>leleh</a:t>
            </a:r>
            <a:r>
              <a:rPr lang="en-US" dirty="0" smtClean="0"/>
              <a:t>, </a:t>
            </a:r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pencairan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B55CF-566C-C144-BDD5-055F6AE44942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892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smtClean="0">
                <a:latin typeface="Calibri" pitchFamily="34" charset="0"/>
              </a:rPr>
              <a:t>Suatu sediaan obat dalam bentuk bubuk atau bedak.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smtClean="0">
                <a:latin typeface="Calibri" pitchFamily="34" charset="0"/>
              </a:rPr>
              <a:t>Obat dalam bentuk ini dalam talk venetum sacharum lactis, glukosa maupun amilum.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smtClean="0">
                <a:latin typeface="Calibri" pitchFamily="34" charset="0"/>
              </a:rPr>
              <a:t>Kejelekan :</a:t>
            </a:r>
            <a:r>
              <a:rPr lang="en-US" sz="2400" smtClean="0">
                <a:latin typeface="Calibri" pitchFamily="34" charset="0"/>
              </a:rPr>
              <a:t> sediaan ini rasanya pahit sehingga harus diberikan </a:t>
            </a:r>
            <a:r>
              <a:rPr lang="en-US" sz="2400" i="1" smtClean="0">
                <a:latin typeface="Calibri" pitchFamily="34" charset="0"/>
              </a:rPr>
              <a:t>coringensia </a:t>
            </a:r>
            <a:r>
              <a:rPr lang="en-US" sz="2400" smtClean="0">
                <a:latin typeface="Calibri" pitchFamily="34" charset="0"/>
              </a:rPr>
              <a:t>seperti glukosa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smtClean="0">
                <a:latin typeface="Calibri" pitchFamily="34" charset="0"/>
              </a:rPr>
              <a:t>Keuntungan : </a:t>
            </a:r>
            <a:r>
              <a:rPr lang="en-US" sz="2400" smtClean="0">
                <a:latin typeface="Calibri" pitchFamily="34" charset="0"/>
              </a:rPr>
              <a:t>pembuatan mudah, mudah diminum dengan air, cepat diabsorbsi dan harganya murah.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1</a:t>
            </a:r>
            <a:r>
              <a:rPr lang="en-US" sz="2800" dirty="0" smtClean="0"/>
              <a:t>. SERBUK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04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r>
              <a:rPr lang="en-US" altLang="en-US" sz="4400" dirty="0" smtClean="0"/>
              <a:t>3. </a:t>
            </a:r>
            <a:r>
              <a:rPr lang="en-US" altLang="en-US" sz="4400" dirty="0" err="1" smtClean="0"/>
              <a:t>Kapsul</a:t>
            </a:r>
            <a:endParaRPr lang="en-US" altLang="en-US" sz="4400" dirty="0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en-US" altLang="en-US" sz="2800" dirty="0" err="1" smtClean="0"/>
              <a:t>Sediaan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padat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cair</a:t>
            </a:r>
            <a:r>
              <a:rPr lang="en-US" altLang="en-US" sz="2800" dirty="0" smtClean="0"/>
              <a:t> yang di </a:t>
            </a:r>
            <a:r>
              <a:rPr lang="en-US" altLang="en-US" sz="2800" dirty="0" err="1" smtClean="0"/>
              <a:t>bungkus</a:t>
            </a:r>
            <a:endParaRPr lang="en-US" altLang="en-US" sz="2800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n-US" altLang="en-US" sz="2800" dirty="0" err="1"/>
              <a:t>d</a:t>
            </a:r>
            <a:r>
              <a:rPr lang="en-US" altLang="en-US" sz="2800" dirty="0" err="1" smtClean="0"/>
              <a:t>alam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wadah</a:t>
            </a:r>
            <a:r>
              <a:rPr lang="en-US" altLang="en-US" sz="2800" dirty="0" smtClean="0"/>
              <a:t>  </a:t>
            </a:r>
            <a:r>
              <a:rPr lang="en-US" altLang="en-US" sz="2800" dirty="0" err="1" smtClean="0"/>
              <a:t>berupa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cangkang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bahan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obat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diisikan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dapat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berupa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padat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cair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tunggal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campuran</a:t>
            </a:r>
            <a:r>
              <a:rPr lang="en-US" altLang="en-US" sz="2800" dirty="0" smtClean="0"/>
              <a:t>.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n-US" altLang="en-US" sz="2800" dirty="0" err="1" smtClean="0"/>
              <a:t>Cangkang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kapsul</a:t>
            </a:r>
            <a:r>
              <a:rPr lang="en-US" altLang="en-US" sz="2800" dirty="0" smtClean="0"/>
              <a:t> : gelatin, </a:t>
            </a:r>
            <a:r>
              <a:rPr lang="en-US" altLang="en-US" sz="2800" dirty="0" err="1" smtClean="0"/>
              <a:t>pati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bahan</a:t>
            </a:r>
            <a:r>
              <a:rPr lang="en-US" altLang="en-US" sz="2800" dirty="0" smtClean="0"/>
              <a:t> lain </a:t>
            </a:r>
            <a:r>
              <a:rPr lang="en-US" altLang="en-US" sz="2800" dirty="0" err="1" smtClean="0"/>
              <a:t>yg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sesuai</a:t>
            </a:r>
            <a:endParaRPr lang="en-US" altLang="en-US" sz="2800" dirty="0" smtClean="0"/>
          </a:p>
          <a:p>
            <a:pPr marL="0" indent="0" algn="just">
              <a:buFont typeface="Wingdings" pitchFamily="2" charset="2"/>
              <a:buNone/>
              <a:defRPr/>
            </a:pPr>
            <a:endParaRPr lang="en-US" altLang="en-US" sz="2800" dirty="0"/>
          </a:p>
          <a:p>
            <a:pPr marL="0" indent="0" algn="just">
              <a:buNone/>
              <a:defRPr/>
            </a:pPr>
            <a:r>
              <a:rPr lang="en-US" sz="2800" dirty="0" err="1"/>
              <a:t>Kapsul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juga </a:t>
            </a:r>
            <a:r>
              <a:rPr lang="en-US" sz="2800" dirty="0" err="1"/>
              <a:t>diartikan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sediaan</a:t>
            </a:r>
            <a:r>
              <a:rPr lang="en-US" sz="2800" dirty="0"/>
              <a:t> </a:t>
            </a:r>
            <a:r>
              <a:rPr lang="en-US" sz="2800" dirty="0" err="1"/>
              <a:t>padat</a:t>
            </a:r>
            <a:r>
              <a:rPr lang="en-US" sz="2800" dirty="0"/>
              <a:t> yang </a:t>
            </a:r>
            <a:r>
              <a:rPr lang="en-US" sz="2800" dirty="0" err="1"/>
              <a:t>terdiri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macam</a:t>
            </a:r>
            <a:r>
              <a:rPr lang="en-US" sz="2800" dirty="0"/>
              <a:t> </a:t>
            </a:r>
            <a:r>
              <a:rPr lang="en-US" sz="2800" dirty="0" err="1"/>
              <a:t>obat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i="1" dirty="0"/>
              <a:t>inert </a:t>
            </a:r>
            <a:r>
              <a:rPr lang="en-US" sz="2800" dirty="0" err="1"/>
              <a:t>lainnya</a:t>
            </a:r>
            <a:r>
              <a:rPr lang="en-US" sz="2800" dirty="0"/>
              <a:t> yang </a:t>
            </a:r>
            <a:r>
              <a:rPr lang="en-US" sz="2800" dirty="0" err="1"/>
              <a:t>dimasukan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cangkang</a:t>
            </a:r>
            <a:r>
              <a:rPr lang="en-US" sz="2800" dirty="0"/>
              <a:t> </a:t>
            </a:r>
            <a:r>
              <a:rPr lang="en-US" sz="2800" dirty="0" err="1"/>
              <a:t>kapsul</a:t>
            </a:r>
            <a:r>
              <a:rPr lang="en-US" sz="2800" dirty="0"/>
              <a:t> gelatin </a:t>
            </a:r>
            <a:r>
              <a:rPr lang="en-US" sz="2800" dirty="0" err="1"/>
              <a:t>keras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lunak</a:t>
            </a:r>
            <a:r>
              <a:rPr lang="en-US" sz="2800" dirty="0"/>
              <a:t> yang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larut</a:t>
            </a:r>
            <a:r>
              <a:rPr lang="en-US" sz="2800" dirty="0"/>
              <a:t>. 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en-US" altLang="en-US" sz="2800" dirty="0" smtClean="0"/>
          </a:p>
          <a:p>
            <a:pPr marL="0" indent="0" algn="just">
              <a:buFont typeface="Wingdings" pitchFamily="2" charset="2"/>
              <a:buNone/>
              <a:defRPr/>
            </a:pPr>
            <a:endParaRPr lang="en-US" altLang="en-US" sz="28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76213"/>
            <a:ext cx="22098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16518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Kata </a:t>
            </a:r>
            <a:r>
              <a:rPr lang="en-US" dirty="0" err="1"/>
              <a:t>kapsul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latin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i="1" dirty="0" err="1"/>
              <a:t>Capsula</a:t>
            </a:r>
            <a:r>
              <a:rPr lang="en-US" i="1" dirty="0"/>
              <a:t>. </a:t>
            </a:r>
            <a:r>
              <a:rPr lang="en-US" i="1" dirty="0" err="1"/>
              <a:t>Capsula</a:t>
            </a:r>
            <a:r>
              <a:rPr lang="en-US" i="1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diterjemahkan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kotak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wadah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/>
              <a:t>kapsul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farmasi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sediaan</a:t>
            </a:r>
            <a:r>
              <a:rPr lang="en-US" dirty="0"/>
              <a:t> </a:t>
            </a:r>
            <a:r>
              <a:rPr lang="en-US" dirty="0" err="1"/>
              <a:t>solida</a:t>
            </a:r>
            <a:r>
              <a:rPr lang="en-US" dirty="0"/>
              <a:t> </a:t>
            </a:r>
            <a:r>
              <a:rPr lang="en-US" dirty="0" err="1"/>
              <a:t>dosis</a:t>
            </a:r>
            <a:r>
              <a:rPr lang="en-US" dirty="0"/>
              <a:t> oral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wadah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Wadah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cangkang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terbuat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gelatin. </a:t>
            </a:r>
            <a:endParaRPr lang="en-US" dirty="0"/>
          </a:p>
          <a:p>
            <a:r>
              <a:rPr lang="en-US" dirty="0">
                <a:latin typeface="Wingdings" charset="2"/>
              </a:rPr>
              <a:t>  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B55CF-566C-C144-BDD5-055F6AE44942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725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4343400" cy="42672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altLang="en-US" dirty="0" err="1" smtClean="0"/>
              <a:t>Keuntungan</a:t>
            </a:r>
            <a:r>
              <a:rPr lang="en-US" altLang="en-US" dirty="0" smtClean="0"/>
              <a:t> :</a:t>
            </a:r>
          </a:p>
          <a:p>
            <a:pPr marL="514350" indent="-514350" algn="just">
              <a:buFont typeface="Wingdings" pitchFamily="2" charset="2"/>
              <a:buAutoNum type="arabicPeriod"/>
              <a:defRPr/>
            </a:pPr>
            <a:r>
              <a:rPr lang="en-US" altLang="en-US" dirty="0" err="1" smtClean="0"/>
              <a:t>Praktis</a:t>
            </a:r>
            <a:endParaRPr lang="en-US" altLang="en-US" dirty="0" smtClean="0"/>
          </a:p>
          <a:p>
            <a:pPr marL="514350" indent="-514350" algn="just">
              <a:buFont typeface="Wingdings" pitchFamily="2" charset="2"/>
              <a:buAutoNum type="arabicPeriod"/>
              <a:defRPr/>
            </a:pPr>
            <a:r>
              <a:rPr lang="en-US" altLang="en-US" dirty="0" smtClean="0"/>
              <a:t>Rasa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tdk</a:t>
            </a:r>
            <a:endParaRPr lang="en-US" altLang="en-US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   </a:t>
            </a:r>
            <a:r>
              <a:rPr lang="en-US" altLang="en-US" dirty="0" err="1" smtClean="0"/>
              <a:t>obat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tertutupi</a:t>
            </a:r>
            <a:endParaRPr lang="en-US" altLang="en-US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n-US" altLang="en-US" dirty="0" smtClean="0"/>
              <a:t>3. </a:t>
            </a:r>
            <a:r>
              <a:rPr lang="en-US" altLang="en-US" dirty="0" err="1" smtClean="0"/>
              <a:t>Mudah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ditelan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endParaRPr lang="en-US" altLang="en-US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   </a:t>
            </a:r>
            <a:r>
              <a:rPr lang="en-US" altLang="en-US" dirty="0" err="1" smtClean="0"/>
              <a:t>mudah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larut</a:t>
            </a:r>
            <a:endParaRPr lang="en-US" altLang="en-US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n-US" altLang="en-US" dirty="0" smtClean="0"/>
              <a:t>4. </a:t>
            </a:r>
            <a:r>
              <a:rPr lang="en-US" altLang="en-US" dirty="0" err="1" smtClean="0"/>
              <a:t>Diisi</a:t>
            </a:r>
            <a:r>
              <a:rPr lang="en-US" altLang="en-US" dirty="0" smtClean="0"/>
              <a:t> dg </a:t>
            </a:r>
            <a:r>
              <a:rPr lang="en-US" altLang="en-US" dirty="0" err="1" smtClean="0"/>
              <a:t>cepat</a:t>
            </a:r>
            <a:endParaRPr lang="en-US" alt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0" y="1752600"/>
            <a:ext cx="4343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altLang="en-US" kern="0" dirty="0" err="1" smtClean="0"/>
              <a:t>Kelemahan</a:t>
            </a:r>
            <a:r>
              <a:rPr lang="en-US" altLang="en-US" kern="0" dirty="0" smtClean="0"/>
              <a:t> :</a:t>
            </a:r>
          </a:p>
          <a:p>
            <a:pPr marL="514350" indent="-514350" algn="just">
              <a:buFont typeface="Wingdings" pitchFamily="2" charset="2"/>
              <a:buAutoNum type="arabicPeriod"/>
              <a:defRPr/>
            </a:pPr>
            <a:r>
              <a:rPr lang="en-US" altLang="en-US" kern="0" dirty="0" err="1" smtClean="0"/>
              <a:t>Tidak</a:t>
            </a:r>
            <a:r>
              <a:rPr lang="en-US" altLang="en-US" kern="0" dirty="0" smtClean="0"/>
              <a:t> </a:t>
            </a:r>
            <a:r>
              <a:rPr lang="en-US" altLang="en-US" kern="0" dirty="0" err="1" smtClean="0"/>
              <a:t>sesuai</a:t>
            </a:r>
            <a:r>
              <a:rPr lang="en-US" altLang="en-US" kern="0" dirty="0" smtClean="0"/>
              <a:t> </a:t>
            </a:r>
            <a:r>
              <a:rPr lang="en-US" altLang="en-US" kern="0" dirty="0" err="1" smtClean="0"/>
              <a:t>untuk</a:t>
            </a:r>
            <a:endParaRPr lang="en-US" altLang="en-US" kern="0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n-US" altLang="en-US" kern="0" dirty="0"/>
              <a:t> </a:t>
            </a:r>
            <a:r>
              <a:rPr lang="en-US" altLang="en-US" kern="0" dirty="0" smtClean="0"/>
              <a:t>    </a:t>
            </a:r>
            <a:r>
              <a:rPr lang="en-US" altLang="en-US" kern="0" dirty="0" err="1" smtClean="0"/>
              <a:t>bahan</a:t>
            </a:r>
            <a:r>
              <a:rPr lang="en-US" altLang="en-US" kern="0" dirty="0" smtClean="0"/>
              <a:t> </a:t>
            </a:r>
            <a:r>
              <a:rPr lang="en-US" altLang="en-US" kern="0" dirty="0" err="1" smtClean="0"/>
              <a:t>higroskopis</a:t>
            </a:r>
            <a:endParaRPr lang="en-US" altLang="en-US" kern="0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n-US" altLang="en-US" kern="0" dirty="0" smtClean="0"/>
              <a:t>2. </a:t>
            </a:r>
            <a:r>
              <a:rPr lang="en-US" altLang="en-US" kern="0" dirty="0" err="1" smtClean="0"/>
              <a:t>Tidak</a:t>
            </a:r>
            <a:r>
              <a:rPr lang="en-US" altLang="en-US" kern="0" dirty="0" smtClean="0"/>
              <a:t> </a:t>
            </a:r>
            <a:r>
              <a:rPr lang="en-US" altLang="en-US" kern="0" dirty="0" err="1" smtClean="0"/>
              <a:t>sesuai</a:t>
            </a:r>
            <a:r>
              <a:rPr lang="en-US" altLang="en-US" kern="0" dirty="0" smtClean="0"/>
              <a:t> </a:t>
            </a:r>
            <a:r>
              <a:rPr lang="en-US" altLang="en-US" kern="0" dirty="0" err="1" smtClean="0"/>
              <a:t>untuk</a:t>
            </a:r>
            <a:endParaRPr lang="en-US" altLang="en-US" kern="0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n-US" altLang="en-US" kern="0" dirty="0"/>
              <a:t> </a:t>
            </a:r>
            <a:r>
              <a:rPr lang="en-US" altLang="en-US" kern="0" dirty="0" smtClean="0"/>
              <a:t>   </a:t>
            </a:r>
            <a:r>
              <a:rPr lang="en-US" altLang="en-US" kern="0" dirty="0" err="1" smtClean="0"/>
              <a:t>bahan</a:t>
            </a:r>
            <a:r>
              <a:rPr lang="en-US" altLang="en-US" kern="0" dirty="0" smtClean="0"/>
              <a:t> </a:t>
            </a:r>
            <a:r>
              <a:rPr lang="en-US" altLang="en-US" kern="0" dirty="0" err="1" smtClean="0"/>
              <a:t>obat</a:t>
            </a:r>
            <a:r>
              <a:rPr lang="en-US" altLang="en-US" kern="0" dirty="0" smtClean="0"/>
              <a:t> </a:t>
            </a:r>
            <a:r>
              <a:rPr lang="en-US" altLang="en-US" kern="0" dirty="0" err="1" smtClean="0"/>
              <a:t>yg</a:t>
            </a:r>
            <a:r>
              <a:rPr lang="en-US" altLang="en-US" kern="0" dirty="0" smtClean="0"/>
              <a:t> </a:t>
            </a:r>
            <a:r>
              <a:rPr lang="en-US" altLang="en-US" kern="0" dirty="0" err="1" smtClean="0"/>
              <a:t>dpt</a:t>
            </a:r>
            <a:endParaRPr lang="en-US" altLang="en-US" kern="0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n-US" altLang="en-US" kern="0" dirty="0"/>
              <a:t> </a:t>
            </a:r>
            <a:r>
              <a:rPr lang="en-US" altLang="en-US" kern="0" dirty="0" smtClean="0"/>
              <a:t>   </a:t>
            </a:r>
            <a:r>
              <a:rPr lang="en-US" altLang="en-US" kern="0" dirty="0" err="1" smtClean="0"/>
              <a:t>bereaksi</a:t>
            </a:r>
            <a:endParaRPr lang="en-US" altLang="en-US" kern="0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n-US" altLang="en-US" kern="0" dirty="0" smtClean="0"/>
              <a:t>3. </a:t>
            </a:r>
            <a:r>
              <a:rPr lang="en-US" altLang="en-US" kern="0" dirty="0" err="1" smtClean="0"/>
              <a:t>Tidak</a:t>
            </a:r>
            <a:r>
              <a:rPr lang="en-US" altLang="en-US" kern="0" dirty="0" smtClean="0"/>
              <a:t> </a:t>
            </a:r>
            <a:r>
              <a:rPr lang="en-US" altLang="en-US" kern="0" dirty="0" err="1" smtClean="0"/>
              <a:t>cocok</a:t>
            </a:r>
            <a:r>
              <a:rPr lang="en-US" altLang="en-US" kern="0" dirty="0" smtClean="0"/>
              <a:t> </a:t>
            </a:r>
            <a:r>
              <a:rPr lang="en-US" altLang="en-US" kern="0" dirty="0" err="1" smtClean="0"/>
              <a:t>untuk</a:t>
            </a:r>
            <a:endParaRPr lang="en-US" altLang="en-US" kern="0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n-US" altLang="en-US" kern="0" dirty="0"/>
              <a:t> </a:t>
            </a:r>
            <a:r>
              <a:rPr lang="en-US" altLang="en-US" kern="0" dirty="0" smtClean="0"/>
              <a:t>   </a:t>
            </a:r>
            <a:r>
              <a:rPr lang="en-US" altLang="en-US" kern="0" dirty="0" err="1" smtClean="0"/>
              <a:t>bayi</a:t>
            </a:r>
            <a:endParaRPr lang="en-US" altLang="en-US" kern="0" dirty="0" smtClean="0"/>
          </a:p>
          <a:p>
            <a:pPr marL="0" indent="0" algn="just">
              <a:buFont typeface="Wingdings" pitchFamily="2" charset="2"/>
              <a:buNone/>
              <a:defRPr/>
            </a:pPr>
            <a:endParaRPr lang="en-US" altLang="en-US" kern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176" y="609600"/>
            <a:ext cx="2051224" cy="140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023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8" indent="-514350">
              <a:buFont typeface="Lucida Sans Unicode" pitchFamily="34" charset="0"/>
              <a:buAutoNum type="alphaLcPeriod"/>
            </a:pPr>
            <a:r>
              <a:rPr lang="en-US" sz="2800" dirty="0" err="1" smtClean="0">
                <a:latin typeface="Calibri" pitchFamily="34" charset="0"/>
              </a:rPr>
              <a:t>Kapsul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Keras</a:t>
            </a:r>
            <a:r>
              <a:rPr lang="en-US" sz="2800" dirty="0" smtClean="0">
                <a:latin typeface="Calibri" pitchFamily="34" charset="0"/>
              </a:rPr>
              <a:t> (</a:t>
            </a:r>
            <a:r>
              <a:rPr lang="en-US" sz="2800" i="1" dirty="0" smtClean="0">
                <a:latin typeface="Calibri" pitchFamily="34" charset="0"/>
              </a:rPr>
              <a:t>hard gelatin </a:t>
            </a:r>
            <a:r>
              <a:rPr lang="en-US" sz="2800" i="1" dirty="0" err="1" smtClean="0">
                <a:latin typeface="Calibri" pitchFamily="34" charset="0"/>
              </a:rPr>
              <a:t>capsul</a:t>
            </a:r>
            <a:r>
              <a:rPr lang="en-US" sz="2800" dirty="0" smtClean="0">
                <a:latin typeface="Calibri" pitchFamily="34" charset="0"/>
              </a:rPr>
              <a:t>)</a:t>
            </a:r>
          </a:p>
          <a:p>
            <a:pPr marL="623888" indent="-514350">
              <a:buFont typeface="Wingdings 3" pitchFamily="18" charset="2"/>
              <a:buNone/>
            </a:pPr>
            <a:r>
              <a:rPr lang="en-US" sz="2800" dirty="0" smtClean="0">
                <a:latin typeface="Calibri" pitchFamily="34" charset="0"/>
              </a:rPr>
              <a:t>	    </a:t>
            </a:r>
            <a:r>
              <a:rPr lang="en-US" sz="2800" dirty="0" err="1" smtClean="0">
                <a:latin typeface="Calibri" pitchFamily="34" charset="0"/>
              </a:rPr>
              <a:t>kapsul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ini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konsistensinya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padat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atau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keras</a:t>
            </a:r>
            <a:r>
              <a:rPr lang="en-US" sz="2800" dirty="0" smtClean="0">
                <a:latin typeface="Calibri" pitchFamily="34" charset="0"/>
              </a:rPr>
              <a:t> . </a:t>
            </a:r>
          </a:p>
          <a:p>
            <a:pPr marL="623888" indent="-514350">
              <a:buFont typeface="Wingdings 3" pitchFamily="18" charset="2"/>
              <a:buNone/>
            </a:pPr>
            <a:r>
              <a:rPr lang="en-US" sz="2800" dirty="0" smtClean="0">
                <a:latin typeface="Calibri" pitchFamily="34" charset="0"/>
              </a:rPr>
              <a:t>	   </a:t>
            </a:r>
            <a:r>
              <a:rPr lang="en-US" sz="2800" dirty="0" err="1" smtClean="0">
                <a:latin typeface="Calibri" pitchFamily="34" charset="0"/>
              </a:rPr>
              <a:t>Contoh</a:t>
            </a:r>
            <a:r>
              <a:rPr lang="en-US" sz="2800" dirty="0" smtClean="0">
                <a:latin typeface="Calibri" pitchFamily="34" charset="0"/>
              </a:rPr>
              <a:t>: </a:t>
            </a:r>
            <a:r>
              <a:rPr lang="en-US" sz="2800" dirty="0" err="1" smtClean="0">
                <a:latin typeface="Calibri" pitchFamily="34" charset="0"/>
              </a:rPr>
              <a:t>kapsul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tetrasiklin</a:t>
            </a:r>
            <a:r>
              <a:rPr lang="en-US" sz="2800" dirty="0" smtClean="0">
                <a:latin typeface="Calibri" pitchFamily="34" charset="0"/>
              </a:rPr>
              <a:t>, </a:t>
            </a:r>
            <a:r>
              <a:rPr lang="en-US" sz="2800" dirty="0" err="1" smtClean="0">
                <a:latin typeface="Calibri" pitchFamily="34" charset="0"/>
              </a:rPr>
              <a:t>kapsul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ampisilin</a:t>
            </a:r>
            <a:r>
              <a:rPr lang="en-US" sz="2800" dirty="0" smtClean="0">
                <a:latin typeface="Calibri" pitchFamily="34" charset="0"/>
              </a:rPr>
              <a:t>,   </a:t>
            </a:r>
          </a:p>
          <a:p>
            <a:pPr marL="623888" indent="-514350">
              <a:buFont typeface="Wingdings 3" pitchFamily="18" charset="2"/>
              <a:buNone/>
            </a:pP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         </a:t>
            </a:r>
            <a:r>
              <a:rPr lang="en-US" sz="2800" dirty="0" err="1" smtClean="0">
                <a:latin typeface="Calibri" pitchFamily="34" charset="0"/>
              </a:rPr>
              <a:t>kapsul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kloramfenikol</a:t>
            </a:r>
            <a:r>
              <a:rPr lang="en-US" sz="2800" dirty="0" smtClean="0">
                <a:latin typeface="Calibri" pitchFamily="34" charset="0"/>
              </a:rPr>
              <a:t>, </a:t>
            </a:r>
            <a:r>
              <a:rPr lang="en-US" sz="2800" dirty="0" err="1" smtClean="0">
                <a:latin typeface="Calibri" pitchFamily="34" charset="0"/>
              </a:rPr>
              <a:t>dll</a:t>
            </a:r>
            <a:r>
              <a:rPr lang="en-US" sz="2800" dirty="0" smtClean="0">
                <a:latin typeface="Calibri" pitchFamily="34" charset="0"/>
              </a:rPr>
              <a:t>. </a:t>
            </a:r>
          </a:p>
          <a:p>
            <a:pPr marL="623888" indent="-514350">
              <a:buFont typeface="Wingdings 3" pitchFamily="18" charset="2"/>
              <a:buAutoNum type="alphaLcPeriod" startAt="2"/>
            </a:pPr>
            <a:r>
              <a:rPr lang="en-US" sz="2800" dirty="0" smtClean="0">
                <a:latin typeface="Calibri" pitchFamily="34" charset="0"/>
              </a:rPr>
              <a:t>Sustained Release Capsule</a:t>
            </a:r>
          </a:p>
          <a:p>
            <a:pPr marL="879475" lvl="1" indent="-514350" algn="just">
              <a:buFont typeface="Verdana" pitchFamily="34" charset="0"/>
              <a:buNone/>
            </a:pPr>
            <a:r>
              <a:rPr lang="en-US" sz="2800" dirty="0" smtClean="0">
                <a:latin typeface="Calibri" pitchFamily="34" charset="0"/>
              </a:rPr>
              <a:t>  	</a:t>
            </a:r>
            <a:r>
              <a:rPr lang="en-US" sz="2800" dirty="0" err="1" smtClean="0">
                <a:latin typeface="Calibri" pitchFamily="34" charset="0"/>
              </a:rPr>
              <a:t>Obat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dalam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bentuk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ini</a:t>
            </a:r>
            <a:r>
              <a:rPr lang="en-US" sz="2800" dirty="0" smtClean="0">
                <a:latin typeface="Calibri" pitchFamily="34" charset="0"/>
              </a:rPr>
              <a:t> di </a:t>
            </a:r>
            <a:r>
              <a:rPr lang="en-US" sz="2800" dirty="0" err="1" smtClean="0">
                <a:latin typeface="Calibri" pitchFamily="34" charset="0"/>
              </a:rPr>
              <a:t>lepas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secara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pelan-pelan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dan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umumnya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dimasukan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obat-obat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dalam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bentuk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granul</a:t>
            </a:r>
            <a:r>
              <a:rPr lang="en-US" sz="2800" dirty="0" smtClean="0">
                <a:latin typeface="Calibri" pitchFamily="34" charset="0"/>
              </a:rPr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Jenis-jenis</a:t>
            </a:r>
            <a:r>
              <a:rPr lang="en-US" dirty="0" smtClean="0"/>
              <a:t> </a:t>
            </a:r>
            <a:r>
              <a:rPr lang="en-US" dirty="0" err="1" smtClean="0"/>
              <a:t>kapsul</a:t>
            </a:r>
            <a:r>
              <a:rPr lang="en-US" dirty="0" smtClean="0"/>
              <a:t>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2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79475" lvl="1" indent="-514350" algn="just">
              <a:buFont typeface="Verdana" pitchFamily="34" charset="0"/>
              <a:buNone/>
            </a:pPr>
            <a:r>
              <a:rPr lang="en-US" sz="2800" smtClean="0">
                <a:latin typeface="Calibri" pitchFamily="34" charset="0"/>
              </a:rPr>
              <a:t>c. Enteric Capsul </a:t>
            </a:r>
          </a:p>
          <a:p>
            <a:pPr marL="879475" lvl="1" indent="-514350" algn="just">
              <a:buFont typeface="Verdana" pitchFamily="34" charset="0"/>
              <a:buNone/>
            </a:pPr>
            <a:r>
              <a:rPr lang="en-US" sz="2800" smtClean="0">
                <a:latin typeface="Calibri" pitchFamily="34" charset="0"/>
              </a:rPr>
              <a:t> 	Obat ini di pecah di dalam usus yang bertujuan agar tidak dirusak dilambung atau tidak mengiritasi lambung. Agar kapsulnya keras dimasukkan dalam larutan formal dehide</a:t>
            </a:r>
          </a:p>
          <a:p>
            <a:pPr>
              <a:buFont typeface="Wingdings 3" pitchFamily="18" charset="2"/>
              <a:buNone/>
            </a:pPr>
            <a:r>
              <a:rPr lang="en-US" sz="2800" smtClean="0">
                <a:latin typeface="Calibri" pitchFamily="34" charset="0"/>
              </a:rPr>
              <a:t>d. Kapsul Lunak (elastic capsul)</a:t>
            </a:r>
          </a:p>
          <a:p>
            <a:pPr>
              <a:buFont typeface="Wingdings 3" pitchFamily="18" charset="2"/>
              <a:buNone/>
            </a:pPr>
            <a:r>
              <a:rPr lang="en-US" sz="2800" smtClean="0">
                <a:latin typeface="Calibri" pitchFamily="34" charset="0"/>
              </a:rPr>
              <a:t>		Kapsul ini dibuat dari gelatin.</a:t>
            </a:r>
          </a:p>
          <a:p>
            <a:pPr>
              <a:buFont typeface="Wingdings 3" pitchFamily="18" charset="2"/>
              <a:buNone/>
            </a:pPr>
            <a:r>
              <a:rPr lang="en-US" sz="2800" smtClean="0">
                <a:latin typeface="Calibri" pitchFamily="34" charset="0"/>
              </a:rPr>
              <a:t>		contoh: hemaviton dan sangobion.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1752600"/>
          <a:ext cx="8610600" cy="2286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32901"/>
                <a:gridCol w="3238850"/>
                <a:gridCol w="32388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Perbedaan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Hard</a:t>
                      </a:r>
                      <a:r>
                        <a:rPr lang="en-US" sz="2000" baseline="0" dirty="0" smtClean="0"/>
                        <a:t> Capsule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Soft Capsule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Bentuk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Badan</a:t>
                      </a:r>
                      <a:r>
                        <a:rPr lang="en-US" sz="2000" dirty="0" smtClean="0"/>
                        <a:t> an </a:t>
                      </a:r>
                      <a:r>
                        <a:rPr lang="en-US" sz="2000" dirty="0" err="1" smtClean="0"/>
                        <a:t>tutup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kapsul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Satu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kesatuan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Bahan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obat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Padat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serbuk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granul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adat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serbuk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granul</a:t>
                      </a:r>
                      <a:endParaRPr lang="en-US" sz="2000" dirty="0" smtClean="0"/>
                    </a:p>
                    <a:p>
                      <a:r>
                        <a:rPr lang="en-US" sz="2000" dirty="0" err="1" smtClean="0"/>
                        <a:t>cairan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Pemakaian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Oral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Oral, </a:t>
                      </a:r>
                      <a:r>
                        <a:rPr lang="en-US" sz="2000" dirty="0" err="1" smtClean="0"/>
                        <a:t>rektal</a:t>
                      </a:r>
                      <a:r>
                        <a:rPr lang="en-US" sz="2000" dirty="0" smtClean="0"/>
                        <a:t>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topikal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Variasi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bentuk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Satu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jenis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Bermacam-macam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jenis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3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28600"/>
            <a:ext cx="2895600" cy="1438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30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7088" y="228600"/>
            <a:ext cx="2703512" cy="1438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30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4495800"/>
            <a:ext cx="6391275" cy="167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3039" name="TextBox 3"/>
          <p:cNvSpPr txBox="1">
            <a:spLocks noChangeArrowheads="1"/>
          </p:cNvSpPr>
          <p:nvPr/>
        </p:nvSpPr>
        <p:spPr bwMode="auto">
          <a:xfrm>
            <a:off x="3200400" y="6172200"/>
            <a:ext cx="38306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/>
              <a:t>Ukuran Kasul</a:t>
            </a:r>
          </a:p>
        </p:txBody>
      </p:sp>
    </p:spTree>
    <p:extLst>
      <p:ext uri="{BB962C8B-B14F-4D97-AF65-F5344CB8AC3E}">
        <p14:creationId xmlns:p14="http://schemas.microsoft.com/office/powerpoint/2010/main" val="6080673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1"/>
            <a:ext cx="8229600" cy="738458"/>
          </a:xfrm>
          <a:solidFill>
            <a:schemeClr val="accent2"/>
          </a:solidFill>
        </p:spPr>
        <p:txBody>
          <a:bodyPr/>
          <a:lstStyle/>
          <a:p>
            <a:pPr algn="l"/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Kapsul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B55CF-566C-C144-BDD5-055F6AE44942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30860"/>
            <a:ext cx="5880100" cy="269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687660"/>
            <a:ext cx="50673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384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7477125" cy="42672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altLang="en-US" dirty="0" err="1" smtClean="0"/>
              <a:t>Evaluasi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sediaan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kapsul</a:t>
            </a:r>
            <a:endParaRPr lang="en-US" altLang="en-US" dirty="0" smtClean="0"/>
          </a:p>
          <a:p>
            <a:pPr marL="514350" indent="-514350" algn="just">
              <a:buFont typeface="Wingdings" pitchFamily="2" charset="2"/>
              <a:buAutoNum type="arabicPeriod"/>
              <a:defRPr/>
            </a:pPr>
            <a:r>
              <a:rPr lang="en-US" altLang="en-US" sz="2800" dirty="0" err="1" smtClean="0"/>
              <a:t>Keseragaman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bobot</a:t>
            </a:r>
            <a:endParaRPr lang="en-US" altLang="en-US" sz="2800" dirty="0" smtClean="0"/>
          </a:p>
          <a:p>
            <a:pPr marL="514350" indent="-514350" algn="just">
              <a:buFont typeface="Wingdings" pitchFamily="2" charset="2"/>
              <a:buAutoNum type="arabicPeriod"/>
              <a:defRPr/>
            </a:pPr>
            <a:r>
              <a:rPr lang="en-US" altLang="en-US" sz="2800" dirty="0" err="1" smtClean="0"/>
              <a:t>Waktu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hancur</a:t>
            </a:r>
            <a:endParaRPr lang="en-US" altLang="en-US" sz="2800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n-US" altLang="en-US" sz="2800" dirty="0" smtClean="0"/>
              <a:t>3. </a:t>
            </a:r>
            <a:r>
              <a:rPr lang="en-US" altLang="en-US" sz="2800" dirty="0" err="1" smtClean="0"/>
              <a:t>Keseragaman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sediaan</a:t>
            </a:r>
            <a:endParaRPr lang="en-US" altLang="en-US" sz="2800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n-US" altLang="en-US" sz="2800" dirty="0" smtClean="0"/>
              <a:t>4. </a:t>
            </a:r>
            <a:r>
              <a:rPr lang="en-US" altLang="en-US" sz="2800" dirty="0" err="1" smtClean="0"/>
              <a:t>Uji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Disolusi</a:t>
            </a:r>
            <a:endParaRPr lang="en-US" altLang="en-US" sz="2800" dirty="0" smtClean="0"/>
          </a:p>
        </p:txBody>
      </p:sp>
      <p:pic>
        <p:nvPicPr>
          <p:cNvPr id="45059" name="Picture 4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739775"/>
            <a:ext cx="3048000" cy="217805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710112"/>
            <a:ext cx="2286000" cy="1385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10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err="1" smtClean="0">
                <a:latin typeface="Calibri" pitchFamily="34" charset="0"/>
              </a:rPr>
              <a:t>Suatu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sediaan</a:t>
            </a:r>
            <a:r>
              <a:rPr lang="en-US" sz="2400" dirty="0" smtClean="0">
                <a:latin typeface="Calibri" pitchFamily="34" charset="0"/>
              </a:rPr>
              <a:t> yang </a:t>
            </a:r>
            <a:r>
              <a:rPr lang="en-US" sz="2400" dirty="0" err="1" smtClean="0">
                <a:latin typeface="Calibri" pitchFamily="34" charset="0"/>
              </a:rPr>
              <a:t>bulat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mengandung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satu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atau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lebih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bahan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obat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terdiri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dari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remedia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dan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bahan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tambahan</a:t>
            </a:r>
            <a:r>
              <a:rPr lang="en-US" sz="2400" dirty="0" smtClean="0">
                <a:latin typeface="Calibri" pitchFamily="34" charset="0"/>
              </a:rPr>
              <a:t>. 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err="1" smtClean="0">
                <a:latin typeface="Calibri" pitchFamily="34" charset="0"/>
              </a:rPr>
              <a:t>Bahan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tambahan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mempunyai</a:t>
            </a:r>
            <a:r>
              <a:rPr lang="en-US" sz="2400" dirty="0" smtClean="0">
                <a:latin typeface="Calibri" pitchFamily="34" charset="0"/>
              </a:rPr>
              <a:t>  lima </a:t>
            </a:r>
            <a:r>
              <a:rPr lang="en-US" sz="2400" dirty="0" err="1" smtClean="0">
                <a:latin typeface="Calibri" pitchFamily="34" charset="0"/>
              </a:rPr>
              <a:t>komponen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antara</a:t>
            </a:r>
            <a:r>
              <a:rPr lang="en-US" sz="2400" dirty="0" smtClean="0">
                <a:latin typeface="Calibri" pitchFamily="34" charset="0"/>
              </a:rPr>
              <a:t> lain :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latin typeface="Calibri" pitchFamily="34" charset="0"/>
              </a:rPr>
              <a:t>	</a:t>
            </a:r>
            <a:r>
              <a:rPr lang="en-US" sz="2400" dirty="0" err="1" smtClean="0">
                <a:latin typeface="Calibri" pitchFamily="34" charset="0"/>
              </a:rPr>
              <a:t>zat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pengisi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</a:rPr>
              <a:t>zat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pengikat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</a:rPr>
              <a:t>zat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pembasah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</a:rPr>
              <a:t>zat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penabur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dan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zat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penyalut</a:t>
            </a:r>
            <a:r>
              <a:rPr lang="en-US" sz="2400" dirty="0" smtClean="0">
                <a:latin typeface="Calibri" pitchFamily="34" charset="0"/>
              </a:rPr>
              <a:t>. 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err="1" smtClean="0">
                <a:latin typeface="Calibri" pitchFamily="34" charset="0"/>
              </a:rPr>
              <a:t>Pillula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bentuknya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kecil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</a:rPr>
              <a:t>bulat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dan</a:t>
            </a:r>
            <a:r>
              <a:rPr lang="en-US" sz="2400" dirty="0" smtClean="0">
                <a:latin typeface="Calibri" pitchFamily="34" charset="0"/>
              </a:rPr>
              <a:t> juga </a:t>
            </a:r>
            <a:r>
              <a:rPr lang="en-US" sz="2400" dirty="0" err="1" smtClean="0">
                <a:latin typeface="Calibri" pitchFamily="34" charset="0"/>
              </a:rPr>
              <a:t>dapat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berupa</a:t>
            </a:r>
            <a:r>
              <a:rPr lang="en-US" sz="2400" dirty="0" smtClean="0">
                <a:latin typeface="Calibri" pitchFamily="34" charset="0"/>
              </a:rPr>
              <a:t> oval </a:t>
            </a:r>
            <a:r>
              <a:rPr lang="en-US" sz="2400" dirty="0" err="1" smtClean="0">
                <a:latin typeface="Calibri" pitchFamily="34" charset="0"/>
              </a:rPr>
              <a:t>berisi</a:t>
            </a:r>
            <a:r>
              <a:rPr lang="en-US" sz="2400" dirty="0" smtClean="0">
                <a:latin typeface="Calibri" pitchFamily="34" charset="0"/>
              </a:rPr>
              <a:t> 100-300 mg. </a:t>
            </a:r>
            <a:r>
              <a:rPr lang="en-US" sz="2400" dirty="0" err="1" smtClean="0">
                <a:latin typeface="Calibri" pitchFamily="34" charset="0"/>
              </a:rPr>
              <a:t>Penampangnya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kurang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dari</a:t>
            </a:r>
            <a:r>
              <a:rPr lang="en-US" sz="2400" dirty="0" smtClean="0">
                <a:latin typeface="Calibri" pitchFamily="34" charset="0"/>
              </a:rPr>
              <a:t> 5mm.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4. PIL (PILLULA)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519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762000"/>
            <a:ext cx="3540125" cy="7588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eaLnBrk="1" hangingPunct="1"/>
            <a:r>
              <a:rPr lang="en-US" altLang="en-US" sz="4000" dirty="0" smtClean="0"/>
              <a:t>5. </a:t>
            </a:r>
            <a:r>
              <a:rPr lang="en-US" altLang="en-US" sz="4000" dirty="0" err="1" smtClean="0"/>
              <a:t>Granul</a:t>
            </a:r>
            <a:endParaRPr lang="en-US" altLang="en-US" sz="4000" dirty="0" smtClean="0"/>
          </a:p>
        </p:txBody>
      </p:sp>
      <p:sp>
        <p:nvSpPr>
          <p:cNvPr id="14339" name="Content Placeholder 1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2672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indent="0" algn="just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800" dirty="0" err="1" smtClean="0"/>
              <a:t>Granul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adalah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sediaan</a:t>
            </a:r>
            <a:r>
              <a:rPr lang="en-US" altLang="en-US" sz="2800" dirty="0" smtClean="0"/>
              <a:t> multiunit </a:t>
            </a:r>
            <a:r>
              <a:rPr lang="en-US" altLang="en-US" sz="2800" dirty="0" err="1" smtClean="0"/>
              <a:t>berbentuk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aglomerat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dari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partikel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kecil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serbuk</a:t>
            </a:r>
            <a:r>
              <a:rPr lang="en-US" altLang="en-US" sz="2800" dirty="0" smtClean="0"/>
              <a:t> (2-4 mm)</a:t>
            </a:r>
          </a:p>
          <a:p>
            <a:pPr marL="0" indent="0" algn="just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800" dirty="0" err="1" smtClean="0"/>
              <a:t>Sifat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Granul</a:t>
            </a:r>
            <a:r>
              <a:rPr lang="en-US" altLang="en-US" sz="2800" dirty="0" smtClean="0"/>
              <a:t> : </a:t>
            </a:r>
            <a:r>
              <a:rPr lang="en-US" altLang="en-US" sz="2800" dirty="0" err="1" smtClean="0"/>
              <a:t>kering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homogen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sifat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alir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baik</a:t>
            </a:r>
            <a:endParaRPr lang="en-US" altLang="en-US" sz="2800" dirty="0" smtClean="0"/>
          </a:p>
          <a:p>
            <a:pPr marL="0" indent="0" algn="just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800" dirty="0" err="1" smtClean="0"/>
              <a:t>Metode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pembuatan</a:t>
            </a:r>
            <a:r>
              <a:rPr lang="en-US" altLang="en-US" sz="2800" dirty="0" smtClean="0"/>
              <a:t> : </a:t>
            </a:r>
          </a:p>
          <a:p>
            <a:pPr marL="952500" lvl="1" indent="-514350" algn="just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altLang="en-US" sz="2800" dirty="0" err="1" smtClean="0"/>
              <a:t>Granulasi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basah</a:t>
            </a:r>
            <a:r>
              <a:rPr lang="en-US" altLang="en-US" sz="2800" dirty="0" smtClean="0"/>
              <a:t> (wet granulation)</a:t>
            </a:r>
          </a:p>
          <a:p>
            <a:pPr marL="952500" lvl="1" indent="-514350" algn="just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altLang="en-US" sz="2800" dirty="0" err="1" smtClean="0"/>
              <a:t>Granulasi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kering</a:t>
            </a:r>
            <a:r>
              <a:rPr lang="en-US" altLang="en-US" sz="2800" dirty="0" smtClean="0"/>
              <a:t> (dry granulation)</a:t>
            </a:r>
          </a:p>
        </p:txBody>
      </p:sp>
      <p:pic>
        <p:nvPicPr>
          <p:cNvPr id="14340" name="Picture 6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524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32354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0672" y="2905140"/>
            <a:ext cx="6324600" cy="2595562"/>
          </a:xfr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Bukan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merupakan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massa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yang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kontinyu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(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homogen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)</a:t>
            </a:r>
          </a:p>
          <a:p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Merupakan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kumpulan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partikel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yang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terpisah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dengan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yang lain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1981200" y="533400"/>
            <a:ext cx="4876800" cy="1981200"/>
          </a:xfrm>
          <a:prstGeom prst="downArrowCallout">
            <a:avLst>
              <a:gd name="adj1" fmla="val 61538"/>
              <a:gd name="adj2" fmla="val 61538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urlz MT" pitchFamily="82" charset="0"/>
              </a:rPr>
              <a:t>SERBUK ≠ CAIRAN</a:t>
            </a:r>
          </a:p>
        </p:txBody>
      </p:sp>
    </p:spTree>
    <p:extLst>
      <p:ext uri="{BB962C8B-B14F-4D97-AF65-F5344CB8AC3E}">
        <p14:creationId xmlns:p14="http://schemas.microsoft.com/office/powerpoint/2010/main" val="59679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nimBg="1"/>
      <p:bldP spid="1229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724400" cy="4800600"/>
          </a:xfrm>
        </p:spPr>
        <p:txBody>
          <a:bodyPr/>
          <a:lstStyle/>
          <a:p>
            <a:pPr>
              <a:defRPr/>
            </a:pPr>
            <a:r>
              <a:rPr lang="en-US" sz="2800" dirty="0" err="1" smtClean="0"/>
              <a:t>Kelebihan</a:t>
            </a:r>
            <a:endParaRPr lang="en-US" sz="28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400" dirty="0" smtClean="0"/>
              <a:t>1. </a:t>
            </a:r>
            <a:r>
              <a:rPr lang="en-US" sz="2400" dirty="0" err="1" smtClean="0"/>
              <a:t>Mencegah</a:t>
            </a:r>
            <a:r>
              <a:rPr lang="en-US" sz="2400" dirty="0" smtClean="0"/>
              <a:t> </a:t>
            </a:r>
            <a:r>
              <a:rPr lang="en-US" sz="2400" dirty="0" err="1" smtClean="0"/>
              <a:t>segregasi</a:t>
            </a:r>
            <a:endParaRPr lang="en-US" sz="24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2. Dose dumping </a:t>
            </a:r>
            <a:r>
              <a:rPr lang="en-US" sz="2400" dirty="0" err="1" smtClean="0"/>
              <a:t>rendah</a:t>
            </a:r>
            <a:endParaRPr lang="en-US" sz="24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3. </a:t>
            </a:r>
            <a:r>
              <a:rPr lang="en-US" sz="2400" dirty="0" err="1" smtClean="0"/>
              <a:t>Sifat</a:t>
            </a:r>
            <a:r>
              <a:rPr lang="en-US" sz="2400" dirty="0" smtClean="0"/>
              <a:t> </a:t>
            </a:r>
            <a:r>
              <a:rPr lang="en-US" sz="2400" dirty="0" err="1" smtClean="0"/>
              <a:t>alir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endParaRPr lang="en-US" sz="24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4. </a:t>
            </a:r>
            <a:r>
              <a:rPr lang="en-US" sz="2400" dirty="0" err="1" smtClean="0"/>
              <a:t>Mudah</a:t>
            </a:r>
            <a:r>
              <a:rPr lang="en-US" sz="2400" dirty="0" smtClean="0"/>
              <a:t> </a:t>
            </a:r>
            <a:r>
              <a:rPr lang="en-US" sz="2400" dirty="0" err="1" smtClean="0"/>
              <a:t>terbasahi</a:t>
            </a:r>
            <a:endParaRPr lang="en-US" sz="24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5. </a:t>
            </a:r>
            <a:r>
              <a:rPr lang="en-US" sz="2400" dirty="0" err="1" smtClean="0"/>
              <a:t>Stabil</a:t>
            </a:r>
            <a:endParaRPr lang="en-US" sz="2400" dirty="0" smtClean="0"/>
          </a:p>
          <a:p>
            <a:pPr>
              <a:buFont typeface="Wingdings" pitchFamily="2" charset="2"/>
              <a:buChar char="q"/>
              <a:defRPr/>
            </a:pPr>
            <a:r>
              <a:rPr lang="en-US" sz="2400" dirty="0" smtClean="0"/>
              <a:t> </a:t>
            </a:r>
            <a:r>
              <a:rPr lang="en-US" sz="2800" dirty="0" err="1" smtClean="0"/>
              <a:t>Kekurangan</a:t>
            </a:r>
            <a:endParaRPr lang="en-US" sz="28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1. </a:t>
            </a:r>
            <a:r>
              <a:rPr lang="en-US" sz="2400" dirty="0" err="1" smtClean="0"/>
              <a:t>Sulit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Mahal</a:t>
            </a:r>
            <a:endParaRPr lang="en-US" sz="24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2. Filling </a:t>
            </a:r>
            <a:r>
              <a:rPr lang="en-US" sz="2400" dirty="0" err="1" smtClean="0"/>
              <a:t>kapsul</a:t>
            </a:r>
            <a:r>
              <a:rPr lang="en-US" sz="2400" dirty="0" smtClean="0"/>
              <a:t> </a:t>
            </a:r>
            <a:r>
              <a:rPr lang="en-US" sz="2400" dirty="0" err="1" smtClean="0"/>
              <a:t>sulit</a:t>
            </a:r>
            <a:endParaRPr lang="en-US" sz="24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3.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cocok</a:t>
            </a:r>
            <a:r>
              <a:rPr lang="en-US" sz="2400" dirty="0" smtClean="0"/>
              <a:t> </a:t>
            </a:r>
            <a:r>
              <a:rPr lang="en-US" sz="2400" dirty="0" err="1" smtClean="0"/>
              <a:t>dosis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r>
              <a:rPr lang="en-US" sz="2400" dirty="0" smtClean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   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48200" y="1752600"/>
            <a:ext cx="447833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sz="2800" kern="0" dirty="0" err="1" smtClean="0"/>
              <a:t>Jenis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Granul</a:t>
            </a:r>
            <a:endParaRPr lang="en-US" sz="2800" kern="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kern="0" dirty="0"/>
              <a:t> </a:t>
            </a:r>
            <a:r>
              <a:rPr lang="en-US" sz="2800" kern="0" dirty="0" smtClean="0"/>
              <a:t>  1. </a:t>
            </a:r>
            <a:r>
              <a:rPr lang="en-US" sz="2400" kern="0" dirty="0" err="1" smtClean="0"/>
              <a:t>Granul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effervesent</a:t>
            </a:r>
            <a:endParaRPr lang="en-US" sz="2400" kern="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/>
              <a:t> </a:t>
            </a:r>
            <a:r>
              <a:rPr lang="en-US" sz="2400" kern="0" dirty="0" smtClean="0"/>
              <a:t>   2. </a:t>
            </a:r>
            <a:r>
              <a:rPr lang="en-US" sz="2400" kern="0" dirty="0" err="1" smtClean="0"/>
              <a:t>Granul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terlapisi</a:t>
            </a:r>
            <a:endParaRPr lang="en-US" sz="2400" kern="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/>
              <a:t> </a:t>
            </a:r>
            <a:r>
              <a:rPr lang="en-US" sz="2400" kern="0" dirty="0" smtClean="0"/>
              <a:t>   3. </a:t>
            </a:r>
            <a:r>
              <a:rPr lang="en-US" sz="2400" kern="0" dirty="0" err="1" smtClean="0"/>
              <a:t>Granul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tahan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cairan</a:t>
            </a:r>
            <a:endParaRPr lang="en-US" sz="2400" kern="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/>
              <a:t> </a:t>
            </a:r>
            <a:r>
              <a:rPr lang="en-US" sz="2400" kern="0" dirty="0" smtClean="0"/>
              <a:t>       </a:t>
            </a:r>
            <a:r>
              <a:rPr lang="en-US" sz="2400" kern="0" dirty="0" err="1" smtClean="0"/>
              <a:t>lambung</a:t>
            </a:r>
            <a:endParaRPr lang="en-US" sz="2400" kern="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/>
              <a:t> </a:t>
            </a:r>
            <a:r>
              <a:rPr lang="en-US" sz="2400" kern="0" dirty="0" smtClean="0"/>
              <a:t>   4. </a:t>
            </a:r>
            <a:r>
              <a:rPr lang="en-US" sz="2400" kern="0" dirty="0" err="1" smtClean="0"/>
              <a:t>Granul</a:t>
            </a:r>
            <a:r>
              <a:rPr lang="en-US" sz="2400" kern="0" dirty="0" smtClean="0"/>
              <a:t> dg </a:t>
            </a:r>
            <a:r>
              <a:rPr lang="en-US" sz="2400" kern="0" dirty="0" err="1" smtClean="0"/>
              <a:t>pelepasan</a:t>
            </a:r>
            <a:endParaRPr lang="en-US" sz="2400" kern="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/>
              <a:t> </a:t>
            </a:r>
            <a:r>
              <a:rPr lang="en-US" sz="2400" kern="0" dirty="0" smtClean="0"/>
              <a:t>       </a:t>
            </a:r>
            <a:r>
              <a:rPr lang="en-US" sz="2400" kern="0" dirty="0" err="1" smtClean="0"/>
              <a:t>termodifikasi</a:t>
            </a:r>
            <a:r>
              <a:rPr lang="en-US" sz="2400" kern="0" dirty="0" smtClean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kern="0" dirty="0"/>
              <a:t> </a:t>
            </a:r>
            <a:r>
              <a:rPr lang="en-US" sz="2800" kern="0" dirty="0" smtClean="0"/>
              <a:t>   </a:t>
            </a:r>
            <a:endParaRPr lang="en-US" sz="2400" kern="0" dirty="0"/>
          </a:p>
        </p:txBody>
      </p:sp>
      <p:pic>
        <p:nvPicPr>
          <p:cNvPr id="15364" name="Picture 2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04775"/>
            <a:ext cx="22098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2244725" cy="1216025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Granul</a:t>
            </a:r>
          </a:p>
        </p:txBody>
      </p:sp>
    </p:spTree>
    <p:extLst>
      <p:ext uri="{BB962C8B-B14F-4D97-AF65-F5344CB8AC3E}">
        <p14:creationId xmlns:p14="http://schemas.microsoft.com/office/powerpoint/2010/main" val="5166040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Minggu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1 :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Partikel</a:t>
            </a:r>
            <a:endParaRPr lang="en-US" dirty="0" smtClean="0"/>
          </a:p>
          <a:p>
            <a:r>
              <a:rPr lang="en-US" dirty="0" err="1" smtClean="0"/>
              <a:t>Kelompok</a:t>
            </a:r>
            <a:r>
              <a:rPr lang="en-US" dirty="0" smtClean="0"/>
              <a:t> 2: 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alir</a:t>
            </a:r>
            <a:r>
              <a:rPr lang="en-US" dirty="0" smtClean="0"/>
              <a:t> </a:t>
            </a:r>
            <a:r>
              <a:rPr lang="en-US" dirty="0" err="1" smtClean="0"/>
              <a:t>serbuk</a:t>
            </a:r>
            <a:endParaRPr lang="en-US" dirty="0" smtClean="0"/>
          </a:p>
          <a:p>
            <a:r>
              <a:rPr lang="en-US" dirty="0" err="1" smtClean="0"/>
              <a:t>Kelompok</a:t>
            </a:r>
            <a:r>
              <a:rPr lang="en-US" dirty="0" smtClean="0"/>
              <a:t> 3 : </a:t>
            </a:r>
            <a:r>
              <a:rPr lang="en-US" dirty="0" err="1" smtClean="0"/>
              <a:t>Kompresibilitas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kompaktibilitas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err="1" smtClean="0"/>
              <a:t>Kelompok</a:t>
            </a:r>
            <a:r>
              <a:rPr lang="en-US" dirty="0" smtClean="0"/>
              <a:t> 4 : </a:t>
            </a:r>
            <a:r>
              <a:rPr lang="en-US" dirty="0" err="1" smtClean="0"/>
              <a:t>Sifat</a:t>
            </a:r>
            <a:r>
              <a:rPr lang="en-US" smtClean="0"/>
              <a:t> Kristal </a:t>
            </a:r>
          </a:p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smtClean="0"/>
              <a:t>5 : </a:t>
            </a:r>
            <a:r>
              <a:rPr lang="en-US" dirty="0" smtClean="0"/>
              <a:t> </a:t>
            </a:r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 smtClean="0"/>
              <a:t>Fisika</a:t>
            </a:r>
            <a:r>
              <a:rPr lang="en-US" dirty="0" smtClean="0"/>
              <a:t> Kimia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Stabilitas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err="1" smtClean="0"/>
              <a:t>Kelompok</a:t>
            </a:r>
            <a:r>
              <a:rPr lang="en-US" dirty="0" smtClean="0"/>
              <a:t> 6 </a:t>
            </a:r>
            <a:r>
              <a:rPr lang="en-US" dirty="0" smtClean="0"/>
              <a:t>: </a:t>
            </a:r>
            <a:r>
              <a:rPr lang="en-US" dirty="0" err="1" smtClean="0"/>
              <a:t>Koefisien</a:t>
            </a:r>
            <a:r>
              <a:rPr lang="en-US" dirty="0" smtClean="0"/>
              <a:t> </a:t>
            </a:r>
            <a:r>
              <a:rPr lang="en-US" dirty="0" err="1" smtClean="0"/>
              <a:t>Partisi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B55CF-566C-C144-BDD5-055F6AE44942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2051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3400"/>
            <a:ext cx="838200" cy="6096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6675" y="533400"/>
            <a:ext cx="76200" cy="6096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743200"/>
            <a:ext cx="91440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95600" y="1524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Brush Script MT" charset="0"/>
                <a:ea typeface="Brush Script MT" charset="0"/>
                <a:cs typeface="Brush Script MT" charset="0"/>
              </a:rPr>
              <a:t>Good luck</a:t>
            </a:r>
            <a:endParaRPr lang="en-US" sz="6000" b="1" dirty="0">
              <a:latin typeface="Brush Script MT" charset="0"/>
              <a:ea typeface="Brush Script MT" charset="0"/>
              <a:cs typeface="Brush Script M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95600"/>
            <a:ext cx="8686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36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500174"/>
            <a:ext cx="2249348" cy="1143008"/>
          </a:xfr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Agency FB" pitchFamily="34" charset="0"/>
              </a:rPr>
              <a:t>SIFAT ALIR </a:t>
            </a:r>
            <a:r>
              <a:rPr lang="en-US" dirty="0" smtClean="0">
                <a:solidFill>
                  <a:srgbClr val="002060"/>
                </a:solidFill>
                <a:latin typeface="Agency FB" pitchFamily="34" charset="0"/>
              </a:rPr>
              <a:t>SERBUK</a:t>
            </a:r>
            <a:endParaRPr lang="en-US" dirty="0">
              <a:solidFill>
                <a:srgbClr val="002060"/>
              </a:solidFill>
              <a:latin typeface="Agency FB" pitchFamily="34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6248" y="1142984"/>
            <a:ext cx="4214842" cy="1785950"/>
          </a:xfr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2060"/>
                </a:solidFill>
                <a:latin typeface="Agency FB" pitchFamily="34" charset="0"/>
              </a:rPr>
              <a:t>PENGISIAN PADA RUANG KOMPRESI</a:t>
            </a:r>
          </a:p>
          <a:p>
            <a:r>
              <a:rPr lang="en-US" dirty="0" smtClean="0">
                <a:solidFill>
                  <a:srgbClr val="002060"/>
                </a:solidFill>
                <a:latin typeface="Agency FB" pitchFamily="34" charset="0"/>
              </a:rPr>
              <a:t>PENGISIAN </a:t>
            </a:r>
            <a:r>
              <a:rPr lang="en-US" dirty="0">
                <a:solidFill>
                  <a:srgbClr val="002060"/>
                </a:solidFill>
                <a:latin typeface="Agency FB" pitchFamily="34" charset="0"/>
              </a:rPr>
              <a:t>CANGKANG KAPSUL</a:t>
            </a: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2643174" y="2000240"/>
            <a:ext cx="1271590" cy="400048"/>
          </a:xfrm>
          <a:prstGeom prst="rightArrow">
            <a:avLst>
              <a:gd name="adj1" fmla="val 50000"/>
              <a:gd name="adj2" fmla="val 37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id-ID">
              <a:solidFill>
                <a:srgbClr val="002060"/>
              </a:solidFill>
              <a:latin typeface="Agency FB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43174" y="1428736"/>
            <a:ext cx="1357322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Agency FB" pitchFamily="34" charset="0"/>
              </a:rPr>
              <a:t>Berperan</a:t>
            </a:r>
            <a:endParaRPr lang="id-ID" dirty="0">
              <a:latin typeface="Agency FB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571472" y="4071942"/>
            <a:ext cx="1690670" cy="13716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Pengisian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gency FB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baik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gency FB" pitchFamily="34" charset="0"/>
            </a:endParaRPr>
          </a:p>
        </p:txBody>
      </p:sp>
      <p:sp>
        <p:nvSpPr>
          <p:cNvPr id="7" name="Rectangle 32"/>
          <p:cNvSpPr txBox="1">
            <a:spLocks noChangeArrowheads="1"/>
          </p:cNvSpPr>
          <p:nvPr/>
        </p:nvSpPr>
        <p:spPr>
          <a:xfrm>
            <a:off x="4000496" y="3571876"/>
            <a:ext cx="4000528" cy="250033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Berat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 tablet /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kapsul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konstan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gency FB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Kadar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zat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aktif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sama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gency FB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Kadar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obat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dalam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darah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sama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gency FB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Efek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terapetik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</a:rPr>
              <a:t>identik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gency FB" pitchFamily="34" charset="0"/>
            </a:endParaRPr>
          </a:p>
        </p:txBody>
      </p:sp>
      <p:sp>
        <p:nvSpPr>
          <p:cNvPr id="8" name="AutoShape 33"/>
          <p:cNvSpPr>
            <a:spLocks noChangeArrowheads="1"/>
          </p:cNvSpPr>
          <p:nvPr/>
        </p:nvSpPr>
        <p:spPr bwMode="auto">
          <a:xfrm>
            <a:off x="2500298" y="4572008"/>
            <a:ext cx="1219200" cy="466724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id-ID">
              <a:solidFill>
                <a:srgbClr val="00206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01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 animBg="1"/>
      <p:bldP spid="3078" grpId="0" build="p" animBg="1"/>
      <p:bldP spid="3079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85794"/>
            <a:ext cx="8229600" cy="100013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MEMPERBAIKI SIFAT ALIR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786058"/>
            <a:ext cx="7858180" cy="27146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Peningkatan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ukuran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partikel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&amp;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distribusi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ukuran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Perubahan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bentuk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Penambahan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 flow activators (</a:t>
            </a:r>
            <a:r>
              <a:rPr lang="en-US" dirty="0" err="1">
                <a:solidFill>
                  <a:srgbClr val="002060"/>
                </a:solidFill>
                <a:latin typeface="Comic Sans MS" pitchFamily="66" charset="0"/>
              </a:rPr>
              <a:t>Glidant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4" name="Down Arrow 3"/>
          <p:cNvSpPr/>
          <p:nvPr/>
        </p:nvSpPr>
        <p:spPr>
          <a:xfrm>
            <a:off x="3500430" y="1928802"/>
            <a:ext cx="207170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138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8596" y="1428736"/>
            <a:ext cx="1214446" cy="7858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Bulk</a:t>
            </a:r>
            <a:endParaRPr lang="id-ID" sz="2400" dirty="0"/>
          </a:p>
        </p:txBody>
      </p:sp>
      <p:sp>
        <p:nvSpPr>
          <p:cNvPr id="5" name="Oval 4"/>
          <p:cNvSpPr/>
          <p:nvPr/>
        </p:nvSpPr>
        <p:spPr>
          <a:xfrm>
            <a:off x="1357290" y="1857364"/>
            <a:ext cx="1214446" cy="7858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Bulk</a:t>
            </a:r>
            <a:endParaRPr lang="id-ID" sz="2400" dirty="0"/>
          </a:p>
        </p:txBody>
      </p:sp>
      <p:sp>
        <p:nvSpPr>
          <p:cNvPr id="6" name="Oval 5"/>
          <p:cNvSpPr/>
          <p:nvPr/>
        </p:nvSpPr>
        <p:spPr>
          <a:xfrm>
            <a:off x="500034" y="2214554"/>
            <a:ext cx="1143008" cy="7858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Bulk</a:t>
            </a:r>
            <a:endParaRPr lang="id-ID" sz="2400" dirty="0"/>
          </a:p>
        </p:txBody>
      </p:sp>
      <p:sp>
        <p:nvSpPr>
          <p:cNvPr id="7" name="Right Arrow 6"/>
          <p:cNvSpPr/>
          <p:nvPr/>
        </p:nvSpPr>
        <p:spPr>
          <a:xfrm>
            <a:off x="2819021" y="1928802"/>
            <a:ext cx="1895855" cy="57150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8" name="Rounded Rectangle 7"/>
          <p:cNvSpPr/>
          <p:nvPr/>
        </p:nvSpPr>
        <p:spPr>
          <a:xfrm>
            <a:off x="4863247" y="1643050"/>
            <a:ext cx="2637711" cy="1071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Solid dosage form</a:t>
            </a:r>
            <a:endParaRPr lang="id-ID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3121259" y="2643182"/>
            <a:ext cx="1236427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Mixing</a:t>
            </a:r>
            <a:endParaRPr lang="id-ID" sz="2400" dirty="0"/>
          </a:p>
        </p:txBody>
      </p:sp>
      <p:sp>
        <p:nvSpPr>
          <p:cNvPr id="10" name="Curved Right Arrow 9"/>
          <p:cNvSpPr/>
          <p:nvPr/>
        </p:nvSpPr>
        <p:spPr>
          <a:xfrm rot="1057512">
            <a:off x="1897839" y="2597347"/>
            <a:ext cx="906713" cy="1433952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86050" y="3714752"/>
            <a:ext cx="1978283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Tujuan</a:t>
            </a:r>
            <a:endParaRPr lang="id-ID" sz="2400" dirty="0"/>
          </a:p>
        </p:txBody>
      </p:sp>
      <p:sp>
        <p:nvSpPr>
          <p:cNvPr id="12" name="Rectangle 11"/>
          <p:cNvSpPr/>
          <p:nvPr/>
        </p:nvSpPr>
        <p:spPr>
          <a:xfrm>
            <a:off x="642910" y="4943315"/>
            <a:ext cx="675913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400" dirty="0" err="1" smtClean="0"/>
              <a:t>Memastikan</a:t>
            </a:r>
            <a:r>
              <a:rPr lang="en-US" sz="2400" dirty="0" smtClean="0"/>
              <a:t> </a:t>
            </a:r>
            <a:r>
              <a:rPr lang="en-US" sz="2400" dirty="0" err="1" smtClean="0"/>
              <a:t>distribusi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aktif</a:t>
            </a: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dirty="0" err="1" smtClean="0"/>
              <a:t>Memastikan</a:t>
            </a:r>
            <a:r>
              <a:rPr lang="en-US" sz="2400" dirty="0" smtClean="0"/>
              <a:t> </a:t>
            </a:r>
            <a:r>
              <a:rPr lang="en-US" sz="2400" dirty="0" err="1" smtClean="0"/>
              <a:t>penampilan</a:t>
            </a: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dirty="0" err="1" smtClean="0"/>
              <a:t>Memastikan</a:t>
            </a:r>
            <a:r>
              <a:rPr lang="en-US" sz="2400" dirty="0" smtClean="0"/>
              <a:t> </a:t>
            </a:r>
            <a:r>
              <a:rPr lang="en-US" sz="2400" dirty="0" err="1" smtClean="0"/>
              <a:t>kecepatan</a:t>
            </a:r>
            <a:r>
              <a:rPr lang="en-US" sz="2400" dirty="0" smtClean="0"/>
              <a:t> </a:t>
            </a:r>
            <a:r>
              <a:rPr lang="en-US" sz="2400" dirty="0" err="1" smtClean="0"/>
              <a:t>pelepasan</a:t>
            </a:r>
            <a:r>
              <a:rPr lang="en-US" sz="2400" dirty="0" smtClean="0"/>
              <a:t> </a:t>
            </a:r>
            <a:r>
              <a:rPr lang="en-US" sz="2400" dirty="0" err="1" smtClean="0"/>
              <a:t>obat</a:t>
            </a:r>
            <a:endParaRPr lang="en-US" sz="2400" dirty="0"/>
          </a:p>
        </p:txBody>
      </p:sp>
      <p:sp>
        <p:nvSpPr>
          <p:cNvPr id="13" name="Right Arrow 12"/>
          <p:cNvSpPr/>
          <p:nvPr/>
        </p:nvSpPr>
        <p:spPr>
          <a:xfrm rot="5400000">
            <a:off x="3464713" y="4321976"/>
            <a:ext cx="500064" cy="57150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</p:spTree>
    <p:extLst>
      <p:ext uri="{BB962C8B-B14F-4D97-AF65-F5344CB8AC3E}">
        <p14:creationId xmlns:p14="http://schemas.microsoft.com/office/powerpoint/2010/main" val="198175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90628" y="813322"/>
            <a:ext cx="7756812" cy="615369"/>
          </a:xfrm>
        </p:spPr>
        <p:txBody>
          <a:bodyPr>
            <a:noAutofit/>
          </a:bodyPr>
          <a:lstStyle/>
          <a:p>
            <a:r>
              <a:rPr lang="en-US" sz="5400" b="1" dirty="0" err="1"/>
              <a:t>Pencampuran</a:t>
            </a:r>
            <a:r>
              <a:rPr lang="en-US" sz="5400" b="1" dirty="0"/>
              <a:t> </a:t>
            </a:r>
            <a:r>
              <a:rPr lang="en-US" sz="5400" b="1" dirty="0" err="1"/>
              <a:t>serbuk</a:t>
            </a:r>
            <a:endParaRPr lang="en-US" sz="5400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5918" y="4857760"/>
            <a:ext cx="5286412" cy="10715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d-ID" sz="2800" dirty="0" smtClean="0">
                <a:latin typeface="Arial" pitchFamily="34" charset="0"/>
              </a:rPr>
              <a:t>Di</a:t>
            </a:r>
            <a:r>
              <a:rPr lang="en-US" sz="2800" dirty="0" err="1" smtClean="0">
                <a:latin typeface="Arial" pitchFamily="34" charset="0"/>
              </a:rPr>
              <a:t>tambahkan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semua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bahan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yg</a:t>
            </a:r>
            <a:r>
              <a:rPr lang="en-US" sz="2800" dirty="0">
                <a:latin typeface="Arial" pitchFamily="34" charset="0"/>
              </a:rPr>
              <a:t> lain </a:t>
            </a:r>
            <a:r>
              <a:rPr lang="en-US" sz="2800" dirty="0" err="1">
                <a:latin typeface="Arial" pitchFamily="34" charset="0"/>
              </a:rPr>
              <a:t>dan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</a:rPr>
              <a:t>dicampur</a:t>
            </a:r>
            <a:r>
              <a:rPr lang="id-ID" sz="2800" dirty="0" smtClean="0">
                <a:latin typeface="Arial" pitchFamily="34" charset="0"/>
              </a:rPr>
              <a:t> sesuai dengan kapasitas</a:t>
            </a:r>
            <a:r>
              <a:rPr lang="en-US" sz="2800" dirty="0" smtClean="0">
                <a:latin typeface="Arial" pitchFamily="34" charset="0"/>
              </a:rPr>
              <a:t>.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28596" y="1785926"/>
            <a:ext cx="2928958" cy="178595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dirty="0" err="1" smtClean="0">
                <a:latin typeface="Arial" pitchFamily="34" charset="0"/>
              </a:rPr>
              <a:t>J</a:t>
            </a:r>
            <a:r>
              <a:rPr lang="en-US" sz="2800" dirty="0" err="1" smtClean="0">
                <a:latin typeface="Arial" pitchFamily="34" charset="0"/>
              </a:rPr>
              <a:t>umlah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</a:rPr>
              <a:t>bahan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</a:rPr>
              <a:t>aktif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</a:rPr>
              <a:t>sangat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</a:rPr>
              <a:t>kecil</a:t>
            </a:r>
            <a:endParaRPr lang="id-ID" sz="2800" dirty="0"/>
          </a:p>
        </p:txBody>
      </p:sp>
      <p:sp>
        <p:nvSpPr>
          <p:cNvPr id="5" name="Right Arrow 4"/>
          <p:cNvSpPr/>
          <p:nvPr/>
        </p:nvSpPr>
        <p:spPr>
          <a:xfrm>
            <a:off x="3571868" y="2214554"/>
            <a:ext cx="500066" cy="50006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  <p:sp>
        <p:nvSpPr>
          <p:cNvPr id="6" name="Rectangle 5"/>
          <p:cNvSpPr/>
          <p:nvPr/>
        </p:nvSpPr>
        <p:spPr>
          <a:xfrm>
            <a:off x="4286248" y="1928802"/>
            <a:ext cx="4143404" cy="17859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</a:rPr>
              <a:t>lbh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</a:rPr>
              <a:t>baik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</a:rPr>
              <a:t>jika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</a:rPr>
              <a:t>bahan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</a:rPr>
              <a:t>aktif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</a:rPr>
              <a:t>dicampur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</a:rPr>
              <a:t>lbh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</a:rPr>
              <a:t>dahulu</a:t>
            </a:r>
            <a:r>
              <a:rPr lang="en-US" sz="2800" dirty="0" smtClean="0">
                <a:latin typeface="Arial" pitchFamily="34" charset="0"/>
              </a:rPr>
              <a:t> dg </a:t>
            </a:r>
            <a:r>
              <a:rPr lang="en-US" sz="2800" dirty="0" err="1" smtClean="0">
                <a:latin typeface="Arial" pitchFamily="34" charset="0"/>
              </a:rPr>
              <a:t>sejumlah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</a:rPr>
              <a:t>bahan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</a:rPr>
              <a:t>tambahan</a:t>
            </a:r>
            <a:endParaRPr lang="id-ID" sz="2800" dirty="0"/>
          </a:p>
        </p:txBody>
      </p:sp>
      <p:sp>
        <p:nvSpPr>
          <p:cNvPr id="7" name="Down Arrow 6"/>
          <p:cNvSpPr/>
          <p:nvPr/>
        </p:nvSpPr>
        <p:spPr>
          <a:xfrm>
            <a:off x="5000628" y="4071942"/>
            <a:ext cx="1500198" cy="57150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</p:spTree>
    <p:extLst>
      <p:ext uri="{BB962C8B-B14F-4D97-AF65-F5344CB8AC3E}">
        <p14:creationId xmlns:p14="http://schemas.microsoft.com/office/powerpoint/2010/main" val="793055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59272" y="400206"/>
            <a:ext cx="7756812" cy="836271"/>
          </a:xfrm>
        </p:spPr>
        <p:txBody>
          <a:bodyPr>
            <a:normAutofit/>
          </a:bodyPr>
          <a:lstStyle/>
          <a:p>
            <a:r>
              <a:rPr lang="en-US" b="1" dirty="0" smtClean="0"/>
              <a:t>PROSES PENCAMPURAN</a:t>
            </a:r>
            <a:endParaRPr lang="en-US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629" y="1846110"/>
            <a:ext cx="8381762" cy="4368972"/>
          </a:xfrm>
        </p:spPr>
        <p:txBody>
          <a:bodyPr/>
          <a:lstStyle/>
          <a:p>
            <a:r>
              <a:rPr lang="en-US" dirty="0" err="1">
                <a:latin typeface="Arial" pitchFamily="34" charset="0"/>
              </a:rPr>
              <a:t>Tujuan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dari</a:t>
            </a:r>
            <a:r>
              <a:rPr lang="en-US" dirty="0">
                <a:latin typeface="Arial" pitchFamily="34" charset="0"/>
              </a:rPr>
              <a:t> mixing </a:t>
            </a:r>
            <a:r>
              <a:rPr lang="en-US" dirty="0" err="1">
                <a:latin typeface="Arial" pitchFamily="34" charset="0"/>
              </a:rPr>
              <a:t>adalah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diperoleh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suatu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campuran</a:t>
            </a:r>
            <a:r>
              <a:rPr lang="en-US" dirty="0">
                <a:latin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</a:rPr>
              <a:t>homogen</a:t>
            </a:r>
            <a:r>
              <a:rPr lang="en-US" dirty="0">
                <a:latin typeface="Arial" pitchFamily="34" charset="0"/>
              </a:rPr>
              <a:t>, </a:t>
            </a:r>
            <a:r>
              <a:rPr lang="en-US" dirty="0" err="1">
                <a:latin typeface="Arial" pitchFamily="34" charset="0"/>
              </a:rPr>
              <a:t>dimana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masing-masing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partikel</a:t>
            </a:r>
            <a:r>
              <a:rPr lang="en-US" dirty="0">
                <a:latin typeface="Arial" pitchFamily="34" charset="0"/>
              </a:rPr>
              <a:t>  </a:t>
            </a:r>
            <a:r>
              <a:rPr lang="en-US" dirty="0" err="1">
                <a:latin typeface="Arial" pitchFamily="34" charset="0"/>
              </a:rPr>
              <a:t>akan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bersebelahan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dengan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partikel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dari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komponen</a:t>
            </a:r>
            <a:r>
              <a:rPr lang="en-US" dirty="0">
                <a:latin typeface="Arial" pitchFamily="34" charset="0"/>
              </a:rPr>
              <a:t> yang lain</a:t>
            </a:r>
          </a:p>
          <a:p>
            <a:r>
              <a:rPr lang="en-US" i="1" dirty="0">
                <a:latin typeface="Arial" pitchFamily="34" charset="0"/>
              </a:rPr>
              <a:t>Random mix</a:t>
            </a:r>
            <a:r>
              <a:rPr lang="en-US" dirty="0">
                <a:latin typeface="Arial" pitchFamily="34" charset="0"/>
              </a:rPr>
              <a:t>: </a:t>
            </a:r>
            <a:r>
              <a:rPr lang="en-US" dirty="0" err="1">
                <a:latin typeface="Arial" pitchFamily="34" charset="0"/>
              </a:rPr>
              <a:t>yaitu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suatu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campuran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dimana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kemungkinan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untuk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menemukan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masing-masing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komponen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disetiap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tempat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adalah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sama</a:t>
            </a:r>
            <a:r>
              <a:rPr lang="en-US" dirty="0">
                <a:latin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2858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theme/theme1.xml><?xml version="1.0" encoding="utf-8"?>
<a:theme xmlns:a="http://schemas.openxmlformats.org/drawingml/2006/main" name="Template PPT UEU Pertemuan 1 - Copy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UEU Pertemuan 1 - Copy 1</Template>
  <TotalTime>4661</TotalTime>
  <Words>1428</Words>
  <Application>Microsoft Macintosh PowerPoint</Application>
  <PresentationFormat>On-screen Show (4:3)</PresentationFormat>
  <Paragraphs>279</Paragraphs>
  <Slides>42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Agency FB</vt:lpstr>
      <vt:lpstr>Brush Script MT</vt:lpstr>
      <vt:lpstr>Calibri</vt:lpstr>
      <vt:lpstr>Comic Sans MS</vt:lpstr>
      <vt:lpstr>Curlz MT</vt:lpstr>
      <vt:lpstr>DIN Alternate</vt:lpstr>
      <vt:lpstr>Franklin Gothic Heavy</vt:lpstr>
      <vt:lpstr>Lucida Sans Unicode</vt:lpstr>
      <vt:lpstr>Verdana</vt:lpstr>
      <vt:lpstr>Wingdings</vt:lpstr>
      <vt:lpstr>Wingdings 3</vt:lpstr>
      <vt:lpstr>Arial</vt:lpstr>
      <vt:lpstr>Template PPT UEU Pertemuan 1 - Copy 1</vt:lpstr>
      <vt:lpstr>PowerPoint Presentation</vt:lpstr>
      <vt:lpstr>SEDIAAN SOLIDA</vt:lpstr>
      <vt:lpstr>1. SERBUK</vt:lpstr>
      <vt:lpstr>PowerPoint Presentation</vt:lpstr>
      <vt:lpstr>PowerPoint Presentation</vt:lpstr>
      <vt:lpstr>MEMPERBAIKI SIFAT ALIR</vt:lpstr>
      <vt:lpstr>PowerPoint Presentation</vt:lpstr>
      <vt:lpstr>Pencampuran serbuk</vt:lpstr>
      <vt:lpstr>PROSES PENCAMPURAN</vt:lpstr>
      <vt:lpstr>PENGERTIAN</vt:lpstr>
      <vt:lpstr>Tujuan penggunan supositoria</vt:lpstr>
      <vt:lpstr>MACAM-MACAM SUPOSITORIA</vt:lpstr>
      <vt:lpstr>b. Ovula</vt:lpstr>
      <vt:lpstr>c. Supositoria uretra (bacilla, bougies) </vt:lpstr>
      <vt:lpstr>KEUNTUNGAN SUPOSITORIA</vt:lpstr>
      <vt:lpstr>BAHAN DASAR SUPOSITORIA</vt:lpstr>
      <vt:lpstr>BAHAN DASAR SUPOSITORIA</vt:lpstr>
      <vt:lpstr>SUPOSITORIA DENGAN BASIS OLEUM CACAO (LEMAK COKLAT)</vt:lpstr>
      <vt:lpstr>PowerPoint Presentation</vt:lpstr>
      <vt:lpstr>SUPOSITORIA DENGAN BASIS OLEUM CACAO (LEMAK COKLAT)</vt:lpstr>
      <vt:lpstr>SUPOSITORIA DENGAN BASIS PEG</vt:lpstr>
      <vt:lpstr>SUPOSITORIA DENGAN BASIS PEG</vt:lpstr>
      <vt:lpstr>SUPOSITORIA DENGAN BASIS GELATIN</vt:lpstr>
      <vt:lpstr>SUPOSITORIA DENGAN BASIS GELATIN</vt:lpstr>
      <vt:lpstr>SUPOSITORIA DENGAN BASIS GELATIN</vt:lpstr>
      <vt:lpstr>METODE PEMBUATAN SUPOSITORIA</vt:lpstr>
      <vt:lpstr>PENYIMPANAN SUPOSITORIA</vt:lpstr>
      <vt:lpstr>Evaluasi Suppositoria</vt:lpstr>
      <vt:lpstr>PowerPoint Presentation</vt:lpstr>
      <vt:lpstr>3. Kapsul</vt:lpstr>
      <vt:lpstr>PowerPoint Presentation</vt:lpstr>
      <vt:lpstr>PowerPoint Presentation</vt:lpstr>
      <vt:lpstr>Jenis-jenis kapsul :</vt:lpstr>
      <vt:lpstr>PowerPoint Presentation</vt:lpstr>
      <vt:lpstr>PowerPoint Presentation</vt:lpstr>
      <vt:lpstr>Ukuran Kapsul</vt:lpstr>
      <vt:lpstr>PowerPoint Presentation</vt:lpstr>
      <vt:lpstr>4. PIL (PILLULA)</vt:lpstr>
      <vt:lpstr>5. Granul</vt:lpstr>
      <vt:lpstr>Granul</vt:lpstr>
      <vt:lpstr>Tugas Minggu depan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Microsoft Office User</cp:lastModifiedBy>
  <cp:revision>267</cp:revision>
  <dcterms:created xsi:type="dcterms:W3CDTF">2010-08-24T06:47:44Z</dcterms:created>
  <dcterms:modified xsi:type="dcterms:W3CDTF">2019-09-29T14:21:51Z</dcterms:modified>
</cp:coreProperties>
</file>