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1" r:id="rId2"/>
    <p:sldId id="260" r:id="rId3"/>
    <p:sldId id="296" r:id="rId4"/>
    <p:sldId id="302" r:id="rId5"/>
    <p:sldId id="306" r:id="rId6"/>
    <p:sldId id="289" r:id="rId7"/>
    <p:sldId id="303" r:id="rId8"/>
    <p:sldId id="307" r:id="rId9"/>
    <p:sldId id="290" r:id="rId10"/>
    <p:sldId id="308" r:id="rId11"/>
    <p:sldId id="304" r:id="rId12"/>
    <p:sldId id="305" r:id="rId13"/>
    <p:sldId id="26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61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Perancangan Tata Letak Fasilitas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TKT306 #1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6623 - Taufiqur Rachman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78E0C8-D6F1-45C4-8FA2-83D64C7E92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872729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Perancangan Tata Letak Fasilitas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TKT306 #1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6623 - Taufiqur Rachman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53BBC5-86DA-4C3E-9088-2E3D248336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6074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rsil\Desktop\Smartcreativ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" r="800" b="504"/>
          <a:stretch>
            <a:fillRect/>
          </a:stretch>
        </p:blipFill>
        <p:spPr bwMode="auto">
          <a:xfrm>
            <a:off x="0" y="8731"/>
            <a:ext cx="9144000" cy="684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5029200"/>
            <a:ext cx="5943600" cy="1694329"/>
          </a:xfrm>
        </p:spPr>
        <p:txBody>
          <a:bodyPr anchor="b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" y="5029200"/>
            <a:ext cx="2590800" cy="1692275"/>
          </a:xfrm>
        </p:spPr>
        <p:txBody>
          <a:bodyPr anchor="b"/>
          <a:lstStyle>
            <a:lvl1pPr algn="ctr">
              <a:defRPr sz="20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/>
              <a:t>TKT306 - Perancangan Tata Letak Fasilitas</a:t>
            </a:r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1219200"/>
            <a:ext cx="5943600" cy="3581400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19219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43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347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152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 descr="SUB#LIST copy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3999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0" y="2362200"/>
            <a:ext cx="3505200" cy="7524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3200400"/>
            <a:ext cx="5303520" cy="3505200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52400"/>
            <a:ext cx="3657600" cy="365125"/>
          </a:xfrm>
        </p:spPr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19600" y="152400"/>
            <a:ext cx="2895600" cy="365125"/>
          </a:xfrm>
        </p:spPr>
        <p:txBody>
          <a:bodyPr/>
          <a:lstStyle/>
          <a:p>
            <a:r>
              <a:rPr lang="en-US" dirty="0"/>
              <a:t>6623 - </a:t>
            </a:r>
            <a:r>
              <a:rPr lang="en-US" dirty="0" err="1"/>
              <a:t>Taufiqur</a:t>
            </a:r>
            <a:r>
              <a:rPr lang="en-US" dirty="0"/>
              <a:t> </a:t>
            </a:r>
            <a:r>
              <a:rPr lang="en-US" dirty="0" err="1"/>
              <a:t>Rachman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6200" y="152400"/>
            <a:ext cx="990600" cy="365125"/>
          </a:xfrm>
        </p:spPr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389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31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959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70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0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087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958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rsil\Desktop\Smartcreative2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34747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TKT306 - Perancangan Tata Letak Fasilitas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43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6623 - </a:t>
            </a:r>
            <a:r>
              <a:rPr lang="en-US" dirty="0" err="1"/>
              <a:t>Taufiqur</a:t>
            </a:r>
            <a:r>
              <a:rPr lang="en-US" dirty="0"/>
              <a:t> </a:t>
            </a:r>
            <a:r>
              <a:rPr lang="en-US" dirty="0" err="1"/>
              <a:t>Rachman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6356350"/>
            <a:ext cx="106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A156141-EE72-4F1F-A749-B7E82EFB5B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005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1219200"/>
            <a:ext cx="5943600" cy="2133600"/>
          </a:xfrm>
        </p:spPr>
        <p:txBody>
          <a:bodyPr anchor="ctr">
            <a:noAutofit/>
          </a:bodyPr>
          <a:lstStyle/>
          <a:p>
            <a:r>
              <a:rPr lang="en-US" sz="3600" dirty="0" err="1"/>
              <a:t>Konsep</a:t>
            </a:r>
            <a:r>
              <a:rPr lang="en-US" sz="3600" dirty="0"/>
              <a:t> </a:t>
            </a:r>
            <a:r>
              <a:rPr lang="en-US" sz="3600" dirty="0" err="1"/>
              <a:t>Diversifikasi</a:t>
            </a:r>
            <a:r>
              <a:rPr lang="en-US" sz="3600" dirty="0"/>
              <a:t> </a:t>
            </a:r>
            <a:r>
              <a:rPr lang="en-US" sz="3600" dirty="0" err="1"/>
              <a:t>Fokus</a:t>
            </a:r>
            <a:r>
              <a:rPr lang="en-US" sz="3600" dirty="0"/>
              <a:t>, dan </a:t>
            </a:r>
            <a:r>
              <a:rPr lang="en-US" sz="3600" dirty="0" err="1"/>
              <a:t>Kreativitas</a:t>
            </a:r>
            <a:r>
              <a:rPr lang="en-US" sz="3600" dirty="0"/>
              <a:t> </a:t>
            </a:r>
            <a:r>
              <a:rPr lang="en-US" sz="3600" dirty="0" err="1"/>
              <a:t>Bisnis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5029199"/>
            <a:ext cx="5943600" cy="1677528"/>
          </a:xfrm>
        </p:spPr>
        <p:txBody>
          <a:bodyPr>
            <a:normAutofit/>
          </a:bodyPr>
          <a:lstStyle/>
          <a:p>
            <a:r>
              <a:rPr 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FAKULTAS EKONOMI DAN BISNIS </a:t>
            </a:r>
          </a:p>
          <a:p>
            <a:r>
              <a:rPr 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UNIVERSITAS ESA UNGGUL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>
          <a:xfrm>
            <a:off x="152400" y="5014452"/>
            <a:ext cx="2590800" cy="16922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ctr" defTabSz="914400" rtl="0" eaLnBrk="1" latinLnBrk="0" hangingPunct="1">
              <a:defRPr sz="2800" b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FEB 911</a:t>
            </a:r>
          </a:p>
          <a:p>
            <a:r>
              <a:rPr lang="en-US" sz="2000" dirty="0" err="1"/>
              <a:t>Manajemen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1500" dirty="0"/>
              <a:t>Muhyiddin, </a:t>
            </a:r>
            <a:r>
              <a:rPr lang="en-US" sz="1500" dirty="0" err="1"/>
              <a:t>S.Ak</a:t>
            </a:r>
            <a:r>
              <a:rPr lang="en-US" sz="1500" dirty="0"/>
              <a:t>., </a:t>
            </a:r>
            <a:r>
              <a:rPr lang="en-US" sz="1500" dirty="0" err="1"/>
              <a:t>M.Ak</a:t>
            </a:r>
            <a:endParaRPr lang="en-US" sz="15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048000" y="3429000"/>
            <a:ext cx="59436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PERTEMUAN #9</a:t>
            </a:r>
          </a:p>
        </p:txBody>
      </p:sp>
    </p:spTree>
    <p:extLst>
      <p:ext uri="{BB962C8B-B14F-4D97-AF65-F5344CB8AC3E}">
        <p14:creationId xmlns:p14="http://schemas.microsoft.com/office/powerpoint/2010/main" val="319045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685800"/>
            <a:ext cx="7702550" cy="823913"/>
          </a:xfrm>
        </p:spPr>
        <p:txBody>
          <a:bodyPr>
            <a:normAutofit/>
          </a:bodyPr>
          <a:lstStyle/>
          <a:p>
            <a:pPr marL="838200" indent="-838200"/>
            <a:r>
              <a:rPr lang="en-US" altLang="en-US" sz="3200" b="1" dirty="0" err="1"/>
              <a:t>Manfaat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Fokus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Bisnis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1641475"/>
            <a:ext cx="8351837" cy="4683125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  <a:defRPr/>
            </a:pPr>
            <a:r>
              <a:rPr lang="en-US" sz="2700" dirty="0"/>
              <a:t>Waktu </a:t>
            </a:r>
            <a:r>
              <a:rPr lang="en-US" sz="2700" dirty="0" err="1"/>
              <a:t>Efektif</a:t>
            </a:r>
            <a:r>
              <a:rPr lang="en-US" sz="2700" dirty="0"/>
              <a:t>.</a:t>
            </a: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en-US" sz="2700" dirty="0" err="1"/>
              <a:t>Pengembangan</a:t>
            </a:r>
            <a:r>
              <a:rPr lang="en-US" sz="2700" dirty="0"/>
              <a:t>.</a:t>
            </a: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en-US" sz="2700" dirty="0"/>
              <a:t>Market </a:t>
            </a:r>
            <a:r>
              <a:rPr lang="en-US" sz="2700" dirty="0" err="1"/>
              <a:t>tidak</a:t>
            </a:r>
            <a:r>
              <a:rPr lang="en-US" sz="2700" dirty="0"/>
              <a:t> </a:t>
            </a:r>
            <a:r>
              <a:rPr lang="en-US" sz="2700" dirty="0" err="1"/>
              <a:t>bingung</a:t>
            </a:r>
            <a:r>
              <a:rPr lang="en-US" sz="2700" dirty="0"/>
              <a:t>.</a:t>
            </a: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en-US" sz="2700" dirty="0" err="1"/>
              <a:t>Boleh</a:t>
            </a:r>
            <a:r>
              <a:rPr lang="en-US" sz="2700" dirty="0"/>
              <a:t> </a:t>
            </a:r>
            <a:r>
              <a:rPr lang="en-US" sz="2700" dirty="0" err="1"/>
              <a:t>memilih</a:t>
            </a:r>
            <a:r>
              <a:rPr lang="en-US" sz="2700" dirty="0"/>
              <a:t> </a:t>
            </a:r>
            <a:r>
              <a:rPr lang="en-US" sz="2700" dirty="0" err="1"/>
              <a:t>bidang</a:t>
            </a:r>
            <a:r>
              <a:rPr lang="en-US" sz="2700" dirty="0"/>
              <a:t> lain </a:t>
            </a:r>
            <a:r>
              <a:rPr lang="en-US" sz="2700" dirty="0" err="1"/>
              <a:t>namun</a:t>
            </a:r>
            <a:r>
              <a:rPr lang="en-US" sz="2700" dirty="0"/>
              <a:t> </a:t>
            </a:r>
            <a:r>
              <a:rPr lang="en-US" sz="2700" dirty="0" err="1"/>
              <a:t>masih</a:t>
            </a:r>
            <a:r>
              <a:rPr lang="en-US" sz="2700" dirty="0"/>
              <a:t> </a:t>
            </a:r>
            <a:r>
              <a:rPr lang="en-US" sz="2700" dirty="0" err="1"/>
              <a:t>berkaitan</a:t>
            </a:r>
            <a:r>
              <a:rPr lang="en-US" sz="2700" dirty="0"/>
              <a:t>.</a:t>
            </a:r>
            <a:endParaRPr lang="id-ID" sz="27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22B6-A84E-4E41-8A0B-3693FFF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398-9818-43FC-8B85-8E06A204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9235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685800"/>
            <a:ext cx="7702550" cy="823913"/>
          </a:xfrm>
        </p:spPr>
        <p:txBody>
          <a:bodyPr>
            <a:normAutofit/>
          </a:bodyPr>
          <a:lstStyle/>
          <a:p>
            <a:pPr marL="838200" indent="-838200"/>
            <a:r>
              <a:rPr lang="en-US" altLang="en-US" sz="3200" b="1" dirty="0" err="1"/>
              <a:t>Kreativitas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Bisnis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1641475"/>
            <a:ext cx="8351837" cy="4683125"/>
          </a:xfrm>
        </p:spPr>
        <p:txBody>
          <a:bodyPr>
            <a:normAutofit fontScale="92500"/>
          </a:bodyPr>
          <a:lstStyle/>
          <a:p>
            <a:pPr marL="0" indent="0" algn="just" fontAlgn="base">
              <a:buNone/>
            </a:pPr>
            <a:r>
              <a:rPr lang="en-US" dirty="0" err="1"/>
              <a:t>Persaingan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yang </a:t>
            </a:r>
            <a:r>
              <a:rPr lang="en-US" dirty="0" err="1"/>
              <a:t>ketat</a:t>
            </a:r>
            <a:r>
              <a:rPr lang="en-US" dirty="0"/>
              <a:t>, </a:t>
            </a:r>
            <a:r>
              <a:rPr lang="en-US" dirty="0" err="1"/>
              <a:t>mengelola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yang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</a:t>
            </a:r>
            <a:r>
              <a:rPr lang="en-US" dirty="0" err="1"/>
              <a:t>tentu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cukup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berhasil</a:t>
            </a:r>
            <a:r>
              <a:rPr lang="en-US" dirty="0"/>
              <a:t> </a:t>
            </a:r>
            <a:r>
              <a:rPr lang="en-US" dirty="0" err="1"/>
              <a:t>bersaing</a:t>
            </a:r>
            <a:r>
              <a:rPr lang="en-US" dirty="0"/>
              <a:t> di pasar.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juga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kreatif</a:t>
            </a:r>
            <a:r>
              <a:rPr lang="en-US" dirty="0"/>
              <a:t>. Kita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pemikiran</a:t>
            </a:r>
            <a:r>
              <a:rPr lang="en-US" dirty="0"/>
              <a:t> yang </a:t>
            </a:r>
            <a:r>
              <a:rPr lang="en-US" dirty="0" err="1"/>
              <a:t>kreatif</a:t>
            </a:r>
            <a:r>
              <a:rPr lang="en-US" dirty="0"/>
              <a:t> dan </a:t>
            </a:r>
            <a:r>
              <a:rPr lang="en-US" dirty="0" err="1"/>
              <a:t>unik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dan </a:t>
            </a:r>
            <a:r>
              <a:rPr lang="en-US" dirty="0" err="1"/>
              <a:t>segera</a:t>
            </a:r>
            <a:r>
              <a:rPr lang="en-US" dirty="0"/>
              <a:t> </a:t>
            </a:r>
            <a:r>
              <a:rPr lang="en-US" dirty="0" err="1"/>
              <a:t>mengiplementasikannya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kalau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ide yang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miliki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diambil</a:t>
            </a:r>
            <a:r>
              <a:rPr lang="en-US" dirty="0"/>
              <a:t> dan </a:t>
            </a:r>
            <a:r>
              <a:rPr lang="en-US" dirty="0" err="1"/>
              <a:t>digunakan</a:t>
            </a:r>
            <a:r>
              <a:rPr lang="en-US" dirty="0"/>
              <a:t> oleh orang lain.</a:t>
            </a:r>
            <a:endParaRPr lang="id-ID" sz="27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22B6-A84E-4E41-8A0B-3693FFF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398-9818-43FC-8B85-8E06A204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9583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685800"/>
            <a:ext cx="7702550" cy="823913"/>
          </a:xfrm>
        </p:spPr>
        <p:txBody>
          <a:bodyPr>
            <a:normAutofit/>
          </a:bodyPr>
          <a:lstStyle/>
          <a:p>
            <a:pPr marL="838200" indent="-838200"/>
            <a:r>
              <a:rPr lang="en-US" altLang="en-US" sz="3200" b="1" dirty="0"/>
              <a:t>Cara </a:t>
            </a:r>
            <a:r>
              <a:rPr lang="en-US" altLang="en-US" sz="3200" b="1" dirty="0" err="1"/>
              <a:t>Meningkatkan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Kreativitas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Bisnis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1641475"/>
            <a:ext cx="8351837" cy="4683125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  <a:defRPr/>
            </a:pPr>
            <a:r>
              <a:rPr lang="en-US" sz="2700" dirty="0" err="1"/>
              <a:t>Berfikir</a:t>
            </a:r>
            <a:r>
              <a:rPr lang="en-US" sz="2700" dirty="0"/>
              <a:t> </a:t>
            </a:r>
            <a:r>
              <a:rPr lang="en-US" sz="2700" dirty="0" err="1"/>
              <a:t>Positif</a:t>
            </a:r>
            <a:endParaRPr lang="en-US" sz="2700" dirty="0"/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en-US" sz="2700" dirty="0"/>
              <a:t>Take Action</a:t>
            </a: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en-US" sz="2700" dirty="0" err="1"/>
              <a:t>Selalu</a:t>
            </a:r>
            <a:r>
              <a:rPr lang="en-US" sz="2700" dirty="0"/>
              <a:t> </a:t>
            </a:r>
            <a:r>
              <a:rPr lang="en-US" sz="2700" dirty="0" err="1"/>
              <a:t>Bertanya</a:t>
            </a:r>
            <a:endParaRPr lang="en-US" sz="2700" dirty="0"/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en-US" sz="2700" dirty="0"/>
              <a:t>Terus </a:t>
            </a:r>
            <a:r>
              <a:rPr lang="en-US" sz="2700" dirty="0" err="1"/>
              <a:t>Mencari</a:t>
            </a:r>
            <a:r>
              <a:rPr lang="en-US" sz="2700" dirty="0"/>
              <a:t> </a:t>
            </a:r>
            <a:r>
              <a:rPr lang="en-US" sz="2700" dirty="0" err="1"/>
              <a:t>Sudut</a:t>
            </a:r>
            <a:r>
              <a:rPr lang="en-US" sz="2700" dirty="0"/>
              <a:t> Pandang Lain</a:t>
            </a: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en-US" sz="2700" dirty="0"/>
              <a:t>Terus </a:t>
            </a:r>
            <a:r>
              <a:rPr lang="en-US" sz="2700" dirty="0" err="1"/>
              <a:t>Mencari</a:t>
            </a:r>
            <a:r>
              <a:rPr lang="en-US" sz="2700" dirty="0"/>
              <a:t> </a:t>
            </a:r>
            <a:r>
              <a:rPr lang="en-US" sz="2700" dirty="0" err="1"/>
              <a:t>Informasi</a:t>
            </a:r>
            <a:endParaRPr lang="en-US" sz="2700" dirty="0"/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en-US" sz="2700" dirty="0" err="1"/>
              <a:t>Disiplin</a:t>
            </a:r>
            <a:endParaRPr lang="id-ID" sz="27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22B6-A84E-4E41-8A0B-3693FFF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398-9818-43FC-8B85-8E06A204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7565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5715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6000" b="1" spc="1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SEKIAN</a:t>
            </a:r>
            <a:br>
              <a:rPr lang="en-US" sz="6000" b="1" spc="1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sz="6000" b="1" spc="1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DAN</a:t>
            </a:r>
            <a:br>
              <a:rPr lang="en-US" sz="6000" b="1" spc="1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sz="6000" b="1" spc="1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TERIMA KASIH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E833D8-723B-4069-AA7F-436BE847DA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A3D46-35B7-4996-8AB5-5BE84AA96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992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/>
              <a:t>KEMAMPUAN AKHIR YANG DIHARAPKAN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d-ID" dirty="0"/>
              <a:t>Mahasiswa  mampu</a:t>
            </a:r>
            <a:r>
              <a:rPr lang="en-US" dirty="0"/>
              <a:t> </a:t>
            </a:r>
            <a:r>
              <a:rPr lang="en-US" dirty="0" err="1"/>
              <a:t>menangani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penanganan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kualitatif</a:t>
            </a:r>
            <a:r>
              <a:rPr lang="en-US" dirty="0"/>
              <a:t>.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32C939AF-7DE4-4ED2-9744-E7D6E2852AF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A306B486-47CB-40A0-BF36-3252C44EC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941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685800"/>
            <a:ext cx="7702550" cy="823913"/>
          </a:xfrm>
        </p:spPr>
        <p:txBody>
          <a:bodyPr>
            <a:normAutofit/>
          </a:bodyPr>
          <a:lstStyle/>
          <a:p>
            <a:pPr marL="838200" indent="-838200"/>
            <a:r>
              <a:rPr lang="en-US" altLang="en-US" sz="3200" b="1" dirty="0" err="1"/>
              <a:t>Pendahuluan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22B6-A84E-4E41-8A0B-3693FFF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398-9818-43FC-8B85-8E06A204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72214D2-B45E-41A9-B8A8-BC3D3D229181}"/>
              </a:ext>
            </a:extLst>
          </p:cNvPr>
          <p:cNvSpPr txBox="1">
            <a:spLocks noChangeArrowheads="1"/>
          </p:cNvSpPr>
          <p:nvPr/>
        </p:nvSpPr>
        <p:spPr>
          <a:xfrm>
            <a:off x="468313" y="1641475"/>
            <a:ext cx="8351837" cy="4683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  <a:defRPr/>
            </a:pP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, </a:t>
            </a:r>
            <a:r>
              <a:rPr lang="en-US" dirty="0" err="1"/>
              <a:t>tidaklah</a:t>
            </a:r>
            <a:r>
              <a:rPr lang="en-US" dirty="0"/>
              <a:t> </a:t>
            </a:r>
            <a:r>
              <a:rPr lang="en-US" dirty="0" err="1"/>
              <a:t>cukup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mengandalkan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yang </a:t>
            </a:r>
            <a:r>
              <a:rPr lang="en-US" dirty="0" err="1"/>
              <a:t>baik</a:t>
            </a:r>
            <a:r>
              <a:rPr lang="en-US" dirty="0"/>
              <a:t>.</a:t>
            </a:r>
          </a:p>
          <a:p>
            <a:pPr marL="0" indent="0" algn="just">
              <a:buNone/>
              <a:defRPr/>
            </a:pPr>
            <a:r>
              <a:rPr lang="en-US" dirty="0" err="1"/>
              <a:t>Tapi</a:t>
            </a:r>
            <a:r>
              <a:rPr lang="en-US" dirty="0"/>
              <a:t> juga </a:t>
            </a:r>
            <a:r>
              <a:rPr lang="en-US" dirty="0" err="1"/>
              <a:t>membutuhkan</a:t>
            </a:r>
            <a:r>
              <a:rPr lang="en-US" dirty="0"/>
              <a:t> </a:t>
            </a:r>
            <a:r>
              <a:rPr lang="en-US" dirty="0" err="1"/>
              <a:t>Diversifikasi</a:t>
            </a:r>
            <a:r>
              <a:rPr lang="en-US" dirty="0"/>
              <a:t>, </a:t>
            </a:r>
            <a:r>
              <a:rPr lang="en-US" dirty="0" err="1"/>
              <a:t>fokus</a:t>
            </a:r>
            <a:r>
              <a:rPr lang="en-US" dirty="0"/>
              <a:t>, dan </a:t>
            </a:r>
            <a:r>
              <a:rPr lang="en-US" dirty="0" err="1"/>
              <a:t>kreativitas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yang </a:t>
            </a:r>
            <a:r>
              <a:rPr lang="en-US" dirty="0" err="1"/>
              <a:t>baik</a:t>
            </a:r>
            <a:r>
              <a:rPr lang="en-US" dirty="0"/>
              <a:t> pula.</a:t>
            </a:r>
          </a:p>
        </p:txBody>
      </p:sp>
    </p:spTree>
    <p:extLst>
      <p:ext uri="{BB962C8B-B14F-4D97-AF65-F5344CB8AC3E}">
        <p14:creationId xmlns:p14="http://schemas.microsoft.com/office/powerpoint/2010/main" val="2071072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685800"/>
            <a:ext cx="7702550" cy="823913"/>
          </a:xfrm>
        </p:spPr>
        <p:txBody>
          <a:bodyPr>
            <a:normAutofit/>
          </a:bodyPr>
          <a:lstStyle/>
          <a:p>
            <a:pPr marL="838200" indent="-838200"/>
            <a:r>
              <a:rPr lang="en-US" altLang="en-US" sz="3200" b="1" dirty="0" err="1"/>
              <a:t>Pengertian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Diversifikasi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22B6-A84E-4E41-8A0B-3693FFF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398-9818-43FC-8B85-8E06A204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72214D2-B45E-41A9-B8A8-BC3D3D229181}"/>
              </a:ext>
            </a:extLst>
          </p:cNvPr>
          <p:cNvSpPr txBox="1">
            <a:spLocks noChangeArrowheads="1"/>
          </p:cNvSpPr>
          <p:nvPr/>
        </p:nvSpPr>
        <p:spPr>
          <a:xfrm>
            <a:off x="468313" y="1641475"/>
            <a:ext cx="8351837" cy="4683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  <a:defRPr/>
            </a:pPr>
            <a:r>
              <a:rPr lang="en-US" dirty="0" err="1"/>
              <a:t>Diversifikasi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beragam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terpaku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pada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.</a:t>
            </a:r>
          </a:p>
          <a:p>
            <a:pPr marL="0" indent="0" algn="just">
              <a:buNone/>
              <a:defRPr/>
            </a:pPr>
            <a:r>
              <a:rPr lang="en-US" dirty="0" err="1"/>
              <a:t>Contoh</a:t>
            </a:r>
            <a:r>
              <a:rPr lang="en-US" dirty="0"/>
              <a:t> : </a:t>
            </a:r>
            <a:r>
              <a:rPr lang="en-US" dirty="0" err="1"/>
              <a:t>Diversifikasi</a:t>
            </a:r>
            <a:r>
              <a:rPr lang="en-US" dirty="0"/>
              <a:t> </a:t>
            </a:r>
            <a:r>
              <a:rPr lang="en-US" dirty="0" err="1"/>
              <a:t>Produk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839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685800"/>
            <a:ext cx="7702550" cy="823913"/>
          </a:xfrm>
        </p:spPr>
        <p:txBody>
          <a:bodyPr>
            <a:normAutofit/>
          </a:bodyPr>
          <a:lstStyle/>
          <a:p>
            <a:pPr marL="838200" indent="-838200"/>
            <a:r>
              <a:rPr lang="en-US" altLang="en-US" sz="3200" b="1" dirty="0" err="1"/>
              <a:t>Diversifikasi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Produk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menurut</a:t>
            </a:r>
            <a:r>
              <a:rPr lang="en-US" altLang="en-US" sz="3200" b="1" dirty="0"/>
              <a:t> Kotler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22B6-A84E-4E41-8A0B-3693FFF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398-9818-43FC-8B85-8E06A204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72214D2-B45E-41A9-B8A8-BC3D3D229181}"/>
              </a:ext>
            </a:extLst>
          </p:cNvPr>
          <p:cNvSpPr txBox="1">
            <a:spLocks noChangeArrowheads="1"/>
          </p:cNvSpPr>
          <p:nvPr/>
        </p:nvSpPr>
        <p:spPr>
          <a:xfrm>
            <a:off x="468313" y="1641475"/>
            <a:ext cx="8351837" cy="4683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  <a:defRPr/>
            </a:pPr>
            <a:r>
              <a:rPr lang="en-US" dirty="0"/>
              <a:t>Kotler </a:t>
            </a:r>
            <a:r>
              <a:rPr lang="en-US" dirty="0" err="1"/>
              <a:t>menyatakan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diversifikasi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salah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kinerja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jalan</a:t>
            </a:r>
            <a:r>
              <a:rPr lang="en-US" dirty="0"/>
              <a:t> </a:t>
            </a:r>
            <a:r>
              <a:rPr lang="en-US" dirty="0" err="1"/>
              <a:t>mengidentifikasi</a:t>
            </a:r>
            <a:r>
              <a:rPr lang="en-US" dirty="0"/>
              <a:t> </a:t>
            </a:r>
            <a:r>
              <a:rPr lang="en-US" dirty="0" err="1"/>
              <a:t>peulang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menambah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menarik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ini.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1699599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685800"/>
            <a:ext cx="7702550" cy="823913"/>
          </a:xfrm>
        </p:spPr>
        <p:txBody>
          <a:bodyPr>
            <a:normAutofit/>
          </a:bodyPr>
          <a:lstStyle/>
          <a:p>
            <a:pPr marL="838200" indent="-838200"/>
            <a:r>
              <a:rPr lang="en-US" altLang="en-US" sz="3200" b="1" dirty="0" err="1"/>
              <a:t>Diversifikasi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Produk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menurut</a:t>
            </a:r>
            <a:r>
              <a:rPr lang="en-US" altLang="en-US" sz="3200" b="1" dirty="0"/>
              <a:t> Effendi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1641475"/>
            <a:ext cx="8351837" cy="4683125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en-US" dirty="0"/>
              <a:t>Effendi </a:t>
            </a:r>
            <a:r>
              <a:rPr lang="en-US" dirty="0" err="1"/>
              <a:t>mengemukakan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diversifikasi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didefinisikan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perluasan</a:t>
            </a:r>
            <a:r>
              <a:rPr lang="en-US" dirty="0"/>
              <a:t> </a:t>
            </a:r>
            <a:r>
              <a:rPr lang="en-US" dirty="0" err="1"/>
              <a:t>pemilihan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dan </a:t>
            </a:r>
            <a:r>
              <a:rPr lang="en-US" dirty="0" err="1"/>
              <a:t>jasa</a:t>
            </a:r>
            <a:r>
              <a:rPr lang="en-US" dirty="0"/>
              <a:t> yang </a:t>
            </a:r>
            <a:r>
              <a:rPr lang="en-US" dirty="0" err="1"/>
              <a:t>dijual</a:t>
            </a:r>
            <a:r>
              <a:rPr lang="en-US" dirty="0"/>
              <a:t> oleh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jalan</a:t>
            </a:r>
            <a:r>
              <a:rPr lang="en-US" dirty="0"/>
              <a:t> </a:t>
            </a:r>
            <a:r>
              <a:rPr lang="en-US" dirty="0" err="1"/>
              <a:t>menambah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ataupun</a:t>
            </a:r>
            <a:r>
              <a:rPr lang="en-US" dirty="0"/>
              <a:t> </a:t>
            </a:r>
            <a:r>
              <a:rPr lang="en-US" dirty="0" err="1"/>
              <a:t>memperbaiki</a:t>
            </a:r>
            <a:r>
              <a:rPr lang="en-US" dirty="0"/>
              <a:t> </a:t>
            </a:r>
            <a:r>
              <a:rPr lang="en-US" dirty="0" err="1"/>
              <a:t>tipe</a:t>
            </a:r>
            <a:r>
              <a:rPr lang="en-US" dirty="0"/>
              <a:t>, </a:t>
            </a:r>
            <a:r>
              <a:rPr lang="en-US" dirty="0" err="1"/>
              <a:t>warna</a:t>
            </a:r>
            <a:r>
              <a:rPr lang="en-US" dirty="0"/>
              <a:t>, mode, </a:t>
            </a:r>
            <a:r>
              <a:rPr lang="en-US" dirty="0" err="1"/>
              <a:t>ukuran</a:t>
            </a:r>
            <a:r>
              <a:rPr lang="en-US" dirty="0"/>
              <a:t>,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rangka</a:t>
            </a:r>
            <a:r>
              <a:rPr lang="en-US" dirty="0"/>
              <a:t> </a:t>
            </a:r>
            <a:r>
              <a:rPr lang="en-US" dirty="0" err="1"/>
              <a:t>memperoleh</a:t>
            </a:r>
            <a:r>
              <a:rPr lang="en-US" dirty="0"/>
              <a:t> </a:t>
            </a:r>
            <a:r>
              <a:rPr lang="en-US" dirty="0" err="1"/>
              <a:t>laba</a:t>
            </a:r>
            <a:r>
              <a:rPr lang="en-US" dirty="0"/>
              <a:t> </a:t>
            </a:r>
            <a:r>
              <a:rPr lang="en-US" dirty="0" err="1"/>
              <a:t>maksimal</a:t>
            </a:r>
            <a:endParaRPr lang="id-ID" sz="27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22B6-A84E-4E41-8A0B-3693FFF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398-9818-43FC-8B85-8E06A204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787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685800"/>
            <a:ext cx="7702550" cy="823913"/>
          </a:xfrm>
        </p:spPr>
        <p:txBody>
          <a:bodyPr>
            <a:normAutofit/>
          </a:bodyPr>
          <a:lstStyle/>
          <a:p>
            <a:pPr marL="838200" indent="-838200"/>
            <a:r>
              <a:rPr lang="en-US" altLang="en-US" sz="3200" b="1" dirty="0" err="1"/>
              <a:t>Diversifikasi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Produk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menurut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Tjiptono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1641475"/>
            <a:ext cx="8351837" cy="4683125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Tjiptono</a:t>
            </a:r>
            <a:r>
              <a:rPr lang="en-US" dirty="0"/>
              <a:t> </a:t>
            </a:r>
            <a:r>
              <a:rPr lang="en-US" dirty="0" err="1"/>
              <a:t>mengemukakan</a:t>
            </a:r>
            <a:r>
              <a:rPr lang="en-US" dirty="0"/>
              <a:t> </a:t>
            </a:r>
            <a:r>
              <a:rPr lang="en-US" dirty="0" err="1"/>
              <a:t>definisi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diversifikasi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upaya</a:t>
            </a:r>
            <a:r>
              <a:rPr lang="en-US" dirty="0"/>
              <a:t> </a:t>
            </a:r>
            <a:r>
              <a:rPr lang="en-US" dirty="0" err="1"/>
              <a:t>mencari</a:t>
            </a:r>
            <a:r>
              <a:rPr lang="en-US" dirty="0"/>
              <a:t> dan </a:t>
            </a:r>
            <a:r>
              <a:rPr lang="en-US" dirty="0" err="1"/>
              <a:t>menciptakan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pasar yang </a:t>
            </a:r>
            <a:r>
              <a:rPr lang="en-US" dirty="0" err="1"/>
              <a:t>baru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keduanya</a:t>
            </a:r>
            <a:r>
              <a:rPr lang="en-US" dirty="0"/>
              <a:t>,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rangka</a:t>
            </a:r>
            <a:r>
              <a:rPr lang="en-US" dirty="0"/>
              <a:t> </a:t>
            </a:r>
            <a:r>
              <a:rPr lang="en-US" dirty="0" err="1"/>
              <a:t>mengejar</a:t>
            </a:r>
            <a:r>
              <a:rPr lang="en-US" dirty="0"/>
              <a:t> </a:t>
            </a:r>
            <a:r>
              <a:rPr lang="en-US" dirty="0" err="1"/>
              <a:t>pertumbuhan</a:t>
            </a:r>
            <a:r>
              <a:rPr lang="en-US" dirty="0"/>
              <a:t>, 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penjualan</a:t>
            </a:r>
            <a:r>
              <a:rPr lang="en-US" dirty="0"/>
              <a:t>, </a:t>
            </a:r>
            <a:r>
              <a:rPr lang="en-US" dirty="0" err="1"/>
              <a:t>profitabilitas</a:t>
            </a:r>
            <a:r>
              <a:rPr lang="en-US" dirty="0"/>
              <a:t>, dan </a:t>
            </a:r>
            <a:r>
              <a:rPr lang="en-US" dirty="0" err="1"/>
              <a:t>fleksibilitas</a:t>
            </a:r>
            <a:r>
              <a:rPr lang="en-US" dirty="0"/>
              <a:t>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22B6-A84E-4E41-8A0B-3693FFF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398-9818-43FC-8B85-8E06A204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828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685800"/>
            <a:ext cx="7702550" cy="823913"/>
          </a:xfrm>
        </p:spPr>
        <p:txBody>
          <a:bodyPr>
            <a:normAutofit/>
          </a:bodyPr>
          <a:lstStyle/>
          <a:p>
            <a:pPr marL="838200" indent="-838200"/>
            <a:r>
              <a:rPr lang="en-US" altLang="en-US" sz="3200" b="1" dirty="0" err="1"/>
              <a:t>Tujuan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Diversifikasi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Produk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1641475"/>
            <a:ext cx="8351837" cy="4683125"/>
          </a:xfrm>
        </p:spPr>
        <p:txBody>
          <a:bodyPr>
            <a:normAutofit fontScale="925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menghindari</a:t>
            </a:r>
            <a:r>
              <a:rPr lang="en-US" dirty="0"/>
              <a:t> </a:t>
            </a:r>
            <a:r>
              <a:rPr lang="en-US" dirty="0" err="1"/>
              <a:t>ketergantungan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/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tunggal</a:t>
            </a:r>
            <a:r>
              <a:rPr lang="en-US" dirty="0"/>
              <a:t> yang </a:t>
            </a:r>
            <a:r>
              <a:rPr lang="en-US" dirty="0" err="1"/>
              <a:t>beredar</a:t>
            </a:r>
            <a:r>
              <a:rPr lang="en-US" dirty="0"/>
              <a:t> di pasar.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mencegah</a:t>
            </a:r>
            <a:r>
              <a:rPr lang="en-US" dirty="0"/>
              <a:t> </a:t>
            </a:r>
            <a:r>
              <a:rPr lang="en-US" dirty="0" err="1"/>
              <a:t>timbulnya</a:t>
            </a:r>
            <a:r>
              <a:rPr lang="en-US" dirty="0"/>
              <a:t> </a:t>
            </a:r>
            <a:r>
              <a:rPr lang="en-US" dirty="0" err="1"/>
              <a:t>monopoli</a:t>
            </a:r>
            <a:r>
              <a:rPr lang="en-US" dirty="0"/>
              <a:t> </a:t>
            </a:r>
            <a:r>
              <a:rPr lang="en-US" dirty="0" err="1"/>
              <a:t>perdagangan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/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alternative </a:t>
            </a:r>
            <a:r>
              <a:rPr lang="en-US" dirty="0" err="1"/>
              <a:t>pilihan</a:t>
            </a:r>
            <a:r>
              <a:rPr lang="en-US" dirty="0"/>
              <a:t> lain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/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tergolong</a:t>
            </a:r>
            <a:r>
              <a:rPr lang="en-US" dirty="0"/>
              <a:t> </a:t>
            </a:r>
            <a:r>
              <a:rPr lang="en-US" dirty="0" err="1"/>
              <a:t>langka</a:t>
            </a:r>
            <a:r>
              <a:rPr lang="en-US" dirty="0"/>
              <a:t> di </a:t>
            </a:r>
            <a:r>
              <a:rPr lang="en-US" dirty="0" err="1"/>
              <a:t>pasaran</a:t>
            </a:r>
            <a:r>
              <a:rPr lang="en-US" dirty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memaksimalkan</a:t>
            </a:r>
            <a:r>
              <a:rPr lang="en-US" dirty="0"/>
              <a:t> sector </a:t>
            </a:r>
            <a:r>
              <a:rPr lang="en-US" dirty="0" err="1"/>
              <a:t>produksi</a:t>
            </a:r>
            <a:r>
              <a:rPr lang="en-US" dirty="0"/>
              <a:t> dan SDM yang </a:t>
            </a:r>
            <a:r>
              <a:rPr lang="en-US" dirty="0" err="1"/>
              <a:t>ada</a:t>
            </a:r>
            <a:r>
              <a:rPr lang="en-US" dirty="0"/>
              <a:t> di </a:t>
            </a:r>
            <a:r>
              <a:rPr lang="en-US" dirty="0" err="1"/>
              <a:t>perusahaan</a:t>
            </a:r>
            <a:r>
              <a:rPr lang="en-US" dirty="0"/>
              <a:t>.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22B6-A84E-4E41-8A0B-3693FFF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398-9818-43FC-8B85-8E06A204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729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685800"/>
            <a:ext cx="7702550" cy="823913"/>
          </a:xfrm>
        </p:spPr>
        <p:txBody>
          <a:bodyPr>
            <a:normAutofit/>
          </a:bodyPr>
          <a:lstStyle/>
          <a:p>
            <a:pPr marL="838200" indent="-838200"/>
            <a:r>
              <a:rPr lang="en-US" altLang="en-US" sz="3200" b="1" dirty="0" err="1"/>
              <a:t>Contoh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Diversifikasi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Bisnis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1641475"/>
            <a:ext cx="8351837" cy="4683125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en-US" sz="2700" dirty="0" err="1"/>
              <a:t>Menanam</a:t>
            </a:r>
            <a:r>
              <a:rPr lang="en-US" sz="2700" dirty="0"/>
              <a:t> </a:t>
            </a:r>
            <a:r>
              <a:rPr lang="en-US" sz="2700" dirty="0" err="1"/>
              <a:t>tanaman</a:t>
            </a:r>
            <a:r>
              <a:rPr lang="en-US" sz="2700" dirty="0"/>
              <a:t>, </a:t>
            </a:r>
            <a:r>
              <a:rPr lang="en-US" sz="2700" dirty="0" err="1"/>
              <a:t>misalnya</a:t>
            </a:r>
            <a:r>
              <a:rPr lang="en-US" sz="2700" dirty="0"/>
              <a:t> </a:t>
            </a:r>
            <a:r>
              <a:rPr lang="en-US" sz="2700" dirty="0" err="1"/>
              <a:t>ubi</a:t>
            </a:r>
            <a:r>
              <a:rPr lang="en-US" sz="2700" dirty="0"/>
              <a:t> </a:t>
            </a:r>
            <a:r>
              <a:rPr lang="en-US" sz="2700" dirty="0" err="1"/>
              <a:t>kayu</a:t>
            </a:r>
            <a:r>
              <a:rPr lang="en-US" sz="2700" dirty="0"/>
              <a:t>, </a:t>
            </a:r>
            <a:r>
              <a:rPr lang="en-US" sz="2700" dirty="0" err="1"/>
              <a:t>keledai</a:t>
            </a:r>
            <a:r>
              <a:rPr lang="en-US" sz="2700" dirty="0"/>
              <a:t>, dan </a:t>
            </a:r>
            <a:r>
              <a:rPr lang="en-US" sz="2700" dirty="0" err="1"/>
              <a:t>jagung</a:t>
            </a:r>
            <a:r>
              <a:rPr lang="en-US" sz="2700" dirty="0"/>
              <a:t> </a:t>
            </a:r>
            <a:r>
              <a:rPr lang="en-US" sz="2700" dirty="0" err="1"/>
              <a:t>secara</a:t>
            </a:r>
            <a:r>
              <a:rPr lang="en-US" sz="2700" dirty="0"/>
              <a:t> </a:t>
            </a:r>
            <a:r>
              <a:rPr lang="en-US" sz="2700" dirty="0" err="1"/>
              <a:t>bersamaan</a:t>
            </a:r>
            <a:r>
              <a:rPr lang="en-US" sz="2700" dirty="0"/>
              <a:t> pada </a:t>
            </a:r>
            <a:r>
              <a:rPr lang="en-US" sz="2700" dirty="0" err="1"/>
              <a:t>lahan</a:t>
            </a:r>
            <a:r>
              <a:rPr lang="en-US" sz="2700" dirty="0"/>
              <a:t> yang sama</a:t>
            </a:r>
            <a:endParaRPr lang="id-ID" sz="27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22B6-A84E-4E41-8A0B-3693FFF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398-9818-43FC-8B85-8E06A204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664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1637</TotalTime>
  <Words>590</Words>
  <Application>Microsoft Office PowerPoint</Application>
  <PresentationFormat>On-screen Show (4:3)</PresentationFormat>
  <Paragraphs>69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Book Antiqua</vt:lpstr>
      <vt:lpstr>Calibri</vt:lpstr>
      <vt:lpstr>Office Theme</vt:lpstr>
      <vt:lpstr>Konsep Diversifikasi Fokus, dan Kreativitas Bisnis</vt:lpstr>
      <vt:lpstr>KEMAMPUAN AKHIR YANG DIHARAPKAN</vt:lpstr>
      <vt:lpstr>Pendahuluan</vt:lpstr>
      <vt:lpstr>Pengertian Diversifikasi</vt:lpstr>
      <vt:lpstr>Diversifikasi Produk menurut Kotler</vt:lpstr>
      <vt:lpstr>Diversifikasi Produk menurut Effendi</vt:lpstr>
      <vt:lpstr>Diversifikasi Produk menurut Tjiptono</vt:lpstr>
      <vt:lpstr>Tujuan Diversifikasi Produk</vt:lpstr>
      <vt:lpstr>Contoh Diversifikasi Bisnis</vt:lpstr>
      <vt:lpstr>Manfaat Fokus Bisnis</vt:lpstr>
      <vt:lpstr>Kreativitas Bisnis</vt:lpstr>
      <vt:lpstr>Cara Meningkatkan Kreativitas Bisnis</vt:lpstr>
      <vt:lpstr>SEKIAN DAN 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Muhyiddin Damia</cp:lastModifiedBy>
  <cp:revision>51</cp:revision>
  <dcterms:created xsi:type="dcterms:W3CDTF">2017-09-09T11:34:57Z</dcterms:created>
  <dcterms:modified xsi:type="dcterms:W3CDTF">2018-11-12T04:20:56Z</dcterms:modified>
</cp:coreProperties>
</file>