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413" r:id="rId2"/>
    <p:sldId id="572" r:id="rId3"/>
    <p:sldId id="574" r:id="rId4"/>
    <p:sldId id="575" r:id="rId5"/>
    <p:sldId id="576" r:id="rId6"/>
    <p:sldId id="583" r:id="rId7"/>
    <p:sldId id="584" r:id="rId8"/>
    <p:sldId id="585" r:id="rId9"/>
    <p:sldId id="586" r:id="rId10"/>
    <p:sldId id="587" r:id="rId11"/>
    <p:sldId id="588" r:id="rId12"/>
    <p:sldId id="577" r:id="rId13"/>
    <p:sldId id="579" r:id="rId14"/>
    <p:sldId id="589" r:id="rId15"/>
    <p:sldId id="590" r:id="rId16"/>
  </p:sldIdLst>
  <p:sldSz cx="9144000" cy="6858000" type="screen4x3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42">
          <p15:clr>
            <a:srgbClr val="A4A3A4"/>
          </p15:clr>
        </p15:guide>
        <p15:guide id="2" pos="22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D2B"/>
    <a:srgbClr val="66FFFF"/>
    <a:srgbClr val="FF66CC"/>
    <a:srgbClr val="FF66FF"/>
    <a:srgbClr val="002A19"/>
    <a:srgbClr val="66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250" autoAdjust="0"/>
    <p:restoredTop sz="99104" autoAdjust="0"/>
  </p:normalViewPr>
  <p:slideViewPr>
    <p:cSldViewPr>
      <p:cViewPr varScale="1">
        <p:scale>
          <a:sx n="78" d="100"/>
          <a:sy n="78" d="100"/>
        </p:scale>
        <p:origin x="-7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44" d="100"/>
          <a:sy n="44" d="100"/>
        </p:scale>
        <p:origin x="-2826" y="-108"/>
      </p:cViewPr>
      <p:guideLst>
        <p:guide orient="horz" pos="2842"/>
        <p:guide pos="223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4FC56-1781-40A9-AF90-F1A9E15E327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139969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361C3-52CF-4060-9D3D-AC4ACCFEE6D8}" type="datetimeFigureOut">
              <a:rPr lang="en-US" smtClean="0"/>
              <a:pPr/>
              <a:t>4/26/2007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7863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1" y="4286846"/>
            <a:ext cx="5669280" cy="406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50FC8-096D-444B-91EB-ED82E9572A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727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2497-1B05-4F65-B344-864289F57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D9E7F-CAC6-4AD8-A898-56FA9E2D5F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8CFFCC-AF8D-46D6-A87C-5B1F41AE2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53316-36F4-4035-8BED-84950074D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BE23E-7EAE-4EB2-A49B-33CE899FA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44A55-1BC5-4AD2-B562-408035491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FA202A-619F-48B3-BB72-29A8B8BAB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17CED-80F7-42EE-AE40-642392527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B669A-55B5-4CBD-881F-DA263BB53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25D32-6658-475D-955D-2DDD5A325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453C0B-8A28-4A6A-9A64-DC122D6C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E0AE48-3E68-4C3D-BF24-8EB19BFA0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www.rribandarlampung.co.id/wp-content/gallery/gambar/bendera-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979268"/>
            <a:ext cx="3301226" cy="205740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3214686"/>
            <a:ext cx="9144000" cy="259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entury Gothic" pitchFamily="34" charset="0"/>
              </a:rPr>
              <a:t>Cut Alia </a:t>
            </a:r>
            <a:r>
              <a:rPr lang="en-US" sz="1800" dirty="0" err="1" smtClean="0">
                <a:solidFill>
                  <a:schemeClr val="tx1"/>
                </a:solidFill>
                <a:latin typeface="Century Gothic" pitchFamily="34" charset="0"/>
              </a:rPr>
              <a:t>Keumala</a:t>
            </a:r>
            <a:r>
              <a:rPr lang="en-US" sz="18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entury Gothic" pitchFamily="34" charset="0"/>
              </a:rPr>
              <a:t>Muda</a:t>
            </a:r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67721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KONSEP KECELAKAAN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4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1. </a:t>
            </a:r>
            <a:r>
              <a:rPr lang="en-US" dirty="0" err="1" smtClean="0"/>
              <a:t>Manusia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 err="1" smtClean="0"/>
              <a:t>Peralatan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3. Material</a:t>
            </a:r>
          </a:p>
          <a:p>
            <a:pPr>
              <a:buNone/>
            </a:pPr>
            <a:r>
              <a:rPr lang="en-US" dirty="0" smtClean="0"/>
              <a:t>	4.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i="1" dirty="0" err="1" smtClean="0"/>
              <a:t>Soehatman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Ramli</a:t>
            </a:r>
            <a:r>
              <a:rPr lang="en-US" sz="2400" i="1" dirty="0" smtClean="0"/>
              <a:t>, 2018</a:t>
            </a: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86388"/>
            <a:ext cx="8183880" cy="7486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FAKTOR PENYEBAB KECELAKAAN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Teori</a:t>
            </a:r>
            <a:r>
              <a:rPr lang="en-US" dirty="0" smtClean="0"/>
              <a:t> Domino --- </a:t>
            </a:r>
            <a:r>
              <a:rPr lang="en-US" dirty="0" err="1" smtClean="0"/>
              <a:t>H.W.Heinrich</a:t>
            </a:r>
            <a:r>
              <a:rPr lang="en-US" dirty="0" smtClean="0"/>
              <a:t> (1930)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</a:t>
            </a:r>
            <a:r>
              <a:rPr lang="en-US" i="1" dirty="0" smtClean="0"/>
              <a:t>unsafe act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(</a:t>
            </a:r>
            <a:r>
              <a:rPr lang="en-US" i="1" dirty="0" smtClean="0"/>
              <a:t>unsafe condition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3153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KONSEP KESELAMATAN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Sumber</a:t>
            </a:r>
            <a:r>
              <a:rPr lang="en-US" sz="1800" dirty="0" smtClean="0"/>
              <a:t> </a:t>
            </a:r>
            <a:r>
              <a:rPr lang="en-US" sz="1800" dirty="0" err="1" smtClean="0"/>
              <a:t>bahaya</a:t>
            </a:r>
            <a:r>
              <a:rPr lang="en-US" sz="1800" dirty="0" smtClean="0"/>
              <a:t> </a:t>
            </a:r>
            <a:r>
              <a:rPr lang="en-US" sz="1800" dirty="0" err="1" smtClean="0"/>
              <a:t>mengandung</a:t>
            </a:r>
            <a:r>
              <a:rPr lang="en-US" sz="1800" dirty="0" smtClean="0"/>
              <a:t> </a:t>
            </a:r>
            <a:r>
              <a:rPr lang="en-US" sz="1800" dirty="0" err="1" smtClean="0"/>
              <a:t>risiko</a:t>
            </a:r>
            <a:r>
              <a:rPr lang="en-US" sz="1800" dirty="0" smtClean="0"/>
              <a:t> yang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dikelola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program </a:t>
            </a:r>
            <a:r>
              <a:rPr lang="en-US" sz="1800" dirty="0" err="1" smtClean="0"/>
              <a:t>keselamatan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Keselamatan</a:t>
            </a:r>
            <a:r>
              <a:rPr lang="en-US" sz="1800" dirty="0" smtClean="0"/>
              <a:t> </a:t>
            </a:r>
            <a:r>
              <a:rPr lang="en-US" sz="1800" dirty="0" err="1" smtClean="0"/>
              <a:t>bertujuan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mengendalikan</a:t>
            </a:r>
            <a:r>
              <a:rPr lang="en-US" sz="1800" dirty="0" smtClean="0"/>
              <a:t> </a:t>
            </a:r>
            <a:r>
              <a:rPr lang="en-US" sz="1800" dirty="0" err="1" smtClean="0"/>
              <a:t>risiko</a:t>
            </a:r>
            <a:r>
              <a:rPr lang="en-US" sz="1800" dirty="0" smtClean="0"/>
              <a:t> yang </a:t>
            </a:r>
            <a:r>
              <a:rPr lang="en-US" sz="1800" dirty="0" err="1" smtClean="0"/>
              <a:t>timbul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sumber</a:t>
            </a:r>
            <a:r>
              <a:rPr lang="en-US" sz="1800" dirty="0" smtClean="0"/>
              <a:t> </a:t>
            </a:r>
            <a:r>
              <a:rPr lang="en-US" sz="1800" dirty="0" err="1" smtClean="0"/>
              <a:t>bahaya</a:t>
            </a:r>
            <a:endParaRPr lang="en-US" sz="1800" dirty="0"/>
          </a:p>
        </p:txBody>
      </p:sp>
      <p:sp>
        <p:nvSpPr>
          <p:cNvPr id="5" name="Oval 4"/>
          <p:cNvSpPr/>
          <p:nvPr/>
        </p:nvSpPr>
        <p:spPr>
          <a:xfrm>
            <a:off x="571472" y="2500306"/>
            <a:ext cx="1785950" cy="1785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HAZARDS</a:t>
            </a:r>
            <a:endParaRPr lang="en-US" sz="1200" b="1" dirty="0"/>
          </a:p>
        </p:txBody>
      </p:sp>
      <p:sp>
        <p:nvSpPr>
          <p:cNvPr id="9" name="Oval 8"/>
          <p:cNvSpPr/>
          <p:nvPr/>
        </p:nvSpPr>
        <p:spPr>
          <a:xfrm>
            <a:off x="3643306" y="2500306"/>
            <a:ext cx="1714512" cy="178595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RISK</a:t>
            </a:r>
            <a:endParaRPr lang="en-US" sz="1200" b="1" dirty="0"/>
          </a:p>
        </p:txBody>
      </p:sp>
      <p:sp>
        <p:nvSpPr>
          <p:cNvPr id="10" name="Oval 9"/>
          <p:cNvSpPr/>
          <p:nvPr/>
        </p:nvSpPr>
        <p:spPr>
          <a:xfrm>
            <a:off x="6643702" y="2500306"/>
            <a:ext cx="1571636" cy="1714512"/>
          </a:xfrm>
          <a:prstGeom prst="ellipse">
            <a:avLst/>
          </a:prstGeom>
          <a:solidFill>
            <a:srgbClr val="25AD2B"/>
          </a:solidFill>
          <a:ln>
            <a:solidFill>
              <a:srgbClr val="25A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SAFETY</a:t>
            </a:r>
            <a:endParaRPr lang="en-US" sz="12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57422" y="3357562"/>
            <a:ext cx="1285884" cy="1588"/>
          </a:xfrm>
          <a:prstGeom prst="straightConnector1">
            <a:avLst/>
          </a:prstGeom>
          <a:ln w="41275" cmpd="sng">
            <a:solidFill>
              <a:schemeClr val="tx1">
                <a:alpha val="98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357818" y="3357562"/>
            <a:ext cx="1285884" cy="1588"/>
          </a:xfrm>
          <a:prstGeom prst="straightConnector1">
            <a:avLst/>
          </a:prstGeom>
          <a:ln w="41275" cmpd="sng">
            <a:solidFill>
              <a:schemeClr val="tx1">
                <a:alpha val="98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31536"/>
          </a:xfrm>
        </p:spPr>
        <p:txBody>
          <a:bodyPr>
            <a:normAutofit/>
          </a:bodyPr>
          <a:lstStyle/>
          <a:p>
            <a:pPr algn="ctr"/>
            <a:r>
              <a:rPr lang="en-US" sz="2000" b="0" dirty="0" err="1" smtClean="0">
                <a:solidFill>
                  <a:schemeClr val="tx1"/>
                </a:solidFill>
              </a:rPr>
              <a:t>Sumber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bahaya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mengandung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risiko</a:t>
            </a:r>
            <a:r>
              <a:rPr lang="en-US" sz="2000" b="0" dirty="0" smtClean="0">
                <a:solidFill>
                  <a:schemeClr val="tx1"/>
                </a:solidFill>
              </a:rPr>
              <a:t> yang </a:t>
            </a:r>
            <a:r>
              <a:rPr lang="en-US" sz="2000" b="0" dirty="0" err="1" smtClean="0">
                <a:solidFill>
                  <a:schemeClr val="tx1"/>
                </a:solidFill>
              </a:rPr>
              <a:t>dapat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menimbulkan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insiden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terhadapmanusia</a:t>
            </a:r>
            <a:r>
              <a:rPr lang="en-US" sz="2000" b="0" dirty="0" smtClean="0">
                <a:solidFill>
                  <a:schemeClr val="tx1"/>
                </a:solidFill>
              </a:rPr>
              <a:t>, </a:t>
            </a:r>
            <a:r>
              <a:rPr lang="en-US" sz="2000" b="0" dirty="0" err="1" smtClean="0">
                <a:solidFill>
                  <a:schemeClr val="tx1"/>
                </a:solidFill>
              </a:rPr>
              <a:t>lingkungan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atau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err="1" smtClean="0">
                <a:solidFill>
                  <a:schemeClr val="tx1"/>
                </a:solidFill>
              </a:rPr>
              <a:t>properti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71472" y="1285860"/>
            <a:ext cx="1785950" cy="178595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HAZARDS</a:t>
            </a:r>
            <a:endParaRPr lang="en-US" sz="1200" b="1" dirty="0"/>
          </a:p>
        </p:txBody>
      </p:sp>
      <p:sp>
        <p:nvSpPr>
          <p:cNvPr id="9" name="Oval 8"/>
          <p:cNvSpPr/>
          <p:nvPr/>
        </p:nvSpPr>
        <p:spPr>
          <a:xfrm>
            <a:off x="3214678" y="1285860"/>
            <a:ext cx="1714512" cy="178595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INCIDENT</a:t>
            </a:r>
            <a:endParaRPr lang="en-US" sz="1200" b="1" dirty="0"/>
          </a:p>
        </p:txBody>
      </p:sp>
      <p:sp>
        <p:nvSpPr>
          <p:cNvPr id="10" name="Oval 9"/>
          <p:cNvSpPr/>
          <p:nvPr/>
        </p:nvSpPr>
        <p:spPr>
          <a:xfrm>
            <a:off x="6215074" y="1785926"/>
            <a:ext cx="1857388" cy="71438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Evironment</a:t>
            </a:r>
            <a:endParaRPr lang="en-US" sz="12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072198" y="714356"/>
            <a:ext cx="2000264" cy="7143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200" dirty="0" smtClean="0"/>
              <a:t>Human</a:t>
            </a:r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6286512" y="2857496"/>
            <a:ext cx="1857388" cy="7143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Property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2300278" y="3286124"/>
            <a:ext cx="914400" cy="64294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RISK</a:t>
            </a:r>
            <a:endParaRPr lang="en-US" sz="1600" b="1" dirty="0"/>
          </a:p>
        </p:txBody>
      </p:sp>
      <p:cxnSp>
        <p:nvCxnSpPr>
          <p:cNvPr id="16" name="Straight Arrow Connector 15"/>
          <p:cNvCxnSpPr>
            <a:stCxn id="5" idx="6"/>
            <a:endCxn id="9" idx="2"/>
          </p:cNvCxnSpPr>
          <p:nvPr/>
        </p:nvCxnSpPr>
        <p:spPr>
          <a:xfrm>
            <a:off x="2357422" y="2178835"/>
            <a:ext cx="857256" cy="1588"/>
          </a:xfrm>
          <a:prstGeom prst="straightConnector1">
            <a:avLst/>
          </a:prstGeom>
          <a:ln w="38100">
            <a:solidFill>
              <a:schemeClr val="tx1">
                <a:alpha val="71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29190" y="2143116"/>
            <a:ext cx="1285884" cy="1588"/>
          </a:xfrm>
          <a:prstGeom prst="straightConnector1">
            <a:avLst/>
          </a:prstGeom>
          <a:ln w="38100">
            <a:solidFill>
              <a:schemeClr val="tx1">
                <a:alpha val="71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2"/>
          </p:cNvCxnSpPr>
          <p:nvPr/>
        </p:nvCxnSpPr>
        <p:spPr>
          <a:xfrm>
            <a:off x="4929190" y="2143116"/>
            <a:ext cx="1357322" cy="1071570"/>
          </a:xfrm>
          <a:prstGeom prst="straightConnector1">
            <a:avLst/>
          </a:prstGeom>
          <a:ln w="38100">
            <a:solidFill>
              <a:schemeClr val="tx1">
                <a:alpha val="71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1" idx="2"/>
          </p:cNvCxnSpPr>
          <p:nvPr/>
        </p:nvCxnSpPr>
        <p:spPr>
          <a:xfrm flipV="1">
            <a:off x="4929190" y="1071546"/>
            <a:ext cx="1143008" cy="1071570"/>
          </a:xfrm>
          <a:prstGeom prst="straightConnector1">
            <a:avLst/>
          </a:prstGeom>
          <a:ln w="38100">
            <a:solidFill>
              <a:schemeClr val="tx1">
                <a:alpha val="71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500702"/>
            <a:ext cx="8183880" cy="53433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PENDEKATAN PENCEGAHAN KECELAKAAN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a.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b.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c.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600" b="1" dirty="0" smtClean="0"/>
          </a:p>
          <a:p>
            <a:pPr algn="ctr">
              <a:buNone/>
            </a:pPr>
            <a:endParaRPr lang="en-US" sz="6600" b="1" smtClean="0"/>
          </a:p>
          <a:p>
            <a:pPr algn="ctr">
              <a:buNone/>
            </a:pPr>
            <a:r>
              <a:rPr lang="en-US" sz="6600" b="1" smtClean="0"/>
              <a:t>TERIMAKASIH</a:t>
            </a:r>
            <a:endParaRPr lang="en-US" sz="6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r>
              <a:rPr lang="en-US" sz="1800" dirty="0" err="1" smtClean="0"/>
              <a:t>industri</a:t>
            </a:r>
            <a:r>
              <a:rPr lang="en-US" sz="1800" dirty="0" smtClean="0"/>
              <a:t> </a:t>
            </a:r>
            <a:r>
              <a:rPr lang="en-US" sz="1800" dirty="0" err="1" smtClean="0"/>
              <a:t>mengandung</a:t>
            </a:r>
            <a:r>
              <a:rPr lang="en-US" sz="1800" dirty="0" smtClean="0"/>
              <a:t> </a:t>
            </a:r>
            <a:r>
              <a:rPr lang="en-US" sz="1800" dirty="0" err="1" smtClean="0"/>
              <a:t>berbagai</a:t>
            </a:r>
            <a:r>
              <a:rPr lang="en-US" sz="1800" dirty="0" smtClean="0"/>
              <a:t> </a:t>
            </a:r>
            <a:r>
              <a:rPr lang="en-US" sz="1800" dirty="0" err="1" smtClean="0"/>
              <a:t>potensi</a:t>
            </a:r>
            <a:r>
              <a:rPr lang="en-US" sz="1800" dirty="0" smtClean="0"/>
              <a:t> </a:t>
            </a:r>
            <a:r>
              <a:rPr lang="en-US" sz="1800" dirty="0" err="1" smtClean="0"/>
              <a:t>bahaya</a:t>
            </a:r>
            <a:r>
              <a:rPr lang="en-US" sz="1800" dirty="0" smtClean="0"/>
              <a:t> </a:t>
            </a:r>
            <a:r>
              <a:rPr lang="en-US" sz="1800" dirty="0" err="1" smtClean="0"/>
              <a:t>seperti</a:t>
            </a:r>
            <a:r>
              <a:rPr lang="en-US" sz="1800" dirty="0" smtClean="0"/>
              <a:t> </a:t>
            </a:r>
            <a:r>
              <a:rPr lang="en-US" sz="1800" dirty="0" err="1" smtClean="0"/>
              <a:t>kecelakaan</a:t>
            </a:r>
            <a:r>
              <a:rPr lang="en-US" sz="1800" dirty="0" smtClean="0"/>
              <a:t>, </a:t>
            </a:r>
            <a:r>
              <a:rPr lang="en-US" sz="1800" dirty="0" err="1" smtClean="0"/>
              <a:t>kebakaran</a:t>
            </a:r>
            <a:r>
              <a:rPr lang="en-US" sz="1800" dirty="0" smtClean="0"/>
              <a:t>, </a:t>
            </a:r>
            <a:r>
              <a:rPr lang="en-US" sz="1800" dirty="0" err="1" smtClean="0"/>
              <a:t>peledakan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pencemaran</a:t>
            </a:r>
            <a:r>
              <a:rPr lang="en-US" sz="1800" dirty="0" smtClean="0"/>
              <a:t> </a:t>
            </a:r>
            <a:r>
              <a:rPr lang="en-US" sz="1800" dirty="0" err="1" smtClean="0"/>
              <a:t>lingkungan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r>
              <a:rPr lang="en-US" sz="1800" dirty="0" err="1" smtClean="0"/>
              <a:t>industri</a:t>
            </a:r>
            <a:r>
              <a:rPr lang="en-US" sz="1800" dirty="0" smtClean="0"/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dikelola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baik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aman</a:t>
            </a:r>
            <a:r>
              <a:rPr lang="en-US" sz="1800" dirty="0" smtClean="0"/>
              <a:t> </a:t>
            </a:r>
            <a:r>
              <a:rPr lang="en-US" sz="1800" dirty="0" err="1" smtClean="0"/>
              <a:t>sejak</a:t>
            </a:r>
            <a:r>
              <a:rPr lang="en-US" sz="1800" dirty="0" smtClean="0"/>
              <a:t> </a:t>
            </a:r>
            <a:r>
              <a:rPr lang="en-US" sz="1800" dirty="0" err="1" smtClean="0"/>
              <a:t>tahap</a:t>
            </a:r>
            <a:r>
              <a:rPr lang="en-US" sz="1800" dirty="0" smtClean="0"/>
              <a:t> </a:t>
            </a:r>
            <a:r>
              <a:rPr lang="en-US" sz="1800" dirty="0" err="1" smtClean="0"/>
              <a:t>rancang</a:t>
            </a:r>
            <a:r>
              <a:rPr lang="en-US" sz="1800" dirty="0" smtClean="0"/>
              <a:t> </a:t>
            </a:r>
            <a:r>
              <a:rPr lang="en-US" sz="1800" dirty="0" err="1" smtClean="0"/>
              <a:t>bangun</a:t>
            </a:r>
            <a:r>
              <a:rPr lang="en-US" sz="1800" dirty="0" smtClean="0"/>
              <a:t> </a:t>
            </a:r>
            <a:r>
              <a:rPr lang="en-US" sz="1800" dirty="0" err="1" smtClean="0"/>
              <a:t>sampai</a:t>
            </a:r>
            <a:r>
              <a:rPr lang="en-US" sz="1800" dirty="0" smtClean="0"/>
              <a:t> </a:t>
            </a:r>
            <a:r>
              <a:rPr lang="en-US" sz="1800" dirty="0" err="1" smtClean="0"/>
              <a:t>pengoperasiannya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Salah</a:t>
            </a:r>
            <a:r>
              <a:rPr lang="en-US" sz="1800" dirty="0" smtClean="0"/>
              <a:t> </a:t>
            </a:r>
            <a:r>
              <a:rPr lang="en-US" sz="1800" dirty="0" err="1" smtClean="0"/>
              <a:t>satu</a:t>
            </a:r>
            <a:r>
              <a:rPr lang="en-US" sz="1800" dirty="0" smtClean="0"/>
              <a:t> </a:t>
            </a:r>
            <a:r>
              <a:rPr lang="en-US" sz="1800" dirty="0" err="1" smtClean="0"/>
              <a:t>upaya</a:t>
            </a:r>
            <a:r>
              <a:rPr lang="en-US" sz="1800" dirty="0" smtClean="0"/>
              <a:t>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menerapkan</a:t>
            </a:r>
            <a:r>
              <a:rPr lang="en-US" sz="1800" dirty="0" smtClean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manajemen</a:t>
            </a:r>
            <a:r>
              <a:rPr lang="en-US" sz="1800" dirty="0" smtClean="0"/>
              <a:t> K3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algn="ctr">
              <a:buNone/>
            </a:pP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perusahaan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kebal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kecelakaan</a:t>
            </a:r>
            <a:endParaRPr lang="en-US" sz="2400" b="1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Murphy’s Law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……</a:t>
            </a:r>
          </a:p>
          <a:p>
            <a:pPr>
              <a:buNone/>
            </a:pPr>
            <a:r>
              <a:rPr lang="en-US" dirty="0" smtClean="0"/>
              <a:t>(If something can happen,…..)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,…..</a:t>
            </a:r>
          </a:p>
          <a:p>
            <a:pPr>
              <a:buNone/>
            </a:pPr>
            <a:r>
              <a:rPr lang="en-US" dirty="0" smtClean="0"/>
              <a:t>(sooner or later,…)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……. Hal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……. (it will happen)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/>
              <a:t>Internasional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Flixborough</a:t>
            </a:r>
            <a:r>
              <a:rPr lang="en-US" sz="2000" dirty="0" smtClean="0"/>
              <a:t> (1974) – </a:t>
            </a:r>
            <a:r>
              <a:rPr lang="en-US" sz="2000" dirty="0" err="1" smtClean="0"/>
              <a:t>Ledakan</a:t>
            </a:r>
            <a:r>
              <a:rPr lang="en-US" sz="2000" dirty="0" smtClean="0"/>
              <a:t> </a:t>
            </a:r>
            <a:r>
              <a:rPr lang="en-US" sz="2000" dirty="0" err="1" smtClean="0"/>
              <a:t>pabrik</a:t>
            </a:r>
            <a:r>
              <a:rPr lang="en-US" sz="2000" dirty="0" smtClean="0"/>
              <a:t> </a:t>
            </a:r>
            <a:r>
              <a:rPr lang="en-US" sz="2000" dirty="0" err="1" smtClean="0"/>
              <a:t>kimia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kebocoran</a:t>
            </a:r>
            <a:r>
              <a:rPr lang="en-US" sz="2000" dirty="0" smtClean="0"/>
              <a:t> gas, 28 </a:t>
            </a:r>
            <a:r>
              <a:rPr lang="en-US" sz="2000" dirty="0" err="1" smtClean="0"/>
              <a:t>meninggal</a:t>
            </a:r>
            <a:r>
              <a:rPr lang="en-US" sz="2000" dirty="0" smtClean="0"/>
              <a:t>, </a:t>
            </a:r>
            <a:r>
              <a:rPr lang="en-US" sz="2000" dirty="0" err="1" smtClean="0"/>
              <a:t>kerusakan</a:t>
            </a:r>
            <a:r>
              <a:rPr lang="en-US" sz="2000" dirty="0" smtClean="0"/>
              <a:t> </a:t>
            </a:r>
            <a:r>
              <a:rPr lang="en-US" sz="2000" dirty="0" err="1" smtClean="0"/>
              <a:t>bangunan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$232 </a:t>
            </a:r>
            <a:r>
              <a:rPr lang="en-US" sz="2000" dirty="0" err="1" smtClean="0"/>
              <a:t>juta</a:t>
            </a:r>
            <a:endParaRPr lang="en-US" sz="2000" dirty="0" smtClean="0"/>
          </a:p>
          <a:p>
            <a:r>
              <a:rPr lang="en-US" sz="2000" dirty="0" err="1" smtClean="0"/>
              <a:t>Seveso</a:t>
            </a:r>
            <a:r>
              <a:rPr lang="en-US" sz="2000" dirty="0" smtClean="0"/>
              <a:t> (1976) – </a:t>
            </a:r>
            <a:r>
              <a:rPr lang="en-US" sz="2000" dirty="0" err="1" smtClean="0"/>
              <a:t>Bocoran</a:t>
            </a:r>
            <a:r>
              <a:rPr lang="en-US" sz="2000" dirty="0" smtClean="0"/>
              <a:t> </a:t>
            </a:r>
            <a:r>
              <a:rPr lang="en-US" sz="2000" dirty="0" err="1" smtClean="0"/>
              <a:t>bahan</a:t>
            </a:r>
            <a:r>
              <a:rPr lang="en-US" sz="2000" dirty="0" smtClean="0"/>
              <a:t> </a:t>
            </a:r>
            <a:r>
              <a:rPr lang="en-US" sz="2000" dirty="0" err="1" smtClean="0"/>
              <a:t>kimia</a:t>
            </a:r>
            <a:r>
              <a:rPr lang="en-US" sz="2000" dirty="0" smtClean="0"/>
              <a:t>, </a:t>
            </a:r>
            <a:r>
              <a:rPr lang="en-US" sz="2000" dirty="0" err="1" smtClean="0"/>
              <a:t>kontaminasi</a:t>
            </a:r>
            <a:endParaRPr lang="en-US" sz="2000" dirty="0" smtClean="0"/>
          </a:p>
          <a:p>
            <a:r>
              <a:rPr lang="en-US" sz="2000" dirty="0" smtClean="0"/>
              <a:t>Mexico City (1984) – </a:t>
            </a:r>
            <a:r>
              <a:rPr lang="en-US" sz="2000" dirty="0" err="1" smtClean="0"/>
              <a:t>Ledakan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instalasi</a:t>
            </a:r>
            <a:r>
              <a:rPr lang="en-US" sz="2000" dirty="0" smtClean="0"/>
              <a:t> LPG, 300 </a:t>
            </a:r>
            <a:r>
              <a:rPr lang="en-US" sz="2000" dirty="0" err="1" smtClean="0"/>
              <a:t>meninggal</a:t>
            </a:r>
            <a:r>
              <a:rPr lang="en-US" sz="2000" dirty="0" smtClean="0"/>
              <a:t>, $20 </a:t>
            </a:r>
            <a:r>
              <a:rPr lang="en-US" sz="2000" dirty="0" err="1" smtClean="0"/>
              <a:t>juta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endParaRPr lang="en-US" sz="2000" dirty="0" smtClean="0"/>
          </a:p>
          <a:p>
            <a:r>
              <a:rPr lang="en-US" sz="2000" dirty="0" smtClean="0"/>
              <a:t>Bhopal, India (1984) – </a:t>
            </a:r>
            <a:r>
              <a:rPr lang="en-US" sz="2000" dirty="0" err="1" smtClean="0"/>
              <a:t>Bocoran</a:t>
            </a:r>
            <a:r>
              <a:rPr lang="en-US" sz="2000" dirty="0" smtClean="0"/>
              <a:t> gas </a:t>
            </a:r>
            <a:r>
              <a:rPr lang="en-US" sz="2000" dirty="0" err="1" smtClean="0"/>
              <a:t>beracun</a:t>
            </a:r>
            <a:r>
              <a:rPr lang="en-US" sz="2000" dirty="0" smtClean="0"/>
              <a:t>, 2500 </a:t>
            </a:r>
            <a:r>
              <a:rPr lang="en-US" sz="2000" dirty="0" err="1" smtClean="0"/>
              <a:t>meninggal</a:t>
            </a:r>
            <a:endParaRPr lang="en-US" sz="2000" dirty="0" smtClean="0"/>
          </a:p>
          <a:p>
            <a:r>
              <a:rPr lang="en-US" sz="2000" dirty="0" smtClean="0"/>
              <a:t>Chernobyl (1986) – </a:t>
            </a:r>
            <a:r>
              <a:rPr lang="en-US" sz="2000" dirty="0" err="1" smtClean="0"/>
              <a:t>kebocoran</a:t>
            </a:r>
            <a:r>
              <a:rPr lang="en-US" sz="2000" dirty="0" smtClean="0"/>
              <a:t> </a:t>
            </a:r>
            <a:r>
              <a:rPr lang="en-US" sz="2000" dirty="0" err="1" smtClean="0"/>
              <a:t>reaktor</a:t>
            </a:r>
            <a:r>
              <a:rPr lang="en-US" sz="2000" dirty="0" smtClean="0"/>
              <a:t> </a:t>
            </a:r>
            <a:r>
              <a:rPr lang="en-US" sz="2000" dirty="0" err="1" smtClean="0"/>
              <a:t>nuklir</a:t>
            </a:r>
            <a:r>
              <a:rPr lang="en-US" sz="2000" dirty="0" smtClean="0"/>
              <a:t>, 31 </a:t>
            </a:r>
            <a:r>
              <a:rPr lang="en-US" sz="2000" dirty="0" err="1" smtClean="0"/>
              <a:t>meninggal</a:t>
            </a:r>
            <a:r>
              <a:rPr lang="en-US" sz="2000" dirty="0" smtClean="0"/>
              <a:t>, </a:t>
            </a:r>
            <a:r>
              <a:rPr lang="en-US" sz="2000" dirty="0" err="1" smtClean="0"/>
              <a:t>ribuan</a:t>
            </a:r>
            <a:r>
              <a:rPr lang="en-US" sz="2000" dirty="0" smtClean="0"/>
              <a:t> </a:t>
            </a:r>
            <a:r>
              <a:rPr lang="en-US" sz="2000" dirty="0" err="1" smtClean="0"/>
              <a:t>terkena</a:t>
            </a:r>
            <a:r>
              <a:rPr lang="en-US" sz="2000" dirty="0" smtClean="0"/>
              <a:t> </a:t>
            </a:r>
            <a:r>
              <a:rPr lang="en-US" sz="2000" dirty="0" err="1" smtClean="0"/>
              <a:t>radiasi</a:t>
            </a:r>
            <a:endParaRPr lang="en-US" sz="2000" dirty="0" smtClean="0"/>
          </a:p>
          <a:p>
            <a:r>
              <a:rPr lang="en-US" sz="2000" dirty="0" smtClean="0"/>
              <a:t>Piper Alpha (1988) – </a:t>
            </a:r>
            <a:r>
              <a:rPr lang="en-US" sz="2000" dirty="0" err="1" smtClean="0"/>
              <a:t>bocoran</a:t>
            </a:r>
            <a:r>
              <a:rPr lang="en-US" sz="2000" dirty="0" smtClean="0"/>
              <a:t> gas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ledakan</a:t>
            </a:r>
            <a:r>
              <a:rPr lang="en-US" sz="2000" dirty="0" smtClean="0"/>
              <a:t> </a:t>
            </a:r>
            <a:r>
              <a:rPr lang="en-US" sz="2000" dirty="0" err="1" smtClean="0"/>
              <a:t>anjungan</a:t>
            </a:r>
            <a:r>
              <a:rPr lang="en-US" sz="2000" dirty="0" smtClean="0"/>
              <a:t> </a:t>
            </a:r>
            <a:r>
              <a:rPr lang="en-US" sz="2000" dirty="0" err="1" smtClean="0"/>
              <a:t>lepas</a:t>
            </a:r>
            <a:r>
              <a:rPr lang="en-US" sz="2000" dirty="0" smtClean="0"/>
              <a:t> </a:t>
            </a:r>
            <a:r>
              <a:rPr lang="en-US" sz="2000" dirty="0" err="1" smtClean="0"/>
              <a:t>pantai</a:t>
            </a:r>
            <a:r>
              <a:rPr lang="en-US" sz="2000" dirty="0" smtClean="0"/>
              <a:t>, 167 </a:t>
            </a:r>
            <a:r>
              <a:rPr lang="en-US" sz="2000" dirty="0" err="1" smtClean="0"/>
              <a:t>meninggal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Nasional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Kilang</a:t>
            </a:r>
            <a:r>
              <a:rPr lang="en-US" dirty="0" smtClean="0"/>
              <a:t> </a:t>
            </a:r>
            <a:r>
              <a:rPr lang="en-US" dirty="0" err="1" smtClean="0"/>
              <a:t>cilacap</a:t>
            </a:r>
            <a:r>
              <a:rPr lang="en-US" dirty="0" smtClean="0"/>
              <a:t>, </a:t>
            </a:r>
            <a:r>
              <a:rPr lang="en-US" dirty="0" err="1" smtClean="0"/>
              <a:t>kebakaran</a:t>
            </a:r>
            <a:r>
              <a:rPr lang="en-US" dirty="0" smtClean="0"/>
              <a:t> </a:t>
            </a:r>
            <a:r>
              <a:rPr lang="en-US" dirty="0" err="1" smtClean="0"/>
              <a:t>tangki</a:t>
            </a:r>
            <a:r>
              <a:rPr lang="en-US" dirty="0" smtClean="0"/>
              <a:t> (1975)</a:t>
            </a:r>
          </a:p>
          <a:p>
            <a:r>
              <a:rPr lang="en-US" dirty="0" smtClean="0"/>
              <a:t>LNG </a:t>
            </a:r>
            <a:r>
              <a:rPr lang="en-US" dirty="0" err="1" smtClean="0"/>
              <a:t>bontang</a:t>
            </a:r>
            <a:r>
              <a:rPr lang="en-US" dirty="0" smtClean="0"/>
              <a:t> – </a:t>
            </a:r>
            <a:r>
              <a:rPr lang="en-US" dirty="0" err="1" smtClean="0"/>
              <a:t>Ledakan</a:t>
            </a:r>
            <a:endParaRPr lang="en-US" dirty="0" smtClean="0"/>
          </a:p>
          <a:p>
            <a:r>
              <a:rPr lang="en-US" dirty="0" err="1" smtClean="0"/>
              <a:t>Petrowidada</a:t>
            </a:r>
            <a:r>
              <a:rPr lang="en-US" dirty="0" smtClean="0"/>
              <a:t> (2004) – </a:t>
            </a:r>
            <a:r>
              <a:rPr lang="en-US" dirty="0" err="1" smtClean="0"/>
              <a:t>Ledakan</a:t>
            </a:r>
            <a:endParaRPr lang="en-US" dirty="0" smtClean="0"/>
          </a:p>
          <a:p>
            <a:r>
              <a:rPr lang="en-US" dirty="0" err="1" smtClean="0"/>
              <a:t>Kilang</a:t>
            </a:r>
            <a:r>
              <a:rPr lang="en-US" dirty="0" smtClean="0"/>
              <a:t> </a:t>
            </a:r>
            <a:r>
              <a:rPr lang="en-US" dirty="0" err="1" smtClean="0"/>
              <a:t>cilacap</a:t>
            </a:r>
            <a:r>
              <a:rPr lang="en-US" dirty="0" smtClean="0"/>
              <a:t> (1995) – </a:t>
            </a:r>
            <a:r>
              <a:rPr lang="en-US" dirty="0" err="1" smtClean="0"/>
              <a:t>Kebakaran</a:t>
            </a:r>
            <a:r>
              <a:rPr lang="en-US" dirty="0" smtClean="0"/>
              <a:t> </a:t>
            </a:r>
            <a:r>
              <a:rPr lang="en-US" dirty="0" err="1" smtClean="0"/>
              <a:t>tangki</a:t>
            </a:r>
            <a:r>
              <a:rPr lang="en-US" dirty="0" smtClean="0"/>
              <a:t> </a:t>
            </a:r>
            <a:r>
              <a:rPr lang="en-US" dirty="0" err="1" smtClean="0"/>
              <a:t>timbun</a:t>
            </a:r>
            <a:endParaRPr lang="en-US" dirty="0" smtClean="0"/>
          </a:p>
          <a:p>
            <a:r>
              <a:rPr lang="en-US" dirty="0" smtClean="0"/>
              <a:t>Depot </a:t>
            </a:r>
            <a:r>
              <a:rPr lang="en-US" dirty="0" err="1" smtClean="0"/>
              <a:t>Plumpang</a:t>
            </a:r>
            <a:r>
              <a:rPr lang="en-US" dirty="0" smtClean="0"/>
              <a:t> (2008) – </a:t>
            </a:r>
            <a:r>
              <a:rPr lang="en-US" dirty="0" err="1" smtClean="0"/>
              <a:t>Ledakan</a:t>
            </a:r>
            <a:r>
              <a:rPr lang="en-US" dirty="0" smtClean="0"/>
              <a:t> </a:t>
            </a:r>
            <a:r>
              <a:rPr lang="en-US" dirty="0" err="1" smtClean="0"/>
              <a:t>tangki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err="1" smtClean="0"/>
              <a:t>Keselamatan</a:t>
            </a:r>
            <a:r>
              <a:rPr lang="en-US" b="1" dirty="0" smtClean="0"/>
              <a:t> ----- </a:t>
            </a:r>
            <a:r>
              <a:rPr lang="en-US" b="1" dirty="0" err="1" smtClean="0"/>
              <a:t>Kebutuhan</a:t>
            </a:r>
            <a:r>
              <a:rPr lang="en-US" b="1" dirty="0" smtClean="0"/>
              <a:t> </a:t>
            </a:r>
            <a:r>
              <a:rPr lang="en-US" b="1" dirty="0" err="1" smtClean="0"/>
              <a:t>manusia</a:t>
            </a:r>
            <a:r>
              <a:rPr lang="en-US" b="1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dirty="0" smtClean="0"/>
              <a:t>Lima </a:t>
            </a:r>
            <a:r>
              <a:rPr lang="en-US" sz="2000" dirty="0" err="1" smtClean="0"/>
              <a:t>tingkatan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Abraham Maslow</a:t>
            </a:r>
          </a:p>
          <a:p>
            <a:pPr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Fisik</a:t>
            </a:r>
            <a:r>
              <a:rPr lang="en-US" sz="2000" dirty="0" smtClean="0"/>
              <a:t> (</a:t>
            </a:r>
            <a:r>
              <a:rPr lang="en-US" sz="2000" dirty="0" err="1" smtClean="0"/>
              <a:t>lapar</a:t>
            </a:r>
            <a:r>
              <a:rPr lang="en-US" sz="2000" dirty="0" smtClean="0"/>
              <a:t>, </a:t>
            </a:r>
            <a:r>
              <a:rPr lang="en-US" sz="2000" dirty="0" err="1" smtClean="0"/>
              <a:t>haus</a:t>
            </a:r>
            <a:r>
              <a:rPr lang="en-US" sz="2000" dirty="0" smtClean="0"/>
              <a:t>, </a:t>
            </a:r>
            <a:r>
              <a:rPr lang="en-US" sz="2000" dirty="0" err="1" smtClean="0"/>
              <a:t>tidur</a:t>
            </a:r>
            <a:r>
              <a:rPr lang="en-US" sz="2000" dirty="0" smtClean="0"/>
              <a:t>, </a:t>
            </a:r>
            <a:r>
              <a:rPr lang="en-US" sz="2000" dirty="0" err="1" smtClean="0"/>
              <a:t>dll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rasa </a:t>
            </a:r>
            <a:r>
              <a:rPr lang="en-US" sz="2000" dirty="0" err="1" smtClean="0"/>
              <a:t>aman</a:t>
            </a:r>
            <a:r>
              <a:rPr lang="en-US" sz="2000" dirty="0" smtClean="0"/>
              <a:t> (</a:t>
            </a:r>
            <a:r>
              <a:rPr lang="en-US" sz="2000" dirty="0" err="1" smtClean="0"/>
              <a:t>nyaman</a:t>
            </a:r>
            <a:r>
              <a:rPr lang="en-US" sz="2000" dirty="0" smtClean="0"/>
              <a:t>, </a:t>
            </a:r>
            <a:r>
              <a:rPr lang="en-US" sz="2000" dirty="0" err="1" smtClean="0"/>
              <a:t>keselamatan</a:t>
            </a:r>
            <a:r>
              <a:rPr lang="en-US" sz="2000" dirty="0" smtClean="0"/>
              <a:t>, </a:t>
            </a:r>
            <a:r>
              <a:rPr lang="en-US" sz="2000" dirty="0" err="1" smtClean="0"/>
              <a:t>dll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(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, </a:t>
            </a:r>
            <a:r>
              <a:rPr lang="en-US" sz="2000" dirty="0" err="1" smtClean="0"/>
              <a:t>sejajar</a:t>
            </a:r>
            <a:r>
              <a:rPr lang="en-US" sz="2000" dirty="0" smtClean="0"/>
              <a:t>,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, </a:t>
            </a:r>
            <a:r>
              <a:rPr lang="en-US" sz="2000" dirty="0" err="1" smtClean="0"/>
              <a:t>dll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penghargaan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ego </a:t>
            </a:r>
            <a:r>
              <a:rPr lang="en-US" sz="2000" dirty="0" err="1" smtClean="0"/>
              <a:t>diri</a:t>
            </a:r>
            <a:r>
              <a:rPr lang="en-US" sz="2000" dirty="0" smtClean="0"/>
              <a:t> (</a:t>
            </a:r>
            <a:r>
              <a:rPr lang="en-US" sz="2000" dirty="0" err="1" smtClean="0"/>
              <a:t>penghargaan</a:t>
            </a:r>
            <a:r>
              <a:rPr lang="en-US" sz="2000" dirty="0" smtClean="0"/>
              <a:t>, </a:t>
            </a:r>
            <a:r>
              <a:rPr lang="en-US" sz="2000" dirty="0" err="1" smtClean="0"/>
              <a:t>dihargai</a:t>
            </a:r>
            <a:r>
              <a:rPr lang="en-US" sz="2000" dirty="0" smtClean="0"/>
              <a:t>, </a:t>
            </a:r>
            <a:r>
              <a:rPr lang="en-US" sz="2000" dirty="0" err="1" smtClean="0"/>
              <a:t>dll</a:t>
            </a:r>
            <a:r>
              <a:rPr lang="en-US" sz="20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aktualisasi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(</a:t>
            </a:r>
            <a:r>
              <a:rPr lang="en-US" sz="2000" dirty="0" err="1" smtClean="0"/>
              <a:t>bertindak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bakat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minat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diterimalingkungan</a:t>
            </a:r>
            <a:r>
              <a:rPr lang="en-US" sz="2000" dirty="0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714884"/>
            <a:ext cx="8183880" cy="92869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TUJUAN DAN MANFAAT K3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3600" dirty="0" err="1" smtClean="0"/>
              <a:t>Aspek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endParaRPr lang="en-US" sz="3600" dirty="0" smtClean="0"/>
          </a:p>
          <a:p>
            <a:pPr marL="457200" indent="-457200">
              <a:buNone/>
            </a:pPr>
            <a:endParaRPr lang="en-US" sz="3600" dirty="0" smtClean="0"/>
          </a:p>
          <a:p>
            <a:pPr marL="457200" indent="-457200"/>
            <a:r>
              <a:rPr lang="en-US" sz="3600" dirty="0" err="1" smtClean="0"/>
              <a:t>Perlindungan</a:t>
            </a:r>
            <a:r>
              <a:rPr lang="en-US" sz="3600" dirty="0" smtClean="0"/>
              <a:t> </a:t>
            </a:r>
            <a:r>
              <a:rPr lang="en-US" sz="3600" dirty="0" err="1" smtClean="0"/>
              <a:t>tenaga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endParaRPr lang="en-US" sz="3600" dirty="0" smtClean="0"/>
          </a:p>
          <a:p>
            <a:pPr marL="457200" indent="-457200">
              <a:buNone/>
            </a:pPr>
            <a:endParaRPr lang="en-US" sz="3600" dirty="0" smtClean="0"/>
          </a:p>
          <a:p>
            <a:pPr marL="457200" indent="-457200"/>
            <a:r>
              <a:rPr lang="en-US" sz="3600" dirty="0" err="1" smtClean="0"/>
              <a:t>Aspek</a:t>
            </a:r>
            <a:r>
              <a:rPr lang="en-US" sz="3600" dirty="0" smtClean="0"/>
              <a:t> </a:t>
            </a:r>
            <a:r>
              <a:rPr lang="en-US" sz="3600" dirty="0" err="1" smtClean="0"/>
              <a:t>ekonomi</a:t>
            </a:r>
            <a:r>
              <a:rPr lang="en-US" sz="3600" dirty="0" smtClean="0"/>
              <a:t> </a:t>
            </a:r>
            <a:r>
              <a:rPr lang="en-US" sz="2400" dirty="0" smtClean="0"/>
              <a:t>(</a:t>
            </a:r>
            <a:r>
              <a:rPr lang="en-US" sz="2000" dirty="0" smtClean="0"/>
              <a:t>K3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produktivitas</a:t>
            </a:r>
            <a:r>
              <a:rPr lang="en-US" sz="2000" dirty="0" smtClean="0"/>
              <a:t>, K3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)</a:t>
            </a:r>
          </a:p>
          <a:p>
            <a:pPr marL="457200" indent="-45720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6772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KERUGIAN AKIBAT KECELAKAAN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pengobatan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Kerugian</a:t>
            </a:r>
            <a:r>
              <a:rPr lang="en-US" dirty="0" smtClean="0"/>
              <a:t> jam </a:t>
            </a:r>
            <a:r>
              <a:rPr lang="en-US" dirty="0" err="1" smtClean="0"/>
              <a:t>kerja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Citra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14950"/>
            <a:ext cx="8183880" cy="82009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FILOSOFI K3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moral / </a:t>
            </a:r>
            <a:r>
              <a:rPr lang="en-US" sz="2400" dirty="0" err="1" smtClean="0"/>
              <a:t>etik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sekadar</a:t>
            </a:r>
            <a:r>
              <a:rPr lang="en-US" sz="2400" dirty="0" smtClean="0"/>
              <a:t> program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dididik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aman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cerminan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ketenagakerjaan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kecelakaan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dicegah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Program K3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K3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000" i="1" dirty="0" smtClean="0"/>
              <a:t>International Association of Safety Professional (IASP)</a:t>
            </a:r>
            <a:endParaRPr lang="en-US" sz="24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11531</TotalTime>
  <Words>352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  Cut Alia Keumala Muda</vt:lpstr>
      <vt:lpstr>Slide 2</vt:lpstr>
      <vt:lpstr>Slide 3</vt:lpstr>
      <vt:lpstr>Slide 4</vt:lpstr>
      <vt:lpstr>Slide 5</vt:lpstr>
      <vt:lpstr>Slide 6</vt:lpstr>
      <vt:lpstr>TUJUAN DAN MANFAAT K3</vt:lpstr>
      <vt:lpstr>KERUGIAN AKIBAT KECELAKAAN</vt:lpstr>
      <vt:lpstr>FILOSOFI K3</vt:lpstr>
      <vt:lpstr>KONSEP KECELAKAAN</vt:lpstr>
      <vt:lpstr>FAKTOR PENYEBAB KECELAKAAN</vt:lpstr>
      <vt:lpstr>KONSEP KESELAMATAN</vt:lpstr>
      <vt:lpstr>Sumber bahaya mengandung risiko yang dapat menimbulkan insiden terhadapmanusia, lingkungan atau properti</vt:lpstr>
      <vt:lpstr>PENDEKATAN PENCEGAHAN KECELAKAAN</vt:lpstr>
      <vt:lpstr>Slide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custm</dc:creator>
  <cp:lastModifiedBy>Hilhami</cp:lastModifiedBy>
  <cp:revision>407</cp:revision>
  <dcterms:created xsi:type="dcterms:W3CDTF">2011-12-07T04:13:24Z</dcterms:created>
  <dcterms:modified xsi:type="dcterms:W3CDTF">2007-04-25T18:08:47Z</dcterms:modified>
</cp:coreProperties>
</file>