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7" r:id="rId3"/>
    <p:sldId id="272" r:id="rId4"/>
    <p:sldId id="273" r:id="rId5"/>
    <p:sldId id="276" r:id="rId6"/>
    <p:sldId id="274" r:id="rId7"/>
    <p:sldId id="277" r:id="rId8"/>
    <p:sldId id="275" r:id="rId9"/>
    <p:sldId id="278" r:id="rId10"/>
    <p:sldId id="271" r:id="rId11"/>
    <p:sldId id="280" r:id="rId12"/>
    <p:sldId id="283" r:id="rId13"/>
    <p:sldId id="281" r:id="rId14"/>
    <p:sldId id="282" r:id="rId15"/>
    <p:sldId id="287" r:id="rId16"/>
    <p:sldId id="291" r:id="rId17"/>
    <p:sldId id="294" r:id="rId18"/>
    <p:sldId id="295" r:id="rId19"/>
    <p:sldId id="296" r:id="rId20"/>
    <p:sldId id="297" r:id="rId21"/>
    <p:sldId id="298" r:id="rId22"/>
    <p:sldId id="299" r:id="rId23"/>
    <p:sldId id="300" r:id="rId24"/>
    <p:sldId id="301" r:id="rId25"/>
    <p:sldId id="302" r:id="rId26"/>
    <p:sldId id="303"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216" y="3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896952" y="1124744"/>
            <a:ext cx="5542384" cy="1037977"/>
          </a:xfrm>
          <a:prstGeom prst="rect">
            <a:avLst/>
          </a:prstGeom>
        </p:spPr>
        <p:txBody>
          <a:bodyPr/>
          <a:lstStyle>
            <a:lvl1pPr>
              <a:defRPr>
                <a:solidFill>
                  <a:schemeClr val="bg1"/>
                </a:solidFill>
              </a:defRPr>
            </a:lvl1pPr>
          </a:lstStyle>
          <a:p>
            <a:r>
              <a:rPr lang="en-US" dirty="0" err="1" smtClean="0"/>
              <a:t>Nama</a:t>
            </a:r>
            <a:r>
              <a:rPr lang="en-US" dirty="0" smtClean="0"/>
              <a:t> </a:t>
            </a:r>
            <a:r>
              <a:rPr lang="en-US" dirty="0" err="1" smtClean="0"/>
              <a:t>Dosen</a:t>
            </a:r>
            <a:endParaRPr lang="en-US" dirty="0"/>
          </a:p>
        </p:txBody>
      </p:sp>
      <p:sp>
        <p:nvSpPr>
          <p:cNvPr id="3" name="Subtitle 2"/>
          <p:cNvSpPr>
            <a:spLocks noGrp="1"/>
          </p:cNvSpPr>
          <p:nvPr>
            <p:ph type="subTitle" idx="1" hasCustomPrompt="1"/>
          </p:nvPr>
        </p:nvSpPr>
        <p:spPr>
          <a:xfrm>
            <a:off x="3059832" y="3573016"/>
            <a:ext cx="5360640" cy="432048"/>
          </a:xfrm>
          <a:prstGeom prst="rect">
            <a:avLst/>
          </a:prstGeom>
        </p:spPr>
        <p:txBody>
          <a:bodyPr/>
          <a:lstStyle>
            <a:lvl1pPr marL="0" indent="0" algn="ctr">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d-ID" dirty="0" smtClean="0"/>
              <a:t>SESI PERKULIHAN</a:t>
            </a:r>
            <a:endParaRPr lang="en-US" dirty="0"/>
          </a:p>
        </p:txBody>
      </p:sp>
      <p:sp>
        <p:nvSpPr>
          <p:cNvPr id="4" name="Subtitle 2"/>
          <p:cNvSpPr txBox="1">
            <a:spLocks/>
          </p:cNvSpPr>
          <p:nvPr userDrawn="1"/>
        </p:nvSpPr>
        <p:spPr>
          <a:xfrm>
            <a:off x="2987824" y="5132412"/>
            <a:ext cx="5360640" cy="45682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solidFill>
                <a:schemeClr val="tx1"/>
              </a:solidFill>
            </a:endParaRPr>
          </a:p>
        </p:txBody>
      </p:sp>
      <p:sp>
        <p:nvSpPr>
          <p:cNvPr id="5" name="Subtitle 2"/>
          <p:cNvSpPr txBox="1">
            <a:spLocks/>
          </p:cNvSpPr>
          <p:nvPr userDrawn="1"/>
        </p:nvSpPr>
        <p:spPr>
          <a:xfrm>
            <a:off x="2969888" y="4916388"/>
            <a:ext cx="5360640" cy="43204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p>
        </p:txBody>
      </p:sp>
      <p:sp>
        <p:nvSpPr>
          <p:cNvPr id="8" name="Text Placeholder 7"/>
          <p:cNvSpPr>
            <a:spLocks noGrp="1"/>
          </p:cNvSpPr>
          <p:nvPr>
            <p:ph type="body" sz="quarter" idx="10" hasCustomPrompt="1"/>
          </p:nvPr>
        </p:nvSpPr>
        <p:spPr>
          <a:xfrm>
            <a:off x="3635896" y="2204864"/>
            <a:ext cx="4176713" cy="720725"/>
          </a:xfrm>
          <a:prstGeom prst="rect">
            <a:avLst/>
          </a:prstGeom>
        </p:spPr>
        <p:txBody>
          <a:bodyPr/>
          <a:lstStyle>
            <a:lvl1pPr>
              <a:defRPr baseline="0">
                <a:solidFill>
                  <a:schemeClr val="bg1"/>
                </a:solidFill>
              </a:defRPr>
            </a:lvl1pPr>
          </a:lstStyle>
          <a:p>
            <a:pPr lvl="0"/>
            <a:r>
              <a:rPr lang="id-ID" dirty="0" smtClean="0"/>
              <a:t>MATA KULIAH</a:t>
            </a:r>
            <a:endParaRPr lang="en-US" dirty="0"/>
          </a:p>
        </p:txBody>
      </p:sp>
      <p:sp>
        <p:nvSpPr>
          <p:cNvPr id="10" name="Text Placeholder 9"/>
          <p:cNvSpPr>
            <a:spLocks noGrp="1"/>
          </p:cNvSpPr>
          <p:nvPr>
            <p:ph type="body" sz="quarter" idx="11" hasCustomPrompt="1"/>
          </p:nvPr>
        </p:nvSpPr>
        <p:spPr>
          <a:xfrm>
            <a:off x="3203575" y="4149725"/>
            <a:ext cx="5127625" cy="1198563"/>
          </a:xfrm>
          <a:prstGeom prst="rect">
            <a:avLst/>
          </a:prstGeom>
        </p:spPr>
        <p:txBody>
          <a:bodyPr/>
          <a:lstStyle>
            <a:lvl1pPr>
              <a:defRPr sz="3600" baseline="0">
                <a:solidFill>
                  <a:schemeClr val="tx1"/>
                </a:solidFill>
              </a:defRPr>
            </a:lvl1pPr>
          </a:lstStyle>
          <a:p>
            <a:pPr lvl="0"/>
            <a:r>
              <a:rPr lang="id-ID" dirty="0" smtClean="0"/>
              <a:t>Topik Perkuliahan</a:t>
            </a:r>
            <a:endParaRPr lang="en-US" dirty="0"/>
          </a:p>
        </p:txBody>
      </p:sp>
    </p:spTree>
    <p:extLst>
      <p:ext uri="{BB962C8B-B14F-4D97-AF65-F5344CB8AC3E}">
        <p14:creationId xmlns:p14="http://schemas.microsoft.com/office/powerpoint/2010/main" val="381273960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926976"/>
          </a:xfrm>
          <a:prstGeom prst="rect">
            <a:avLst/>
          </a:prstGeom>
        </p:spPr>
        <p:txBody>
          <a:bodyPr/>
          <a:lstStyle>
            <a:lvl1pPr>
              <a:defRPr sz="3200">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4" name="Content Placeholder 3"/>
          <p:cNvSpPr>
            <a:spLocks noGrp="1"/>
          </p:cNvSpPr>
          <p:nvPr>
            <p:ph sz="half" idx="2"/>
          </p:nvPr>
        </p:nvSpPr>
        <p:spPr>
          <a:xfrm>
            <a:off x="395536" y="1916832"/>
            <a:ext cx="7992888" cy="4176464"/>
          </a:xfrm>
          <a:prstGeom prst="rect">
            <a:avLst/>
          </a:prstGeom>
        </p:spPr>
        <p:txBody>
          <a:bodyPr/>
          <a:lstStyle>
            <a:lvl1pPr marL="342900" indent="-342900" algn="l">
              <a:buFont typeface="Courier New" panose="02070309020205020404" pitchFamily="49" charset="0"/>
              <a:buChar char="o"/>
              <a:defRPr sz="2400">
                <a:solidFill>
                  <a:schemeClr val="tx2">
                    <a:lumMod val="75000"/>
                  </a:schemeClr>
                </a:solidFill>
                <a:latin typeface="Arial" panose="020B0604020202020204" pitchFamily="34" charset="0"/>
                <a:cs typeface="Arial" panose="020B0604020202020204" pitchFamily="34" charset="0"/>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Tree>
    <p:extLst>
      <p:ext uri="{BB962C8B-B14F-4D97-AF65-F5344CB8AC3E}">
        <p14:creationId xmlns:p14="http://schemas.microsoft.com/office/powerpoint/2010/main" val="4280975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8514057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solidFill>
                  <a:schemeClr val="tx1"/>
                </a:solidFill>
              </a:defRPr>
            </a:lvl1pPr>
          </a:lstStyle>
          <a:p>
            <a:pPr lvl="0"/>
            <a:r>
              <a:rPr lang="en-US" smtClean="0"/>
              <a:t>Click to edit Master text styles</a:t>
            </a:r>
          </a:p>
        </p:txBody>
      </p:sp>
      <p:sp>
        <p:nvSpPr>
          <p:cNvPr id="8" name="Text Placeholder 7"/>
          <p:cNvSpPr>
            <a:spLocks noGrp="1"/>
          </p:cNvSpPr>
          <p:nvPr>
            <p:ph type="body" sz="quarter" idx="10" hasCustomPrompt="1"/>
          </p:nvPr>
        </p:nvSpPr>
        <p:spPr>
          <a:xfrm>
            <a:off x="5868144" y="6495420"/>
            <a:ext cx="3097213" cy="333375"/>
          </a:xfrm>
          <a:prstGeom prst="rect">
            <a:avLst/>
          </a:prstGeom>
        </p:spPr>
        <p:txBody>
          <a:bodyPr/>
          <a:lstStyle>
            <a:lvl1pPr>
              <a:defRPr sz="2000">
                <a:solidFill>
                  <a:schemeClr val="bg1"/>
                </a:solidFill>
              </a:defRPr>
            </a:lvl1pPr>
          </a:lstStyle>
          <a:p>
            <a:pPr lvl="0"/>
            <a:r>
              <a:rPr lang="en-US" dirty="0" smtClean="0"/>
              <a:t>www.esaunggul.ac.id</a:t>
            </a:r>
            <a:endParaRPr lang="en-US" dirty="0"/>
          </a:p>
        </p:txBody>
      </p:sp>
    </p:spTree>
    <p:extLst>
      <p:ext uri="{BB962C8B-B14F-4D97-AF65-F5344CB8AC3E}">
        <p14:creationId xmlns:p14="http://schemas.microsoft.com/office/powerpoint/2010/main" val="180738201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6"/>
          <p:cNvSpPr>
            <a:spLocks noGrp="1"/>
          </p:cNvSpPr>
          <p:nvPr>
            <p:ph type="title"/>
          </p:nvPr>
        </p:nvSpPr>
        <p:spPr>
          <a:xfrm>
            <a:off x="467544" y="476672"/>
            <a:ext cx="8229600" cy="1143000"/>
          </a:xfrm>
          <a:prstGeom prst="rect">
            <a:avLst/>
          </a:prstGeom>
        </p:spPr>
        <p:txBody>
          <a:bodyPr/>
          <a:lstStyle/>
          <a:p>
            <a:r>
              <a:rPr lang="en-US" smtClean="0"/>
              <a:t>Click to edit Master title style</a:t>
            </a:r>
            <a:endParaRPr lang="en-US" dirty="0"/>
          </a:p>
        </p:txBody>
      </p:sp>
      <p:sp>
        <p:nvSpPr>
          <p:cNvPr id="9" name="Picture Placeholder 8"/>
          <p:cNvSpPr>
            <a:spLocks noGrp="1"/>
          </p:cNvSpPr>
          <p:nvPr>
            <p:ph type="pic" sz="quarter" idx="10"/>
          </p:nvPr>
        </p:nvSpPr>
        <p:spPr>
          <a:xfrm>
            <a:off x="468313" y="1773238"/>
            <a:ext cx="3959671" cy="4176712"/>
          </a:xfrm>
          <a:prstGeom prst="rect">
            <a:avLst/>
          </a:prstGeom>
        </p:spPr>
        <p:txBody>
          <a:bodyPr/>
          <a:lstStyle/>
          <a:p>
            <a:r>
              <a:rPr lang="en-US" smtClean="0"/>
              <a:t>Click icon to add picture</a:t>
            </a:r>
            <a:endParaRPr lang="en-US" dirty="0"/>
          </a:p>
        </p:txBody>
      </p:sp>
      <p:sp>
        <p:nvSpPr>
          <p:cNvPr id="11" name="Text Placeholder 10"/>
          <p:cNvSpPr>
            <a:spLocks noGrp="1"/>
          </p:cNvSpPr>
          <p:nvPr>
            <p:ph type="body" sz="quarter" idx="11"/>
          </p:nvPr>
        </p:nvSpPr>
        <p:spPr>
          <a:xfrm>
            <a:off x="4643438" y="1773238"/>
            <a:ext cx="3960812" cy="4176712"/>
          </a:xfrm>
          <a:prstGeom prst="rect">
            <a:avLst/>
          </a:prstGeom>
        </p:spPr>
        <p:txBody>
          <a:bodyPr/>
          <a:lstStyle>
            <a:lvl1pPr marL="0" indent="0">
              <a:buNone/>
              <a:defRPr/>
            </a:lvl1pPr>
          </a:lstStyle>
          <a:p>
            <a:pPr lvl="0"/>
            <a:r>
              <a:rPr lang="en-US" smtClean="0"/>
              <a:t>Click to edit Master text styles</a:t>
            </a:r>
          </a:p>
        </p:txBody>
      </p:sp>
    </p:spTree>
    <p:extLst>
      <p:ext uri="{BB962C8B-B14F-4D97-AF65-F5344CB8AC3E}">
        <p14:creationId xmlns:p14="http://schemas.microsoft.com/office/powerpoint/2010/main" val="47046989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C21576B-E1C5-45F0-93D0-4652DD844997}" type="datetimeFigureOut">
              <a:rPr lang="en-US" smtClean="0"/>
              <a:t>12/10/2019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F864BF1-00C7-481D-B429-40D01BB62807}" type="slidenum">
              <a:rPr lang="en-US" smtClean="0"/>
              <a:t>‹#›</a:t>
            </a:fld>
            <a:endParaRPr lang="en-US"/>
          </a:p>
        </p:txBody>
      </p:sp>
    </p:spTree>
    <p:extLst>
      <p:ext uri="{BB962C8B-B14F-4D97-AF65-F5344CB8AC3E}">
        <p14:creationId xmlns:p14="http://schemas.microsoft.com/office/powerpoint/2010/main" val="192318017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Tree>
    <p:extLst>
      <p:ext uri="{BB962C8B-B14F-4D97-AF65-F5344CB8AC3E}">
        <p14:creationId xmlns:p14="http://schemas.microsoft.com/office/powerpoint/2010/main" val="276293898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32293366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3008313" cy="1296144"/>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476672"/>
            <a:ext cx="5111750" cy="5649491"/>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844824"/>
            <a:ext cx="3008313" cy="428133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28510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716031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s://www.esaunggul.ac.id/"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6876256" y="6489371"/>
            <a:ext cx="2177584" cy="369332"/>
          </a:xfrm>
          <a:prstGeom prst="rect">
            <a:avLst/>
          </a:prstGeom>
          <a:noFill/>
        </p:spPr>
        <p:txBody>
          <a:bodyPr wrap="none" rtlCol="0">
            <a:spAutoFit/>
          </a:bodyPr>
          <a:lstStyle/>
          <a:p>
            <a:r>
              <a:rPr lang="en-US" dirty="0" smtClean="0">
                <a:hlinkClick r:id="rId13"/>
              </a:rPr>
              <a:t>www.esaunggul.ac.id</a:t>
            </a:r>
            <a:endParaRPr lang="en-US" dirty="0"/>
          </a:p>
        </p:txBody>
      </p:sp>
    </p:spTree>
    <p:extLst>
      <p:ext uri="{BB962C8B-B14F-4D97-AF65-F5344CB8AC3E}">
        <p14:creationId xmlns:p14="http://schemas.microsoft.com/office/powerpoint/2010/main" val="20653260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6" r:id="rId8"/>
    <p:sldLayoutId id="2147483657" r:id="rId9"/>
    <p:sldLayoutId id="2147483660" r:id="rId10"/>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0" indent="0" algn="ctr" defTabSz="914400" rtl="0" eaLnBrk="1" latinLnBrk="0" hangingPunct="1">
        <a:spcBef>
          <a:spcPct val="20000"/>
        </a:spcBef>
        <a:buFont typeface="Arial" pitchFamily="34" charset="0"/>
        <a:buNone/>
        <a:defRPr sz="20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02806" y="2179887"/>
            <a:ext cx="6145657" cy="648072"/>
          </a:xfrm>
        </p:spPr>
        <p:txBody>
          <a:bodyPr/>
          <a:lstStyle/>
          <a:p>
            <a:r>
              <a:rPr lang="id-ID" sz="2800" dirty="0" smtClean="0">
                <a:latin typeface="Arial" panose="020B0604020202020204" pitchFamily="34" charset="0"/>
                <a:cs typeface="Arial" panose="020B0604020202020204" pitchFamily="34" charset="0"/>
              </a:rPr>
              <a:t>TIM DOSEN BHS INGGRIS PAMU</a:t>
            </a:r>
            <a:endParaRPr lang="en-US" sz="28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2987824" y="3573016"/>
            <a:ext cx="5688632" cy="432048"/>
          </a:xfrm>
        </p:spPr>
        <p:txBody>
          <a:bodyPr/>
          <a:lstStyle/>
          <a:p>
            <a:r>
              <a:rPr lang="id-ID" sz="2400" dirty="0" smtClean="0">
                <a:latin typeface="Arial" panose="020B0604020202020204" pitchFamily="34" charset="0"/>
                <a:cs typeface="Arial" panose="020B0604020202020204" pitchFamily="34" charset="0"/>
              </a:rPr>
              <a:t>Sesi Perkuliahan 14</a:t>
            </a:r>
            <a:endParaRPr lang="en-US" sz="2400" dirty="0">
              <a:latin typeface="Arial" panose="020B0604020202020204" pitchFamily="34" charset="0"/>
              <a:cs typeface="Arial" panose="020B0604020202020204" pitchFamily="34" charset="0"/>
            </a:endParaRPr>
          </a:p>
        </p:txBody>
      </p:sp>
      <p:sp>
        <p:nvSpPr>
          <p:cNvPr id="4" name="Text Placeholder 3"/>
          <p:cNvSpPr>
            <a:spLocks noGrp="1"/>
          </p:cNvSpPr>
          <p:nvPr>
            <p:ph type="body" sz="quarter" idx="10"/>
          </p:nvPr>
        </p:nvSpPr>
        <p:spPr>
          <a:xfrm>
            <a:off x="2627784" y="1268760"/>
            <a:ext cx="6151123" cy="720080"/>
          </a:xfrm>
        </p:spPr>
        <p:txBody>
          <a:bodyPr/>
          <a:lstStyle/>
          <a:p>
            <a:r>
              <a:rPr lang="id-ID" sz="3200" dirty="0" smtClean="0">
                <a:latin typeface="Arial" panose="020B0604020202020204" pitchFamily="34" charset="0"/>
                <a:cs typeface="Arial" panose="020B0604020202020204" pitchFamily="34" charset="0"/>
              </a:rPr>
              <a:t>Business English </a:t>
            </a:r>
            <a:endParaRPr lang="en-US" sz="3200" dirty="0">
              <a:latin typeface="Arial" panose="020B0604020202020204" pitchFamily="34" charset="0"/>
              <a:cs typeface="Arial" panose="020B0604020202020204" pitchFamily="34" charset="0"/>
            </a:endParaRPr>
          </a:p>
        </p:txBody>
      </p:sp>
      <p:sp>
        <p:nvSpPr>
          <p:cNvPr id="5" name="Text Placeholder 4"/>
          <p:cNvSpPr>
            <a:spLocks noGrp="1"/>
          </p:cNvSpPr>
          <p:nvPr>
            <p:ph type="body" sz="quarter" idx="11"/>
          </p:nvPr>
        </p:nvSpPr>
        <p:spPr>
          <a:xfrm>
            <a:off x="2987824" y="4149080"/>
            <a:ext cx="5616624" cy="1367507"/>
          </a:xfrm>
        </p:spPr>
        <p:txBody>
          <a:bodyPr/>
          <a:lstStyle/>
          <a:p>
            <a:r>
              <a:rPr lang="id-ID" sz="2800" dirty="0" smtClean="0">
                <a:latin typeface="Arial" panose="020B0604020202020204" pitchFamily="34" charset="0"/>
                <a:cs typeface="Arial" panose="020B0604020202020204" pitchFamily="34" charset="0"/>
              </a:rPr>
              <a:t>Review </a:t>
            </a:r>
          </a:p>
          <a:p>
            <a:r>
              <a:rPr lang="id-ID" sz="2800" dirty="0" smtClean="0">
                <a:latin typeface="Arial" panose="020B0604020202020204" pitchFamily="34" charset="0"/>
                <a:cs typeface="Arial" panose="020B0604020202020204" pitchFamily="34" charset="0"/>
              </a:rPr>
              <a:t>And </a:t>
            </a:r>
          </a:p>
          <a:p>
            <a:r>
              <a:rPr lang="id-ID" sz="2800" dirty="0" smtClean="0">
                <a:latin typeface="Arial" panose="020B0604020202020204" pitchFamily="34" charset="0"/>
                <a:cs typeface="Arial" panose="020B0604020202020204" pitchFamily="34" charset="0"/>
              </a:rPr>
              <a:t>How to </a:t>
            </a:r>
            <a:r>
              <a:rPr lang="id-ID" sz="2800" dirty="0" smtClean="0">
                <a:latin typeface="Arial" panose="020B0604020202020204" pitchFamily="34" charset="0"/>
                <a:cs typeface="Arial" panose="020B0604020202020204" pitchFamily="34" charset="0"/>
              </a:rPr>
              <a:t>write a good paragraph</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80858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468313" y="765175"/>
            <a:ext cx="8229600" cy="9271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tLang="en-US" sz="3600" dirty="0" smtClean="0">
              <a:latin typeface="Arial" charset="0"/>
              <a:cs typeface="Arial" charset="0"/>
            </a:endParaRPr>
          </a:p>
        </p:txBody>
      </p:sp>
      <p:sp>
        <p:nvSpPr>
          <p:cNvPr id="3" name="Content Placeholder 2"/>
          <p:cNvSpPr>
            <a:spLocks noGrp="1"/>
          </p:cNvSpPr>
          <p:nvPr>
            <p:ph sz="half" idx="2"/>
          </p:nvPr>
        </p:nvSpPr>
        <p:spPr>
          <a:xfrm>
            <a:off x="467544" y="1600200"/>
            <a:ext cx="8208912" cy="4492625"/>
          </a:xfrm>
        </p:spPr>
        <p:txBody>
          <a:bodyPr/>
          <a:lstStyle/>
          <a:p>
            <a:r>
              <a:rPr lang="id-ID" sz="4000" dirty="0" smtClean="0"/>
              <a:t>Venue</a:t>
            </a:r>
          </a:p>
          <a:p>
            <a:pPr marL="0" indent="0">
              <a:buNone/>
            </a:pPr>
            <a:r>
              <a:rPr lang="id-ID" sz="3200" dirty="0"/>
              <a:t> </a:t>
            </a:r>
            <a:r>
              <a:rPr lang="id-ID" sz="3200" dirty="0" smtClean="0"/>
              <a:t>     what kind of atmosphere do 	you wish 	to create? what audio-visual aids can 	you 	 use?</a:t>
            </a:r>
          </a:p>
          <a:p>
            <a:pPr>
              <a:buFont typeface="Arial" charset="0"/>
              <a:buChar char="•"/>
            </a:pPr>
            <a:r>
              <a:rPr lang="id-ID" sz="3200" dirty="0" smtClean="0"/>
              <a:t>Remit</a:t>
            </a:r>
          </a:p>
          <a:p>
            <a:pPr marL="0" indent="0">
              <a:buNone/>
            </a:pPr>
            <a:r>
              <a:rPr lang="id-ID" sz="3200" dirty="0" smtClean="0"/>
              <a:t>    how much time have you been allocated?</a:t>
            </a:r>
          </a:p>
          <a:p>
            <a:pPr marL="0" indent="0">
              <a:buNone/>
            </a:pPr>
            <a:r>
              <a:rPr lang="id-ID" sz="4000" dirty="0"/>
              <a:t> </a:t>
            </a:r>
            <a:r>
              <a:rPr lang="id-ID" sz="4000" dirty="0" smtClean="0"/>
              <a:t>   </a:t>
            </a:r>
            <a:endParaRPr lang="en-US" sz="4000" dirty="0"/>
          </a:p>
        </p:txBody>
      </p:sp>
    </p:spTree>
    <p:extLst>
      <p:ext uri="{BB962C8B-B14F-4D97-AF65-F5344CB8AC3E}">
        <p14:creationId xmlns:p14="http://schemas.microsoft.com/office/powerpoint/2010/main" val="2167864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1196752"/>
            <a:ext cx="8208912" cy="4896073"/>
          </a:xfrm>
        </p:spPr>
        <p:txBody>
          <a:bodyPr/>
          <a:lstStyle/>
          <a:p>
            <a:pPr marL="0" indent="0" fontAlgn="auto">
              <a:spcAft>
                <a:spcPts val="0"/>
              </a:spcAft>
              <a:buNone/>
              <a:defRPr/>
            </a:pPr>
            <a:r>
              <a:rPr lang="en-US" sz="3200" dirty="0" smtClean="0"/>
              <a:t>2</a:t>
            </a:r>
            <a:r>
              <a:rPr lang="id-ID" sz="3200" dirty="0" smtClean="0"/>
              <a:t>. Choosing your main points</a:t>
            </a:r>
          </a:p>
          <a:p>
            <a:pPr marL="0" indent="0" fontAlgn="auto">
              <a:spcAft>
                <a:spcPts val="0"/>
              </a:spcAft>
              <a:buNone/>
              <a:defRPr/>
            </a:pPr>
            <a:r>
              <a:rPr lang="id-ID" sz="3200" dirty="0" smtClean="0"/>
              <a:t>3. Choosing your supporting information</a:t>
            </a:r>
          </a:p>
          <a:p>
            <a:pPr marL="0" indent="0" fontAlgn="auto">
              <a:spcAft>
                <a:spcPts val="0"/>
              </a:spcAft>
              <a:buNone/>
              <a:defRPr/>
            </a:pPr>
            <a:r>
              <a:rPr lang="id-ID" sz="3200" dirty="0" smtClean="0"/>
              <a:t>4. Establishing linking statements</a:t>
            </a:r>
          </a:p>
          <a:p>
            <a:pPr marL="0" indent="0" fontAlgn="auto">
              <a:spcAft>
                <a:spcPts val="0"/>
              </a:spcAft>
              <a:buNone/>
              <a:defRPr/>
            </a:pPr>
            <a:r>
              <a:rPr lang="id-ID" sz="3200" dirty="0" smtClean="0"/>
              <a:t>5. Developing an opening</a:t>
            </a:r>
          </a:p>
          <a:p>
            <a:pPr marL="0" indent="0" fontAlgn="auto">
              <a:spcAft>
                <a:spcPts val="0"/>
              </a:spcAft>
              <a:buNone/>
              <a:defRPr/>
            </a:pPr>
            <a:r>
              <a:rPr lang="id-ID" sz="3200" dirty="0" smtClean="0"/>
              <a:t>6. Developing a conclusion</a:t>
            </a:r>
          </a:p>
          <a:p>
            <a:pPr marL="0" indent="0" fontAlgn="auto">
              <a:spcAft>
                <a:spcPts val="0"/>
              </a:spcAft>
              <a:buNone/>
              <a:defRPr/>
            </a:pPr>
            <a:r>
              <a:rPr lang="id-ID" sz="3200" dirty="0" smtClean="0"/>
              <a:t>7. Reviewing your presentation</a:t>
            </a:r>
            <a:endParaRPr lang="en-US" sz="2800" dirty="0"/>
          </a:p>
        </p:txBody>
      </p:sp>
    </p:spTree>
    <p:extLst>
      <p:ext uri="{BB962C8B-B14F-4D97-AF65-F5344CB8AC3E}">
        <p14:creationId xmlns:p14="http://schemas.microsoft.com/office/powerpoint/2010/main" val="2639496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1196752"/>
            <a:ext cx="8208912" cy="4896073"/>
          </a:xfrm>
        </p:spPr>
        <p:txBody>
          <a:bodyPr/>
          <a:lstStyle/>
          <a:p>
            <a:pPr marL="0" indent="0" fontAlgn="auto">
              <a:spcAft>
                <a:spcPts val="0"/>
              </a:spcAft>
              <a:buNone/>
              <a:defRPr/>
            </a:pPr>
            <a:r>
              <a:rPr lang="en-US" sz="3200" dirty="0"/>
              <a:t>Who doesn’t want to strive and become </a:t>
            </a:r>
            <a:r>
              <a:rPr lang="en-US" sz="3200" dirty="0" smtClean="0"/>
              <a:t>successful</a:t>
            </a:r>
            <a:r>
              <a:rPr lang="id-ID" sz="3200" dirty="0" smtClean="0"/>
              <a:t>? </a:t>
            </a:r>
          </a:p>
          <a:p>
            <a:pPr marL="0" indent="0" algn="just" fontAlgn="auto">
              <a:spcAft>
                <a:spcPts val="0"/>
              </a:spcAft>
              <a:buNone/>
              <a:defRPr/>
            </a:pPr>
            <a:r>
              <a:rPr lang="en-US" sz="3600" dirty="0"/>
              <a:t>To be successful means more than just having money and making your mark. It means following your passions, living purposefully, and enjoying the present moment.</a:t>
            </a:r>
            <a:endParaRPr lang="id-ID" sz="3600" dirty="0" smtClean="0"/>
          </a:p>
          <a:p>
            <a:pPr marL="0" indent="0" fontAlgn="auto">
              <a:spcAft>
                <a:spcPts val="0"/>
              </a:spcAft>
              <a:buNone/>
              <a:defRPr/>
            </a:pPr>
            <a:endParaRPr lang="id-ID" sz="2800" dirty="0" smtClean="0"/>
          </a:p>
        </p:txBody>
      </p:sp>
    </p:spTree>
    <p:extLst>
      <p:ext uri="{BB962C8B-B14F-4D97-AF65-F5344CB8AC3E}">
        <p14:creationId xmlns:p14="http://schemas.microsoft.com/office/powerpoint/2010/main" val="42243682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468313" y="765175"/>
            <a:ext cx="8229600" cy="9271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4000" dirty="0">
                <a:latin typeface="Arial" charset="0"/>
                <a:cs typeface="Arial" charset="0"/>
              </a:rPr>
              <a:t>Developing a Path to Success</a:t>
            </a:r>
            <a:endParaRPr lang="en-US" altLang="en-US" sz="4000" dirty="0" smtClean="0">
              <a:latin typeface="Arial" charset="0"/>
              <a:cs typeface="Arial" charset="0"/>
            </a:endParaRPr>
          </a:p>
        </p:txBody>
      </p:sp>
      <p:sp>
        <p:nvSpPr>
          <p:cNvPr id="3" name="Content Placeholder 2"/>
          <p:cNvSpPr>
            <a:spLocks noGrp="1"/>
          </p:cNvSpPr>
          <p:nvPr>
            <p:ph sz="half" idx="2"/>
          </p:nvPr>
        </p:nvSpPr>
        <p:spPr>
          <a:xfrm>
            <a:off x="467544" y="1916113"/>
            <a:ext cx="8208912" cy="4176712"/>
          </a:xfrm>
        </p:spPr>
        <p:txBody>
          <a:bodyPr/>
          <a:lstStyle/>
          <a:p>
            <a:pPr fontAlgn="auto">
              <a:spcAft>
                <a:spcPts val="0"/>
              </a:spcAft>
              <a:defRPr/>
            </a:pPr>
            <a:r>
              <a:rPr lang="en-US" sz="3200" dirty="0"/>
              <a:t>1.	Identify your </a:t>
            </a:r>
            <a:r>
              <a:rPr lang="en-US" sz="3200" dirty="0" smtClean="0"/>
              <a:t>passions</a:t>
            </a:r>
            <a:endParaRPr lang="id-ID" sz="3200" dirty="0" smtClean="0"/>
          </a:p>
          <a:p>
            <a:pPr fontAlgn="auto">
              <a:spcAft>
                <a:spcPts val="0"/>
              </a:spcAft>
              <a:defRPr/>
            </a:pPr>
            <a:r>
              <a:rPr lang="en-US" sz="3200" dirty="0"/>
              <a:t>Before you can achieve success, you will have to define what success means to you. While it may take years to realize what you want to do with your life, identifying your passions, interests, and values will help you set goals and give your life a sense of meaning</a:t>
            </a:r>
          </a:p>
        </p:txBody>
      </p:sp>
    </p:spTree>
    <p:extLst>
      <p:ext uri="{BB962C8B-B14F-4D97-AF65-F5344CB8AC3E}">
        <p14:creationId xmlns:p14="http://schemas.microsoft.com/office/powerpoint/2010/main" val="18102447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1196752"/>
            <a:ext cx="8208912" cy="4896073"/>
          </a:xfrm>
        </p:spPr>
        <p:txBody>
          <a:bodyPr/>
          <a:lstStyle/>
          <a:p>
            <a:pPr fontAlgn="auto">
              <a:spcAft>
                <a:spcPts val="0"/>
              </a:spcAft>
              <a:defRPr/>
            </a:pPr>
            <a:r>
              <a:rPr lang="en-US" sz="2800" dirty="0"/>
              <a:t>2.	Make a list of your goals, and what you might do to achieve </a:t>
            </a:r>
            <a:r>
              <a:rPr lang="en-US" sz="2800" dirty="0" smtClean="0"/>
              <a:t>them</a:t>
            </a:r>
            <a:endParaRPr lang="id-ID" sz="2800" dirty="0" smtClean="0"/>
          </a:p>
          <a:p>
            <a:pPr marL="0" indent="0" algn="just" fontAlgn="auto">
              <a:spcAft>
                <a:spcPts val="0"/>
              </a:spcAft>
              <a:buNone/>
              <a:defRPr/>
            </a:pPr>
            <a:r>
              <a:rPr lang="en-US" sz="3200" dirty="0"/>
              <a:t>Be sure to address both short-term and long-term goals; try to think beyond financial and career goals, such as relationship goals, personal goals for bettering yourself, things you would like to experience, or things you want to learn. Draw up a timeline that says when you want to achieve each part</a:t>
            </a:r>
            <a:r>
              <a:rPr lang="en-US" sz="3200" dirty="0" smtClean="0"/>
              <a:t>.</a:t>
            </a:r>
            <a:endParaRPr lang="en-US" sz="3200" dirty="0"/>
          </a:p>
        </p:txBody>
      </p:sp>
    </p:spTree>
    <p:extLst>
      <p:ext uri="{BB962C8B-B14F-4D97-AF65-F5344CB8AC3E}">
        <p14:creationId xmlns:p14="http://schemas.microsoft.com/office/powerpoint/2010/main" val="819540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1196752"/>
            <a:ext cx="8208912" cy="4896073"/>
          </a:xfrm>
        </p:spPr>
        <p:txBody>
          <a:bodyPr/>
          <a:lstStyle/>
          <a:p>
            <a:pPr fontAlgn="auto">
              <a:spcAft>
                <a:spcPts val="0"/>
              </a:spcAft>
              <a:defRPr/>
            </a:pPr>
            <a:r>
              <a:rPr lang="en-US" sz="2800" dirty="0"/>
              <a:t>3.	Live </a:t>
            </a:r>
            <a:r>
              <a:rPr lang="en-US" sz="2800" dirty="0" smtClean="0"/>
              <a:t>purposefully</a:t>
            </a:r>
            <a:endParaRPr lang="id-ID" sz="2800" dirty="0" smtClean="0"/>
          </a:p>
          <a:p>
            <a:pPr marL="0" indent="0" fontAlgn="auto">
              <a:spcAft>
                <a:spcPts val="0"/>
              </a:spcAft>
              <a:buNone/>
              <a:defRPr/>
            </a:pPr>
            <a:r>
              <a:rPr lang="en-US" sz="4000" dirty="0"/>
              <a:t>In order to achieve your dreams and be the person you want to be, you will have to start paying attention to your actions. Ask yourself, "Is what I'm doing going to lead me to where I want to be in life</a:t>
            </a:r>
            <a:r>
              <a:rPr lang="en-US" sz="4000" dirty="0" smtClean="0"/>
              <a:t>?"</a:t>
            </a:r>
            <a:endParaRPr lang="en-US" sz="4000" dirty="0"/>
          </a:p>
        </p:txBody>
      </p:sp>
    </p:spTree>
    <p:extLst>
      <p:ext uri="{BB962C8B-B14F-4D97-AF65-F5344CB8AC3E}">
        <p14:creationId xmlns:p14="http://schemas.microsoft.com/office/powerpoint/2010/main" val="3367561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1196752"/>
            <a:ext cx="8208912" cy="4896073"/>
          </a:xfrm>
        </p:spPr>
        <p:txBody>
          <a:bodyPr/>
          <a:lstStyle/>
          <a:p>
            <a:r>
              <a:rPr lang="en-US" sz="3600" dirty="0"/>
              <a:t>4.	Stick to your </a:t>
            </a:r>
            <a:r>
              <a:rPr lang="en-US" sz="3600" dirty="0" smtClean="0"/>
              <a:t>commitments</a:t>
            </a:r>
            <a:endParaRPr lang="id-ID" sz="3600" dirty="0" smtClean="0"/>
          </a:p>
          <a:p>
            <a:pPr marL="0" indent="0">
              <a:buNone/>
            </a:pPr>
            <a:r>
              <a:rPr lang="en-US" sz="3600" dirty="0"/>
              <a:t>Planning is not sufficient; keeping your word is also important. If you tell someone you will do something, do it. Similarly, don't tell someone you will do something if you're not sure you can. Be honest about your limits</a:t>
            </a:r>
          </a:p>
        </p:txBody>
      </p:sp>
    </p:spTree>
    <p:extLst>
      <p:ext uri="{BB962C8B-B14F-4D97-AF65-F5344CB8AC3E}">
        <p14:creationId xmlns:p14="http://schemas.microsoft.com/office/powerpoint/2010/main" val="14326020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685800"/>
            <a:ext cx="8208912" cy="5407025"/>
          </a:xfrm>
        </p:spPr>
        <p:txBody>
          <a:bodyPr/>
          <a:lstStyle/>
          <a:p>
            <a:pPr marL="0" indent="0" algn="ctr">
              <a:buNone/>
              <a:defRPr/>
            </a:pPr>
            <a:r>
              <a:rPr lang="id-ID" sz="3600" dirty="0" smtClean="0"/>
              <a:t>Now we go to the session 14</a:t>
            </a:r>
          </a:p>
          <a:p>
            <a:pPr marL="0" indent="0" algn="ctr">
              <a:buNone/>
              <a:defRPr/>
            </a:pPr>
            <a:r>
              <a:rPr lang="id-ID" sz="3600" dirty="0" smtClean="0"/>
              <a:t>It’s about writing a paragraph</a:t>
            </a:r>
          </a:p>
          <a:p>
            <a:pPr marL="0" indent="0" algn="ctr">
              <a:buNone/>
              <a:defRPr/>
            </a:pPr>
            <a:r>
              <a:rPr lang="en-US" sz="3600" dirty="0"/>
              <a:t>A good paragraph is a mini-essay. It should demonstrate three components:</a:t>
            </a:r>
          </a:p>
          <a:p>
            <a:pPr marL="0" indent="0" algn="ctr">
              <a:buNone/>
              <a:defRPr/>
            </a:pPr>
            <a:r>
              <a:rPr lang="en-US" sz="3600" dirty="0"/>
              <a:t>     1. Introduction, i.e., a topic sentence</a:t>
            </a:r>
          </a:p>
          <a:p>
            <a:pPr marL="0" indent="0" algn="ctr">
              <a:buNone/>
              <a:defRPr/>
            </a:pPr>
            <a:r>
              <a:rPr lang="en-US" sz="3600" dirty="0"/>
              <a:t>     2. Body, i.e., supporting details</a:t>
            </a:r>
          </a:p>
          <a:p>
            <a:pPr marL="0" indent="0" algn="ctr">
              <a:buNone/>
              <a:defRPr/>
            </a:pPr>
            <a:r>
              <a:rPr lang="en-US" sz="3600" dirty="0"/>
              <a:t>     3. Conclusion or a transitional sentence to the paragraph that </a:t>
            </a:r>
          </a:p>
          <a:p>
            <a:pPr marL="0" indent="0" algn="ctr">
              <a:buNone/>
              <a:defRPr/>
            </a:pPr>
            <a:r>
              <a:rPr lang="en-US" sz="3600" dirty="0"/>
              <a:t>        follows.</a:t>
            </a:r>
          </a:p>
          <a:p>
            <a:pPr marL="0" indent="0" algn="ctr">
              <a:buNone/>
              <a:defRPr/>
            </a:pPr>
            <a:endParaRPr lang="en-US" sz="3600" dirty="0"/>
          </a:p>
          <a:p>
            <a:pPr marL="0" indent="0" algn="ctr">
              <a:buNone/>
              <a:defRPr/>
            </a:pPr>
            <a:endParaRPr lang="en-US" sz="3600" dirty="0"/>
          </a:p>
        </p:txBody>
      </p:sp>
    </p:spTree>
    <p:extLst>
      <p:ext uri="{BB962C8B-B14F-4D97-AF65-F5344CB8AC3E}">
        <p14:creationId xmlns:p14="http://schemas.microsoft.com/office/powerpoint/2010/main" val="15933783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685800"/>
            <a:ext cx="8208912" cy="5407025"/>
          </a:xfrm>
        </p:spPr>
        <p:txBody>
          <a:bodyPr/>
          <a:lstStyle/>
          <a:p>
            <a:pPr marL="0" indent="0" algn="ctr">
              <a:buNone/>
              <a:defRPr/>
            </a:pPr>
            <a:r>
              <a:rPr lang="en-US" sz="3600" dirty="0"/>
              <a:t>A good paragraph is characterized by unity, coherence, and adequate </a:t>
            </a:r>
            <a:r>
              <a:rPr lang="en-US" sz="3600" dirty="0" smtClean="0"/>
              <a:t>development</a:t>
            </a:r>
            <a:r>
              <a:rPr lang="id-ID" sz="3600" dirty="0" smtClean="0"/>
              <a:t>.</a:t>
            </a:r>
          </a:p>
          <a:p>
            <a:pPr marL="0" indent="0" algn="ctr">
              <a:buNone/>
              <a:defRPr/>
            </a:pPr>
            <a:endParaRPr lang="en-US" sz="3600" dirty="0"/>
          </a:p>
          <a:p>
            <a:pPr marL="0" indent="0">
              <a:buNone/>
              <a:defRPr/>
            </a:pPr>
            <a:endParaRPr lang="en-US" sz="3600" dirty="0"/>
          </a:p>
        </p:txBody>
      </p:sp>
    </p:spTree>
    <p:extLst>
      <p:ext uri="{BB962C8B-B14F-4D97-AF65-F5344CB8AC3E}">
        <p14:creationId xmlns:p14="http://schemas.microsoft.com/office/powerpoint/2010/main" val="5185976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685800"/>
            <a:ext cx="8208912" cy="5407025"/>
          </a:xfrm>
        </p:spPr>
        <p:txBody>
          <a:bodyPr/>
          <a:lstStyle/>
          <a:p>
            <a:pPr marL="0" indent="0" algn="ctr">
              <a:buNone/>
              <a:defRPr/>
            </a:pPr>
            <a:r>
              <a:rPr lang="en-US" sz="3600" dirty="0"/>
              <a:t>Unity: State the main idea of the paragraph in a clearly constructed topic sentence. Make sure each sentence is related to the central thought.</a:t>
            </a:r>
          </a:p>
          <a:p>
            <a:pPr marL="0" indent="0" algn="ctr">
              <a:buNone/>
              <a:defRPr/>
            </a:pPr>
            <a:r>
              <a:rPr lang="en-US" sz="3600" dirty="0" smtClean="0"/>
              <a:t>Coherence: Arrange ideas in a clear, logical order. Provide appropriate transitions to the subsequent paragraph.</a:t>
            </a:r>
          </a:p>
          <a:p>
            <a:pPr marL="0" indent="0">
              <a:buNone/>
              <a:defRPr/>
            </a:pPr>
            <a:endParaRPr lang="en-US" sz="3600" dirty="0"/>
          </a:p>
        </p:txBody>
      </p:sp>
    </p:spTree>
    <p:extLst>
      <p:ext uri="{BB962C8B-B14F-4D97-AF65-F5344CB8AC3E}">
        <p14:creationId xmlns:p14="http://schemas.microsoft.com/office/powerpoint/2010/main" val="1574073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468313" y="765175"/>
            <a:ext cx="8229600" cy="9271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altLang="en-US" sz="4000" dirty="0" smtClean="0">
                <a:latin typeface="Arial" charset="0"/>
                <a:cs typeface="Arial" charset="0"/>
              </a:rPr>
              <a:t>We’re back to the session 14</a:t>
            </a:r>
            <a:endParaRPr lang="en-US" altLang="en-US" sz="4000" dirty="0" smtClean="0">
              <a:latin typeface="Arial" charset="0"/>
              <a:cs typeface="Arial" charset="0"/>
            </a:endParaRPr>
          </a:p>
        </p:txBody>
      </p:sp>
      <p:sp>
        <p:nvSpPr>
          <p:cNvPr id="3" name="Content Placeholder 2"/>
          <p:cNvSpPr>
            <a:spLocks noGrp="1"/>
          </p:cNvSpPr>
          <p:nvPr>
            <p:ph sz="half" idx="2"/>
          </p:nvPr>
        </p:nvSpPr>
        <p:spPr>
          <a:xfrm>
            <a:off x="467544" y="1916113"/>
            <a:ext cx="8208912" cy="4176712"/>
          </a:xfrm>
        </p:spPr>
        <p:txBody>
          <a:bodyPr/>
          <a:lstStyle/>
          <a:p>
            <a:pPr fontAlgn="auto">
              <a:spcAft>
                <a:spcPts val="0"/>
              </a:spcAft>
              <a:defRPr/>
            </a:pPr>
            <a:r>
              <a:rPr lang="id-ID" sz="2800" dirty="0" smtClean="0"/>
              <a:t>We have already studied from session 8-13 about: </a:t>
            </a:r>
          </a:p>
          <a:p>
            <a:pPr fontAlgn="auto">
              <a:spcAft>
                <a:spcPts val="0"/>
              </a:spcAft>
              <a:defRPr/>
            </a:pPr>
            <a:r>
              <a:rPr lang="id-ID" sz="2800" dirty="0" smtClean="0"/>
              <a:t>Chapter 8 is about </a:t>
            </a:r>
            <a:r>
              <a:rPr lang="en-US" sz="2800" dirty="0" smtClean="0"/>
              <a:t>Making Summary</a:t>
            </a:r>
            <a:endParaRPr lang="id-ID" sz="2800" dirty="0" smtClean="0"/>
          </a:p>
          <a:p>
            <a:pPr fontAlgn="auto">
              <a:spcAft>
                <a:spcPts val="0"/>
              </a:spcAft>
              <a:defRPr/>
            </a:pPr>
            <a:r>
              <a:rPr lang="id-ID" sz="2800" dirty="0" smtClean="0"/>
              <a:t>In this chapter we have studied about the component how to make a good paragraph. We have to pay attention to the main idea then we have to make some supporting sentences to support our main idea. </a:t>
            </a:r>
            <a:endParaRPr lang="en-US" sz="2800" dirty="0"/>
          </a:p>
        </p:txBody>
      </p:sp>
    </p:spTree>
    <p:extLst>
      <p:ext uri="{BB962C8B-B14F-4D97-AF65-F5344CB8AC3E}">
        <p14:creationId xmlns:p14="http://schemas.microsoft.com/office/powerpoint/2010/main" val="10762886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685800"/>
            <a:ext cx="8208912" cy="5407025"/>
          </a:xfrm>
        </p:spPr>
        <p:txBody>
          <a:bodyPr/>
          <a:lstStyle/>
          <a:p>
            <a:pPr marL="0" indent="0" algn="ctr">
              <a:buNone/>
              <a:defRPr/>
            </a:pPr>
            <a:r>
              <a:rPr lang="en-US" sz="3600" dirty="0" smtClean="0"/>
              <a:t>Adequate </a:t>
            </a:r>
            <a:r>
              <a:rPr lang="en-US" sz="3600" dirty="0"/>
              <a:t>development: </a:t>
            </a:r>
            <a:endParaRPr lang="id-ID" sz="3600" dirty="0" smtClean="0"/>
          </a:p>
          <a:p>
            <a:pPr marL="0" indent="0" algn="ctr">
              <a:buNone/>
              <a:defRPr/>
            </a:pPr>
            <a:r>
              <a:rPr lang="en-US" sz="3600" dirty="0" smtClean="0"/>
              <a:t>Develop </a:t>
            </a:r>
            <a:r>
              <a:rPr lang="en-US" sz="3600" dirty="0"/>
              <a:t>your paragraphs with specific details and examples.</a:t>
            </a:r>
          </a:p>
          <a:p>
            <a:pPr marL="0" indent="0">
              <a:buNone/>
              <a:defRPr/>
            </a:pPr>
            <a:endParaRPr lang="en-US" sz="3600" dirty="0"/>
          </a:p>
        </p:txBody>
      </p:sp>
    </p:spTree>
    <p:extLst>
      <p:ext uri="{BB962C8B-B14F-4D97-AF65-F5344CB8AC3E}">
        <p14:creationId xmlns:p14="http://schemas.microsoft.com/office/powerpoint/2010/main" val="5554946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685800"/>
            <a:ext cx="8208912" cy="5407025"/>
          </a:xfrm>
        </p:spPr>
        <p:txBody>
          <a:bodyPr/>
          <a:lstStyle/>
          <a:p>
            <a:pPr marL="0" indent="0">
              <a:buNone/>
              <a:defRPr/>
            </a:pPr>
            <a:r>
              <a:rPr lang="en-US" sz="3600" dirty="0"/>
              <a:t>Strategies for adequate development</a:t>
            </a:r>
            <a:r>
              <a:rPr lang="en-US" sz="3600" dirty="0" smtClean="0"/>
              <a:t>:</a:t>
            </a:r>
            <a:endParaRPr lang="id-ID" sz="3600" dirty="0" smtClean="0"/>
          </a:p>
          <a:p>
            <a:pPr marL="0" indent="0">
              <a:buNone/>
              <a:defRPr/>
            </a:pPr>
            <a:r>
              <a:rPr lang="id-ID" sz="3600" dirty="0" smtClean="0"/>
              <a:t>1. </a:t>
            </a:r>
            <a:r>
              <a:rPr lang="en-US" sz="3600" dirty="0" smtClean="0"/>
              <a:t>Elaborate</a:t>
            </a:r>
            <a:r>
              <a:rPr lang="en-US" sz="3600" dirty="0"/>
              <a:t>: Spell out the details by defining, or by clarifying and adding relevant, pertinent information.</a:t>
            </a:r>
          </a:p>
          <a:p>
            <a:pPr marL="0" indent="0">
              <a:buNone/>
              <a:defRPr/>
            </a:pPr>
            <a:r>
              <a:rPr lang="id-ID" sz="3600" dirty="0" smtClean="0"/>
              <a:t>2. </a:t>
            </a:r>
            <a:r>
              <a:rPr lang="en-US" sz="3600" dirty="0" smtClean="0"/>
              <a:t>Illustrate</a:t>
            </a:r>
            <a:r>
              <a:rPr lang="en-US" sz="3600" dirty="0"/>
              <a:t>: Paint a verbal picture that helps make or clarify your point(s). Well illustrated pieces are easier to read and follow than those on a high level of abstraction.</a:t>
            </a:r>
          </a:p>
          <a:p>
            <a:pPr marL="0" indent="0">
              <a:buNone/>
              <a:defRPr/>
            </a:pPr>
            <a:endParaRPr lang="en-US" sz="3600" dirty="0"/>
          </a:p>
        </p:txBody>
      </p:sp>
    </p:spTree>
    <p:extLst>
      <p:ext uri="{BB962C8B-B14F-4D97-AF65-F5344CB8AC3E}">
        <p14:creationId xmlns:p14="http://schemas.microsoft.com/office/powerpoint/2010/main" val="27764428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685800"/>
            <a:ext cx="8208912" cy="5407025"/>
          </a:xfrm>
        </p:spPr>
        <p:txBody>
          <a:bodyPr/>
          <a:lstStyle/>
          <a:p>
            <a:pPr marL="0" indent="0">
              <a:buNone/>
              <a:defRPr/>
            </a:pPr>
            <a:r>
              <a:rPr lang="id-ID" sz="3600" dirty="0" smtClean="0"/>
              <a:t>3. </a:t>
            </a:r>
            <a:r>
              <a:rPr lang="en-US" sz="3600" dirty="0" smtClean="0"/>
              <a:t>Argue</a:t>
            </a:r>
            <a:r>
              <a:rPr lang="en-US" sz="3600" dirty="0"/>
              <a:t>: Give the reasons, </a:t>
            </a:r>
            <a:r>
              <a:rPr lang="en-US" sz="3600" dirty="0" smtClean="0"/>
              <a:t>justifications</a:t>
            </a:r>
            <a:r>
              <a:rPr lang="en-US" sz="3600" dirty="0"/>
              <a:t>, and rationales for the position or view you have taken in the topic sentence. Draw inferences for the reader and explain the significance of assertions or claims being made.</a:t>
            </a:r>
          </a:p>
          <a:p>
            <a:pPr marL="0" indent="0">
              <a:buNone/>
              <a:defRPr/>
            </a:pPr>
            <a:r>
              <a:rPr lang="id-ID" sz="3600" dirty="0" smtClean="0"/>
              <a:t>4. </a:t>
            </a:r>
            <a:r>
              <a:rPr lang="en-US" sz="3600" dirty="0" smtClean="0"/>
              <a:t>Narrate</a:t>
            </a:r>
            <a:r>
              <a:rPr lang="en-US" sz="3600" dirty="0"/>
              <a:t>: Relate the historical development of the phenomenon at issue</a:t>
            </a:r>
            <a:r>
              <a:rPr lang="en-US" sz="3600" dirty="0" smtClean="0"/>
              <a:t>.</a:t>
            </a:r>
            <a:endParaRPr lang="en-US" sz="3600" dirty="0"/>
          </a:p>
        </p:txBody>
      </p:sp>
    </p:spTree>
    <p:extLst>
      <p:ext uri="{BB962C8B-B14F-4D97-AF65-F5344CB8AC3E}">
        <p14:creationId xmlns:p14="http://schemas.microsoft.com/office/powerpoint/2010/main" val="40605904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685800"/>
            <a:ext cx="8208912" cy="5407025"/>
          </a:xfrm>
        </p:spPr>
        <p:txBody>
          <a:bodyPr/>
          <a:lstStyle/>
          <a:p>
            <a:pPr marL="0" indent="0">
              <a:buNone/>
              <a:defRPr/>
            </a:pPr>
            <a:r>
              <a:rPr lang="id-ID" sz="3600" dirty="0" smtClean="0"/>
              <a:t>5. </a:t>
            </a:r>
            <a:r>
              <a:rPr lang="en-US" sz="3600" dirty="0" smtClean="0"/>
              <a:t>Process</a:t>
            </a:r>
            <a:r>
              <a:rPr lang="en-US" sz="3600" dirty="0"/>
              <a:t>: Describe how something </a:t>
            </a:r>
            <a:r>
              <a:rPr lang="id-ID" sz="3600" dirty="0" smtClean="0"/>
              <a:t>	            </a:t>
            </a:r>
            <a:r>
              <a:rPr lang="en-US" sz="3600" dirty="0" smtClean="0"/>
              <a:t>works.</a:t>
            </a:r>
            <a:endParaRPr lang="id-ID" sz="3600" dirty="0" smtClean="0"/>
          </a:p>
          <a:p>
            <a:pPr marL="0" indent="0">
              <a:buNone/>
              <a:defRPr/>
            </a:pPr>
            <a:r>
              <a:rPr lang="id-ID" sz="3600" dirty="0" smtClean="0"/>
              <a:t>6. </a:t>
            </a:r>
            <a:r>
              <a:rPr lang="en-US" sz="3600" dirty="0" smtClean="0"/>
              <a:t>Describe</a:t>
            </a:r>
            <a:r>
              <a:rPr lang="en-US" sz="3600" dirty="0"/>
              <a:t>: Observe without </a:t>
            </a:r>
            <a:r>
              <a:rPr lang="id-ID" sz="3600" dirty="0"/>
              <a:t> </a:t>
            </a:r>
            <a:r>
              <a:rPr lang="id-ID" sz="3600" dirty="0" smtClean="0"/>
              <a:t>  </a:t>
            </a:r>
          </a:p>
          <a:p>
            <a:pPr marL="0" indent="0">
              <a:buNone/>
              <a:defRPr/>
            </a:pPr>
            <a:r>
              <a:rPr lang="id-ID" sz="3600" dirty="0"/>
              <a:t> </a:t>
            </a:r>
            <a:r>
              <a:rPr lang="id-ID" sz="3600" dirty="0" smtClean="0"/>
              <a:t>                   </a:t>
            </a:r>
            <a:r>
              <a:rPr lang="en-US" sz="3600" dirty="0" smtClean="0"/>
              <a:t>preconceived </a:t>
            </a:r>
            <a:r>
              <a:rPr lang="en-US" sz="3600" dirty="0"/>
              <a:t>categories.</a:t>
            </a:r>
          </a:p>
          <a:p>
            <a:pPr marL="0" indent="0">
              <a:buNone/>
              <a:defRPr/>
            </a:pPr>
            <a:r>
              <a:rPr lang="id-ID" sz="3600" dirty="0" smtClean="0"/>
              <a:t>7. </a:t>
            </a:r>
            <a:r>
              <a:rPr lang="en-US" sz="3600" dirty="0" smtClean="0"/>
              <a:t>Classify</a:t>
            </a:r>
            <a:r>
              <a:rPr lang="en-US" sz="3600" dirty="0"/>
              <a:t>: Organize phenomena or </a:t>
            </a:r>
            <a:endParaRPr lang="id-ID" sz="3600" dirty="0" smtClean="0"/>
          </a:p>
          <a:p>
            <a:pPr marL="0" indent="0">
              <a:buNone/>
              <a:defRPr/>
            </a:pPr>
            <a:r>
              <a:rPr lang="id-ID" sz="3600" dirty="0"/>
              <a:t> </a:t>
            </a:r>
            <a:r>
              <a:rPr lang="id-ID" sz="3600" dirty="0" smtClean="0"/>
              <a:t>                  </a:t>
            </a:r>
            <a:r>
              <a:rPr lang="en-US" sz="3600" dirty="0" smtClean="0"/>
              <a:t>ideas </a:t>
            </a:r>
            <a:r>
              <a:rPr lang="en-US" sz="3600" dirty="0"/>
              <a:t>into larger categories </a:t>
            </a:r>
            <a:r>
              <a:rPr lang="id-ID" sz="3600" dirty="0" smtClean="0"/>
              <a:t>  </a:t>
            </a:r>
          </a:p>
          <a:p>
            <a:pPr marL="0" indent="0">
              <a:buNone/>
              <a:defRPr/>
            </a:pPr>
            <a:r>
              <a:rPr lang="id-ID" sz="3600" dirty="0"/>
              <a:t> </a:t>
            </a:r>
            <a:r>
              <a:rPr lang="id-ID" sz="3600" dirty="0" smtClean="0"/>
              <a:t>                  </a:t>
            </a:r>
            <a:r>
              <a:rPr lang="en-US" sz="3600" dirty="0" smtClean="0"/>
              <a:t>that </a:t>
            </a:r>
            <a:r>
              <a:rPr lang="en-US" sz="3600" dirty="0"/>
              <a:t>share common </a:t>
            </a:r>
            <a:r>
              <a:rPr lang="id-ID" sz="3600" dirty="0" smtClean="0"/>
              <a:t> </a:t>
            </a:r>
          </a:p>
          <a:p>
            <a:pPr marL="0" indent="0">
              <a:buNone/>
              <a:defRPr/>
            </a:pPr>
            <a:r>
              <a:rPr lang="id-ID" sz="3600" dirty="0"/>
              <a:t> </a:t>
            </a:r>
            <a:r>
              <a:rPr lang="id-ID" sz="3600" dirty="0" smtClean="0"/>
              <a:t>                  </a:t>
            </a:r>
            <a:r>
              <a:rPr lang="en-US" sz="3600" dirty="0" smtClean="0"/>
              <a:t>characteristics</a:t>
            </a:r>
            <a:r>
              <a:rPr lang="en-US" sz="3600" dirty="0"/>
              <a:t>.</a:t>
            </a:r>
          </a:p>
          <a:p>
            <a:pPr marL="0" indent="0">
              <a:buNone/>
              <a:defRPr/>
            </a:pPr>
            <a:endParaRPr lang="en-US" sz="3600" dirty="0"/>
          </a:p>
        </p:txBody>
      </p:sp>
    </p:spTree>
    <p:extLst>
      <p:ext uri="{BB962C8B-B14F-4D97-AF65-F5344CB8AC3E}">
        <p14:creationId xmlns:p14="http://schemas.microsoft.com/office/powerpoint/2010/main" val="15898233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685800"/>
            <a:ext cx="8208912" cy="5407025"/>
          </a:xfrm>
        </p:spPr>
        <p:txBody>
          <a:bodyPr/>
          <a:lstStyle/>
          <a:p>
            <a:pPr marL="0" indent="0">
              <a:buNone/>
              <a:defRPr/>
            </a:pPr>
            <a:r>
              <a:rPr lang="id-ID" sz="3600" dirty="0" smtClean="0"/>
              <a:t>8. </a:t>
            </a:r>
            <a:r>
              <a:rPr lang="en-US" sz="3600" dirty="0" smtClean="0"/>
              <a:t>Analyze</a:t>
            </a:r>
            <a:r>
              <a:rPr lang="en-US" sz="3600" dirty="0"/>
              <a:t>: Divide phenomena or ideas </a:t>
            </a:r>
            <a:endParaRPr lang="id-ID" sz="3600" dirty="0" smtClean="0"/>
          </a:p>
          <a:p>
            <a:pPr marL="0" indent="0">
              <a:buNone/>
              <a:defRPr/>
            </a:pPr>
            <a:r>
              <a:rPr lang="id-ID" sz="3600" dirty="0"/>
              <a:t> </a:t>
            </a:r>
            <a:r>
              <a:rPr lang="id-ID" sz="3600" dirty="0" smtClean="0"/>
              <a:t>                  </a:t>
            </a:r>
            <a:r>
              <a:rPr lang="en-US" sz="3600" dirty="0" smtClean="0"/>
              <a:t>into </a:t>
            </a:r>
            <a:r>
              <a:rPr lang="en-US" sz="3600" dirty="0"/>
              <a:t>elements</a:t>
            </a:r>
            <a:r>
              <a:rPr lang="en-US" sz="3600" dirty="0" smtClean="0"/>
              <a:t>.</a:t>
            </a:r>
            <a:endParaRPr lang="id-ID" sz="3600" dirty="0" smtClean="0"/>
          </a:p>
          <a:p>
            <a:pPr marL="0" indent="0">
              <a:buNone/>
              <a:defRPr/>
            </a:pPr>
            <a:r>
              <a:rPr lang="id-ID" sz="3600" dirty="0" smtClean="0"/>
              <a:t>9. </a:t>
            </a:r>
            <a:r>
              <a:rPr lang="en-US" sz="3600" dirty="0"/>
              <a:t>Compare and Contrast: Show </a:t>
            </a:r>
            <a:endParaRPr lang="id-ID" sz="3600" dirty="0" smtClean="0"/>
          </a:p>
          <a:p>
            <a:pPr marL="0" indent="0">
              <a:buNone/>
              <a:defRPr/>
            </a:pPr>
            <a:r>
              <a:rPr lang="id-ID" sz="3600" dirty="0" smtClean="0"/>
              <a:t>     </a:t>
            </a:r>
            <a:r>
              <a:rPr lang="en-US" sz="3600" dirty="0" smtClean="0"/>
              <a:t>similarities </a:t>
            </a:r>
            <a:r>
              <a:rPr lang="en-US" sz="3600" dirty="0"/>
              <a:t>and differences between </a:t>
            </a:r>
            <a:endParaRPr lang="id-ID" sz="3600" dirty="0" smtClean="0"/>
          </a:p>
          <a:p>
            <a:pPr marL="0" indent="0">
              <a:buNone/>
              <a:defRPr/>
            </a:pPr>
            <a:r>
              <a:rPr lang="id-ID" sz="3600" dirty="0"/>
              <a:t> </a:t>
            </a:r>
            <a:r>
              <a:rPr lang="id-ID" sz="3600" dirty="0" smtClean="0"/>
              <a:t>    </a:t>
            </a:r>
            <a:r>
              <a:rPr lang="en-US" sz="3600" dirty="0" smtClean="0"/>
              <a:t>two </a:t>
            </a:r>
            <a:r>
              <a:rPr lang="en-US" sz="3600" dirty="0"/>
              <a:t>or more phenomena or ideas.</a:t>
            </a:r>
          </a:p>
          <a:p>
            <a:pPr marL="0" indent="0">
              <a:buNone/>
              <a:defRPr/>
            </a:pPr>
            <a:r>
              <a:rPr lang="id-ID" sz="3600" dirty="0" smtClean="0"/>
              <a:t>10. </a:t>
            </a:r>
            <a:r>
              <a:rPr lang="en-US" sz="3600" dirty="0" smtClean="0"/>
              <a:t>Relate</a:t>
            </a:r>
            <a:r>
              <a:rPr lang="en-US" sz="3600" dirty="0"/>
              <a:t>: Show correlations and </a:t>
            </a:r>
            <a:endParaRPr lang="id-ID" sz="3600" dirty="0" smtClean="0"/>
          </a:p>
          <a:p>
            <a:pPr marL="0" indent="0">
              <a:buNone/>
              <a:defRPr/>
            </a:pPr>
            <a:r>
              <a:rPr lang="id-ID" sz="3600" dirty="0"/>
              <a:t> </a:t>
            </a:r>
            <a:r>
              <a:rPr lang="id-ID" sz="3600" dirty="0" smtClean="0"/>
              <a:t>   </a:t>
            </a:r>
            <a:r>
              <a:rPr lang="en-US" sz="3600" dirty="0" smtClean="0"/>
              <a:t>causes </a:t>
            </a:r>
            <a:r>
              <a:rPr lang="en-US" sz="3600" dirty="0"/>
              <a:t>(beware of logical fallacies, </a:t>
            </a:r>
            <a:endParaRPr lang="id-ID" sz="3600" dirty="0" smtClean="0"/>
          </a:p>
          <a:p>
            <a:pPr marL="0" indent="0">
              <a:buNone/>
              <a:defRPr/>
            </a:pPr>
            <a:r>
              <a:rPr lang="id-ID" sz="3600" dirty="0"/>
              <a:t> </a:t>
            </a:r>
            <a:r>
              <a:rPr lang="id-ID" sz="3600" dirty="0" smtClean="0"/>
              <a:t>   </a:t>
            </a:r>
            <a:r>
              <a:rPr lang="en-US" sz="3600" dirty="0" smtClean="0"/>
              <a:t>however</a:t>
            </a:r>
            <a:r>
              <a:rPr lang="en-US" sz="3600" dirty="0"/>
              <a:t>!)</a:t>
            </a:r>
          </a:p>
          <a:p>
            <a:pPr marL="0" indent="0">
              <a:buNone/>
              <a:defRPr/>
            </a:pPr>
            <a:endParaRPr lang="en-US" sz="3600" dirty="0"/>
          </a:p>
        </p:txBody>
      </p:sp>
    </p:spTree>
    <p:extLst>
      <p:ext uri="{BB962C8B-B14F-4D97-AF65-F5344CB8AC3E}">
        <p14:creationId xmlns:p14="http://schemas.microsoft.com/office/powerpoint/2010/main" val="869454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685800"/>
            <a:ext cx="8208912" cy="5407025"/>
          </a:xfrm>
        </p:spPr>
        <p:txBody>
          <a:bodyPr/>
          <a:lstStyle/>
          <a:p>
            <a:pPr marL="0" indent="0">
              <a:buNone/>
              <a:defRPr/>
            </a:pPr>
            <a:r>
              <a:rPr lang="en-US" sz="3600" dirty="0"/>
              <a:t>A paragraph should be neither too short nor too long. A good paragraph in a </a:t>
            </a:r>
            <a:r>
              <a:rPr lang="id-ID" sz="3600" dirty="0" smtClean="0"/>
              <a:t>t</a:t>
            </a:r>
            <a:r>
              <a:rPr lang="en-US" sz="3600" dirty="0" err="1" smtClean="0"/>
              <a:t>rinity</a:t>
            </a:r>
            <a:r>
              <a:rPr lang="en-US" sz="3600" dirty="0" smtClean="0"/>
              <a:t> </a:t>
            </a:r>
            <a:r>
              <a:rPr lang="en-US" sz="3600" dirty="0"/>
              <a:t>exercise should be 5-6 sentences long. As a general rule, avoid single-sentence paragraphs. </a:t>
            </a:r>
            <a:endParaRPr lang="id-ID" sz="3600" dirty="0" smtClean="0"/>
          </a:p>
          <a:p>
            <a:pPr marL="0" indent="0">
              <a:buNone/>
              <a:defRPr/>
            </a:pPr>
            <a:endParaRPr lang="en-US" sz="3600" dirty="0"/>
          </a:p>
          <a:p>
            <a:pPr marL="0" indent="0">
              <a:buNone/>
              <a:defRPr/>
            </a:pPr>
            <a:endParaRPr lang="en-US" sz="3600" dirty="0"/>
          </a:p>
        </p:txBody>
      </p:sp>
    </p:spTree>
    <p:extLst>
      <p:ext uri="{BB962C8B-B14F-4D97-AF65-F5344CB8AC3E}">
        <p14:creationId xmlns:p14="http://schemas.microsoft.com/office/powerpoint/2010/main" val="21170409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685800"/>
            <a:ext cx="8208912" cy="5407025"/>
          </a:xfrm>
        </p:spPr>
        <p:txBody>
          <a:bodyPr/>
          <a:lstStyle/>
          <a:p>
            <a:pPr marL="0" indent="0">
              <a:buNone/>
              <a:defRPr/>
            </a:pPr>
            <a:r>
              <a:rPr lang="en-US" sz="3600" dirty="0"/>
              <a:t>If your paragraphs run longer than a page, you are probably straining the grader’s thought span. Look for a logical place to make a break or reorganize the material. Indent each new paragraph five spaces.</a:t>
            </a:r>
          </a:p>
          <a:p>
            <a:pPr marL="0" indent="0">
              <a:buNone/>
              <a:defRPr/>
            </a:pPr>
            <a:r>
              <a:rPr lang="en-US" sz="3600" dirty="0"/>
              <a:t>(taken from https://trinitysem.edu/how-to-write-good-paragraphs/)</a:t>
            </a:r>
          </a:p>
          <a:p>
            <a:pPr marL="0" indent="0">
              <a:buNone/>
              <a:defRPr/>
            </a:pPr>
            <a:endParaRPr lang="en-US" sz="3600" dirty="0"/>
          </a:p>
          <a:p>
            <a:pPr marL="0" indent="0">
              <a:buNone/>
              <a:defRPr/>
            </a:pPr>
            <a:endParaRPr lang="en-US" sz="3600" dirty="0"/>
          </a:p>
        </p:txBody>
      </p:sp>
    </p:spTree>
    <p:extLst>
      <p:ext uri="{BB962C8B-B14F-4D97-AF65-F5344CB8AC3E}">
        <p14:creationId xmlns:p14="http://schemas.microsoft.com/office/powerpoint/2010/main" val="3489987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1196752"/>
            <a:ext cx="8208912" cy="4896073"/>
          </a:xfrm>
        </p:spPr>
        <p:txBody>
          <a:bodyPr/>
          <a:lstStyle/>
          <a:p>
            <a:pPr fontAlgn="auto">
              <a:spcAft>
                <a:spcPts val="0"/>
              </a:spcAft>
              <a:defRPr/>
            </a:pPr>
            <a:r>
              <a:rPr lang="id-ID" sz="2800" dirty="0" smtClean="0"/>
              <a:t>Next </a:t>
            </a:r>
            <a:r>
              <a:rPr lang="id-ID" sz="2800" dirty="0" smtClean="0"/>
              <a:t>chapter, chapter 9, </a:t>
            </a:r>
            <a:r>
              <a:rPr lang="id-ID" sz="2800" dirty="0" smtClean="0"/>
              <a:t>‘</a:t>
            </a:r>
            <a:r>
              <a:rPr lang="id-ID" sz="2800" dirty="0" smtClean="0"/>
              <a:t>How to write a report.’ </a:t>
            </a:r>
          </a:p>
          <a:p>
            <a:pPr fontAlgn="auto">
              <a:spcAft>
                <a:spcPts val="0"/>
              </a:spcAft>
              <a:defRPr/>
            </a:pPr>
            <a:r>
              <a:rPr lang="id-ID" sz="2800" dirty="0" smtClean="0"/>
              <a:t>A </a:t>
            </a:r>
            <a:r>
              <a:rPr lang="id-ID" sz="2800" dirty="0" smtClean="0"/>
              <a:t>report means you make something for a clear purpose to a particular audience and don’t forget to present evidence, analyze and apply to a particular problem or issue. </a:t>
            </a:r>
          </a:p>
        </p:txBody>
      </p:sp>
    </p:spTree>
    <p:extLst>
      <p:ext uri="{BB962C8B-B14F-4D97-AF65-F5344CB8AC3E}">
        <p14:creationId xmlns:p14="http://schemas.microsoft.com/office/powerpoint/2010/main" val="2167864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468313" y="765175"/>
            <a:ext cx="8229600" cy="377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tLang="en-US" sz="4000" dirty="0" smtClean="0">
              <a:latin typeface="Arial" charset="0"/>
              <a:cs typeface="Arial" charset="0"/>
            </a:endParaRPr>
          </a:p>
        </p:txBody>
      </p:sp>
      <p:sp>
        <p:nvSpPr>
          <p:cNvPr id="3" name="Content Placeholder 2"/>
          <p:cNvSpPr>
            <a:spLocks noGrp="1"/>
          </p:cNvSpPr>
          <p:nvPr>
            <p:ph sz="half" idx="2"/>
          </p:nvPr>
        </p:nvSpPr>
        <p:spPr>
          <a:xfrm>
            <a:off x="467544" y="1143000"/>
            <a:ext cx="8208912" cy="4949825"/>
          </a:xfrm>
        </p:spPr>
        <p:txBody>
          <a:bodyPr/>
          <a:lstStyle/>
          <a:p>
            <a:pPr fontAlgn="auto">
              <a:spcAft>
                <a:spcPts val="0"/>
              </a:spcAft>
              <a:defRPr/>
            </a:pPr>
            <a:r>
              <a:rPr lang="id-ID" sz="2800" dirty="0" smtClean="0"/>
              <a:t>The information is presented in a clearly structured  format making use of sections headings so that the information is easy to locate and follow. </a:t>
            </a:r>
          </a:p>
          <a:p>
            <a:pPr fontAlgn="auto">
              <a:spcAft>
                <a:spcPts val="0"/>
              </a:spcAft>
              <a:defRPr/>
            </a:pPr>
            <a:r>
              <a:rPr lang="id-ID" sz="2800" dirty="0" smtClean="0"/>
              <a:t>Next chapter 10, </a:t>
            </a:r>
            <a:r>
              <a:rPr lang="id-ID" sz="2800" dirty="0" smtClean="0"/>
              <a:t>agreement/disagreement </a:t>
            </a:r>
            <a:r>
              <a:rPr lang="id-ID" sz="2800" dirty="0" smtClean="0"/>
              <a:t>and also advantage/disadvantage.    </a:t>
            </a:r>
          </a:p>
          <a:p>
            <a:pPr marL="0" indent="0" fontAlgn="auto">
              <a:spcAft>
                <a:spcPts val="0"/>
              </a:spcAft>
              <a:buNone/>
              <a:defRPr/>
            </a:pPr>
            <a:endParaRPr lang="id-ID" sz="2800" dirty="0" smtClean="0"/>
          </a:p>
          <a:p>
            <a:pPr marL="0" indent="0" fontAlgn="auto">
              <a:spcAft>
                <a:spcPts val="0"/>
              </a:spcAft>
              <a:buNone/>
              <a:defRPr/>
            </a:pPr>
            <a:endParaRPr lang="id-ID" sz="2800" dirty="0" smtClean="0"/>
          </a:p>
          <a:p>
            <a:pPr fontAlgn="auto">
              <a:spcAft>
                <a:spcPts val="0"/>
              </a:spcAft>
              <a:defRPr/>
            </a:pPr>
            <a:endParaRPr lang="en-US" sz="2800" dirty="0"/>
          </a:p>
        </p:txBody>
      </p:sp>
    </p:spTree>
    <p:extLst>
      <p:ext uri="{BB962C8B-B14F-4D97-AF65-F5344CB8AC3E}">
        <p14:creationId xmlns:p14="http://schemas.microsoft.com/office/powerpoint/2010/main" val="2167864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685800"/>
            <a:ext cx="8208912" cy="5407025"/>
          </a:xfrm>
        </p:spPr>
        <p:txBody>
          <a:bodyPr/>
          <a:lstStyle/>
          <a:p>
            <a:pPr fontAlgn="auto">
              <a:spcAft>
                <a:spcPts val="0"/>
              </a:spcAft>
              <a:defRPr/>
            </a:pPr>
            <a:r>
              <a:rPr lang="id-ID" sz="2800" dirty="0" smtClean="0"/>
              <a:t>If you like something and agree, you will say; yes I agree</a:t>
            </a:r>
          </a:p>
          <a:p>
            <a:pPr marL="0" indent="0" fontAlgn="auto">
              <a:spcAft>
                <a:spcPts val="0"/>
              </a:spcAft>
              <a:buNone/>
              <a:defRPr/>
            </a:pPr>
            <a:r>
              <a:rPr lang="id-ID" sz="2800" dirty="0"/>
              <a:t> </a:t>
            </a:r>
            <a:r>
              <a:rPr lang="id-ID" sz="2800" dirty="0" smtClean="0"/>
              <a:t>   yes I like</a:t>
            </a:r>
          </a:p>
          <a:p>
            <a:pPr marL="0" indent="0" fontAlgn="auto">
              <a:spcAft>
                <a:spcPts val="0"/>
              </a:spcAft>
              <a:buNone/>
              <a:defRPr/>
            </a:pPr>
            <a:r>
              <a:rPr lang="id-ID" sz="2800" dirty="0"/>
              <a:t> </a:t>
            </a:r>
            <a:r>
              <a:rPr lang="id-ID" sz="2800" dirty="0" smtClean="0"/>
              <a:t>   I’ll follow you</a:t>
            </a:r>
          </a:p>
          <a:p>
            <a:pPr fontAlgn="auto">
              <a:spcAft>
                <a:spcPts val="0"/>
              </a:spcAft>
              <a:buFont typeface="Arial" charset="0"/>
              <a:buChar char="•"/>
              <a:defRPr/>
            </a:pPr>
            <a:r>
              <a:rPr lang="id-ID" sz="2800" dirty="0" smtClean="0"/>
              <a:t>But if you don’t like it, you will say:</a:t>
            </a:r>
          </a:p>
          <a:p>
            <a:pPr fontAlgn="auto">
              <a:spcAft>
                <a:spcPts val="0"/>
              </a:spcAft>
              <a:buFont typeface="Arial" charset="0"/>
              <a:buChar char="•"/>
              <a:defRPr/>
            </a:pPr>
            <a:r>
              <a:rPr lang="id-ID" sz="2800" dirty="0" smtClean="0"/>
              <a:t>I disagree</a:t>
            </a:r>
          </a:p>
          <a:p>
            <a:pPr fontAlgn="auto">
              <a:spcAft>
                <a:spcPts val="0"/>
              </a:spcAft>
              <a:buFont typeface="Arial" charset="0"/>
              <a:buChar char="•"/>
              <a:defRPr/>
            </a:pPr>
            <a:r>
              <a:rPr lang="id-ID" sz="2800" dirty="0" smtClean="0"/>
              <a:t>I don’t like</a:t>
            </a:r>
          </a:p>
          <a:p>
            <a:pPr fontAlgn="auto">
              <a:spcAft>
                <a:spcPts val="0"/>
              </a:spcAft>
              <a:buFont typeface="Arial" charset="0"/>
              <a:buChar char="•"/>
              <a:defRPr/>
            </a:pPr>
            <a:r>
              <a:rPr lang="id-ID" sz="2800" dirty="0" smtClean="0"/>
              <a:t>I am not with you</a:t>
            </a:r>
          </a:p>
          <a:p>
            <a:pPr marL="0" indent="0" fontAlgn="auto">
              <a:spcAft>
                <a:spcPts val="0"/>
              </a:spcAft>
              <a:buNone/>
              <a:defRPr/>
            </a:pPr>
            <a:r>
              <a:rPr lang="id-ID" sz="2800" dirty="0" smtClean="0"/>
              <a:t>How about advantage/disadvantage?</a:t>
            </a:r>
          </a:p>
          <a:p>
            <a:pPr marL="0" indent="0" fontAlgn="auto">
              <a:spcAft>
                <a:spcPts val="0"/>
              </a:spcAft>
              <a:buNone/>
              <a:defRPr/>
            </a:pPr>
            <a:endParaRPr lang="en-US" sz="2800" dirty="0"/>
          </a:p>
        </p:txBody>
      </p:sp>
    </p:spTree>
    <p:extLst>
      <p:ext uri="{BB962C8B-B14F-4D97-AF65-F5344CB8AC3E}">
        <p14:creationId xmlns:p14="http://schemas.microsoft.com/office/powerpoint/2010/main" val="2619146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468313" y="765175"/>
            <a:ext cx="8229600" cy="9271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tLang="en-US" sz="4000" dirty="0" smtClean="0">
              <a:latin typeface="Arial" charset="0"/>
              <a:cs typeface="Arial" charset="0"/>
            </a:endParaRPr>
          </a:p>
        </p:txBody>
      </p:sp>
      <p:sp>
        <p:nvSpPr>
          <p:cNvPr id="3" name="Content Placeholder 2"/>
          <p:cNvSpPr>
            <a:spLocks noGrp="1"/>
          </p:cNvSpPr>
          <p:nvPr>
            <p:ph sz="half" idx="2"/>
          </p:nvPr>
        </p:nvSpPr>
        <p:spPr>
          <a:xfrm>
            <a:off x="467544" y="1916113"/>
            <a:ext cx="8208912" cy="4176712"/>
          </a:xfrm>
        </p:spPr>
        <p:txBody>
          <a:bodyPr/>
          <a:lstStyle/>
          <a:p>
            <a:pPr fontAlgn="auto">
              <a:spcAft>
                <a:spcPts val="0"/>
              </a:spcAft>
              <a:defRPr/>
            </a:pPr>
            <a:r>
              <a:rPr lang="id-ID" sz="3600" dirty="0" smtClean="0"/>
              <a:t>If yo think, you will get possitive  things, it  means you will get the advantage of it.</a:t>
            </a:r>
          </a:p>
          <a:p>
            <a:pPr fontAlgn="auto">
              <a:spcAft>
                <a:spcPts val="0"/>
              </a:spcAft>
              <a:defRPr/>
            </a:pPr>
            <a:r>
              <a:rPr lang="id-ID" sz="3600" dirty="0" smtClean="0"/>
              <a:t>How about the  disadvantage??</a:t>
            </a:r>
          </a:p>
          <a:p>
            <a:pPr fontAlgn="auto">
              <a:spcAft>
                <a:spcPts val="0"/>
              </a:spcAft>
              <a:defRPr/>
            </a:pPr>
            <a:r>
              <a:rPr lang="id-ID" sz="3600" dirty="0" smtClean="0"/>
              <a:t>If you don’t get any thing,  it means you will get  the disadvantage  of it</a:t>
            </a:r>
            <a:endParaRPr lang="en-US" sz="3600" dirty="0"/>
          </a:p>
        </p:txBody>
      </p:sp>
    </p:spTree>
    <p:extLst>
      <p:ext uri="{BB962C8B-B14F-4D97-AF65-F5344CB8AC3E}">
        <p14:creationId xmlns:p14="http://schemas.microsoft.com/office/powerpoint/2010/main" val="2167864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609600"/>
            <a:ext cx="8208912" cy="5483225"/>
          </a:xfrm>
        </p:spPr>
        <p:txBody>
          <a:bodyPr/>
          <a:lstStyle/>
          <a:p>
            <a:pPr marL="0" indent="0" fontAlgn="auto">
              <a:spcAft>
                <a:spcPts val="0"/>
              </a:spcAft>
              <a:buNone/>
              <a:defRPr/>
            </a:pPr>
            <a:r>
              <a:rPr lang="id-ID" sz="2800" dirty="0" smtClean="0"/>
              <a:t>Next session about translation.</a:t>
            </a:r>
          </a:p>
          <a:p>
            <a:pPr marL="0" indent="0" fontAlgn="auto">
              <a:spcAft>
                <a:spcPts val="0"/>
              </a:spcAft>
              <a:buNone/>
              <a:defRPr/>
            </a:pPr>
            <a:r>
              <a:rPr lang="id-ID" sz="2800" dirty="0" smtClean="0"/>
              <a:t>The </a:t>
            </a:r>
            <a:r>
              <a:rPr lang="id-ID" sz="2800" dirty="0" smtClean="0"/>
              <a:t>five principles in translation; there are</a:t>
            </a:r>
          </a:p>
          <a:p>
            <a:pPr marL="514350" indent="-514350" fontAlgn="auto">
              <a:spcAft>
                <a:spcPts val="0"/>
              </a:spcAft>
              <a:buAutoNum type="arabicPeriod"/>
              <a:defRPr/>
            </a:pPr>
            <a:r>
              <a:rPr lang="id-ID" sz="2800" dirty="0" smtClean="0"/>
              <a:t>The translator should understand the sense and material of the original author.</a:t>
            </a:r>
          </a:p>
          <a:p>
            <a:pPr marL="514350" indent="-514350" fontAlgn="auto">
              <a:spcAft>
                <a:spcPts val="0"/>
              </a:spcAft>
              <a:buAutoNum type="arabicPeriod"/>
              <a:defRPr/>
            </a:pPr>
            <a:r>
              <a:rPr lang="id-ID" sz="2800" dirty="0" smtClean="0"/>
              <a:t>The translator should  have an excellent knowledge both the source language and the target of language. </a:t>
            </a:r>
          </a:p>
          <a:p>
            <a:pPr marL="514350" indent="-514350" fontAlgn="auto">
              <a:spcAft>
                <a:spcPts val="0"/>
              </a:spcAft>
              <a:buAutoNum type="arabicPeriod"/>
              <a:defRPr/>
            </a:pPr>
            <a:r>
              <a:rPr lang="id-ID" sz="2800" dirty="0" smtClean="0"/>
              <a:t>The translator should avoid word-for-word renderings.</a:t>
            </a:r>
          </a:p>
        </p:txBody>
      </p:sp>
    </p:spTree>
    <p:extLst>
      <p:ext uri="{BB962C8B-B14F-4D97-AF65-F5344CB8AC3E}">
        <p14:creationId xmlns:p14="http://schemas.microsoft.com/office/powerpoint/2010/main" val="1939383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468313" y="765175"/>
            <a:ext cx="8229600" cy="9271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tLang="en-US" sz="4000" dirty="0" smtClean="0">
              <a:latin typeface="Arial" charset="0"/>
              <a:cs typeface="Arial" charset="0"/>
            </a:endParaRPr>
          </a:p>
        </p:txBody>
      </p:sp>
      <p:sp>
        <p:nvSpPr>
          <p:cNvPr id="3" name="Content Placeholder 2"/>
          <p:cNvSpPr>
            <a:spLocks noGrp="1"/>
          </p:cNvSpPr>
          <p:nvPr>
            <p:ph sz="half" idx="2"/>
          </p:nvPr>
        </p:nvSpPr>
        <p:spPr>
          <a:xfrm>
            <a:off x="467544" y="1916113"/>
            <a:ext cx="8208912" cy="4176712"/>
          </a:xfrm>
        </p:spPr>
        <p:txBody>
          <a:bodyPr/>
          <a:lstStyle/>
          <a:p>
            <a:pPr marL="0" indent="0" fontAlgn="auto">
              <a:spcAft>
                <a:spcPts val="0"/>
              </a:spcAft>
              <a:buNone/>
              <a:defRPr/>
            </a:pPr>
            <a:r>
              <a:rPr lang="id-ID" sz="2800" dirty="0" smtClean="0"/>
              <a:t>Next we study about the effective presentation.</a:t>
            </a:r>
          </a:p>
          <a:p>
            <a:pPr marL="0" indent="0" fontAlgn="auto">
              <a:spcAft>
                <a:spcPts val="0"/>
              </a:spcAft>
              <a:buNone/>
              <a:defRPr/>
            </a:pPr>
            <a:r>
              <a:rPr lang="id-ID" sz="2800" dirty="0" smtClean="0"/>
              <a:t>We </a:t>
            </a:r>
            <a:r>
              <a:rPr lang="id-ID" sz="2800" dirty="0" smtClean="0"/>
              <a:t>study about the seven stages of presentation. </a:t>
            </a:r>
          </a:p>
          <a:p>
            <a:pPr marL="514350" indent="-514350" fontAlgn="auto">
              <a:spcAft>
                <a:spcPts val="0"/>
              </a:spcAft>
              <a:buAutoNum type="arabicPeriod"/>
              <a:defRPr/>
            </a:pPr>
            <a:r>
              <a:rPr lang="id-ID" sz="2800" dirty="0" smtClean="0"/>
              <a:t>Preparation from many factors affect the design of presentation. Such as:</a:t>
            </a:r>
          </a:p>
          <a:p>
            <a:pPr marL="0" indent="0" fontAlgn="auto">
              <a:spcAft>
                <a:spcPts val="0"/>
              </a:spcAft>
              <a:buNone/>
              <a:defRPr/>
            </a:pPr>
            <a:r>
              <a:rPr lang="id-ID" sz="2800" dirty="0"/>
              <a:t> </a:t>
            </a:r>
            <a:r>
              <a:rPr lang="id-ID" sz="2800" dirty="0" smtClean="0"/>
              <a:t>  </a:t>
            </a:r>
          </a:p>
        </p:txBody>
      </p:sp>
    </p:spTree>
    <p:extLst>
      <p:ext uri="{BB962C8B-B14F-4D97-AF65-F5344CB8AC3E}">
        <p14:creationId xmlns:p14="http://schemas.microsoft.com/office/powerpoint/2010/main" val="2167864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914400"/>
            <a:ext cx="8208912" cy="5178425"/>
          </a:xfrm>
        </p:spPr>
        <p:txBody>
          <a:bodyPr/>
          <a:lstStyle/>
          <a:p>
            <a:pPr marL="742950" indent="-742950" fontAlgn="auto">
              <a:spcAft>
                <a:spcPts val="0"/>
              </a:spcAft>
              <a:buAutoNum type="alphaLcPeriod"/>
              <a:defRPr/>
            </a:pPr>
            <a:r>
              <a:rPr lang="id-ID" sz="4400" dirty="0" smtClean="0"/>
              <a:t>Objective</a:t>
            </a:r>
          </a:p>
          <a:p>
            <a:pPr marL="0" indent="0" fontAlgn="auto">
              <a:spcAft>
                <a:spcPts val="0"/>
              </a:spcAft>
              <a:buNone/>
              <a:defRPr/>
            </a:pPr>
            <a:r>
              <a:rPr lang="id-ID" sz="4400" dirty="0"/>
              <a:t>	</a:t>
            </a:r>
            <a:r>
              <a:rPr lang="id-ID" sz="3600" dirty="0" smtClean="0"/>
              <a:t>ask yourself what do you 	want 	your audience to have understood</a:t>
            </a:r>
            <a:r>
              <a:rPr lang="id-ID" sz="4400" dirty="0" smtClean="0"/>
              <a:t>.</a:t>
            </a:r>
          </a:p>
          <a:p>
            <a:pPr marL="0" indent="0" fontAlgn="auto">
              <a:spcAft>
                <a:spcPts val="0"/>
              </a:spcAft>
              <a:buNone/>
              <a:defRPr/>
            </a:pPr>
            <a:r>
              <a:rPr lang="id-ID" sz="4400" dirty="0" smtClean="0"/>
              <a:t>b. Audience</a:t>
            </a:r>
          </a:p>
          <a:p>
            <a:pPr marL="0" indent="0" fontAlgn="auto">
              <a:spcAft>
                <a:spcPts val="0"/>
              </a:spcAft>
              <a:buNone/>
              <a:defRPr/>
            </a:pPr>
            <a:r>
              <a:rPr lang="id-ID" sz="2800" dirty="0"/>
              <a:t>	</a:t>
            </a:r>
            <a:r>
              <a:rPr lang="id-ID" sz="3600" dirty="0" smtClean="0"/>
              <a:t>how much will your audience 	already know 	your topic?</a:t>
            </a:r>
            <a:endParaRPr lang="en-US" sz="3600" dirty="0"/>
          </a:p>
        </p:txBody>
      </p:sp>
    </p:spTree>
    <p:extLst>
      <p:ext uri="{BB962C8B-B14F-4D97-AF65-F5344CB8AC3E}">
        <p14:creationId xmlns:p14="http://schemas.microsoft.com/office/powerpoint/2010/main" val="1939383473"/>
      </p:ext>
    </p:extLst>
  </p:cSld>
  <p:clrMapOvr>
    <a:masterClrMapping/>
  </p:clrMapOvr>
</p:sld>
</file>

<file path=ppt/theme/theme1.xml><?xml version="1.0" encoding="utf-8"?>
<a:theme xmlns:a="http://schemas.openxmlformats.org/drawingml/2006/main" name="0-Blanko-PPT-sesi-2-14 baru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0-Blanko-PPT-sesi-2-14 baru (1)</Template>
  <TotalTime>497</TotalTime>
  <Words>799</Words>
  <Application>Microsoft Office PowerPoint</Application>
  <PresentationFormat>On-screen Show (4:3)</PresentationFormat>
  <Paragraphs>96</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0-Blanko-PPT-sesi-2-14 baru (1)</vt:lpstr>
      <vt:lpstr>TIM DOSEN BHS INGGRIS PAMU</vt:lpstr>
      <vt:lpstr>We’re back to the session 14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Developing a Path to Success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Mulyo.W</dc:creator>
  <cp:lastModifiedBy>Admin</cp:lastModifiedBy>
  <cp:revision>40</cp:revision>
  <dcterms:created xsi:type="dcterms:W3CDTF">2019-09-17T08:28:18Z</dcterms:created>
  <dcterms:modified xsi:type="dcterms:W3CDTF">2019-12-10T09:20:52Z</dcterms:modified>
</cp:coreProperties>
</file>