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3" d="100"/>
          <a:sy n="73" d="100"/>
        </p:scale>
        <p:origin x="62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6101CF-226B-46A2-8095-DE4CDD2EAF68}"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F5200-6964-402B-839D-85AA320DCBF2}" type="slidenum">
              <a:rPr lang="en-US" smtClean="0"/>
              <a:t>‹#›</a:t>
            </a:fld>
            <a:endParaRPr lang="en-US"/>
          </a:p>
        </p:txBody>
      </p:sp>
    </p:spTree>
    <p:extLst>
      <p:ext uri="{BB962C8B-B14F-4D97-AF65-F5344CB8AC3E}">
        <p14:creationId xmlns:p14="http://schemas.microsoft.com/office/powerpoint/2010/main" val="336773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6101CF-226B-46A2-8095-DE4CDD2EAF68}"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F5200-6964-402B-839D-85AA320DCBF2}" type="slidenum">
              <a:rPr lang="en-US" smtClean="0"/>
              <a:t>‹#›</a:t>
            </a:fld>
            <a:endParaRPr lang="en-US"/>
          </a:p>
        </p:txBody>
      </p:sp>
    </p:spTree>
    <p:extLst>
      <p:ext uri="{BB962C8B-B14F-4D97-AF65-F5344CB8AC3E}">
        <p14:creationId xmlns:p14="http://schemas.microsoft.com/office/powerpoint/2010/main" val="1162884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6101CF-226B-46A2-8095-DE4CDD2EAF68}"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F5200-6964-402B-839D-85AA320DCBF2}" type="slidenum">
              <a:rPr lang="en-US" smtClean="0"/>
              <a:t>‹#›</a:t>
            </a:fld>
            <a:endParaRPr lang="en-US"/>
          </a:p>
        </p:txBody>
      </p:sp>
    </p:spTree>
    <p:extLst>
      <p:ext uri="{BB962C8B-B14F-4D97-AF65-F5344CB8AC3E}">
        <p14:creationId xmlns:p14="http://schemas.microsoft.com/office/powerpoint/2010/main" val="1172438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6101CF-226B-46A2-8095-DE4CDD2EAF68}"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F5200-6964-402B-839D-85AA320DCBF2}" type="slidenum">
              <a:rPr lang="en-US" smtClean="0"/>
              <a:t>‹#›</a:t>
            </a:fld>
            <a:endParaRPr lang="en-US"/>
          </a:p>
        </p:txBody>
      </p:sp>
    </p:spTree>
    <p:extLst>
      <p:ext uri="{BB962C8B-B14F-4D97-AF65-F5344CB8AC3E}">
        <p14:creationId xmlns:p14="http://schemas.microsoft.com/office/powerpoint/2010/main" val="3385644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46101CF-226B-46A2-8095-DE4CDD2EAF68}"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F5200-6964-402B-839D-85AA320DCBF2}" type="slidenum">
              <a:rPr lang="en-US" smtClean="0"/>
              <a:t>‹#›</a:t>
            </a:fld>
            <a:endParaRPr lang="en-US"/>
          </a:p>
        </p:txBody>
      </p:sp>
    </p:spTree>
    <p:extLst>
      <p:ext uri="{BB962C8B-B14F-4D97-AF65-F5344CB8AC3E}">
        <p14:creationId xmlns:p14="http://schemas.microsoft.com/office/powerpoint/2010/main" val="115693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6101CF-226B-46A2-8095-DE4CDD2EAF68}"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F5200-6964-402B-839D-85AA320DCBF2}" type="slidenum">
              <a:rPr lang="en-US" smtClean="0"/>
              <a:t>‹#›</a:t>
            </a:fld>
            <a:endParaRPr lang="en-US"/>
          </a:p>
        </p:txBody>
      </p:sp>
    </p:spTree>
    <p:extLst>
      <p:ext uri="{BB962C8B-B14F-4D97-AF65-F5344CB8AC3E}">
        <p14:creationId xmlns:p14="http://schemas.microsoft.com/office/powerpoint/2010/main" val="285530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6101CF-226B-46A2-8095-DE4CDD2EAF68}" type="datetimeFigureOut">
              <a:rPr lang="en-US" smtClean="0"/>
              <a:t>6/18/2020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6F5200-6964-402B-839D-85AA320DCBF2}" type="slidenum">
              <a:rPr lang="en-US" smtClean="0"/>
              <a:t>‹#›</a:t>
            </a:fld>
            <a:endParaRPr lang="en-US"/>
          </a:p>
        </p:txBody>
      </p:sp>
    </p:spTree>
    <p:extLst>
      <p:ext uri="{BB962C8B-B14F-4D97-AF65-F5344CB8AC3E}">
        <p14:creationId xmlns:p14="http://schemas.microsoft.com/office/powerpoint/2010/main" val="4218225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6101CF-226B-46A2-8095-DE4CDD2EAF68}" type="datetimeFigureOut">
              <a:rPr lang="en-US" smtClean="0"/>
              <a:t>6/18/2020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6F5200-6964-402B-839D-85AA320DCBF2}" type="slidenum">
              <a:rPr lang="en-US" smtClean="0"/>
              <a:t>‹#›</a:t>
            </a:fld>
            <a:endParaRPr lang="en-US"/>
          </a:p>
        </p:txBody>
      </p:sp>
    </p:spTree>
    <p:extLst>
      <p:ext uri="{BB962C8B-B14F-4D97-AF65-F5344CB8AC3E}">
        <p14:creationId xmlns:p14="http://schemas.microsoft.com/office/powerpoint/2010/main" val="2358066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101CF-226B-46A2-8095-DE4CDD2EAF68}" type="datetimeFigureOut">
              <a:rPr lang="en-US" smtClean="0"/>
              <a:t>6/18/2020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6F5200-6964-402B-839D-85AA320DCBF2}" type="slidenum">
              <a:rPr lang="en-US" smtClean="0"/>
              <a:t>‹#›</a:t>
            </a:fld>
            <a:endParaRPr lang="en-US"/>
          </a:p>
        </p:txBody>
      </p:sp>
    </p:spTree>
    <p:extLst>
      <p:ext uri="{BB962C8B-B14F-4D97-AF65-F5344CB8AC3E}">
        <p14:creationId xmlns:p14="http://schemas.microsoft.com/office/powerpoint/2010/main" val="247859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6101CF-226B-46A2-8095-DE4CDD2EAF68}"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F5200-6964-402B-839D-85AA320DCBF2}" type="slidenum">
              <a:rPr lang="en-US" smtClean="0"/>
              <a:t>‹#›</a:t>
            </a:fld>
            <a:endParaRPr lang="en-US"/>
          </a:p>
        </p:txBody>
      </p:sp>
    </p:spTree>
    <p:extLst>
      <p:ext uri="{BB962C8B-B14F-4D97-AF65-F5344CB8AC3E}">
        <p14:creationId xmlns:p14="http://schemas.microsoft.com/office/powerpoint/2010/main" val="867695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6101CF-226B-46A2-8095-DE4CDD2EAF68}"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F5200-6964-402B-839D-85AA320DCBF2}" type="slidenum">
              <a:rPr lang="en-US" smtClean="0"/>
              <a:t>‹#›</a:t>
            </a:fld>
            <a:endParaRPr lang="en-US"/>
          </a:p>
        </p:txBody>
      </p:sp>
    </p:spTree>
    <p:extLst>
      <p:ext uri="{BB962C8B-B14F-4D97-AF65-F5344CB8AC3E}">
        <p14:creationId xmlns:p14="http://schemas.microsoft.com/office/powerpoint/2010/main" val="116747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6101CF-226B-46A2-8095-DE4CDD2EAF68}" type="datetimeFigureOut">
              <a:rPr lang="en-US" smtClean="0"/>
              <a:t>6/18/2020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6F5200-6964-402B-839D-85AA320DCBF2}" type="slidenum">
              <a:rPr lang="en-US" smtClean="0"/>
              <a:t>‹#›</a:t>
            </a:fld>
            <a:endParaRPr lang="en-US"/>
          </a:p>
        </p:txBody>
      </p:sp>
    </p:spTree>
    <p:extLst>
      <p:ext uri="{BB962C8B-B14F-4D97-AF65-F5344CB8AC3E}">
        <p14:creationId xmlns:p14="http://schemas.microsoft.com/office/powerpoint/2010/main" val="2081197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72429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sz="3600" b="1" dirty="0" smtClean="0"/>
              <a:t/>
            </a:r>
            <a:br>
              <a:rPr lang="en-US" sz="3600" b="1" dirty="0" smtClean="0"/>
            </a:br>
            <a:r>
              <a:rPr lang="id-ID" sz="3600" b="1" dirty="0" smtClean="0"/>
              <a:t>PENYUSUN </a:t>
            </a:r>
            <a:r>
              <a:rPr lang="id-ID" sz="3600" b="1" dirty="0"/>
              <a:t>PROGRAM </a:t>
            </a:r>
            <a:r>
              <a:rPr lang="en-US" sz="3600" dirty="0"/>
              <a:t/>
            </a:r>
            <a:br>
              <a:rPr lang="en-US" sz="3600" dirty="0"/>
            </a:br>
            <a:r>
              <a:rPr lang="id-ID" sz="3600" b="1" dirty="0"/>
              <a:t>BIMBINGAN KONSELING DI SD</a:t>
            </a:r>
            <a:r>
              <a:rPr lang="en-US" sz="3600" dirty="0"/>
              <a:t/>
            </a:r>
            <a:br>
              <a:rPr lang="en-US" sz="3600" dirty="0"/>
            </a:br>
            <a:endParaRPr lang="en-US" sz="3600" dirty="0"/>
          </a:p>
        </p:txBody>
      </p:sp>
      <p:sp>
        <p:nvSpPr>
          <p:cNvPr id="3" name="Subtitle 2"/>
          <p:cNvSpPr>
            <a:spLocks noGrp="1"/>
          </p:cNvSpPr>
          <p:nvPr>
            <p:ph type="subTitle" idx="1"/>
          </p:nvPr>
        </p:nvSpPr>
        <p:spPr>
          <a:xfrm>
            <a:off x="0" y="1907177"/>
            <a:ext cx="12192000" cy="3971109"/>
          </a:xfrm>
        </p:spPr>
        <p:txBody>
          <a:bodyPr>
            <a:normAutofit/>
          </a:bodyPr>
          <a:lstStyle/>
          <a:p>
            <a:pPr marL="457200" indent="-457200" algn="just">
              <a:buFont typeface="+mj-lt"/>
              <a:buAutoNum type="arabicPeriod"/>
            </a:pPr>
            <a:r>
              <a:rPr lang="id-ID" dirty="0"/>
              <a:t>Secara etimologis, bimbingan dan konseling terdiri atas dua kata yaitu “bimbingan” (terjemahan dari kata “</a:t>
            </a:r>
            <a:r>
              <a:rPr lang="id-ID" i="1" dirty="0"/>
              <a:t>guidance</a:t>
            </a:r>
            <a:r>
              <a:rPr lang="id-ID" dirty="0"/>
              <a:t>”) dan “konseling” (diambil dari kata “</a:t>
            </a:r>
            <a:r>
              <a:rPr lang="id-ID" i="1" dirty="0"/>
              <a:t>counseling</a:t>
            </a:r>
            <a:r>
              <a:rPr lang="id-ID" dirty="0"/>
              <a:t>”). Dalam praktik, bimbingan dan konseling merupakan satu kesatuan kegiatan yang tidak terpisahkan. Keduanya merupakan bagian yang integral (Tohirin, 2011: 15</a:t>
            </a:r>
            <a:r>
              <a:rPr lang="id-ID" dirty="0" smtClean="0"/>
              <a:t>).</a:t>
            </a:r>
            <a:endParaRPr lang="en-US" dirty="0" smtClean="0"/>
          </a:p>
          <a:p>
            <a:pPr marL="457200" indent="-457200" algn="just">
              <a:buFont typeface="+mj-lt"/>
              <a:buAutoNum type="arabicPeriod"/>
            </a:pPr>
            <a:r>
              <a:rPr lang="id-ID" dirty="0"/>
              <a:t>Bimbingan dan konseling merupakan pelayanan bantuan untuk siswa baik individu/kelompok agar mandiri dan berkembang secara optimal dalam hubungan pribadi, sosial, belajar, karier; melalui berbagai jenis layanan dan kegiatan pendukung atas dasar norma-norma yang berlaku. Tujuan bimbingan dan konseling, yaitu untuk membantu memandirikan siswa dalam mengembangkan potensi-potensi mereka secara optimal.</a:t>
            </a:r>
            <a:endParaRPr lang="en-US" dirty="0"/>
          </a:p>
          <a:p>
            <a:pPr algn="just"/>
            <a:endParaRPr lang="en-US" dirty="0"/>
          </a:p>
          <a:p>
            <a:endParaRPr lang="en-US" dirty="0"/>
          </a:p>
        </p:txBody>
      </p:sp>
    </p:spTree>
    <p:extLst>
      <p:ext uri="{BB962C8B-B14F-4D97-AF65-F5344CB8AC3E}">
        <p14:creationId xmlns:p14="http://schemas.microsoft.com/office/powerpoint/2010/main" val="6510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7017"/>
            <a:ext cx="10515600" cy="99277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n-US" b="1" dirty="0" smtClean="0"/>
              <a:t/>
            </a:r>
            <a:br>
              <a:rPr lang="en-US" b="1" dirty="0" smtClean="0"/>
            </a:br>
            <a:r>
              <a:rPr lang="id-ID" sz="3600" b="1" dirty="0" smtClean="0"/>
              <a:t>PENYUSUN </a:t>
            </a:r>
            <a:r>
              <a:rPr lang="id-ID" sz="3600" b="1" dirty="0"/>
              <a:t>PROGRAM </a:t>
            </a:r>
            <a:r>
              <a:rPr lang="en-US" sz="3600" dirty="0"/>
              <a:t/>
            </a:r>
            <a:br>
              <a:rPr lang="en-US" sz="3600" dirty="0"/>
            </a:br>
            <a:r>
              <a:rPr lang="id-ID" sz="3600" b="1" dirty="0"/>
              <a:t>BIMBINGAN KONSELING DI SD</a:t>
            </a:r>
            <a:r>
              <a:rPr lang="en-US" sz="3600" dirty="0"/>
              <a:t/>
            </a:r>
            <a:br>
              <a:rPr lang="en-US" sz="3600" dirty="0"/>
            </a:br>
            <a:endParaRPr lang="en-US" sz="3600" dirty="0"/>
          </a:p>
        </p:txBody>
      </p:sp>
      <p:sp>
        <p:nvSpPr>
          <p:cNvPr id="3" name="Content Placeholder 2"/>
          <p:cNvSpPr>
            <a:spLocks noGrp="1"/>
          </p:cNvSpPr>
          <p:nvPr>
            <p:ph idx="1"/>
          </p:nvPr>
        </p:nvSpPr>
        <p:spPr/>
        <p:txBody>
          <a:bodyPr/>
          <a:lstStyle/>
          <a:p>
            <a:pPr marL="0" indent="0" algn="just">
              <a:buNone/>
            </a:pPr>
            <a:r>
              <a:rPr lang="id-ID" dirty="0"/>
              <a:t>Sudrajat (2008) menyatakan bahwa pelayanan BK di sekolah diarahkan pada ketercapaian tujuan pendidikan dan tujuan pelaksanaan konseling. Sebagai salah satu lembaga pendidikan, sekolah membutuhkan pelayanan BK dalam penyelenggaraan dan peningkatan kondisi kehidupan di sekolah demi tercapainya tujuan pendidikan yang berjalan seiring dengan visi profesi konseling, yaitu terwujudnya kehidupan kemanusiaan yang membahagiakan melalui tersedianya pelayanan bantuan dalam memberikan dukungan perkembangan dan pengentasan masalah agar individu berkembang secara optimal, mandiri, dan bahagia. </a:t>
            </a:r>
            <a:endParaRPr lang="en-US" dirty="0"/>
          </a:p>
        </p:txBody>
      </p:sp>
    </p:spTree>
    <p:extLst>
      <p:ext uri="{BB962C8B-B14F-4D97-AF65-F5344CB8AC3E}">
        <p14:creationId xmlns:p14="http://schemas.microsoft.com/office/powerpoint/2010/main" val="2117668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0515600" cy="3895906"/>
          </a:xfrm>
        </p:spPr>
        <p:txBody>
          <a:bodyPr/>
          <a:lstStyle/>
          <a:p>
            <a:pPr marL="0" indent="0">
              <a:buNone/>
            </a:pPr>
            <a:r>
              <a:rPr lang="id-ID" dirty="0"/>
              <a:t>Secara Umum, Ada 5 tujuan yang akan </a:t>
            </a:r>
            <a:r>
              <a:rPr lang="id-ID" dirty="0" smtClean="0"/>
              <a:t>dicapai </a:t>
            </a:r>
            <a:r>
              <a:rPr lang="id-ID" dirty="0"/>
              <a:t>siswa dengan usaha bimbingan dan konseling di sekolah:</a:t>
            </a:r>
            <a:endParaRPr lang="en-US" dirty="0"/>
          </a:p>
          <a:p>
            <a:pPr marL="514350" lvl="0" indent="-514350">
              <a:buFont typeface="+mj-lt"/>
              <a:buAutoNum type="arabicPeriod"/>
            </a:pPr>
            <a:r>
              <a:rPr lang="id-ID" dirty="0"/>
              <a:t>Untuk mengenal diri sendiri dan lingkungannya</a:t>
            </a:r>
            <a:r>
              <a:rPr lang="id-ID" dirty="0" smtClean="0"/>
              <a:t>.</a:t>
            </a:r>
            <a:endParaRPr lang="en-US" dirty="0" smtClean="0"/>
          </a:p>
          <a:p>
            <a:pPr marL="514350" lvl="0" indent="-514350">
              <a:buFont typeface="+mj-lt"/>
              <a:buAutoNum type="arabicPeriod"/>
            </a:pPr>
            <a:r>
              <a:rPr lang="id-ID" dirty="0"/>
              <a:t>Untuk dapat menerima diri sendiri dan lingkungan secara positif dan </a:t>
            </a:r>
            <a:r>
              <a:rPr lang="id-ID" dirty="0" smtClean="0"/>
              <a:t>dinamis</a:t>
            </a:r>
            <a:endParaRPr lang="en-US" dirty="0" smtClean="0"/>
          </a:p>
          <a:p>
            <a:pPr marL="514350" indent="-514350">
              <a:buFont typeface="+mj-lt"/>
              <a:buAutoNum type="arabicPeriod"/>
            </a:pPr>
            <a:r>
              <a:rPr lang="id-ID" dirty="0"/>
              <a:t>Untuk dapat mengambil keputusan sendiri tentang berbagai hal.</a:t>
            </a:r>
            <a:endParaRPr lang="en-US" dirty="0"/>
          </a:p>
          <a:p>
            <a:pPr marL="514350" indent="-514350">
              <a:buFont typeface="+mj-lt"/>
              <a:buAutoNum type="arabicPeriod"/>
            </a:pPr>
            <a:r>
              <a:rPr lang="id-ID" dirty="0"/>
              <a:t>Untuk dapat mengarahkan diri sendiri</a:t>
            </a:r>
            <a:r>
              <a:rPr lang="id-ID" b="1" dirty="0" smtClean="0"/>
              <a:t>.</a:t>
            </a:r>
            <a:endParaRPr lang="en-US" b="1" dirty="0" smtClean="0"/>
          </a:p>
          <a:p>
            <a:pPr marL="514350" lvl="0" indent="-514350">
              <a:buFont typeface="+mj-lt"/>
              <a:buAutoNum type="arabicPeriod"/>
            </a:pPr>
            <a:r>
              <a:rPr lang="en-US" dirty="0"/>
              <a:t> </a:t>
            </a:r>
            <a:r>
              <a:rPr lang="id-ID" dirty="0"/>
              <a:t>Untuk dapat mewujudkan diri sendiri.</a:t>
            </a:r>
            <a:endParaRPr lang="en-US" dirty="0"/>
          </a:p>
          <a:p>
            <a:pPr marL="0" indent="0">
              <a:buNone/>
            </a:pPr>
            <a:endParaRPr lang="en-US" dirty="0"/>
          </a:p>
          <a:p>
            <a:pPr marL="0" lvl="0" indent="0">
              <a:buNone/>
            </a:pPr>
            <a:endParaRPr lang="en-US" dirty="0"/>
          </a:p>
          <a:p>
            <a:pPr marL="0" indent="0">
              <a:buNone/>
            </a:pPr>
            <a:endParaRPr lang="en-US" dirty="0"/>
          </a:p>
        </p:txBody>
      </p:sp>
    </p:spTree>
    <p:extLst>
      <p:ext uri="{BB962C8B-B14F-4D97-AF65-F5344CB8AC3E}">
        <p14:creationId xmlns:p14="http://schemas.microsoft.com/office/powerpoint/2010/main" val="1933726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dirty="0"/>
              <a:t> </a:t>
            </a:r>
            <a:r>
              <a:rPr lang="id-ID" sz="3100" b="1" dirty="0"/>
              <a:t>PENYUSUNAN PROGRAM BIMBINGAN DAN KOMSELING </a:t>
            </a:r>
            <a:r>
              <a:rPr lang="en-US" sz="3100" dirty="0"/>
              <a:t/>
            </a:r>
            <a:br>
              <a:rPr lang="en-US" sz="3100" dirty="0"/>
            </a:br>
            <a:r>
              <a:rPr lang="id-ID" sz="3100" b="1" dirty="0"/>
              <a:t> DI SEKOLAH DAN MADRASAH</a:t>
            </a:r>
            <a:endParaRPr lang="en-US" sz="3100"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id-ID" dirty="0"/>
              <a:t>Menentukan karakteristik siswa</a:t>
            </a:r>
            <a:endParaRPr lang="en-US" dirty="0"/>
          </a:p>
          <a:p>
            <a:pPr marL="514350" indent="-514350">
              <a:buFont typeface="+mj-lt"/>
              <a:buAutoNum type="arabicPeriod"/>
            </a:pPr>
            <a:r>
              <a:rPr lang="id-ID" dirty="0"/>
              <a:t>Penyusun </a:t>
            </a:r>
            <a:r>
              <a:rPr lang="id-ID" dirty="0" smtClean="0"/>
              <a:t>program</a:t>
            </a:r>
            <a:endParaRPr lang="en-US" dirty="0" smtClean="0"/>
          </a:p>
          <a:p>
            <a:pPr marL="457200" lvl="1" indent="0">
              <a:buNone/>
            </a:pPr>
            <a:r>
              <a:rPr lang="id-ID" dirty="0"/>
              <a:t>Kebutuhan siswa di sekolah dan madrasah sangat banyak antara lain: </a:t>
            </a:r>
            <a:endParaRPr lang="en-US" dirty="0"/>
          </a:p>
          <a:p>
            <a:pPr marL="914400" lvl="1" indent="-457200">
              <a:buFont typeface="+mj-lt"/>
              <a:buAutoNum type="alphaLcPeriod"/>
            </a:pPr>
            <a:r>
              <a:rPr lang="id-ID" dirty="0" smtClean="0"/>
              <a:t>Kebutuhan </a:t>
            </a:r>
            <a:r>
              <a:rPr lang="id-ID" dirty="0"/>
              <a:t>akan informasi tentang cara-cara belajar yang baik.</a:t>
            </a:r>
            <a:endParaRPr lang="en-US" dirty="0"/>
          </a:p>
          <a:p>
            <a:pPr marL="971550" lvl="1" indent="-514350">
              <a:buFont typeface="+mj-lt"/>
              <a:buAutoNum type="alphaLcPeriod"/>
            </a:pPr>
            <a:r>
              <a:rPr lang="id-ID" dirty="0"/>
              <a:t>Kebutuhan akan informasi tentang perkembangan ilmu pengetahuan dan teknologi serta </a:t>
            </a:r>
            <a:r>
              <a:rPr lang="id-ID" dirty="0" smtClean="0"/>
              <a:t>dampaknya.</a:t>
            </a:r>
            <a:endParaRPr lang="en-US" dirty="0" smtClean="0"/>
          </a:p>
          <a:p>
            <a:pPr marL="971550" lvl="1" indent="-514350">
              <a:buFont typeface="+mj-lt"/>
              <a:buAutoNum type="alphaLcPeriod"/>
            </a:pPr>
            <a:r>
              <a:rPr lang="id-ID" dirty="0" smtClean="0"/>
              <a:t>Kebutuhan </a:t>
            </a:r>
            <a:r>
              <a:rPr lang="id-ID" dirty="0"/>
              <a:t>akan informasi tentang  karier-karier </a:t>
            </a:r>
            <a:r>
              <a:rPr lang="id-ID" dirty="0" smtClean="0"/>
              <a:t>tertentu.</a:t>
            </a:r>
            <a:endParaRPr lang="en-US" dirty="0"/>
          </a:p>
          <a:p>
            <a:pPr marL="971550" lvl="1" indent="-514350">
              <a:buFont typeface="+mj-lt"/>
              <a:buAutoNum type="alphaLcPeriod"/>
            </a:pPr>
            <a:r>
              <a:rPr lang="id-ID" dirty="0" smtClean="0"/>
              <a:t>Kebutuhan </a:t>
            </a:r>
            <a:r>
              <a:rPr lang="id-ID" dirty="0"/>
              <a:t>akan informasi tentang cara-cara pengembangan potensi diri, cara </a:t>
            </a:r>
            <a:r>
              <a:rPr lang="id-ID" dirty="0" smtClean="0"/>
              <a:t>bergaul.</a:t>
            </a:r>
            <a:endParaRPr lang="en-US" dirty="0" smtClean="0"/>
          </a:p>
          <a:p>
            <a:pPr marL="971550" lvl="1" indent="-514350">
              <a:buFont typeface="+mj-lt"/>
              <a:buAutoNum type="alphaLcPeriod"/>
            </a:pPr>
            <a:r>
              <a:rPr lang="id-ID" dirty="0" smtClean="0"/>
              <a:t>Kebutuhan </a:t>
            </a:r>
            <a:r>
              <a:rPr lang="id-ID" dirty="0"/>
              <a:t>untuk bisa eksis, untuk diakui, dan lain sebagainnya.</a:t>
            </a:r>
            <a:endParaRPr lang="en-US" dirty="0"/>
          </a:p>
          <a:p>
            <a:pPr marL="514350" indent="-514350">
              <a:buFont typeface="+mj-lt"/>
              <a:buAutoNum type="alphaLcPeriod"/>
            </a:pPr>
            <a:endParaRPr lang="en-US" dirty="0"/>
          </a:p>
          <a:p>
            <a:pPr marL="514350" indent="-514350">
              <a:buFont typeface="+mj-lt"/>
              <a:buAutoNum type="alphaLcPeriod"/>
            </a:pPr>
            <a:endParaRPr lang="en-US" dirty="0"/>
          </a:p>
        </p:txBody>
      </p:sp>
    </p:spTree>
    <p:extLst>
      <p:ext uri="{BB962C8B-B14F-4D97-AF65-F5344CB8AC3E}">
        <p14:creationId xmlns:p14="http://schemas.microsoft.com/office/powerpoint/2010/main" val="3888620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0349"/>
          </a:xfrm>
        </p:spPr>
        <p:style>
          <a:lnRef idx="3">
            <a:schemeClr val="lt1"/>
          </a:lnRef>
          <a:fillRef idx="1">
            <a:schemeClr val="accent2"/>
          </a:fillRef>
          <a:effectRef idx="1">
            <a:schemeClr val="accent2"/>
          </a:effectRef>
          <a:fontRef idx="minor">
            <a:schemeClr val="lt1"/>
          </a:fontRef>
        </p:style>
        <p:txBody>
          <a:bodyPr>
            <a:normAutofit/>
          </a:bodyPr>
          <a:lstStyle/>
          <a:p>
            <a:pPr lvl="0" algn="ctr"/>
            <a:r>
              <a:rPr lang="id-ID" sz="3600" b="1" dirty="0"/>
              <a:t>JENIS PROGRAM BIMBINGAN KONSELING</a:t>
            </a:r>
            <a:endParaRPr lang="en-US" sz="3600" dirty="0"/>
          </a:p>
        </p:txBody>
      </p:sp>
      <p:sp>
        <p:nvSpPr>
          <p:cNvPr id="3" name="Content Placeholder 2"/>
          <p:cNvSpPr>
            <a:spLocks noGrp="1"/>
          </p:cNvSpPr>
          <p:nvPr>
            <p:ph idx="1"/>
          </p:nvPr>
        </p:nvSpPr>
        <p:spPr>
          <a:xfrm>
            <a:off x="838200" y="1345475"/>
            <a:ext cx="10515600" cy="4310742"/>
          </a:xfrm>
        </p:spPr>
        <p:txBody>
          <a:bodyPr>
            <a:normAutofit fontScale="47500" lnSpcReduction="20000"/>
          </a:bodyPr>
          <a:lstStyle/>
          <a:p>
            <a:pPr marL="514350" lvl="0" indent="-514350">
              <a:buFont typeface="+mj-lt"/>
              <a:buAutoNum type="arabicPeriod"/>
            </a:pPr>
            <a:endParaRPr lang="en-US" sz="3600" dirty="0" smtClean="0"/>
          </a:p>
          <a:p>
            <a:pPr marL="514350" lvl="0" indent="-514350">
              <a:buFont typeface="+mj-lt"/>
              <a:buAutoNum type="arabicPeriod"/>
            </a:pPr>
            <a:endParaRPr lang="en-US" sz="3600" dirty="0"/>
          </a:p>
          <a:p>
            <a:pPr marL="514350" lvl="0" indent="-514350">
              <a:buFont typeface="+mj-lt"/>
              <a:buAutoNum type="arabicPeriod"/>
            </a:pPr>
            <a:r>
              <a:rPr lang="id-ID" sz="4400" dirty="0" smtClean="0"/>
              <a:t>Program </a:t>
            </a:r>
            <a:r>
              <a:rPr lang="id-ID" sz="4400" dirty="0"/>
              <a:t>Tahunan, yaitu program pelayanan Bimbingan dan Konseling meliputi seluruh kegiatan selama satu tahun untuk masing-masing kelas di sekolah/madrasah.</a:t>
            </a:r>
            <a:endParaRPr lang="en-US" sz="4400" dirty="0"/>
          </a:p>
          <a:p>
            <a:pPr marL="514350" lvl="0" indent="-514350">
              <a:buFont typeface="+mj-lt"/>
              <a:buAutoNum type="arabicPeriod"/>
            </a:pPr>
            <a:r>
              <a:rPr lang="id-ID" sz="4400" dirty="0"/>
              <a:t>Program Semesteran, yaitu program pelayanan Bimbingan dan Konseling meliputi seluruh kegiatan selama satu semester yang merupakan jabaran program tahunan.</a:t>
            </a:r>
            <a:endParaRPr lang="en-US" sz="4400" dirty="0"/>
          </a:p>
          <a:p>
            <a:pPr marL="514350" lvl="0" indent="-514350">
              <a:buFont typeface="+mj-lt"/>
              <a:buAutoNum type="arabicPeriod"/>
            </a:pPr>
            <a:r>
              <a:rPr lang="id-ID" sz="4400" dirty="0"/>
              <a:t>Program Bulanan, yaitu program pelayanan Bimbingan dan Konseling meliputi seluruh kegiatan selama satu bulan yang merupakan jabaran program semesteran.</a:t>
            </a:r>
            <a:endParaRPr lang="en-US" sz="4400" dirty="0"/>
          </a:p>
          <a:p>
            <a:pPr marL="514350" lvl="0" indent="-514350">
              <a:buFont typeface="+mj-lt"/>
              <a:buAutoNum type="arabicPeriod"/>
            </a:pPr>
            <a:r>
              <a:rPr lang="id-ID" sz="4400" dirty="0"/>
              <a:t>Program Mingguan, yaitu program pelayanan Bimbingan dan Konseling meliputi seluruh kegiatan selama satu minggu yang merupakan jabaran program bulanan.</a:t>
            </a:r>
            <a:endParaRPr lang="en-US" sz="4400" dirty="0"/>
          </a:p>
          <a:p>
            <a:pPr marL="514350" lvl="0" indent="-514350">
              <a:buFont typeface="+mj-lt"/>
              <a:buAutoNum type="arabicPeriod"/>
            </a:pPr>
            <a:r>
              <a:rPr lang="id-ID" sz="4400" dirty="0"/>
              <a:t>Program Harian, yaitu program pelayanan Bimbingan dan Konseling yang dilaksanakan pada hari-hari tertentu dalam satu minggu. Program harian merupakan jabaran dari program mingguan dalam bentuk satuan layanan (SATLAN) dan atau satuan kegiatan pendukung (SATKUNG) Bimbingan dan Konseling.</a:t>
            </a:r>
            <a:endParaRPr lang="en-US" sz="4400" dirty="0"/>
          </a:p>
          <a:p>
            <a:pPr marL="0" indent="0">
              <a:buNone/>
            </a:pPr>
            <a:endParaRPr lang="en-US" sz="4400" dirty="0"/>
          </a:p>
        </p:txBody>
      </p:sp>
    </p:spTree>
    <p:extLst>
      <p:ext uri="{BB962C8B-B14F-4D97-AF65-F5344CB8AC3E}">
        <p14:creationId xmlns:p14="http://schemas.microsoft.com/office/powerpoint/2010/main" val="3483905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456</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 PENYUSUN PROGRAM  BIMBINGAN KONSELING DI SD </vt:lpstr>
      <vt:lpstr> PENYUSUN PROGRAM  BIMBINGAN KONSELING DI SD </vt:lpstr>
      <vt:lpstr>PowerPoint Presentation</vt:lpstr>
      <vt:lpstr> PENYUSUNAN PROGRAM BIMBINGAN DAN KOMSELING   DI SEKOLAH DAN MADRASAH</vt:lpstr>
      <vt:lpstr>JENIS PROGRAM BIMBINGAN KONSELING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PENYUSUN PROGRAM  BIMBINGAN KONSELING DI SD</dc:title>
  <dc:creator>HP</dc:creator>
  <cp:lastModifiedBy>HP</cp:lastModifiedBy>
  <cp:revision>5</cp:revision>
  <dcterms:created xsi:type="dcterms:W3CDTF">2020-06-18T03:01:44Z</dcterms:created>
  <dcterms:modified xsi:type="dcterms:W3CDTF">2020-06-18T04:16:14Z</dcterms:modified>
</cp:coreProperties>
</file>