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1" r:id="rId3"/>
    <p:sldId id="298" r:id="rId4"/>
    <p:sldId id="299" r:id="rId5"/>
    <p:sldId id="292" r:id="rId6"/>
    <p:sldId id="293" r:id="rId7"/>
    <p:sldId id="294" r:id="rId8"/>
    <p:sldId id="295" r:id="rId9"/>
    <p:sldId id="300" r:id="rId10"/>
    <p:sldId id="301" r:id="rId11"/>
    <p:sldId id="302" r:id="rId12"/>
    <p:sldId id="296" r:id="rId13"/>
    <p:sldId id="297" r:id="rId14"/>
    <p:sldId id="303" r:id="rId15"/>
    <p:sldId id="28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4" autoAdjust="0"/>
    <p:restoredTop sz="94660"/>
  </p:normalViewPr>
  <p:slideViewPr>
    <p:cSldViewPr showGuides="1">
      <p:cViewPr>
        <p:scale>
          <a:sx n="63" d="100"/>
          <a:sy n="63" d="100"/>
        </p:scale>
        <p:origin x="-2184" y="-7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dirty="0" smtClean="0">
                <a:solidFill>
                  <a:schemeClr val="bg1"/>
                </a:solidFill>
              </a:rPr>
              <a:t>PERTEMUAN XIII</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24200" cy="5410200"/>
          </a:xfrm>
        </p:spPr>
        <p:txBody>
          <a:bodyPr>
            <a:noAutofit/>
          </a:bodyPr>
          <a:lstStyle/>
          <a:p>
            <a:pPr algn="l"/>
            <a:r>
              <a:rPr lang="en-US" sz="2800" dirty="0">
                <a:latin typeface="Tw Cen MT"/>
                <a:cs typeface="Tw Cen MT"/>
              </a:rPr>
              <a:t>Suggested carbohydrate content and energy values of some typical drinks and foods used during races in elite road </a:t>
            </a:r>
            <a:r>
              <a:rPr lang="en-US" sz="2800" dirty="0" smtClean="0">
                <a:latin typeface="Tw Cen MT"/>
                <a:cs typeface="Tw Cen MT"/>
              </a:rPr>
              <a:t>cycling</a:t>
            </a:r>
            <a:endParaRPr lang="en-US" sz="2800" dirty="0">
              <a:latin typeface="Tw Cen MT"/>
              <a:cs typeface="Tw Cen MT"/>
            </a:endParaRPr>
          </a:p>
        </p:txBody>
      </p:sp>
      <p:pic>
        <p:nvPicPr>
          <p:cNvPr id="4" name="Picture 3" descr="Screen Shot 2019-05-20 at 10.59.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914399"/>
            <a:ext cx="5039807" cy="5374481"/>
          </a:xfrm>
          <a:prstGeom prst="rect">
            <a:avLst/>
          </a:prstGeom>
        </p:spPr>
      </p:pic>
    </p:spTree>
    <p:extLst>
      <p:ext uri="{BB962C8B-B14F-4D97-AF65-F5344CB8AC3E}">
        <p14:creationId xmlns:p14="http://schemas.microsoft.com/office/powerpoint/2010/main" val="38896807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latin typeface="Tw Cen MT"/>
                <a:cs typeface="Tw Cen MT"/>
              </a:rPr>
              <a:t>Rapid decline of muscle recovery rate after </a:t>
            </a:r>
            <a:r>
              <a:rPr lang="en-US" dirty="0" smtClean="0">
                <a:latin typeface="Tw Cen MT"/>
                <a:cs typeface="Tw Cen MT"/>
              </a:rPr>
              <a:t>exercise </a:t>
            </a:r>
            <a:endParaRPr lang="en-US" dirty="0">
              <a:latin typeface="Tw Cen MT"/>
              <a:cs typeface="Tw Cen MT"/>
            </a:endParaRPr>
          </a:p>
        </p:txBody>
      </p:sp>
      <p:pic>
        <p:nvPicPr>
          <p:cNvPr id="4" name="Picture 3" descr="Screen Shot 2019-05-20 at 11.00.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1828800"/>
            <a:ext cx="7480300" cy="4406900"/>
          </a:xfrm>
          <a:prstGeom prst="rect">
            <a:avLst/>
          </a:prstGeom>
        </p:spPr>
      </p:pic>
    </p:spTree>
    <p:extLst>
      <p:ext uri="{BB962C8B-B14F-4D97-AF65-F5344CB8AC3E}">
        <p14:creationId xmlns:p14="http://schemas.microsoft.com/office/powerpoint/2010/main" val="134320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en-US" b="1" dirty="0">
                <a:latin typeface="Tw Cen MT"/>
                <a:cs typeface="Tw Cen MT"/>
              </a:rPr>
              <a:t>Eating to Prevent Fatigue </a:t>
            </a:r>
          </a:p>
        </p:txBody>
      </p:sp>
      <p:sp>
        <p:nvSpPr>
          <p:cNvPr id="3" name="Content Placeholder 2"/>
          <p:cNvSpPr>
            <a:spLocks noGrp="1"/>
          </p:cNvSpPr>
          <p:nvPr>
            <p:ph idx="1"/>
          </p:nvPr>
        </p:nvSpPr>
        <p:spPr/>
        <p:txBody>
          <a:bodyPr/>
          <a:lstStyle/>
          <a:p>
            <a:r>
              <a:rPr lang="en-US" dirty="0">
                <a:latin typeface="Tw Cen MT"/>
                <a:cs typeface="Tw Cen MT"/>
              </a:rPr>
              <a:t>Quality carbohydrate at each meal </a:t>
            </a:r>
          </a:p>
          <a:p>
            <a:r>
              <a:rPr lang="en-US" dirty="0">
                <a:latin typeface="Tw Cen MT"/>
                <a:cs typeface="Tw Cen MT"/>
              </a:rPr>
              <a:t>M</a:t>
            </a:r>
            <a:r>
              <a:rPr lang="en-US" dirty="0" smtClean="0">
                <a:latin typeface="Tw Cen MT"/>
                <a:cs typeface="Tw Cen MT"/>
              </a:rPr>
              <a:t>ore Fruit </a:t>
            </a:r>
            <a:r>
              <a:rPr lang="en-US" dirty="0">
                <a:latin typeface="Tw Cen MT"/>
                <a:cs typeface="Tw Cen MT"/>
              </a:rPr>
              <a:t>and vegetables </a:t>
            </a:r>
          </a:p>
        </p:txBody>
      </p:sp>
    </p:spTree>
    <p:extLst>
      <p:ext uri="{BB962C8B-B14F-4D97-AF65-F5344CB8AC3E}">
        <p14:creationId xmlns:p14="http://schemas.microsoft.com/office/powerpoint/2010/main" val="111690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Autofit/>
          </a:bodyPr>
          <a:lstStyle/>
          <a:p>
            <a:pPr algn="l"/>
            <a:r>
              <a:rPr lang="en-US" sz="4800" b="1" dirty="0" smtClean="0">
                <a:latin typeface="Tw Cen MT"/>
                <a:cs typeface="Tw Cen MT"/>
              </a:rPr>
              <a:t>Fluid Goals</a:t>
            </a:r>
            <a:endParaRPr lang="en-US" sz="4800" b="1" dirty="0">
              <a:latin typeface="Tw Cen MT"/>
              <a:cs typeface="Tw Cen MT"/>
            </a:endParaRPr>
          </a:p>
        </p:txBody>
      </p:sp>
      <p:sp>
        <p:nvSpPr>
          <p:cNvPr id="3" name="Content Placeholder 2"/>
          <p:cNvSpPr>
            <a:spLocks noGrp="1"/>
          </p:cNvSpPr>
          <p:nvPr>
            <p:ph idx="1"/>
          </p:nvPr>
        </p:nvSpPr>
        <p:spPr>
          <a:xfrm>
            <a:off x="457200" y="1676400"/>
            <a:ext cx="8382000" cy="4449763"/>
          </a:xfrm>
        </p:spPr>
        <p:txBody>
          <a:bodyPr>
            <a:normAutofit/>
          </a:bodyPr>
          <a:lstStyle/>
          <a:p>
            <a:pPr marL="0" indent="0">
              <a:buNone/>
            </a:pPr>
            <a:r>
              <a:rPr lang="en-US" sz="2800" dirty="0">
                <a:latin typeface="Tw Cen MT"/>
                <a:cs typeface="Tw Cen MT"/>
              </a:rPr>
              <a:t>Drink before thirsty </a:t>
            </a:r>
          </a:p>
          <a:p>
            <a:pPr marL="0" indent="0">
              <a:buNone/>
            </a:pPr>
            <a:r>
              <a:rPr lang="en-US" sz="2800" dirty="0" smtClean="0">
                <a:latin typeface="Tw Cen MT"/>
                <a:cs typeface="Tw Cen MT"/>
              </a:rPr>
              <a:t>Watch </a:t>
            </a:r>
            <a:r>
              <a:rPr lang="en-US" sz="2800" dirty="0">
                <a:latin typeface="Tw Cen MT"/>
                <a:cs typeface="Tw Cen MT"/>
              </a:rPr>
              <a:t>for signs of dehydration </a:t>
            </a:r>
          </a:p>
          <a:p>
            <a:pPr marL="0" indent="0">
              <a:buNone/>
            </a:pPr>
            <a:r>
              <a:rPr lang="en-US" sz="2800" dirty="0" smtClean="0">
                <a:latin typeface="Tw Cen MT"/>
                <a:cs typeface="Tw Cen MT"/>
              </a:rPr>
              <a:t>Dark </a:t>
            </a:r>
            <a:r>
              <a:rPr lang="en-US" sz="2800" dirty="0">
                <a:latin typeface="Tw Cen MT"/>
                <a:cs typeface="Tw Cen MT"/>
              </a:rPr>
              <a:t>urine, small volume of urine </a:t>
            </a:r>
          </a:p>
          <a:p>
            <a:r>
              <a:rPr lang="en-US" sz="2800" dirty="0" smtClean="0">
                <a:latin typeface="Tw Cen MT"/>
                <a:cs typeface="Tw Cen MT"/>
              </a:rPr>
              <a:t>not </a:t>
            </a:r>
            <a:r>
              <a:rPr lang="en-US" sz="2800" dirty="0">
                <a:latin typeface="Tw Cen MT"/>
                <a:cs typeface="Tw Cen MT"/>
              </a:rPr>
              <a:t>urinating every 2-4 </a:t>
            </a:r>
            <a:r>
              <a:rPr lang="en-US" sz="2800" dirty="0" smtClean="0">
                <a:latin typeface="Tw Cen MT"/>
                <a:cs typeface="Tw Cen MT"/>
              </a:rPr>
              <a:t>hours</a:t>
            </a:r>
            <a:endParaRPr lang="en-US" sz="2800" dirty="0">
              <a:latin typeface="Tw Cen MT"/>
              <a:cs typeface="Tw Cen MT"/>
            </a:endParaRPr>
          </a:p>
          <a:p>
            <a:r>
              <a:rPr lang="en-US" sz="2800" dirty="0" smtClean="0">
                <a:latin typeface="Tw Cen MT"/>
                <a:cs typeface="Tw Cen MT"/>
              </a:rPr>
              <a:t>Irritability</a:t>
            </a:r>
            <a:r>
              <a:rPr lang="en-US" sz="2800" dirty="0">
                <a:latin typeface="Tw Cen MT"/>
                <a:cs typeface="Tw Cen MT"/>
              </a:rPr>
              <a:t>, headache, fatigue </a:t>
            </a:r>
            <a:endParaRPr lang="en-US" sz="2800" dirty="0" smtClean="0">
              <a:latin typeface="Tw Cen MT"/>
              <a:cs typeface="Tw Cen MT"/>
            </a:endParaRPr>
          </a:p>
          <a:p>
            <a:r>
              <a:rPr lang="en-US" sz="2800" dirty="0" smtClean="0">
                <a:latin typeface="Tw Cen MT"/>
                <a:cs typeface="Tw Cen MT"/>
              </a:rPr>
              <a:t>Weak</a:t>
            </a:r>
            <a:r>
              <a:rPr lang="en-US" sz="2800" dirty="0">
                <a:latin typeface="Tw Cen MT"/>
                <a:cs typeface="Tw Cen MT"/>
              </a:rPr>
              <a:t>, dizzy, nausea </a:t>
            </a:r>
          </a:p>
          <a:p>
            <a:endParaRPr lang="en-US" sz="2800" dirty="0">
              <a:latin typeface="Tw Cen MT"/>
              <a:cs typeface="Tw Cen MT"/>
            </a:endParaRPr>
          </a:p>
        </p:txBody>
      </p:sp>
    </p:spTree>
    <p:extLst>
      <p:ext uri="{BB962C8B-B14F-4D97-AF65-F5344CB8AC3E}">
        <p14:creationId xmlns:p14="http://schemas.microsoft.com/office/powerpoint/2010/main" val="173708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08038"/>
          </a:xfrm>
        </p:spPr>
        <p:txBody>
          <a:bodyPr/>
          <a:lstStyle/>
          <a:p>
            <a:r>
              <a:rPr lang="en-US" dirty="0" smtClean="0">
                <a:latin typeface="Tw Cen MT"/>
                <a:cs typeface="Tw Cen MT"/>
              </a:rPr>
              <a:t>Conclusion</a:t>
            </a:r>
            <a:endParaRPr lang="en-US" dirty="0">
              <a:latin typeface="Tw Cen MT"/>
              <a:cs typeface="Tw Cen MT"/>
            </a:endParaRPr>
          </a:p>
        </p:txBody>
      </p:sp>
      <p:sp>
        <p:nvSpPr>
          <p:cNvPr id="3" name="Content Placeholder 2"/>
          <p:cNvSpPr>
            <a:spLocks noGrp="1"/>
          </p:cNvSpPr>
          <p:nvPr>
            <p:ph idx="1"/>
          </p:nvPr>
        </p:nvSpPr>
        <p:spPr>
          <a:xfrm>
            <a:off x="152400" y="1295400"/>
            <a:ext cx="8763000" cy="4525963"/>
          </a:xfrm>
        </p:spPr>
        <p:txBody>
          <a:bodyPr>
            <a:noAutofit/>
          </a:bodyPr>
          <a:lstStyle/>
          <a:p>
            <a:r>
              <a:rPr lang="en-US" sz="2400" dirty="0">
                <a:latin typeface="Tw Cen MT"/>
                <a:cs typeface="Tw Cen MT"/>
              </a:rPr>
              <a:t>Nutrition plays an important role in cycling </a:t>
            </a:r>
            <a:r>
              <a:rPr lang="en-US" sz="2400" dirty="0" smtClean="0">
                <a:latin typeface="Tw Cen MT"/>
                <a:cs typeface="Tw Cen MT"/>
              </a:rPr>
              <a:t>performance </a:t>
            </a:r>
            <a:r>
              <a:rPr lang="en-US" sz="2400" dirty="0">
                <a:latin typeface="Tw Cen MT"/>
                <a:cs typeface="Tw Cen MT"/>
              </a:rPr>
              <a:t>in both training and competition, but </a:t>
            </a:r>
            <a:r>
              <a:rPr lang="en-US" sz="2400" dirty="0" smtClean="0">
                <a:latin typeface="Tw Cen MT"/>
                <a:cs typeface="Tw Cen MT"/>
              </a:rPr>
              <a:t>nutrition </a:t>
            </a:r>
            <a:r>
              <a:rPr lang="en-US" sz="2400" dirty="0">
                <a:latin typeface="Tw Cen MT"/>
                <a:cs typeface="Tw Cen MT"/>
              </a:rPr>
              <a:t>demands between the different cycling </a:t>
            </a:r>
            <a:r>
              <a:rPr lang="en-US" sz="2400" dirty="0" smtClean="0">
                <a:latin typeface="Tw Cen MT"/>
                <a:cs typeface="Tw Cen MT"/>
              </a:rPr>
              <a:t>events.</a:t>
            </a:r>
          </a:p>
          <a:p>
            <a:r>
              <a:rPr lang="en-US" sz="2400" dirty="0" smtClean="0">
                <a:latin typeface="Tw Cen MT"/>
                <a:cs typeface="Tw Cen MT"/>
              </a:rPr>
              <a:t>In </a:t>
            </a:r>
            <a:r>
              <a:rPr lang="en-US" sz="2400" dirty="0">
                <a:latin typeface="Tw Cen MT"/>
                <a:cs typeface="Tw Cen MT"/>
              </a:rPr>
              <a:t>any cycling discipline, the initial 4 hours </a:t>
            </a:r>
            <a:r>
              <a:rPr lang="en-US" sz="2400" dirty="0" smtClean="0">
                <a:latin typeface="Tw Cen MT"/>
                <a:cs typeface="Tw Cen MT"/>
              </a:rPr>
              <a:t>following </a:t>
            </a:r>
            <a:r>
              <a:rPr lang="en-US" sz="2400" dirty="0">
                <a:latin typeface="Tw Cen MT"/>
                <a:cs typeface="Tw Cen MT"/>
              </a:rPr>
              <a:t>exercise are pivotal to facilitate recovery and stimulate training adaptations by deliberate intake </a:t>
            </a:r>
            <a:r>
              <a:rPr lang="en-US" sz="2400" dirty="0" smtClean="0">
                <a:latin typeface="Tw Cen MT"/>
                <a:cs typeface="Tw Cen MT"/>
              </a:rPr>
              <a:t>of </a:t>
            </a:r>
            <a:r>
              <a:rPr lang="en-US" sz="2400" dirty="0">
                <a:latin typeface="Tw Cen MT"/>
                <a:cs typeface="Tw Cen MT"/>
              </a:rPr>
              <a:t>carbohydrates and high-quality proteins. Riders must develop and train a nutrition plan which delivers the amounts of carbohydrates, water, and sodium needed to support optimum performance on race days. </a:t>
            </a:r>
            <a:endParaRPr lang="en-US" sz="2400" dirty="0" smtClean="0">
              <a:latin typeface="Tw Cen MT"/>
              <a:cs typeface="Tw Cen MT"/>
            </a:endParaRPr>
          </a:p>
          <a:p>
            <a:r>
              <a:rPr lang="en-US" sz="2400" dirty="0" smtClean="0">
                <a:latin typeface="Tw Cen MT"/>
                <a:cs typeface="Tw Cen MT"/>
              </a:rPr>
              <a:t>However</a:t>
            </a:r>
            <a:r>
              <a:rPr lang="en-US" sz="2400" dirty="0">
                <a:latin typeface="Tw Cen MT"/>
                <a:cs typeface="Tw Cen MT"/>
              </a:rPr>
              <a:t>, in stage races, extra energy intake in the form of proteins and fats is essential to maintaining energy balance and performance capacity against the face of excessive daily energy expenditure. </a:t>
            </a:r>
            <a:endParaRPr lang="en-US" sz="2400" dirty="0">
              <a:latin typeface="Tw Cen MT"/>
              <a:cs typeface="Tw Cen MT"/>
            </a:endParaRPr>
          </a:p>
        </p:txBody>
      </p:sp>
    </p:spTree>
    <p:extLst>
      <p:ext uri="{BB962C8B-B14F-4D97-AF65-F5344CB8AC3E}">
        <p14:creationId xmlns:p14="http://schemas.microsoft.com/office/powerpoint/2010/main" val="1902149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676400"/>
            <a:ext cx="65532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solidFill>
                  <a:srgbClr val="1F497D"/>
                </a:solidFill>
                <a:latin typeface="Tw Cen MT"/>
                <a:cs typeface="Tw Cen MT"/>
              </a:rPr>
              <a:t>NUTRITION FOR CYCLING</a:t>
            </a:r>
            <a:endParaRPr lang="en-US" dirty="0">
              <a:solidFill>
                <a:srgbClr val="1F497D"/>
              </a:solidFill>
              <a:latin typeface="Tw Cen MT"/>
              <a:cs typeface="Tw Cen MT"/>
            </a:endParaRPr>
          </a:p>
        </p:txBody>
      </p:sp>
      <p:pic>
        <p:nvPicPr>
          <p:cNvPr id="4" name="Picture 3" descr="Screen Shot 2018-07-09 at 8.4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981200"/>
            <a:ext cx="4925828" cy="3543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916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b="1" dirty="0">
                <a:latin typeface="Tw Cen MT"/>
                <a:cs typeface="Tw Cen MT"/>
              </a:rPr>
              <a:t>The Olympic Cycling Disciplines </a:t>
            </a:r>
            <a:endParaRPr lang="en-US" dirty="0">
              <a:latin typeface="Tw Cen MT"/>
              <a:cs typeface="Tw Cen MT"/>
            </a:endParaRPr>
          </a:p>
        </p:txBody>
      </p:sp>
      <p:sp>
        <p:nvSpPr>
          <p:cNvPr id="3" name="Content Placeholder 2"/>
          <p:cNvSpPr>
            <a:spLocks noGrp="1"/>
          </p:cNvSpPr>
          <p:nvPr>
            <p:ph idx="1"/>
          </p:nvPr>
        </p:nvSpPr>
        <p:spPr/>
        <p:txBody>
          <a:bodyPr>
            <a:normAutofit/>
          </a:bodyPr>
          <a:lstStyle/>
          <a:p>
            <a:r>
              <a:rPr lang="en-US" sz="2400" dirty="0">
                <a:latin typeface="Tw Cen MT"/>
                <a:cs typeface="Tw Cen MT"/>
              </a:rPr>
              <a:t>International cycling involves eight disciplines (road, track, mountain bike, </a:t>
            </a:r>
            <a:r>
              <a:rPr lang="en-US" sz="2400" dirty="0" err="1">
                <a:latin typeface="Tw Cen MT"/>
                <a:cs typeface="Tw Cen MT"/>
              </a:rPr>
              <a:t>cyclocross</a:t>
            </a:r>
            <a:r>
              <a:rPr lang="en-US" sz="2400" dirty="0">
                <a:latin typeface="Tw Cen MT"/>
                <a:cs typeface="Tw Cen MT"/>
              </a:rPr>
              <a:t>, BMX, trial, indoor, </a:t>
            </a:r>
            <a:r>
              <a:rPr lang="en-US" sz="2400" dirty="0" err="1">
                <a:latin typeface="Tw Cen MT"/>
                <a:cs typeface="Tw Cen MT"/>
              </a:rPr>
              <a:t>para</a:t>
            </a:r>
            <a:r>
              <a:rPr lang="en-US" sz="2400" dirty="0">
                <a:latin typeface="Tw Cen MT"/>
                <a:cs typeface="Tw Cen MT"/>
              </a:rPr>
              <a:t>-</a:t>
            </a:r>
            <a:r>
              <a:rPr lang="en-US" sz="2400" dirty="0" smtClean="0">
                <a:latin typeface="Tw Cen MT"/>
                <a:cs typeface="Tw Cen MT"/>
              </a:rPr>
              <a:t>cycling) including </a:t>
            </a:r>
            <a:r>
              <a:rPr lang="en-US" sz="2400" dirty="0">
                <a:latin typeface="Tw Cen MT"/>
                <a:cs typeface="Tw Cen MT"/>
              </a:rPr>
              <a:t>a total of 30 different </a:t>
            </a:r>
            <a:r>
              <a:rPr lang="en-US" sz="2400" dirty="0" smtClean="0">
                <a:latin typeface="Tw Cen MT"/>
                <a:cs typeface="Tw Cen MT"/>
              </a:rPr>
              <a:t>events.</a:t>
            </a:r>
          </a:p>
          <a:p>
            <a:r>
              <a:rPr lang="en-US" sz="2400" dirty="0" smtClean="0">
                <a:latin typeface="Tw Cen MT"/>
                <a:cs typeface="Tw Cen MT"/>
              </a:rPr>
              <a:t>Determinants </a:t>
            </a:r>
            <a:r>
              <a:rPr lang="en-US" sz="2400" dirty="0">
                <a:latin typeface="Tw Cen MT"/>
                <a:cs typeface="Tw Cen MT"/>
              </a:rPr>
              <a:t>of </a:t>
            </a:r>
            <a:r>
              <a:rPr lang="en-US" sz="2400" dirty="0" smtClean="0">
                <a:latin typeface="Tw Cen MT"/>
                <a:cs typeface="Tw Cen MT"/>
              </a:rPr>
              <a:t>performance </a:t>
            </a:r>
            <a:r>
              <a:rPr lang="en-US" sz="2400" dirty="0">
                <a:latin typeface="Tw Cen MT"/>
                <a:cs typeface="Tw Cen MT"/>
              </a:rPr>
              <a:t>are very different between the events, of course. In some events, maximum power output is pivotal to success (e.g., track sprint), while in others endurance is of primary importance (e.g., road races and mountain biking). Hence nutrition strategies also vary considerably between the events. </a:t>
            </a:r>
            <a:endParaRPr lang="en-US" sz="2400" dirty="0">
              <a:latin typeface="Tw Cen MT"/>
              <a:cs typeface="Tw Cen MT"/>
            </a:endParaRPr>
          </a:p>
          <a:p>
            <a:endParaRPr lang="en-US" sz="2400" dirty="0">
              <a:latin typeface="Tw Cen MT"/>
              <a:cs typeface="Tw Cen MT"/>
            </a:endParaRPr>
          </a:p>
        </p:txBody>
      </p:sp>
    </p:spTree>
    <p:extLst>
      <p:ext uri="{BB962C8B-B14F-4D97-AF65-F5344CB8AC3E}">
        <p14:creationId xmlns:p14="http://schemas.microsoft.com/office/powerpoint/2010/main" val="277047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55638"/>
          </a:xfrm>
        </p:spPr>
        <p:txBody>
          <a:bodyPr>
            <a:noAutofit/>
          </a:bodyPr>
          <a:lstStyle/>
          <a:p>
            <a:r>
              <a:rPr lang="en-US" sz="2800" b="1" dirty="0">
                <a:latin typeface="Tw Cen MT"/>
                <a:cs typeface="Tw Cen MT"/>
              </a:rPr>
              <a:t>Overview of Olympic cycling events (London 2012) </a:t>
            </a:r>
            <a:endParaRPr lang="en-US" sz="2800" b="1" dirty="0">
              <a:latin typeface="Tw Cen MT"/>
              <a:cs typeface="Tw Cen MT"/>
            </a:endParaRPr>
          </a:p>
        </p:txBody>
      </p:sp>
      <p:pic>
        <p:nvPicPr>
          <p:cNvPr id="4" name="Picture 3" descr="Screen Shot 2019-05-20 at 10.54.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19200"/>
            <a:ext cx="4953000" cy="5048084"/>
          </a:xfrm>
          <a:prstGeom prst="rect">
            <a:avLst/>
          </a:prstGeom>
        </p:spPr>
      </p:pic>
    </p:spTree>
    <p:extLst>
      <p:ext uri="{BB962C8B-B14F-4D97-AF65-F5344CB8AC3E}">
        <p14:creationId xmlns:p14="http://schemas.microsoft.com/office/powerpoint/2010/main" val="160486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pPr algn="l"/>
            <a:r>
              <a:rPr lang="en-US" b="1" dirty="0" smtClean="0">
                <a:solidFill>
                  <a:srgbClr val="1F497D"/>
                </a:solidFill>
                <a:latin typeface="Tw Cen MT"/>
                <a:cs typeface="Tw Cen MT"/>
              </a:rPr>
              <a:t>Goal Sport Nutrition</a:t>
            </a:r>
            <a:endParaRPr lang="en-US" b="1" dirty="0">
              <a:solidFill>
                <a:srgbClr val="1F497D"/>
              </a:solidFill>
              <a:latin typeface="Tw Cen MT"/>
              <a:cs typeface="Tw Cen MT"/>
            </a:endParaRPr>
          </a:p>
        </p:txBody>
      </p:sp>
      <p:sp>
        <p:nvSpPr>
          <p:cNvPr id="3" name="Content Placeholder 2"/>
          <p:cNvSpPr>
            <a:spLocks noGrp="1"/>
          </p:cNvSpPr>
          <p:nvPr>
            <p:ph idx="1"/>
          </p:nvPr>
        </p:nvSpPr>
        <p:spPr/>
        <p:txBody>
          <a:bodyPr/>
          <a:lstStyle/>
          <a:p>
            <a:r>
              <a:rPr lang="en-US" dirty="0">
                <a:latin typeface="Tw Cen MT"/>
                <a:cs typeface="Tw Cen MT"/>
              </a:rPr>
              <a:t>Prevent (or delay) </a:t>
            </a:r>
            <a:r>
              <a:rPr lang="en-US" dirty="0" smtClean="0">
                <a:latin typeface="Tw Cen MT"/>
                <a:cs typeface="Tw Cen MT"/>
              </a:rPr>
              <a:t>fatigue</a:t>
            </a:r>
            <a:endParaRPr lang="en-US" dirty="0">
              <a:latin typeface="Tw Cen MT"/>
              <a:cs typeface="Tw Cen MT"/>
            </a:endParaRPr>
          </a:p>
          <a:p>
            <a:r>
              <a:rPr lang="en-US" dirty="0" smtClean="0">
                <a:latin typeface="Tw Cen MT"/>
                <a:cs typeface="Tw Cen MT"/>
              </a:rPr>
              <a:t>Stay </a:t>
            </a:r>
            <a:r>
              <a:rPr lang="en-US" dirty="0">
                <a:latin typeface="Tw Cen MT"/>
                <a:cs typeface="Tw Cen MT"/>
              </a:rPr>
              <a:t>healthy (no colds, flu, etc.</a:t>
            </a:r>
            <a:r>
              <a:rPr lang="en-US" dirty="0" smtClean="0">
                <a:latin typeface="Tw Cen MT"/>
                <a:cs typeface="Tw Cen MT"/>
              </a:rPr>
              <a:t>)</a:t>
            </a:r>
          </a:p>
          <a:p>
            <a:r>
              <a:rPr lang="en-US" dirty="0" smtClean="0">
                <a:latin typeface="Tw Cen MT"/>
                <a:cs typeface="Tw Cen MT"/>
              </a:rPr>
              <a:t>Enhance </a:t>
            </a:r>
            <a:r>
              <a:rPr lang="en-US" dirty="0">
                <a:latin typeface="Tw Cen MT"/>
                <a:cs typeface="Tw Cen MT"/>
              </a:rPr>
              <a:t>Training </a:t>
            </a:r>
          </a:p>
          <a:p>
            <a:endParaRPr lang="en-US" dirty="0"/>
          </a:p>
        </p:txBody>
      </p:sp>
    </p:spTree>
    <p:extLst>
      <p:ext uri="{BB962C8B-B14F-4D97-AF65-F5344CB8AC3E}">
        <p14:creationId xmlns:p14="http://schemas.microsoft.com/office/powerpoint/2010/main" val="350871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Autofit/>
          </a:bodyPr>
          <a:lstStyle/>
          <a:p>
            <a:pPr algn="l"/>
            <a:r>
              <a:rPr lang="en-US" b="1" dirty="0">
                <a:solidFill>
                  <a:srgbClr val="1F497D"/>
                </a:solidFill>
                <a:latin typeface="Tw Cen MT"/>
                <a:cs typeface="Tw Cen MT"/>
              </a:rPr>
              <a:t>Delay Fatigue</a:t>
            </a:r>
          </a:p>
        </p:txBody>
      </p:sp>
      <p:sp>
        <p:nvSpPr>
          <p:cNvPr id="3" name="Content Placeholder 2"/>
          <p:cNvSpPr>
            <a:spLocks noGrp="1"/>
          </p:cNvSpPr>
          <p:nvPr>
            <p:ph idx="1"/>
          </p:nvPr>
        </p:nvSpPr>
        <p:spPr/>
        <p:txBody>
          <a:bodyPr/>
          <a:lstStyle/>
          <a:p>
            <a:r>
              <a:rPr lang="en-US" dirty="0">
                <a:solidFill>
                  <a:srgbClr val="000000"/>
                </a:solidFill>
                <a:latin typeface="Tw Cen MT"/>
                <a:cs typeface="Tw Cen MT"/>
              </a:rPr>
              <a:t>Adequate </a:t>
            </a:r>
            <a:r>
              <a:rPr lang="en-US" dirty="0" smtClean="0">
                <a:solidFill>
                  <a:srgbClr val="000000"/>
                </a:solidFill>
                <a:latin typeface="Tw Cen MT"/>
                <a:cs typeface="Tw Cen MT"/>
              </a:rPr>
              <a:t>calories</a:t>
            </a:r>
            <a:endParaRPr lang="en-US" dirty="0">
              <a:solidFill>
                <a:srgbClr val="000000"/>
              </a:solidFill>
              <a:latin typeface="Tw Cen MT"/>
              <a:cs typeface="Tw Cen MT"/>
            </a:endParaRPr>
          </a:p>
          <a:p>
            <a:r>
              <a:rPr lang="en-US" dirty="0">
                <a:solidFill>
                  <a:srgbClr val="000000"/>
                </a:solidFill>
                <a:latin typeface="Tw Cen MT"/>
                <a:cs typeface="Tw Cen MT"/>
              </a:rPr>
              <a:t>Adequate </a:t>
            </a:r>
            <a:r>
              <a:rPr lang="en-US" dirty="0" smtClean="0">
                <a:solidFill>
                  <a:srgbClr val="000000"/>
                </a:solidFill>
                <a:latin typeface="Tw Cen MT"/>
                <a:cs typeface="Tw Cen MT"/>
              </a:rPr>
              <a:t>carbohydrates</a:t>
            </a:r>
            <a:endParaRPr lang="en-US" dirty="0">
              <a:solidFill>
                <a:srgbClr val="000000"/>
              </a:solidFill>
              <a:latin typeface="Tw Cen MT"/>
              <a:cs typeface="Tw Cen MT"/>
            </a:endParaRPr>
          </a:p>
          <a:p>
            <a:r>
              <a:rPr lang="en-US" dirty="0">
                <a:solidFill>
                  <a:srgbClr val="000000"/>
                </a:solidFill>
                <a:latin typeface="Tw Cen MT"/>
                <a:cs typeface="Tw Cen MT"/>
              </a:rPr>
              <a:t>Adequate </a:t>
            </a:r>
            <a:r>
              <a:rPr lang="en-US" dirty="0" smtClean="0">
                <a:solidFill>
                  <a:srgbClr val="000000"/>
                </a:solidFill>
                <a:latin typeface="Tw Cen MT"/>
                <a:cs typeface="Tw Cen MT"/>
              </a:rPr>
              <a:t>fluids</a:t>
            </a:r>
            <a:endParaRPr lang="en-US" dirty="0">
              <a:solidFill>
                <a:srgbClr val="000000"/>
              </a:solidFill>
              <a:latin typeface="Tw Cen MT"/>
              <a:cs typeface="Tw Cen MT"/>
            </a:endParaRPr>
          </a:p>
          <a:p>
            <a:r>
              <a:rPr lang="en-US" dirty="0">
                <a:solidFill>
                  <a:srgbClr val="000000"/>
                </a:solidFill>
                <a:latin typeface="Tw Cen MT"/>
                <a:cs typeface="Tw Cen MT"/>
              </a:rPr>
              <a:t>Adequate sleep</a:t>
            </a:r>
          </a:p>
          <a:p>
            <a:endParaRPr lang="en-US" dirty="0">
              <a:solidFill>
                <a:srgbClr val="000000"/>
              </a:solidFill>
            </a:endParaRPr>
          </a:p>
        </p:txBody>
      </p:sp>
    </p:spTree>
    <p:extLst>
      <p:ext uri="{BB962C8B-B14F-4D97-AF65-F5344CB8AC3E}">
        <p14:creationId xmlns:p14="http://schemas.microsoft.com/office/powerpoint/2010/main" val="294870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b="1" dirty="0">
                <a:latin typeface="Tw Cen MT"/>
                <a:cs typeface="Tw Cen MT"/>
              </a:rPr>
              <a:t>Considerations for </a:t>
            </a:r>
            <a:r>
              <a:rPr lang="en-US" b="1" dirty="0" smtClean="0">
                <a:latin typeface="Tw Cen MT"/>
                <a:cs typeface="Tw Cen MT"/>
              </a:rPr>
              <a:t>Cycling</a:t>
            </a:r>
            <a:endParaRPr lang="en-US" b="1" dirty="0">
              <a:latin typeface="Tw Cen MT"/>
              <a:cs typeface="Tw Cen MT"/>
            </a:endParaRPr>
          </a:p>
        </p:txBody>
      </p:sp>
      <p:sp>
        <p:nvSpPr>
          <p:cNvPr id="3" name="Content Placeholder 2"/>
          <p:cNvSpPr>
            <a:spLocks noGrp="1"/>
          </p:cNvSpPr>
          <p:nvPr>
            <p:ph idx="1"/>
          </p:nvPr>
        </p:nvSpPr>
        <p:spPr>
          <a:xfrm>
            <a:off x="457200" y="1600200"/>
            <a:ext cx="8458200" cy="4525963"/>
          </a:xfrm>
        </p:spPr>
        <p:txBody>
          <a:bodyPr/>
          <a:lstStyle/>
          <a:p>
            <a:r>
              <a:rPr lang="en-US" dirty="0">
                <a:latin typeface="Tw Cen MT"/>
                <a:cs typeface="Tw Cen MT"/>
              </a:rPr>
              <a:t>Rides &gt; 2 hours – need to get calories while on the bike </a:t>
            </a:r>
            <a:endParaRPr lang="en-US" dirty="0" smtClean="0">
              <a:latin typeface="Tw Cen MT"/>
              <a:cs typeface="Tw Cen MT"/>
            </a:endParaRPr>
          </a:p>
          <a:p>
            <a:r>
              <a:rPr lang="en-US" dirty="0" smtClean="0">
                <a:latin typeface="Tw Cen MT"/>
                <a:cs typeface="Tw Cen MT"/>
              </a:rPr>
              <a:t>Calorie </a:t>
            </a:r>
            <a:r>
              <a:rPr lang="en-US" dirty="0">
                <a:latin typeface="Tw Cen MT"/>
                <a:cs typeface="Tw Cen MT"/>
              </a:rPr>
              <a:t>needs affected by road surface, terrain, weather, wind resistance, speed or intensity and rider’s fitness level </a:t>
            </a:r>
          </a:p>
          <a:p>
            <a:endParaRPr lang="en-US" dirty="0">
              <a:latin typeface="Tw Cen MT"/>
              <a:cs typeface="Tw Cen MT"/>
            </a:endParaRPr>
          </a:p>
        </p:txBody>
      </p:sp>
    </p:spTree>
    <p:extLst>
      <p:ext uri="{BB962C8B-B14F-4D97-AF65-F5344CB8AC3E}">
        <p14:creationId xmlns:p14="http://schemas.microsoft.com/office/powerpoint/2010/main" val="2693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pPr algn="l"/>
            <a:r>
              <a:rPr lang="en-US" dirty="0" smtClean="0">
                <a:latin typeface="Tw Cen MT"/>
                <a:cs typeface="Tw Cen MT"/>
              </a:rPr>
              <a:t>Carbohydrate for Cyclist </a:t>
            </a:r>
            <a:endParaRPr lang="en-US" dirty="0">
              <a:latin typeface="Tw Cen MT"/>
              <a:cs typeface="Tw Cen MT"/>
            </a:endParaRPr>
          </a:p>
        </p:txBody>
      </p:sp>
      <p:sp>
        <p:nvSpPr>
          <p:cNvPr id="3" name="Content Placeholder 2"/>
          <p:cNvSpPr>
            <a:spLocks noGrp="1"/>
          </p:cNvSpPr>
          <p:nvPr>
            <p:ph idx="1"/>
          </p:nvPr>
        </p:nvSpPr>
        <p:spPr>
          <a:xfrm>
            <a:off x="457200" y="1828800"/>
            <a:ext cx="8229600" cy="4297363"/>
          </a:xfrm>
        </p:spPr>
        <p:txBody>
          <a:bodyPr/>
          <a:lstStyle/>
          <a:p>
            <a:r>
              <a:rPr lang="en-US" dirty="0">
                <a:latin typeface="Tw Cen MT"/>
                <a:cs typeface="Tw Cen MT"/>
              </a:rPr>
              <a:t>55 – 65% of total calories from Carb </a:t>
            </a:r>
          </a:p>
          <a:p>
            <a:r>
              <a:rPr lang="en-US" dirty="0" smtClean="0">
                <a:latin typeface="Tw Cen MT"/>
                <a:cs typeface="Tw Cen MT"/>
              </a:rPr>
              <a:t>3 </a:t>
            </a:r>
            <a:r>
              <a:rPr lang="en-US" dirty="0">
                <a:latin typeface="Tw Cen MT"/>
                <a:cs typeface="Tw Cen MT"/>
              </a:rPr>
              <a:t>– 4 </a:t>
            </a:r>
            <a:r>
              <a:rPr lang="en-US" dirty="0" smtClean="0">
                <a:latin typeface="Tw Cen MT"/>
                <a:cs typeface="Tw Cen MT"/>
              </a:rPr>
              <a:t>g/kg BB </a:t>
            </a:r>
            <a:r>
              <a:rPr lang="en-US" dirty="0">
                <a:latin typeface="Tw Cen MT"/>
                <a:cs typeface="Tw Cen MT"/>
              </a:rPr>
              <a:t>for most athletes </a:t>
            </a:r>
          </a:p>
          <a:p>
            <a:endParaRPr lang="en-US" b="1" dirty="0">
              <a:latin typeface="Tw Cen MT"/>
              <a:cs typeface="Tw Cen MT"/>
            </a:endParaRPr>
          </a:p>
        </p:txBody>
      </p:sp>
    </p:spTree>
    <p:extLst>
      <p:ext uri="{BB962C8B-B14F-4D97-AF65-F5344CB8AC3E}">
        <p14:creationId xmlns:p14="http://schemas.microsoft.com/office/powerpoint/2010/main" val="9347146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noAutofit/>
          </a:bodyPr>
          <a:lstStyle/>
          <a:p>
            <a:pPr>
              <a:lnSpc>
                <a:spcPct val="90000"/>
              </a:lnSpc>
            </a:pPr>
            <a:r>
              <a:rPr lang="en-US" sz="2800" b="1" dirty="0">
                <a:latin typeface="Tw Cen MT"/>
                <a:cs typeface="Tw Cen MT"/>
              </a:rPr>
              <a:t>Time plan of carbohydrate intake throughout a 5-hour road race starting at noon in a one-day race (a) versus a stage race (b</a:t>
            </a:r>
            <a:r>
              <a:rPr lang="en-US" sz="2800" b="1" dirty="0" smtClean="0">
                <a:latin typeface="Tw Cen MT"/>
                <a:cs typeface="Tw Cen MT"/>
              </a:rPr>
              <a:t>)</a:t>
            </a:r>
            <a:endParaRPr lang="en-US" sz="2800" b="1" dirty="0">
              <a:latin typeface="Tw Cen MT"/>
              <a:cs typeface="Tw Cen MT"/>
            </a:endParaRPr>
          </a:p>
        </p:txBody>
      </p:sp>
      <p:pic>
        <p:nvPicPr>
          <p:cNvPr id="5" name="Picture 4" descr="Screen Shot 2019-05-20 at 10.57.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4876800" cy="3035353"/>
          </a:xfrm>
          <a:prstGeom prst="rect">
            <a:avLst/>
          </a:prstGeom>
        </p:spPr>
      </p:pic>
      <p:pic>
        <p:nvPicPr>
          <p:cNvPr id="6" name="Picture 5" descr="Screen Shot 2019-05-20 at 10.58.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286000"/>
            <a:ext cx="4343400" cy="2990538"/>
          </a:xfrm>
          <a:prstGeom prst="rect">
            <a:avLst/>
          </a:prstGeom>
        </p:spPr>
      </p:pic>
    </p:spTree>
    <p:extLst>
      <p:ext uri="{BB962C8B-B14F-4D97-AF65-F5344CB8AC3E}">
        <p14:creationId xmlns:p14="http://schemas.microsoft.com/office/powerpoint/2010/main" val="20143031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8210</TotalTime>
  <Words>437</Words>
  <Application>Microsoft Macintosh PowerPoint</Application>
  <PresentationFormat>On-screen Show (4:3)</PresentationFormat>
  <Paragraphs>42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NUTRITION FOR CYCLING</vt:lpstr>
      <vt:lpstr>The Olympic Cycling Disciplines </vt:lpstr>
      <vt:lpstr>Overview of Olympic cycling events (London 2012) </vt:lpstr>
      <vt:lpstr>Goal Sport Nutrition</vt:lpstr>
      <vt:lpstr>Delay Fatigue</vt:lpstr>
      <vt:lpstr>Considerations for Cycling</vt:lpstr>
      <vt:lpstr>Carbohydrate for Cyclist </vt:lpstr>
      <vt:lpstr>Time plan of carbohydrate intake throughout a 5-hour road race starting at noon in a one-day race (a) versus a stage race (b)</vt:lpstr>
      <vt:lpstr>Suggested carbohydrate content and energy values of some typical drinks and foods used during races in elite road cycling</vt:lpstr>
      <vt:lpstr>Rapid decline of muscle recovery rate after exercise </vt:lpstr>
      <vt:lpstr>Eating to Prevent Fatigue </vt:lpstr>
      <vt:lpstr>Fluid Goals</vt:lpstr>
      <vt:lpstr>Conclusion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226</cp:revision>
  <cp:lastPrinted>2018-06-03T16:36:28Z</cp:lastPrinted>
  <dcterms:created xsi:type="dcterms:W3CDTF">2018-03-13T02:49:38Z</dcterms:created>
  <dcterms:modified xsi:type="dcterms:W3CDTF">2019-05-20T04:12:56Z</dcterms:modified>
</cp:coreProperties>
</file>