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95" r:id="rId3"/>
    <p:sldId id="443" r:id="rId4"/>
    <p:sldId id="444" r:id="rId5"/>
    <p:sldId id="427" r:id="rId6"/>
    <p:sldId id="431" r:id="rId7"/>
    <p:sldId id="445" r:id="rId8"/>
    <p:sldId id="433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4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190" autoAdjust="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02/03/2019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222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 AKIBAT KERJA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D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VEZA AZTERIA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DEFINISI DEFINSI: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2903544-B699-4771-AC15-18B347E9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2287"/>
            <a:ext cx="82296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ILO (1983) :</a:t>
            </a:r>
            <a:r>
              <a:rPr lang="en-US" altLang="en-US" sz="2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Pengertian</a:t>
            </a:r>
            <a:r>
              <a:rPr lang="en-US" altLang="en-US" dirty="0"/>
              <a:t> Occupational Disease &amp; Work Related Disease </a:t>
            </a:r>
            <a:r>
              <a:rPr lang="en-US" altLang="en-US" dirty="0" err="1"/>
              <a:t>masih</a:t>
            </a:r>
            <a:r>
              <a:rPr lang="en-US" altLang="en-US" dirty="0"/>
              <a:t> </a:t>
            </a:r>
            <a:r>
              <a:rPr lang="en-US" altLang="en-US" dirty="0" err="1"/>
              <a:t>dipisah</a:t>
            </a:r>
            <a:r>
              <a:rPr lang="en-US" altLang="en-US" dirty="0"/>
              <a:t> 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err="1"/>
              <a:t>Gagasan</a:t>
            </a:r>
            <a:r>
              <a:rPr lang="en-US" altLang="en-US" sz="2800" b="1" dirty="0"/>
              <a:t> WHO &amp; ILO (1987)- </a:t>
            </a:r>
            <a:r>
              <a:rPr lang="en-US" altLang="en-US" sz="2800" b="1" dirty="0" err="1"/>
              <a:t>adopsi</a:t>
            </a:r>
            <a:r>
              <a:rPr lang="en-US" altLang="en-US" sz="2800" b="1" dirty="0"/>
              <a:t> (1989):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Work related disease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peny</a:t>
            </a:r>
            <a:r>
              <a:rPr lang="en-US" altLang="en-US" dirty="0"/>
              <a:t>.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diakui</a:t>
            </a:r>
            <a:r>
              <a:rPr lang="en-US" altLang="en-US" dirty="0"/>
              <a:t> &amp; </a:t>
            </a:r>
            <a:r>
              <a:rPr lang="en-US" altLang="en-US" dirty="0" err="1"/>
              <a:t>gangg</a:t>
            </a:r>
            <a:r>
              <a:rPr lang="en-US" altLang="en-US" dirty="0"/>
              <a:t>. </a:t>
            </a:r>
            <a:r>
              <a:rPr lang="en-US" altLang="en-US" dirty="0" err="1"/>
              <a:t>kesehatan</a:t>
            </a:r>
            <a:r>
              <a:rPr lang="en-US" altLang="en-US" dirty="0"/>
              <a:t>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lingkungan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 dan proses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yang </a:t>
            </a:r>
            <a:r>
              <a:rPr lang="en-US" altLang="en-US" dirty="0" err="1"/>
              <a:t>bermakna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39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PENYAKIT AKIBAT KERJA:</a:t>
            </a:r>
          </a:p>
        </p:txBody>
      </p:sp>
      <p:sp>
        <p:nvSpPr>
          <p:cNvPr id="6" name="Text Placeholder 164866">
            <a:extLst>
              <a:ext uri="{FF2B5EF4-FFF2-40B4-BE49-F238E27FC236}">
                <a16:creationId xmlns:a16="http://schemas.microsoft.com/office/drawing/2014/main" xmlns="" id="{B1056AE9-19CE-4EB0-A498-6C13019E21A3}"/>
              </a:ext>
            </a:extLst>
          </p:cNvPr>
          <p:cNvSpPr txBox="1">
            <a:spLocks/>
          </p:cNvSpPr>
          <p:nvPr/>
        </p:nvSpPr>
        <p:spPr bwMode="auto">
          <a:xfrm>
            <a:off x="-28575" y="2229677"/>
            <a:ext cx="8946541" cy="41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 Narrow" panose="020B0606020202030204" pitchFamily="34" charset="0"/>
              </a:rPr>
              <a:t>Artifisial = timbulnya karena adanya pekerjaan</a:t>
            </a:r>
          </a:p>
          <a:p>
            <a:r>
              <a:rPr lang="en-US" sz="2800">
                <a:latin typeface="Arial Narrow" panose="020B0606020202030204" pitchFamily="34" charset="0"/>
              </a:rPr>
              <a:t>Man made Diseases = penyakit buatan manusia</a:t>
            </a:r>
          </a:p>
          <a:p>
            <a:r>
              <a:rPr lang="en-US" sz="2800">
                <a:latin typeface="Arial Narrow" panose="020B0606020202030204" pitchFamily="34" charset="0"/>
              </a:rPr>
              <a:t>Dapat dicegah</a:t>
            </a:r>
          </a:p>
          <a:p>
            <a:r>
              <a:rPr lang="en-US" sz="2800">
                <a:latin typeface="Arial Narrow" panose="020B0606020202030204" pitchFamily="34" charset="0"/>
              </a:rPr>
              <a:t>Terdapat sebab-sebab</a:t>
            </a:r>
          </a:p>
          <a:p>
            <a:r>
              <a:rPr lang="en-US" sz="2800">
                <a:latin typeface="Arial Narrow" panose="020B0606020202030204" pitchFamily="34" charset="0"/>
              </a:rPr>
              <a:t>PAK mendapatkan kompensasi (compensable)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481CBE1-1447-4C9D-886F-D95831DD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6" y="631855"/>
            <a:ext cx="8186737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PENYAKIT TERKAIT KERJA 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(Work Related Diseases) :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DC27BCF0-AF28-4D41-963D-6A3E3D3A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277" y="2525249"/>
            <a:ext cx="6500834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Adalah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penyakit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dicetuskan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dipermudah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atau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diperberat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oleh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pekerjaan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BUKAN PAK 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uncompensabel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PERBEDAAN: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4F425068-B8AA-4822-BE36-F1D2B299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1" y="1792287"/>
            <a:ext cx="3673475" cy="10525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PAK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(</a:t>
            </a:r>
            <a:r>
              <a:rPr lang="en-US" sz="2400" b="1" i="1" dirty="0"/>
              <a:t>Occupational Disease</a:t>
            </a:r>
            <a:r>
              <a:rPr lang="en-US" sz="2400" b="1" dirty="0"/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238CBB92-9FED-4A0F-A4AF-6D7B48726BD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05932" y="2773072"/>
            <a:ext cx="3960812" cy="3797316"/>
          </a:xfrm>
          <a:ln>
            <a:solidFill>
              <a:srgbClr val="FFCC00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Ada causa di </a:t>
            </a:r>
            <a:r>
              <a:rPr lang="en-US" sz="2000" b="1" dirty="0" err="1"/>
              <a:t>tempat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endParaRPr lang="en-US" sz="2000" b="1" dirty="0"/>
          </a:p>
          <a:p>
            <a:r>
              <a:rPr lang="en-US" sz="2000" b="1" dirty="0" err="1"/>
              <a:t>Disebabkan</a:t>
            </a:r>
            <a:r>
              <a:rPr lang="en-US" sz="2000" b="1" dirty="0"/>
              <a:t> oleh </a:t>
            </a:r>
            <a:r>
              <a:rPr lang="en-US" sz="2000" b="1" dirty="0" err="1"/>
              <a:t>pekerjaan</a:t>
            </a:r>
            <a:r>
              <a:rPr lang="en-US" sz="2000" b="1" dirty="0"/>
              <a:t> dan/</a:t>
            </a:r>
            <a:r>
              <a:rPr lang="en-US" sz="2000" b="1" dirty="0" err="1"/>
              <a:t>lingk</a:t>
            </a:r>
            <a:r>
              <a:rPr lang="en-US" sz="2000" b="1" dirty="0"/>
              <a:t>. </a:t>
            </a:r>
            <a:r>
              <a:rPr lang="en-US" sz="2000" b="1" dirty="0" err="1"/>
              <a:t>kerja</a:t>
            </a:r>
            <a:endParaRPr lang="en-US" sz="2000" b="1" dirty="0"/>
          </a:p>
          <a:p>
            <a:r>
              <a:rPr lang="en-US" sz="2000" b="1" dirty="0" err="1"/>
              <a:t>Mendapat</a:t>
            </a:r>
            <a:r>
              <a:rPr lang="en-US" sz="2000" b="1" dirty="0"/>
              <a:t> </a:t>
            </a:r>
            <a:r>
              <a:rPr lang="en-US" sz="2000" b="1" dirty="0" err="1"/>
              <a:t>kompensasi</a:t>
            </a:r>
            <a:r>
              <a:rPr lang="en-US" sz="2000" b="1" dirty="0"/>
              <a:t>  </a:t>
            </a:r>
            <a:r>
              <a:rPr lang="en-US" sz="2000" b="1" dirty="0" err="1"/>
              <a:t>Jamsostek</a:t>
            </a:r>
            <a:r>
              <a:rPr lang="en-US" sz="2000" b="1" dirty="0"/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Compensabel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dirty="0" err="1"/>
              <a:t>Contoh</a:t>
            </a:r>
            <a:r>
              <a:rPr lang="en-US" sz="2000" b="1" dirty="0"/>
              <a:t> :</a:t>
            </a:r>
          </a:p>
          <a:p>
            <a:pPr lvl="1"/>
            <a:r>
              <a:rPr lang="en-US" sz="2000" b="1" dirty="0"/>
              <a:t>Tuli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bising</a:t>
            </a:r>
            <a:endParaRPr lang="en-US" sz="2000" b="1" dirty="0"/>
          </a:p>
          <a:p>
            <a:pPr lvl="1"/>
            <a:r>
              <a:rPr lang="en-US" sz="2000" b="1" dirty="0" err="1"/>
              <a:t>Pneumokoniosis</a:t>
            </a:r>
            <a:endParaRPr lang="en-US" sz="2000" b="1" dirty="0"/>
          </a:p>
          <a:p>
            <a:pPr lvl="1"/>
            <a:r>
              <a:rPr lang="en-US" sz="2000" b="1" dirty="0"/>
              <a:t>Leukemia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benzen</a:t>
            </a:r>
            <a:endParaRPr lang="en-US" sz="2000" b="1" dirty="0"/>
          </a:p>
          <a:p>
            <a:pPr lvl="1">
              <a:buFontTx/>
              <a:buNone/>
            </a:pPr>
            <a:endParaRPr lang="en-US" sz="2000" b="1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A2050618-2168-4A53-94A4-6B5FF56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801015"/>
            <a:ext cx="3673475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Peny</a:t>
            </a:r>
            <a:r>
              <a:rPr lang="en-US" sz="2400" b="1" dirty="0"/>
              <a:t>. </a:t>
            </a:r>
            <a:r>
              <a:rPr lang="en-US" sz="2400" b="1" dirty="0" err="1"/>
              <a:t>Terkait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(</a:t>
            </a:r>
            <a:r>
              <a:rPr lang="en-US" sz="2400" b="1" i="1" dirty="0"/>
              <a:t>Work Related Disease</a:t>
            </a:r>
            <a:r>
              <a:rPr lang="en-US" sz="2400" b="1" dirty="0"/>
              <a:t>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67A9786C-E3E8-497F-A6F8-0F3D492E5EA7}"/>
              </a:ext>
            </a:extLst>
          </p:cNvPr>
          <p:cNvSpPr txBox="1">
            <a:spLocks noChangeArrowheads="1"/>
          </p:cNvSpPr>
          <p:nvPr/>
        </p:nvSpPr>
        <p:spPr>
          <a:xfrm>
            <a:off x="4709066" y="2773072"/>
            <a:ext cx="4392612" cy="3797316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Ada triger di tempat kerja</a:t>
            </a:r>
          </a:p>
          <a:p>
            <a:r>
              <a:rPr lang="en-US" sz="2000" b="1"/>
              <a:t>Dicetuskan, dipermudah atau diperberat oleh pekerjaan dan/lingk. kerja</a:t>
            </a:r>
          </a:p>
          <a:p>
            <a:r>
              <a:rPr lang="en-US" sz="2000" b="1"/>
              <a:t>Tidak mendapat kompensasi Jamsostek (</a:t>
            </a:r>
            <a:r>
              <a:rPr lang="en-US" sz="2000" b="1">
                <a:solidFill>
                  <a:srgbClr val="C00000"/>
                </a:solidFill>
              </a:rPr>
              <a:t>Non Compensabel</a:t>
            </a:r>
            <a:r>
              <a:rPr lang="en-US" sz="2000" b="1"/>
              <a:t>)</a:t>
            </a:r>
          </a:p>
          <a:p>
            <a:r>
              <a:rPr lang="en-US" sz="2000" b="1"/>
              <a:t>Contoh : 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Ambien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Hernia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Asma dg riwayat keluarga/keturunan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11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43F7289E-0B3E-445F-B696-347002C7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23" y="838200"/>
            <a:ext cx="8443912" cy="49295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2700" algn="ctr">
              <a:spcBef>
                <a:spcPct val="30000"/>
              </a:spcBef>
              <a:defRPr/>
            </a:pPr>
            <a:r>
              <a:rPr lang="en-US" sz="3600" b="1" dirty="0" err="1">
                <a:latin typeface="Garamond" panose="02020404030301010803" pitchFamily="18" charset="0"/>
              </a:rPr>
              <a:t>Ruang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Lingkup</a:t>
            </a:r>
            <a:endParaRPr lang="en-US" sz="3600" b="1" dirty="0">
              <a:latin typeface="Garamond" panose="02020404030301010803" pitchFamily="18" charset="0"/>
            </a:endParaRPr>
          </a:p>
          <a:p>
            <a:pPr marL="177800" indent="-12700" algn="ctr">
              <a:spcBef>
                <a:spcPct val="30000"/>
              </a:spcBef>
              <a:defRPr/>
            </a:pPr>
            <a:r>
              <a:rPr lang="en-US" sz="3600" b="1" dirty="0">
                <a:latin typeface="Garamond" panose="02020404030301010803" pitchFamily="18" charset="0"/>
              </a:rPr>
              <a:t> KECELAKAAN KERJA &amp; </a:t>
            </a:r>
            <a:r>
              <a:rPr lang="en-US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PAK</a:t>
            </a:r>
            <a:r>
              <a:rPr lang="en-US" sz="3600" b="1" dirty="0">
                <a:latin typeface="Garamond" panose="02020404030301010803" pitchFamily="18" charset="0"/>
              </a:rPr>
              <a:t> :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</a:p>
          <a:p>
            <a:pPr marL="177800" indent="-12700" algn="ctr">
              <a:spcBef>
                <a:spcPct val="30000"/>
              </a:spcBef>
              <a:defRPr/>
            </a:pPr>
            <a:endParaRPr lang="en-US" sz="2400" b="1" dirty="0">
              <a:solidFill>
                <a:srgbClr val="C00000"/>
              </a:solidFill>
              <a:latin typeface="Traditional Arabic" pitchFamily="2" charset="-78"/>
              <a:sym typeface="Webdings" panose="05030102010509060703" pitchFamily="18" charset="2"/>
            </a:endParaRPr>
          </a:p>
          <a:p>
            <a:pPr marL="177800" indent="-12700"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Kecelakaan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adalah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kecelakaan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yg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terjadi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dalam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hubungan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termasuk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penyakit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yg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timbul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karena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hubungan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(PAK),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demikian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pula </a:t>
            </a:r>
            <a:r>
              <a:rPr lang="en-US" sz="3200" b="1" dirty="0" err="1">
                <a:solidFill>
                  <a:schemeClr val="hlink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kecelakaan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yg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terjadi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dlm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perjalanan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berangkat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dari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rumah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menuju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tempat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,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pulang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rumah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melalui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jalan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yang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biasa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atau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wajar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dilalui</a:t>
            </a:r>
            <a:endParaRPr lang="en-US" sz="2400" dirty="0"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71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PENYAKIT AKIBAT KERJA: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ED43B25-E084-4924-8290-969D2811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93" y="1792286"/>
            <a:ext cx="8413141" cy="42275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err="1"/>
              <a:t>Keppres</a:t>
            </a:r>
            <a:r>
              <a:rPr lang="en-US" altLang="en-US" dirty="0"/>
              <a:t> 22 </a:t>
            </a:r>
            <a:r>
              <a:rPr lang="en-US" altLang="en-US" dirty="0" err="1"/>
              <a:t>th</a:t>
            </a:r>
            <a:r>
              <a:rPr lang="en-US" altLang="en-US" dirty="0"/>
              <a:t> 1993: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terdapat</a:t>
            </a:r>
            <a:r>
              <a:rPr lang="en-US" altLang="en-US" dirty="0"/>
              <a:t> 	31 </a:t>
            </a:r>
            <a:r>
              <a:rPr lang="en-US" altLang="en-US" dirty="0" err="1"/>
              <a:t>kelompok</a:t>
            </a:r>
            <a:r>
              <a:rPr lang="en-US" altLang="en-US" dirty="0"/>
              <a:t> PAK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		26 </a:t>
            </a:r>
            <a:r>
              <a:rPr lang="en-US" altLang="en-US" dirty="0" err="1"/>
              <a:t>kel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kimia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  		4 </a:t>
            </a:r>
            <a:r>
              <a:rPr lang="en-US" altLang="en-US" dirty="0" err="1"/>
              <a:t>kel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  		1 </a:t>
            </a:r>
            <a:r>
              <a:rPr lang="en-US" altLang="en-US" dirty="0" err="1"/>
              <a:t>kel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biologik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98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xmlns="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xmlns="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xmlns="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Tujuan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mata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ajaran</a:t>
            </a:r>
            <a:r>
              <a:rPr lang="en-US" altLang="en-US" sz="4000" dirty="0">
                <a:solidFill>
                  <a:schemeClr val="tx1"/>
                </a:solidFill>
              </a:rPr>
              <a:t> 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xmlns="" id="{296228CE-2A93-4B1D-AC46-6E61B231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324123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dan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xmlns="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Sasaran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pembelajaran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pokok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xmlns="" id="{296228CE-2A93-4B1D-AC46-6E61B231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04291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/>
              <a:t> </a:t>
            </a:r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memahami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definisi</a:t>
            </a:r>
            <a:r>
              <a:rPr lang="en-US" sz="2800" dirty="0">
                <a:latin typeface="Century" panose="02040604050505020304" pitchFamily="18" charset="0"/>
              </a:rPr>
              <a:t> PAK dan </a:t>
            </a:r>
            <a:r>
              <a:rPr lang="en-US" sz="2800" dirty="0" err="1">
                <a:latin typeface="Century" panose="02040604050505020304" pitchFamily="18" charset="0"/>
              </a:rPr>
              <a:t>Penyakit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Akibat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Hubungan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Kerja</a:t>
            </a:r>
            <a:endParaRPr lang="en-US" sz="2800" dirty="0">
              <a:latin typeface="Century" panose="02040604050505020304" pitchFamily="18" charset="0"/>
            </a:endParaRPr>
          </a:p>
          <a:p>
            <a:pPr eaLnBrk="1" hangingPunct="1"/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memahami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jenis-jenis</a:t>
            </a:r>
            <a:r>
              <a:rPr lang="en-US" sz="2800" dirty="0">
                <a:latin typeface="Century" panose="02040604050505020304" pitchFamily="18" charset="0"/>
              </a:rPr>
              <a:t> PAK, </a:t>
            </a:r>
            <a:r>
              <a:rPr lang="en-US" sz="2800" dirty="0" err="1">
                <a:latin typeface="Century" panose="02040604050505020304" pitchFamily="18" charset="0"/>
              </a:rPr>
              <a:t>faktor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penyebab</a:t>
            </a:r>
            <a:r>
              <a:rPr lang="en-US" sz="2800" dirty="0">
                <a:latin typeface="Century" panose="02040604050505020304" pitchFamily="18" charset="0"/>
              </a:rPr>
              <a:t> dan </a:t>
            </a:r>
            <a:r>
              <a:rPr lang="en-US" sz="2800" dirty="0" err="1">
                <a:latin typeface="Century" panose="02040604050505020304" pitchFamily="18" charset="0"/>
              </a:rPr>
              <a:t>pencegahannya</a:t>
            </a:r>
            <a:r>
              <a:rPr lang="en-US" sz="2800" dirty="0">
                <a:latin typeface="Century" panose="02040604050505020304" pitchFamily="18" charset="0"/>
              </a:rPr>
              <a:t>.</a:t>
            </a:r>
          </a:p>
          <a:p>
            <a:pPr eaLnBrk="1" hangingPunct="1"/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mengaplikasikan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langkah-langkah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diagnosa</a:t>
            </a:r>
            <a:r>
              <a:rPr lang="en-US" sz="2800" dirty="0">
                <a:latin typeface="Century" panose="02040604050505020304" pitchFamily="18" charset="0"/>
              </a:rPr>
              <a:t> PAK.</a:t>
            </a:r>
          </a:p>
          <a:p>
            <a:pPr eaLnBrk="1" hangingPunct="1"/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mengaplikasikan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Manajemen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risiko</a:t>
            </a:r>
            <a:r>
              <a:rPr lang="en-US" sz="2800" dirty="0">
                <a:latin typeface="Century" panose="02040604050505020304" pitchFamily="18" charset="0"/>
              </a:rPr>
              <a:t> PAK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75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xmlns="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Evaluasi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hasil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pembelajaran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DC91FA3-E2B5-4692-A224-317DAE3D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9072"/>
            <a:ext cx="7772400" cy="4572000"/>
          </a:xfrm>
        </p:spPr>
        <p:txBody>
          <a:bodyPr vert="horz" wrap="square" lIns="91440" tIns="45720" rIns="91440" bIns="45720" anchor="t">
            <a:normAutofit fontScale="70000" lnSpcReduction="20000"/>
          </a:bodyPr>
          <a:lstStyle/>
          <a:p>
            <a:pPr eaLnBrk="1" hangingPunct="1"/>
            <a:endParaRPr b="1" dirty="0"/>
          </a:p>
          <a:p>
            <a:pPr eaLnBrk="1" hangingPunct="1"/>
            <a:r>
              <a:rPr dirty="0"/>
              <a:t>Ujian dilakukan sebanyak 2 (dua) kali dalam satu semester.</a:t>
            </a:r>
          </a:p>
          <a:p>
            <a:pPr eaLnBrk="1" hangingPunct="1"/>
            <a:r>
              <a:rPr dirty="0" err="1"/>
              <a:t>Jenis</a:t>
            </a:r>
            <a:r>
              <a:rPr dirty="0"/>
              <a:t> </a:t>
            </a:r>
            <a:r>
              <a:rPr dirty="0" err="1" smtClean="0"/>
              <a:t>instrumen</a:t>
            </a:r>
            <a:r>
              <a:rPr dirty="0" smtClean="0"/>
              <a:t> : </a:t>
            </a:r>
            <a:r>
              <a:rPr lang="en-ID" dirty="0" err="1" smtClean="0"/>
              <a:t>pilihan</a:t>
            </a:r>
            <a:r>
              <a:rPr lang="en-ID" dirty="0" smtClean="0"/>
              <a:t> </a:t>
            </a:r>
            <a:r>
              <a:rPr lang="en-ID" dirty="0" err="1" smtClean="0"/>
              <a:t>ganda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true false</a:t>
            </a:r>
            <a:endParaRPr dirty="0"/>
          </a:p>
          <a:p>
            <a:pPr eaLnBrk="1" hangingPunct="1"/>
            <a:r>
              <a:rPr dirty="0"/>
              <a:t>Bentuk  : </a:t>
            </a:r>
            <a:endParaRPr lang="en-ID" dirty="0"/>
          </a:p>
          <a:p>
            <a:pPr marL="0" indent="0" eaLnBrk="1" hangingPunct="1">
              <a:buNone/>
            </a:pPr>
            <a:r>
              <a:rPr dirty="0" smtClean="0"/>
              <a:t>     </a:t>
            </a:r>
            <a:r>
              <a:rPr dirty="0"/>
              <a:t>	         - Tugas </a:t>
            </a:r>
            <a:r>
              <a:rPr lang="en-US" dirty="0"/>
              <a:t>individu &amp; </a:t>
            </a:r>
            <a:r>
              <a:rPr dirty="0"/>
              <a:t>kelompok</a:t>
            </a:r>
          </a:p>
          <a:p>
            <a:pPr eaLnBrk="1" hangingPunct="1">
              <a:buNone/>
            </a:pPr>
            <a:r>
              <a:rPr dirty="0"/>
              <a:t>		         - Kuis</a:t>
            </a:r>
          </a:p>
          <a:p>
            <a:pPr eaLnBrk="1" hangingPunct="1"/>
            <a:r>
              <a:rPr lang="en-US" dirty="0" err="1"/>
              <a:t>Penilaian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Absensi</a:t>
            </a:r>
            <a:r>
              <a:rPr lang="en-US" dirty="0"/>
              <a:t> </a:t>
            </a:r>
            <a:r>
              <a:rPr lang="en-US" dirty="0" smtClean="0"/>
              <a:t>-</a:t>
            </a:r>
            <a:endParaRPr lang="en-US" dirty="0"/>
          </a:p>
          <a:p>
            <a:pPr lvl="1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30%</a:t>
            </a:r>
          </a:p>
          <a:p>
            <a:pPr marL="457200" lvl="1" indent="0">
              <a:buNone/>
            </a:pPr>
            <a:r>
              <a:rPr lang="en-ID" dirty="0" smtClean="0"/>
              <a:t>--   </a:t>
            </a:r>
            <a:r>
              <a:rPr lang="en-ID" dirty="0" err="1" smtClean="0"/>
              <a:t>kuiz</a:t>
            </a:r>
            <a:r>
              <a:rPr lang="en-ID" dirty="0" smtClean="0"/>
              <a:t> </a:t>
            </a:r>
            <a:endParaRPr lang="en-US" dirty="0"/>
          </a:p>
          <a:p>
            <a:pPr lvl="1"/>
            <a:r>
              <a:rPr lang="en-US" dirty="0"/>
              <a:t>UTS 30%</a:t>
            </a:r>
          </a:p>
          <a:p>
            <a:pPr lvl="1"/>
            <a:r>
              <a:rPr lang="en-US" dirty="0"/>
              <a:t>UAS 30%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9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5A0057D-A4E0-4F65-BFFD-38157BFEB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273" y="3048000"/>
            <a:ext cx="8135938" cy="1295400"/>
          </a:xfrm>
          <a:solidFill>
            <a:srgbClr val="CCFFCC"/>
          </a:solidFill>
        </p:spPr>
        <p:txBody>
          <a:bodyPr/>
          <a:lstStyle/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dirty="0">
                <a:solidFill>
                  <a:srgbClr val="C00000"/>
                </a:solidFill>
              </a:rPr>
              <a:t>PENGANTAR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dirty="0">
                <a:solidFill>
                  <a:srgbClr val="C00000"/>
                </a:solidFill>
              </a:rPr>
              <a:t>PENYAKIT AKIBAT KERJA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D9FD4534-7E99-4B69-800C-BD8D433B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924800" cy="64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</a:rPr>
              <a:t>Hazard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C91292-5991-4640-8000-F8FDA85D639D}"/>
              </a:ext>
            </a:extLst>
          </p:cNvPr>
          <p:cNvSpPr/>
          <p:nvPr/>
        </p:nvSpPr>
        <p:spPr>
          <a:xfrm>
            <a:off x="228600" y="1524000"/>
            <a:ext cx="7847013" cy="2305759"/>
          </a:xfrm>
          <a:prstGeom prst="rect">
            <a:avLst/>
          </a:prstGeom>
          <a:noFill/>
          <a:ln w="12700">
            <a:noFill/>
          </a:ln>
        </p:spPr>
        <p:txBody>
          <a:bodyPr lIns="90488" tIns="44450" rIns="90488" bIns="44450">
            <a:spAutoFit/>
          </a:bodyPr>
          <a:lstStyle/>
          <a:p>
            <a:r>
              <a:rPr sz="2400" dirty="0" err="1">
                <a:latin typeface="CG Omega" pitchFamily="34" charset="0"/>
              </a:rPr>
              <a:t>Adalah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sumber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bahaya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potensial</a:t>
            </a:r>
            <a:r>
              <a:rPr lang="en-GB" altLang="x-none" sz="2400" dirty="0">
                <a:latin typeface="CG Omega" pitchFamily="34" charset="0"/>
              </a:rPr>
              <a:t> yang </a:t>
            </a:r>
            <a:r>
              <a:rPr sz="2400" dirty="0" err="1">
                <a:latin typeface="CG Omega" pitchFamily="34" charset="0"/>
              </a:rPr>
              <a:t>dapat</a:t>
            </a:r>
            <a:r>
              <a:rPr sz="2400" dirty="0">
                <a:latin typeface="CG Omega" pitchFamily="34" charset="0"/>
              </a:rPr>
              <a:t> </a:t>
            </a:r>
            <a:r>
              <a:rPr sz="2400" dirty="0" err="1">
                <a:latin typeface="CG Omega" pitchFamily="34" charset="0"/>
              </a:rPr>
              <a:t>menyebabkan</a:t>
            </a:r>
            <a:r>
              <a:rPr sz="2400" dirty="0">
                <a:latin typeface="CG Omega" pitchFamily="34" charset="0"/>
              </a:rPr>
              <a:t> </a:t>
            </a:r>
            <a:r>
              <a:rPr lang="en-GB" altLang="x-none" sz="2400" b="1" dirty="0" err="1">
                <a:latin typeface="CG Omega" pitchFamily="34" charset="0"/>
              </a:rPr>
              <a:t>kerusakan</a:t>
            </a:r>
            <a:r>
              <a:rPr lang="en-GB" altLang="x-none" sz="2400" b="1" dirty="0">
                <a:latin typeface="CG Omega" pitchFamily="34" charset="0"/>
              </a:rPr>
              <a:t> (harm)</a:t>
            </a:r>
            <a:r>
              <a:rPr lang="en-GB" altLang="x-none" sz="2400" dirty="0">
                <a:latin typeface="CG Omega" pitchFamily="34" charset="0"/>
              </a:rPr>
              <a:t>.</a:t>
            </a:r>
            <a:endParaRPr sz="2400" dirty="0">
              <a:latin typeface="CG Omega" pitchFamily="34" charset="0"/>
            </a:endParaRPr>
          </a:p>
          <a:p>
            <a:r>
              <a:rPr sz="2400" dirty="0">
                <a:latin typeface="CG Omega" pitchFamily="34" charset="0"/>
              </a:rPr>
              <a:t>	</a:t>
            </a:r>
          </a:p>
          <a:p>
            <a:r>
              <a:rPr sz="2400" dirty="0">
                <a:latin typeface="CG Omega" pitchFamily="34" charset="0"/>
              </a:rPr>
              <a:t>	Hazard </a:t>
            </a:r>
            <a:r>
              <a:rPr sz="2400" dirty="0" err="1">
                <a:latin typeface="CG Omega" pitchFamily="34" charset="0"/>
              </a:rPr>
              <a:t>dapat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berupa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bahan-bahan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kimia</a:t>
            </a:r>
            <a:r>
              <a:rPr lang="en-GB" altLang="x-none" sz="2400" dirty="0">
                <a:latin typeface="CG Omega" pitchFamily="34" charset="0"/>
              </a:rPr>
              <a:t>, </a:t>
            </a:r>
            <a:r>
              <a:rPr lang="en-GB" altLang="x-none" sz="2400" dirty="0" err="1">
                <a:latin typeface="CG Omega" pitchFamily="34" charset="0"/>
              </a:rPr>
              <a:t>bagian-bagian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mesin</a:t>
            </a:r>
            <a:r>
              <a:rPr lang="en-GB" altLang="x-none" sz="2400" dirty="0">
                <a:latin typeface="CG Omega" pitchFamily="34" charset="0"/>
              </a:rPr>
              <a:t>, </a:t>
            </a:r>
            <a:r>
              <a:rPr lang="en-GB" altLang="x-none" sz="2400" dirty="0" err="1">
                <a:latin typeface="CG Omega" pitchFamily="34" charset="0"/>
              </a:rPr>
              <a:t>bentuk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energi</a:t>
            </a:r>
            <a:r>
              <a:rPr lang="en-GB" altLang="x-none" sz="2400" dirty="0">
                <a:latin typeface="CG Omega" pitchFamily="34" charset="0"/>
              </a:rPr>
              <a:t>, </a:t>
            </a:r>
            <a:r>
              <a:rPr lang="en-GB" altLang="x-none" sz="2400" dirty="0" err="1">
                <a:latin typeface="CG Omega" pitchFamily="34" charset="0"/>
              </a:rPr>
              <a:t>metode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kerja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atau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situasi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kerja</a:t>
            </a:r>
            <a:r>
              <a:rPr lang="en-GB" altLang="x-none" sz="2400" dirty="0">
                <a:solidFill>
                  <a:srgbClr val="FF3300"/>
                </a:solidFill>
                <a:latin typeface="CG Omega" pitchFamily="34" charset="0"/>
              </a:rPr>
              <a:t>.</a:t>
            </a:r>
            <a:endParaRPr sz="2400" dirty="0">
              <a:solidFill>
                <a:srgbClr val="FF3300"/>
              </a:solidFill>
              <a:latin typeface="CG Omega" pitchFamily="34" charset="0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xmlns="" id="{E90A689B-EFB9-4964-AB6F-D1057B20E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470057"/>
              </p:ext>
            </p:extLst>
          </p:nvPr>
        </p:nvGraphicFramePr>
        <p:xfrm>
          <a:off x="685800" y="3829759"/>
          <a:ext cx="7848600" cy="256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5036185" imgH="3232785" progId="MS_ClipArt_Gallery.5">
                  <p:embed/>
                </p:oleObj>
              </mc:Choice>
              <mc:Fallback>
                <p:oleObj r:id="rId4" imgW="5036185" imgH="3232785" progId="MS_ClipArt_Gallery.5">
                  <p:embed/>
                  <p:pic>
                    <p:nvPicPr>
                      <p:cNvPr id="160774" name="Object 16077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829759"/>
                        <a:ext cx="7848600" cy="25674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5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5A0057D-A4E0-4F65-BFFD-38157BFEB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273" y="2819400"/>
            <a:ext cx="8135938" cy="1524000"/>
          </a:xfrm>
          <a:solidFill>
            <a:srgbClr val="CCFFCC"/>
          </a:solidFill>
        </p:spPr>
        <p:txBody>
          <a:bodyPr/>
          <a:lstStyle/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sz="4800" dirty="0">
                <a:solidFill>
                  <a:srgbClr val="C00000"/>
                </a:solidFill>
              </a:rPr>
              <a:t>APA ITU PAK??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9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DEFINISI DEFINSI: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DEB7EF6-20BC-430F-8497-E6EBBE99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636" y="2057400"/>
            <a:ext cx="883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err="1"/>
              <a:t>Simposium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PAK</a:t>
            </a:r>
          </a:p>
          <a:p>
            <a:pPr lvl="1" eaLnBrk="1" hangingPunct="1"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Penyakit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akibat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kerja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Occupational Disease:</a:t>
            </a:r>
          </a:p>
          <a:p>
            <a:pPr lvl="2" eaLnBrk="1" hangingPunct="1">
              <a:defRPr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Penyakit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mempunyai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/>
              <a:t>penyebab</a:t>
            </a:r>
            <a:r>
              <a:rPr lang="en-US" sz="2800" dirty="0"/>
              <a:t> yang </a:t>
            </a:r>
            <a:r>
              <a:rPr lang="en-US" sz="2800" dirty="0" err="1"/>
              <a:t>spesifik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/>
              <a:t>asosiasi</a:t>
            </a:r>
            <a:r>
              <a:rPr lang="en-US" sz="2800" dirty="0"/>
              <a:t>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pekerjaan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yang pada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umumnya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terdiri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agen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diakui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98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DEFINISI DEFINSI: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1D8A2D6-0FDF-4C5C-9BA1-32196090C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680" y="1824319"/>
            <a:ext cx="8946541" cy="41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err="1"/>
              <a:t>Keppres</a:t>
            </a:r>
            <a:r>
              <a:rPr lang="en-US" altLang="en-US" sz="2800" dirty="0"/>
              <a:t> RI no 22/1993</a:t>
            </a:r>
          </a:p>
          <a:p>
            <a:pPr lvl="1" eaLnBrk="1" hangingPunct="1"/>
            <a:r>
              <a:rPr lang="en-US" altLang="en-US" b="1" dirty="0" err="1"/>
              <a:t>Penyakit</a:t>
            </a:r>
            <a:r>
              <a:rPr lang="en-US" altLang="en-US" b="1" dirty="0"/>
              <a:t> yang </a:t>
            </a:r>
            <a:r>
              <a:rPr lang="en-US" altLang="en-US" b="1" dirty="0" err="1"/>
              <a:t>timbul</a:t>
            </a:r>
            <a:r>
              <a:rPr lang="en-US" altLang="en-US" b="1" dirty="0"/>
              <a:t> </a:t>
            </a:r>
            <a:r>
              <a:rPr lang="en-US" altLang="en-US" b="1" dirty="0" err="1"/>
              <a:t>karena</a:t>
            </a:r>
            <a:r>
              <a:rPr lang="en-US" altLang="en-US" b="1" dirty="0"/>
              <a:t> </a:t>
            </a:r>
            <a:r>
              <a:rPr lang="en-US" altLang="en-US" b="1" dirty="0" err="1"/>
              <a:t>hubungan</a:t>
            </a:r>
            <a:r>
              <a:rPr lang="en-US" altLang="en-US" b="1" dirty="0"/>
              <a:t> </a:t>
            </a:r>
            <a:r>
              <a:rPr lang="en-US" altLang="en-US" b="1" dirty="0" err="1"/>
              <a:t>kerja</a:t>
            </a:r>
            <a:r>
              <a:rPr lang="en-US" altLang="en-US" b="1" dirty="0"/>
              <a:t> 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2" eaLnBrk="1" hangingPunct="1"/>
            <a:r>
              <a:rPr lang="en-US" altLang="en-US" sz="2800" dirty="0" err="1"/>
              <a:t>Penyakit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timbul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karena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hubungan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kerja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penyakit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disebabkan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pekerjaan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lingkungan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kerja</a:t>
            </a:r>
            <a:endParaRPr lang="en-US" altLang="en-US" sz="2800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15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426</Words>
  <Application>Microsoft Office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Calibri</vt:lpstr>
      <vt:lpstr>Century</vt:lpstr>
      <vt:lpstr>CG Omega</vt:lpstr>
      <vt:lpstr>Comic Sans MS</vt:lpstr>
      <vt:lpstr>Garamond</vt:lpstr>
      <vt:lpstr>Script MT Bold</vt:lpstr>
      <vt:lpstr>Times New Roman</vt:lpstr>
      <vt:lpstr>Traditional Arabic</vt:lpstr>
      <vt:lpstr>Webdings</vt:lpstr>
      <vt:lpstr>Wingdings</vt:lpstr>
      <vt:lpstr>Office Theme</vt:lpstr>
      <vt:lpstr>MS_ClipArt_Gallery.5</vt:lpstr>
      <vt:lpstr>PowerPoint Presentation</vt:lpstr>
      <vt:lpstr>Tujuan mata ajaran :</vt:lpstr>
      <vt:lpstr>Sasaran pembelajaran pokok:</vt:lpstr>
      <vt:lpstr>Evaluasi hasil pembelajaran:</vt:lpstr>
      <vt:lpstr>PowerPoint Presentation</vt:lpstr>
      <vt:lpstr>PowerPoint Presentation</vt:lpstr>
      <vt:lpstr>PowerPoint Presentation</vt:lpstr>
      <vt:lpstr>DEFINISI DEFINSI:</vt:lpstr>
      <vt:lpstr>DEFINISI DEFINSI:</vt:lpstr>
      <vt:lpstr>DEFINISI DEFINSI:</vt:lpstr>
      <vt:lpstr>PENYAKIT AKIBAT KERJA:</vt:lpstr>
      <vt:lpstr>PowerPoint Presentation</vt:lpstr>
      <vt:lpstr>PERBEDAAN:</vt:lpstr>
      <vt:lpstr>PowerPoint Presentation</vt:lpstr>
      <vt:lpstr>PENYAKIT AKIBAT KERJA: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Veza</cp:lastModifiedBy>
  <cp:revision>336</cp:revision>
  <dcterms:created xsi:type="dcterms:W3CDTF">2010-08-24T06:47:44Z</dcterms:created>
  <dcterms:modified xsi:type="dcterms:W3CDTF">2019-03-02T09:15:54Z</dcterms:modified>
</cp:coreProperties>
</file>