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8" r:id="rId3"/>
    <p:sldId id="289" r:id="rId4"/>
    <p:sldId id="302" r:id="rId5"/>
    <p:sldId id="290" r:id="rId6"/>
    <p:sldId id="291" r:id="rId7"/>
    <p:sldId id="292" r:id="rId8"/>
    <p:sldId id="295" r:id="rId9"/>
    <p:sldId id="304" r:id="rId10"/>
    <p:sldId id="296" r:id="rId11"/>
    <p:sldId id="305" r:id="rId12"/>
    <p:sldId id="297" r:id="rId13"/>
    <p:sldId id="298" r:id="rId14"/>
    <p:sldId id="299" r:id="rId15"/>
    <p:sldId id="300" r:id="rId16"/>
    <p:sldId id="301" r:id="rId17"/>
    <p:sldId id="303" r:id="rId18"/>
    <p:sldId id="294"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64" autoAdjust="0"/>
    <p:restoredTop sz="94660"/>
  </p:normalViewPr>
  <p:slideViewPr>
    <p:cSldViewPr showGuides="1">
      <p:cViewPr varScale="1">
        <p:scale>
          <a:sx n="78" d="100"/>
          <a:sy n="78" d="100"/>
        </p:scale>
        <p:origin x="-60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2D7BD-AF62-0C4F-93E7-C8DD61015D94}" type="datetimeFigureOut">
              <a:rPr lang="en-US" smtClean="0"/>
              <a:t>12/5/19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63D2B-BB6F-9046-9648-31DA315E6268}" type="slidenum">
              <a:rPr lang="en-US" smtClean="0"/>
              <a:t>‹#›</a:t>
            </a:fld>
            <a:endParaRPr lang="en-US"/>
          </a:p>
        </p:txBody>
      </p:sp>
    </p:spTree>
    <p:extLst>
      <p:ext uri="{BB962C8B-B14F-4D97-AF65-F5344CB8AC3E}">
        <p14:creationId xmlns:p14="http://schemas.microsoft.com/office/powerpoint/2010/main" val="149269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47854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9115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903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51757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FB87D-38D7-4FEC-AC0F-7D539262653F}" type="datetimeFigureOut">
              <a:rPr lang="en-US" smtClean="0"/>
              <a:t>12/5/19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819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FB87D-38D7-4FEC-AC0F-7D539262653F}"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52388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FB87D-38D7-4FEC-AC0F-7D539262653F}" type="datetimeFigureOut">
              <a:rPr lang="en-US" smtClean="0"/>
              <a:t>12/5/19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568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FB87D-38D7-4FEC-AC0F-7D539262653F}" type="datetimeFigureOut">
              <a:rPr lang="en-US" smtClean="0"/>
              <a:t>12/5/19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7877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B87D-38D7-4FEC-AC0F-7D539262653F}" type="datetimeFigureOut">
              <a:rPr lang="en-US" smtClean="0"/>
              <a:t>12/5/19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2434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414546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12/5/19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67233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FB87D-38D7-4FEC-AC0F-7D539262653F}" type="datetimeFigureOut">
              <a:rPr lang="en-US" smtClean="0"/>
              <a:t>12/5/19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98C16-3685-40E2-B16C-428ED1DC65B6}" type="slidenum">
              <a:rPr lang="en-US" smtClean="0"/>
              <a:t>‹#›</a:t>
            </a:fld>
            <a:endParaRPr lang="en-US"/>
          </a:p>
        </p:txBody>
      </p:sp>
    </p:spTree>
    <p:extLst>
      <p:ext uri="{BB962C8B-B14F-4D97-AF65-F5344CB8AC3E}">
        <p14:creationId xmlns:p14="http://schemas.microsoft.com/office/powerpoint/2010/main" val="392703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3276600" y="3352800"/>
            <a:ext cx="563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dirty="0" smtClean="0">
                <a:solidFill>
                  <a:schemeClr val="bg1"/>
                </a:solidFill>
              </a:rPr>
              <a:t>GIZI KEBUGARAN</a:t>
            </a:r>
          </a:p>
          <a:p>
            <a:pPr algn="ctr" eaLnBrk="1" hangingPunct="1"/>
            <a:r>
              <a:rPr lang="en-US" sz="2200" b="1" dirty="0" smtClean="0">
                <a:solidFill>
                  <a:schemeClr val="bg1"/>
                </a:solidFill>
              </a:rPr>
              <a:t>PERTEMUAN XI</a:t>
            </a:r>
            <a:endParaRPr lang="en-US" sz="2200" b="1" dirty="0">
              <a:solidFill>
                <a:schemeClr val="bg1"/>
              </a:solidFill>
            </a:endParaRPr>
          </a:p>
          <a:p>
            <a:pPr algn="ctr" eaLnBrk="1" hangingPunct="1"/>
            <a:r>
              <a:rPr lang="en-US" sz="2200" b="1" dirty="0" smtClean="0">
                <a:solidFill>
                  <a:schemeClr val="bg1"/>
                </a:solidFill>
              </a:rPr>
              <a:t>Program </a:t>
            </a:r>
            <a:r>
              <a:rPr lang="en-US" sz="2200" b="1" dirty="0" err="1" smtClean="0">
                <a:solidFill>
                  <a:schemeClr val="bg1"/>
                </a:solidFill>
              </a:rPr>
              <a:t>Studi</a:t>
            </a:r>
            <a:r>
              <a:rPr lang="en-US" sz="2200" b="1" dirty="0" smtClean="0">
                <a:solidFill>
                  <a:schemeClr val="bg1"/>
                </a:solidFill>
              </a:rPr>
              <a:t> </a:t>
            </a:r>
            <a:r>
              <a:rPr lang="en-US" sz="2200" b="1" dirty="0" err="1">
                <a:solidFill>
                  <a:schemeClr val="bg1"/>
                </a:solidFill>
              </a:rPr>
              <a:t>Gizi</a:t>
            </a:r>
            <a:r>
              <a:rPr lang="en-US" sz="2200" b="1" dirty="0">
                <a:solidFill>
                  <a:schemeClr val="bg1"/>
                </a:solidFill>
              </a:rPr>
              <a:t> </a:t>
            </a:r>
            <a:endParaRPr lang="en-US" sz="2200" b="1" dirty="0" smtClean="0">
              <a:solidFill>
                <a:schemeClr val="bg1"/>
              </a:solidFill>
            </a:endParaRPr>
          </a:p>
          <a:p>
            <a:pPr algn="ctr" eaLnBrk="1" hangingPunct="1"/>
            <a:r>
              <a:rPr lang="en-US" sz="2200" b="1" dirty="0" err="1" smtClean="0">
                <a:solidFill>
                  <a:schemeClr val="bg1"/>
                </a:solidFill>
              </a:rPr>
              <a:t>Fakultas</a:t>
            </a:r>
            <a:r>
              <a:rPr lang="en-US" sz="2200" b="1" dirty="0" smtClean="0">
                <a:solidFill>
                  <a:schemeClr val="bg1"/>
                </a:solidFill>
              </a:rPr>
              <a:t> </a:t>
            </a:r>
            <a:r>
              <a:rPr lang="en-US" sz="2200" b="1" dirty="0" err="1" smtClean="0">
                <a:solidFill>
                  <a:schemeClr val="bg1"/>
                </a:solidFill>
              </a:rPr>
              <a:t>Ilmu-ilmu</a:t>
            </a:r>
            <a:r>
              <a:rPr lang="en-US" sz="2200" b="1" dirty="0" smtClean="0">
                <a:solidFill>
                  <a:schemeClr val="bg1"/>
                </a:solidFill>
              </a:rPr>
              <a:t> </a:t>
            </a:r>
            <a:r>
              <a:rPr lang="en-US" sz="2200" b="1" dirty="0" err="1" smtClean="0">
                <a:solidFill>
                  <a:schemeClr val="bg1"/>
                </a:solidFill>
              </a:rPr>
              <a:t>Kesehatan</a:t>
            </a:r>
            <a:endParaRPr lang="en-US" sz="2200" b="1" dirty="0">
              <a:solidFill>
                <a:schemeClr val="bg1"/>
              </a:solidFill>
            </a:endParaRPr>
          </a:p>
        </p:txBody>
      </p:sp>
    </p:spTree>
    <p:extLst>
      <p:ext uri="{BB962C8B-B14F-4D97-AF65-F5344CB8AC3E}">
        <p14:creationId xmlns:p14="http://schemas.microsoft.com/office/powerpoint/2010/main" val="699262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pPr algn="l"/>
            <a:r>
              <a:rPr lang="en-US" b="1" dirty="0" smtClean="0">
                <a:latin typeface="Tw Cen MT"/>
                <a:cs typeface="Tw Cen MT"/>
              </a:rPr>
              <a:t>Nutritional Issues</a:t>
            </a:r>
            <a:endParaRPr lang="en-US" b="1" dirty="0">
              <a:latin typeface="Tw Cen MT"/>
              <a:cs typeface="Tw Cen MT"/>
            </a:endParaRPr>
          </a:p>
        </p:txBody>
      </p:sp>
      <p:sp>
        <p:nvSpPr>
          <p:cNvPr id="3" name="Content Placeholder 2"/>
          <p:cNvSpPr>
            <a:spLocks noGrp="1"/>
          </p:cNvSpPr>
          <p:nvPr>
            <p:ph idx="1"/>
          </p:nvPr>
        </p:nvSpPr>
        <p:spPr/>
        <p:txBody>
          <a:bodyPr>
            <a:normAutofit/>
          </a:bodyPr>
          <a:lstStyle/>
          <a:p>
            <a:r>
              <a:rPr lang="en-US" sz="2800" dirty="0" smtClean="0">
                <a:latin typeface="Tw Cen MT"/>
                <a:cs typeface="Tw Cen MT"/>
              </a:rPr>
              <a:t>Elite </a:t>
            </a:r>
            <a:r>
              <a:rPr lang="en-US" sz="2800" dirty="0">
                <a:latin typeface="Tw Cen MT"/>
                <a:cs typeface="Tw Cen MT"/>
              </a:rPr>
              <a:t>athletes would meet their increased energy needs and nutrient requirements with well-chosen and varied </a:t>
            </a:r>
            <a:r>
              <a:rPr lang="en-US" sz="2800" dirty="0" smtClean="0">
                <a:latin typeface="Tw Cen MT"/>
                <a:cs typeface="Tw Cen MT"/>
              </a:rPr>
              <a:t>diets.</a:t>
            </a:r>
          </a:p>
          <a:p>
            <a:r>
              <a:rPr lang="en-US" sz="2800" dirty="0">
                <a:latin typeface="Tw Cen MT"/>
                <a:cs typeface="Tw Cen MT"/>
              </a:rPr>
              <a:t>A</a:t>
            </a:r>
            <a:r>
              <a:rPr lang="en-US" sz="2800" dirty="0" smtClean="0">
                <a:latin typeface="Tw Cen MT"/>
                <a:cs typeface="Tw Cen MT"/>
              </a:rPr>
              <a:t>thletes </a:t>
            </a:r>
            <a:r>
              <a:rPr lang="en-US" sz="2800" dirty="0">
                <a:latin typeface="Tw Cen MT"/>
                <a:cs typeface="Tw Cen MT"/>
              </a:rPr>
              <a:t>at risk are those involved in weight-controlled or weight-division sports, such as boxing, wrestling, weight lifting, and lightweight rowing, for which preparation for competition often involves severe </a:t>
            </a:r>
            <a:r>
              <a:rPr lang="en-US" sz="2800" dirty="0" smtClean="0">
                <a:latin typeface="Tw Cen MT"/>
                <a:cs typeface="Tw Cen MT"/>
              </a:rPr>
              <a:t>energy restriction.</a:t>
            </a:r>
            <a:endParaRPr lang="en-US" sz="2800" dirty="0">
              <a:latin typeface="Tw Cen MT"/>
              <a:cs typeface="Tw Cen MT"/>
            </a:endParaRPr>
          </a:p>
          <a:p>
            <a:endParaRPr lang="en-US" sz="2800" dirty="0">
              <a:latin typeface="Tw Cen MT"/>
              <a:cs typeface="Tw Cen MT"/>
            </a:endParaRPr>
          </a:p>
          <a:p>
            <a:endParaRPr lang="en-US" sz="2800" dirty="0">
              <a:latin typeface="Tw Cen MT"/>
              <a:cs typeface="Tw Cen MT"/>
            </a:endParaRPr>
          </a:p>
        </p:txBody>
      </p:sp>
    </p:spTree>
    <p:extLst>
      <p:ext uri="{BB962C8B-B14F-4D97-AF65-F5344CB8AC3E}">
        <p14:creationId xmlns:p14="http://schemas.microsoft.com/office/powerpoint/2010/main" val="10126698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hletes_social_cards_1-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4" y="990600"/>
            <a:ext cx="9126616" cy="4800600"/>
          </a:xfrm>
          <a:prstGeom prst="rect">
            <a:avLst/>
          </a:prstGeom>
        </p:spPr>
      </p:pic>
    </p:spTree>
    <p:extLst>
      <p:ext uri="{BB962C8B-B14F-4D97-AF65-F5344CB8AC3E}">
        <p14:creationId xmlns:p14="http://schemas.microsoft.com/office/powerpoint/2010/main" val="3630810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a:latin typeface="Tw Cen MT"/>
                <a:cs typeface="Tw Cen MT"/>
              </a:rPr>
              <a:t>An athlete’s energy intake is of interest for several </a:t>
            </a:r>
            <a:r>
              <a:rPr lang="en-US" b="1" dirty="0" smtClean="0">
                <a:latin typeface="Tw Cen MT"/>
                <a:cs typeface="Tw Cen MT"/>
              </a:rPr>
              <a:t>reasons</a:t>
            </a:r>
            <a:endParaRPr lang="en-US" b="1" dirty="0">
              <a:latin typeface="Tw Cen MT"/>
              <a:cs typeface="Tw Cen MT"/>
            </a:endParaRPr>
          </a:p>
        </p:txBody>
      </p:sp>
      <p:sp>
        <p:nvSpPr>
          <p:cNvPr id="3" name="Content Placeholder 2"/>
          <p:cNvSpPr>
            <a:spLocks noGrp="1"/>
          </p:cNvSpPr>
          <p:nvPr>
            <p:ph idx="1"/>
          </p:nvPr>
        </p:nvSpPr>
        <p:spPr>
          <a:xfrm>
            <a:off x="304800" y="1905000"/>
            <a:ext cx="8839200" cy="4221163"/>
          </a:xfrm>
        </p:spPr>
        <p:txBody>
          <a:bodyPr>
            <a:noAutofit/>
          </a:bodyPr>
          <a:lstStyle/>
          <a:p>
            <a:pPr>
              <a:lnSpc>
                <a:spcPct val="90000"/>
              </a:lnSpc>
            </a:pPr>
            <a:r>
              <a:rPr lang="en-US" sz="2400" dirty="0" smtClean="0">
                <a:latin typeface="Tw Cen MT"/>
                <a:cs typeface="Tw Cen MT"/>
              </a:rPr>
              <a:t>It </a:t>
            </a:r>
            <a:r>
              <a:rPr lang="en-US" sz="2400" dirty="0">
                <a:latin typeface="Tw Cen MT"/>
                <a:cs typeface="Tw Cen MT"/>
              </a:rPr>
              <a:t>sets the potential for achieving the athlete’s requirements for energy-containing macronutrients </a:t>
            </a:r>
            <a:r>
              <a:rPr lang="en-US" sz="2400" dirty="0" smtClean="0">
                <a:latin typeface="Tw Cen MT"/>
                <a:cs typeface="Tw Cen MT"/>
              </a:rPr>
              <a:t>(</a:t>
            </a:r>
            <a:r>
              <a:rPr lang="en-US" sz="2400" dirty="0">
                <a:latin typeface="Tw Cen MT"/>
                <a:cs typeface="Tw Cen MT"/>
              </a:rPr>
              <a:t>especially protein and carbohydrate) and the food needed to provide vitamins, minerals, and other </a:t>
            </a:r>
            <a:r>
              <a:rPr lang="en-US" sz="2400" dirty="0" smtClean="0">
                <a:latin typeface="Tw Cen MT"/>
                <a:cs typeface="Tw Cen MT"/>
              </a:rPr>
              <a:t>non</a:t>
            </a:r>
            <a:r>
              <a:rPr lang="en-US" sz="2400" dirty="0">
                <a:latin typeface="Tw Cen MT"/>
                <a:cs typeface="Tw Cen MT"/>
              </a:rPr>
              <a:t>–energy-containing dietary compounds required for optimal function and health. </a:t>
            </a:r>
            <a:endParaRPr lang="en-US" sz="2400" dirty="0" smtClean="0">
              <a:latin typeface="Tw Cen MT"/>
              <a:cs typeface="Tw Cen MT"/>
            </a:endParaRPr>
          </a:p>
          <a:p>
            <a:pPr>
              <a:lnSpc>
                <a:spcPct val="90000"/>
              </a:lnSpc>
            </a:pPr>
            <a:r>
              <a:rPr lang="en-US" sz="2400" dirty="0" smtClean="0">
                <a:latin typeface="Tw Cen MT"/>
                <a:cs typeface="Tw Cen MT"/>
              </a:rPr>
              <a:t>It </a:t>
            </a:r>
            <a:r>
              <a:rPr lang="en-US" sz="2400" dirty="0">
                <a:latin typeface="Tw Cen MT"/>
                <a:cs typeface="Tw Cen MT"/>
              </a:rPr>
              <a:t>helps the athlete manipulate muscle mass and body-fat levels to achieve the specific body </a:t>
            </a:r>
            <a:r>
              <a:rPr lang="en-US" sz="2400" dirty="0" smtClean="0">
                <a:latin typeface="Tw Cen MT"/>
                <a:cs typeface="Tw Cen MT"/>
              </a:rPr>
              <a:t>composition </a:t>
            </a:r>
            <a:r>
              <a:rPr lang="en-US" sz="2400" dirty="0">
                <a:latin typeface="Tw Cen MT"/>
                <a:cs typeface="Tw Cen MT"/>
              </a:rPr>
              <a:t>ideal for athletic performance. </a:t>
            </a:r>
            <a:endParaRPr lang="en-US" sz="2400" dirty="0" smtClean="0">
              <a:latin typeface="Tw Cen MT"/>
              <a:cs typeface="Tw Cen MT"/>
            </a:endParaRPr>
          </a:p>
          <a:p>
            <a:pPr>
              <a:lnSpc>
                <a:spcPct val="90000"/>
              </a:lnSpc>
            </a:pPr>
            <a:r>
              <a:rPr lang="en-US" sz="2400" dirty="0" smtClean="0">
                <a:latin typeface="Tw Cen MT"/>
                <a:cs typeface="Tw Cen MT"/>
              </a:rPr>
              <a:t>It </a:t>
            </a:r>
            <a:r>
              <a:rPr lang="en-US" sz="2400" dirty="0">
                <a:latin typeface="Tw Cen MT"/>
                <a:cs typeface="Tw Cen MT"/>
              </a:rPr>
              <a:t>affects the function of many body systems related to health and performance. </a:t>
            </a:r>
            <a:endParaRPr lang="en-US" sz="2400" dirty="0" smtClean="0">
              <a:latin typeface="Tw Cen MT"/>
              <a:cs typeface="Tw Cen MT"/>
            </a:endParaRPr>
          </a:p>
          <a:p>
            <a:pPr>
              <a:lnSpc>
                <a:spcPct val="90000"/>
              </a:lnSpc>
            </a:pPr>
            <a:r>
              <a:rPr lang="en-US" sz="2400" dirty="0" smtClean="0">
                <a:latin typeface="Tw Cen MT"/>
                <a:cs typeface="Tw Cen MT"/>
              </a:rPr>
              <a:t>It </a:t>
            </a:r>
            <a:r>
              <a:rPr lang="en-US" sz="2400" dirty="0">
                <a:latin typeface="Tw Cen MT"/>
                <a:cs typeface="Tw Cen MT"/>
              </a:rPr>
              <a:t>challenges the practical limits to food intake set by such issues as food availability and </a:t>
            </a:r>
            <a:r>
              <a:rPr lang="en-US" sz="2400" dirty="0" smtClean="0">
                <a:latin typeface="Tw Cen MT"/>
                <a:cs typeface="Tw Cen MT"/>
              </a:rPr>
              <a:t>gastrointestinal </a:t>
            </a:r>
            <a:r>
              <a:rPr lang="en-US" sz="2400" dirty="0">
                <a:latin typeface="Tw Cen MT"/>
                <a:cs typeface="Tw Cen MT"/>
              </a:rPr>
              <a:t>comfort.</a:t>
            </a:r>
            <a:br>
              <a:rPr lang="en-US" sz="2400" dirty="0">
                <a:latin typeface="Tw Cen MT"/>
                <a:cs typeface="Tw Cen MT"/>
              </a:rPr>
            </a:br>
            <a:endParaRPr lang="en-US" sz="2400" dirty="0">
              <a:latin typeface="Tw Cen MT"/>
              <a:cs typeface="Tw Cen MT"/>
            </a:endParaRPr>
          </a:p>
          <a:p>
            <a:pPr>
              <a:lnSpc>
                <a:spcPct val="90000"/>
              </a:lnSpc>
            </a:pPr>
            <a:endParaRPr lang="en-US" sz="2400" dirty="0">
              <a:latin typeface="Tw Cen MT"/>
              <a:cs typeface="Tw Cen MT"/>
            </a:endParaRPr>
          </a:p>
        </p:txBody>
      </p:sp>
    </p:spTree>
    <p:extLst>
      <p:ext uri="{BB962C8B-B14F-4D97-AF65-F5344CB8AC3E}">
        <p14:creationId xmlns:p14="http://schemas.microsoft.com/office/powerpoint/2010/main" val="6909487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rmAutofit fontScale="90000"/>
          </a:bodyPr>
          <a:lstStyle/>
          <a:p>
            <a:r>
              <a:rPr lang="en-US" dirty="0">
                <a:latin typeface="Tw Cen MT"/>
                <a:cs typeface="Tw Cen MT"/>
              </a:rPr>
              <a:t>Guidelines to Help Elite Athletes Achieve High Energy Intakes </a:t>
            </a:r>
          </a:p>
        </p:txBody>
      </p:sp>
      <p:sp>
        <p:nvSpPr>
          <p:cNvPr id="3" name="Content Placeholder 2"/>
          <p:cNvSpPr>
            <a:spLocks noGrp="1"/>
          </p:cNvSpPr>
          <p:nvPr>
            <p:ph idx="1"/>
          </p:nvPr>
        </p:nvSpPr>
        <p:spPr>
          <a:xfrm>
            <a:off x="457200" y="2057400"/>
            <a:ext cx="8229600" cy="4068763"/>
          </a:xfrm>
        </p:spPr>
        <p:txBody>
          <a:bodyPr>
            <a:normAutofit/>
          </a:bodyPr>
          <a:lstStyle/>
          <a:p>
            <a:pPr marL="0" indent="0">
              <a:buNone/>
            </a:pPr>
            <a:r>
              <a:rPr lang="en-US" sz="2400" b="1" dirty="0">
                <a:latin typeface="Tw Cen MT"/>
                <a:cs typeface="Tw Cen MT"/>
              </a:rPr>
              <a:t>Meal Spacing </a:t>
            </a:r>
            <a:endParaRPr lang="en-US" sz="2400" dirty="0">
              <a:latin typeface="Tw Cen MT"/>
              <a:cs typeface="Tw Cen MT"/>
            </a:endParaRPr>
          </a:p>
          <a:p>
            <a:r>
              <a:rPr lang="en-US" sz="2400" dirty="0">
                <a:latin typeface="Tw Cen MT"/>
                <a:cs typeface="Tw Cen MT"/>
              </a:rPr>
              <a:t>Use a food diary to identify </a:t>
            </a:r>
            <a:r>
              <a:rPr lang="en-US" sz="2400" i="1" dirty="0">
                <a:latin typeface="Tw Cen MT"/>
                <a:cs typeface="Tw Cen MT"/>
              </a:rPr>
              <a:t>actual </a:t>
            </a:r>
            <a:r>
              <a:rPr lang="en-US" sz="2400" dirty="0">
                <a:latin typeface="Tw Cen MT"/>
                <a:cs typeface="Tw Cen MT"/>
              </a:rPr>
              <a:t>intake rather than perceived intake. </a:t>
            </a:r>
          </a:p>
          <a:p>
            <a:r>
              <a:rPr lang="en-US" sz="2400" dirty="0">
                <a:latin typeface="Tw Cen MT"/>
                <a:cs typeface="Tw Cen MT"/>
              </a:rPr>
              <a:t>Consume carbohydrate during prolonged exercises to provide fuel and additional energy. </a:t>
            </a:r>
          </a:p>
          <a:p>
            <a:r>
              <a:rPr lang="en-US" sz="2400" dirty="0">
                <a:latin typeface="Tw Cen MT"/>
                <a:cs typeface="Tw Cen MT"/>
              </a:rPr>
              <a:t>Eat a carbohydrate and protein snack after exercise to enhance recovery and increase total daily energy intake. </a:t>
            </a:r>
          </a:p>
          <a:p>
            <a:endParaRPr lang="en-US" sz="2400" dirty="0">
              <a:latin typeface="Tw Cen MT"/>
              <a:cs typeface="Tw Cen MT"/>
            </a:endParaRPr>
          </a:p>
        </p:txBody>
      </p:sp>
    </p:spTree>
    <p:extLst>
      <p:ext uri="{BB962C8B-B14F-4D97-AF65-F5344CB8AC3E}">
        <p14:creationId xmlns:p14="http://schemas.microsoft.com/office/powerpoint/2010/main" val="12660059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52600"/>
            <a:ext cx="8839200" cy="4373563"/>
          </a:xfrm>
        </p:spPr>
        <p:txBody>
          <a:bodyPr>
            <a:noAutofit/>
          </a:bodyPr>
          <a:lstStyle/>
          <a:p>
            <a:pPr marL="0" indent="0">
              <a:buNone/>
            </a:pPr>
            <a:r>
              <a:rPr lang="en-US" sz="2200" b="1" dirty="0">
                <a:latin typeface="Tw Cen MT"/>
                <a:cs typeface="Tw Cen MT"/>
              </a:rPr>
              <a:t>Food Availability </a:t>
            </a:r>
            <a:endParaRPr lang="en-US" sz="2200" dirty="0" smtClean="0">
              <a:latin typeface="Tw Cen MT"/>
              <a:cs typeface="Tw Cen MT"/>
            </a:endParaRPr>
          </a:p>
          <a:p>
            <a:r>
              <a:rPr lang="en-US" sz="2200" dirty="0" smtClean="0">
                <a:latin typeface="Tw Cen MT"/>
                <a:cs typeface="Tw Cen MT"/>
              </a:rPr>
              <a:t>Shop </a:t>
            </a:r>
            <a:r>
              <a:rPr lang="en-US" sz="2200" dirty="0">
                <a:latin typeface="Tw Cen MT"/>
                <a:cs typeface="Tw Cen MT"/>
              </a:rPr>
              <a:t>for food and prepare meals in advance of hectic </a:t>
            </a:r>
            <a:r>
              <a:rPr lang="en-US" sz="2200" dirty="0" smtClean="0">
                <a:latin typeface="Tw Cen MT"/>
                <a:cs typeface="Tw Cen MT"/>
              </a:rPr>
              <a:t>periods.</a:t>
            </a:r>
          </a:p>
          <a:p>
            <a:r>
              <a:rPr lang="en-US" sz="2200" dirty="0" smtClean="0">
                <a:latin typeface="Tw Cen MT"/>
                <a:cs typeface="Tw Cen MT"/>
              </a:rPr>
              <a:t>Overcome post-exercise </a:t>
            </a:r>
            <a:r>
              <a:rPr lang="en-US" sz="2200" dirty="0">
                <a:latin typeface="Tw Cen MT"/>
                <a:cs typeface="Tw Cen MT"/>
              </a:rPr>
              <a:t>fatigue by preparing meals and snacks in advance. </a:t>
            </a:r>
            <a:endParaRPr lang="en-US" sz="2200" dirty="0" smtClean="0">
              <a:latin typeface="Tw Cen MT"/>
              <a:cs typeface="Tw Cen MT"/>
            </a:endParaRPr>
          </a:p>
          <a:p>
            <a:r>
              <a:rPr lang="en-US" sz="2200" dirty="0" smtClean="0">
                <a:latin typeface="Tw Cen MT"/>
                <a:cs typeface="Tw Cen MT"/>
              </a:rPr>
              <a:t>When </a:t>
            </a:r>
            <a:r>
              <a:rPr lang="en-US" sz="2200" dirty="0">
                <a:latin typeface="Tw Cen MT"/>
                <a:cs typeface="Tw Cen MT"/>
              </a:rPr>
              <a:t>traveling, take snacks that can be easily prepared and eaten (</a:t>
            </a:r>
            <a:r>
              <a:rPr lang="en-US" sz="2200" dirty="0" err="1">
                <a:latin typeface="Tw Cen MT"/>
                <a:cs typeface="Tw Cen MT"/>
              </a:rPr>
              <a:t>eg</a:t>
            </a:r>
            <a:r>
              <a:rPr lang="en-US" sz="2200" dirty="0">
                <a:latin typeface="Tw Cen MT"/>
                <a:cs typeface="Tw Cen MT"/>
              </a:rPr>
              <a:t>, cereal and powdered milk, granola and </a:t>
            </a:r>
            <a:r>
              <a:rPr lang="en-US" sz="2200" dirty="0" smtClean="0">
                <a:latin typeface="Tw Cen MT"/>
                <a:cs typeface="Tw Cen MT"/>
              </a:rPr>
              <a:t>sports </a:t>
            </a:r>
            <a:r>
              <a:rPr lang="en-US" sz="2200" dirty="0">
                <a:latin typeface="Tw Cen MT"/>
                <a:cs typeface="Tw Cen MT"/>
              </a:rPr>
              <a:t>nutrition bars, liquid meal supplements, and dried fruit and nuts). </a:t>
            </a:r>
            <a:endParaRPr lang="en-US" sz="2200" dirty="0" smtClean="0">
              <a:latin typeface="Tw Cen MT"/>
              <a:cs typeface="Tw Cen MT"/>
            </a:endParaRPr>
          </a:p>
          <a:p>
            <a:r>
              <a:rPr lang="en-US" sz="2200" dirty="0" smtClean="0">
                <a:latin typeface="Tw Cen MT"/>
                <a:cs typeface="Tw Cen MT"/>
              </a:rPr>
              <a:t>Have </a:t>
            </a:r>
            <a:r>
              <a:rPr lang="en-US" sz="2200" dirty="0">
                <a:latin typeface="Tw Cen MT"/>
                <a:cs typeface="Tw Cen MT"/>
              </a:rPr>
              <a:t>snacks and light meals available at home (</a:t>
            </a:r>
            <a:r>
              <a:rPr lang="en-US" sz="2200" dirty="0" err="1">
                <a:latin typeface="Tw Cen MT"/>
                <a:cs typeface="Tw Cen MT"/>
              </a:rPr>
              <a:t>eg</a:t>
            </a:r>
            <a:r>
              <a:rPr lang="en-US" sz="2200" dirty="0">
                <a:latin typeface="Tw Cen MT"/>
                <a:cs typeface="Tw Cen MT"/>
              </a:rPr>
              <a:t>, fruit, fruit smoothies, yogurt, and sandwiches). </a:t>
            </a:r>
            <a:endParaRPr lang="en-US" sz="2200" dirty="0" smtClean="0">
              <a:latin typeface="Tw Cen MT"/>
              <a:cs typeface="Tw Cen MT"/>
            </a:endParaRPr>
          </a:p>
          <a:p>
            <a:r>
              <a:rPr lang="en-US" sz="2200" dirty="0" smtClean="0">
                <a:latin typeface="Tw Cen MT"/>
                <a:cs typeface="Tw Cen MT"/>
              </a:rPr>
              <a:t>Consider </a:t>
            </a:r>
            <a:r>
              <a:rPr lang="en-US" sz="2200" dirty="0">
                <a:latin typeface="Tw Cen MT"/>
                <a:cs typeface="Tw Cen MT"/>
              </a:rPr>
              <a:t>specialized products such as sports drinks, gels, and bars during exercise and sports nutrition bars </a:t>
            </a:r>
            <a:r>
              <a:rPr lang="en-US" sz="2200" dirty="0" smtClean="0">
                <a:latin typeface="Tw Cen MT"/>
                <a:cs typeface="Tw Cen MT"/>
              </a:rPr>
              <a:t>and </a:t>
            </a:r>
            <a:r>
              <a:rPr lang="en-US" sz="2200" dirty="0">
                <a:latin typeface="Tw Cen MT"/>
                <a:cs typeface="Tw Cen MT"/>
              </a:rPr>
              <a:t>liquid meal supplements after </a:t>
            </a:r>
            <a:r>
              <a:rPr lang="en-US" sz="2200" dirty="0" smtClean="0">
                <a:latin typeface="Tw Cen MT"/>
                <a:cs typeface="Tw Cen MT"/>
              </a:rPr>
              <a:t>exercise </a:t>
            </a:r>
            <a:endParaRPr lang="en-US" sz="2200" dirty="0">
              <a:latin typeface="Tw Cen MT"/>
              <a:cs typeface="Tw Cen MT"/>
            </a:endParaRPr>
          </a:p>
          <a:p>
            <a:pPr>
              <a:buFont typeface="Arial"/>
              <a:buChar char="•"/>
            </a:pPr>
            <a:endParaRPr lang="en-US" sz="2200" dirty="0">
              <a:latin typeface="Tw Cen MT"/>
              <a:cs typeface="Tw Cen MT"/>
            </a:endParaRPr>
          </a:p>
        </p:txBody>
      </p:sp>
      <p:sp>
        <p:nvSpPr>
          <p:cNvPr id="4" name="Title 1"/>
          <p:cNvSpPr>
            <a:spLocks noGrp="1"/>
          </p:cNvSpPr>
          <p:nvPr>
            <p:ph type="title"/>
          </p:nvPr>
        </p:nvSpPr>
        <p:spPr>
          <a:xfrm>
            <a:off x="457200" y="762000"/>
            <a:ext cx="8229600" cy="914400"/>
          </a:xfrm>
        </p:spPr>
        <p:txBody>
          <a:bodyPr>
            <a:noAutofit/>
          </a:bodyPr>
          <a:lstStyle/>
          <a:p>
            <a:r>
              <a:rPr lang="en-US" sz="3600" dirty="0">
                <a:latin typeface="Tw Cen MT"/>
                <a:cs typeface="Tw Cen MT"/>
              </a:rPr>
              <a:t>Guidelines to Help Elite Athletes Achieve High Energy Intakes </a:t>
            </a:r>
          </a:p>
        </p:txBody>
      </p:sp>
    </p:spTree>
    <p:extLst>
      <p:ext uri="{BB962C8B-B14F-4D97-AF65-F5344CB8AC3E}">
        <p14:creationId xmlns:p14="http://schemas.microsoft.com/office/powerpoint/2010/main" val="21461267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74837"/>
            <a:ext cx="8686800" cy="4525963"/>
          </a:xfrm>
        </p:spPr>
        <p:txBody>
          <a:bodyPr>
            <a:noAutofit/>
          </a:bodyPr>
          <a:lstStyle/>
          <a:p>
            <a:pPr marL="0" indent="0">
              <a:lnSpc>
                <a:spcPct val="90000"/>
              </a:lnSpc>
              <a:buNone/>
            </a:pPr>
            <a:r>
              <a:rPr lang="en-US" sz="2400" b="1" dirty="0">
                <a:latin typeface="Tw Cen MT"/>
                <a:cs typeface="Tw Cen MT"/>
              </a:rPr>
              <a:t>Appetite Management and Gastric Comfort </a:t>
            </a:r>
            <a:endParaRPr lang="en-US" sz="2400" dirty="0" smtClean="0">
              <a:latin typeface="Tw Cen MT"/>
              <a:cs typeface="Tw Cen MT"/>
            </a:endParaRPr>
          </a:p>
          <a:p>
            <a:pPr>
              <a:lnSpc>
                <a:spcPct val="90000"/>
              </a:lnSpc>
            </a:pPr>
            <a:r>
              <a:rPr lang="en-US" sz="2400" dirty="0" smtClean="0">
                <a:latin typeface="Tw Cen MT"/>
                <a:cs typeface="Tw Cen MT"/>
              </a:rPr>
              <a:t>Reduce </a:t>
            </a:r>
            <a:r>
              <a:rPr lang="en-US" sz="2400" dirty="0">
                <a:latin typeface="Tw Cen MT"/>
                <a:cs typeface="Tw Cen MT"/>
              </a:rPr>
              <a:t>gastric discomfort with small, frequent meals. </a:t>
            </a:r>
            <a:endParaRPr lang="en-US" sz="2400" dirty="0" smtClean="0">
              <a:latin typeface="Tw Cen MT"/>
              <a:cs typeface="Tw Cen MT"/>
            </a:endParaRPr>
          </a:p>
          <a:p>
            <a:pPr>
              <a:lnSpc>
                <a:spcPct val="90000"/>
              </a:lnSpc>
            </a:pPr>
            <a:r>
              <a:rPr lang="en-US" sz="2400" dirty="0" smtClean="0">
                <a:latin typeface="Tw Cen MT"/>
                <a:cs typeface="Tw Cen MT"/>
              </a:rPr>
              <a:t>Drink </a:t>
            </a:r>
            <a:r>
              <a:rPr lang="en-US" sz="2400" dirty="0">
                <a:latin typeface="Tw Cen MT"/>
                <a:cs typeface="Tw Cen MT"/>
              </a:rPr>
              <a:t>liquid meal supplements, flavored milk, fruit smoothies, sports drinks, soft drinks, and juices to provide </a:t>
            </a:r>
            <a:r>
              <a:rPr lang="en-US" sz="2400" dirty="0" smtClean="0">
                <a:latin typeface="Tw Cen MT"/>
                <a:cs typeface="Tw Cen MT"/>
              </a:rPr>
              <a:t>energy</a:t>
            </a:r>
            <a:r>
              <a:rPr lang="en-US" sz="2400" dirty="0">
                <a:latin typeface="Tw Cen MT"/>
                <a:cs typeface="Tw Cen MT"/>
              </a:rPr>
              <a:t>, nutrients, and fluids. </a:t>
            </a:r>
            <a:endParaRPr lang="en-US" sz="2400" dirty="0" smtClean="0">
              <a:latin typeface="Tw Cen MT"/>
              <a:cs typeface="Tw Cen MT"/>
            </a:endParaRPr>
          </a:p>
          <a:p>
            <a:pPr>
              <a:lnSpc>
                <a:spcPct val="90000"/>
              </a:lnSpc>
            </a:pPr>
            <a:r>
              <a:rPr lang="en-US" sz="2400" dirty="0" smtClean="0">
                <a:latin typeface="Tw Cen MT"/>
                <a:cs typeface="Tw Cen MT"/>
              </a:rPr>
              <a:t>Choose </a:t>
            </a:r>
            <a:r>
              <a:rPr lang="en-US" sz="2400" dirty="0">
                <a:latin typeface="Tw Cen MT"/>
                <a:cs typeface="Tw Cen MT"/>
              </a:rPr>
              <a:t>energy-dense meals and </a:t>
            </a:r>
            <a:r>
              <a:rPr lang="en-US" sz="2400" dirty="0" smtClean="0">
                <a:latin typeface="Tw Cen MT"/>
                <a:cs typeface="Tw Cen MT"/>
              </a:rPr>
              <a:t>snacks</a:t>
            </a:r>
          </a:p>
          <a:p>
            <a:pPr>
              <a:lnSpc>
                <a:spcPct val="90000"/>
              </a:lnSpc>
            </a:pPr>
            <a:r>
              <a:rPr lang="en-US" sz="2400" dirty="0" smtClean="0">
                <a:latin typeface="Tw Cen MT"/>
                <a:cs typeface="Tw Cen MT"/>
              </a:rPr>
              <a:t>Avoid </a:t>
            </a:r>
            <a:r>
              <a:rPr lang="en-US" sz="2400" dirty="0">
                <a:latin typeface="Tw Cen MT"/>
                <a:cs typeface="Tw Cen MT"/>
              </a:rPr>
              <a:t>excessive intake of high-fiber foods, which may limit total energy intake or lead to gastrointestinal discomfort. </a:t>
            </a:r>
            <a:endParaRPr lang="en-US" sz="2400" dirty="0" smtClean="0">
              <a:latin typeface="Tw Cen MT"/>
              <a:cs typeface="Tw Cen MT"/>
            </a:endParaRPr>
          </a:p>
          <a:p>
            <a:pPr>
              <a:lnSpc>
                <a:spcPct val="90000"/>
              </a:lnSpc>
            </a:pPr>
            <a:r>
              <a:rPr lang="en-US" sz="2400" dirty="0" smtClean="0">
                <a:latin typeface="Tw Cen MT"/>
                <a:cs typeface="Tw Cen MT"/>
              </a:rPr>
              <a:t>Overcome </a:t>
            </a:r>
            <a:r>
              <a:rPr lang="en-US" sz="2400" dirty="0">
                <a:latin typeface="Tw Cen MT"/>
                <a:cs typeface="Tw Cen MT"/>
              </a:rPr>
              <a:t>appetite suppression with small </a:t>
            </a:r>
            <a:r>
              <a:rPr lang="en-US" sz="2400" dirty="0" smtClean="0">
                <a:latin typeface="Tw Cen MT"/>
                <a:cs typeface="Tw Cen MT"/>
              </a:rPr>
              <a:t>pieces of </a:t>
            </a:r>
            <a:r>
              <a:rPr lang="en-US" sz="2400" dirty="0">
                <a:latin typeface="Tw Cen MT"/>
                <a:cs typeface="Tw Cen MT"/>
              </a:rPr>
              <a:t>food or easy-to-eat foods that do not require considerable </a:t>
            </a:r>
            <a:r>
              <a:rPr lang="en-US" sz="2400" dirty="0" smtClean="0">
                <a:latin typeface="Tw Cen MT"/>
                <a:cs typeface="Tw Cen MT"/>
              </a:rPr>
              <a:t>cutting </a:t>
            </a:r>
            <a:r>
              <a:rPr lang="en-US" sz="2400" dirty="0">
                <a:latin typeface="Tw Cen MT"/>
                <a:cs typeface="Tw Cen MT"/>
              </a:rPr>
              <a:t>and chewing </a:t>
            </a:r>
            <a:endParaRPr lang="en-US" sz="2400" dirty="0" smtClean="0">
              <a:latin typeface="Tw Cen MT"/>
              <a:cs typeface="Tw Cen MT"/>
            </a:endParaRPr>
          </a:p>
          <a:p>
            <a:pPr>
              <a:lnSpc>
                <a:spcPct val="90000"/>
              </a:lnSpc>
            </a:pPr>
            <a:r>
              <a:rPr lang="en-US" sz="2400" dirty="0" smtClean="0">
                <a:latin typeface="Tw Cen MT"/>
                <a:cs typeface="Tw Cen MT"/>
              </a:rPr>
              <a:t>Consider post-exercise </a:t>
            </a:r>
            <a:r>
              <a:rPr lang="en-US" sz="2400" dirty="0">
                <a:latin typeface="Tw Cen MT"/>
                <a:cs typeface="Tw Cen MT"/>
              </a:rPr>
              <a:t>environmental conditions. </a:t>
            </a:r>
          </a:p>
          <a:p>
            <a:pPr>
              <a:lnSpc>
                <a:spcPct val="90000"/>
              </a:lnSpc>
            </a:pPr>
            <a:endParaRPr lang="en-US" sz="2400" dirty="0">
              <a:latin typeface="Tw Cen MT"/>
              <a:cs typeface="Tw Cen MT"/>
            </a:endParaRPr>
          </a:p>
        </p:txBody>
      </p:sp>
      <p:sp>
        <p:nvSpPr>
          <p:cNvPr id="4" name="Title 1"/>
          <p:cNvSpPr>
            <a:spLocks noGrp="1"/>
          </p:cNvSpPr>
          <p:nvPr>
            <p:ph type="title"/>
          </p:nvPr>
        </p:nvSpPr>
        <p:spPr>
          <a:xfrm>
            <a:off x="457200" y="762000"/>
            <a:ext cx="8229600" cy="914400"/>
          </a:xfrm>
        </p:spPr>
        <p:txBody>
          <a:bodyPr>
            <a:noAutofit/>
          </a:bodyPr>
          <a:lstStyle/>
          <a:p>
            <a:r>
              <a:rPr lang="en-US" sz="3200" b="1" dirty="0">
                <a:latin typeface="Tw Cen MT"/>
                <a:cs typeface="Tw Cen MT"/>
              </a:rPr>
              <a:t>Guidelines to Help Elite Athletes Achieve High Energy Intakes </a:t>
            </a:r>
          </a:p>
        </p:txBody>
      </p:sp>
    </p:spTree>
    <p:extLst>
      <p:ext uri="{BB962C8B-B14F-4D97-AF65-F5344CB8AC3E}">
        <p14:creationId xmlns:p14="http://schemas.microsoft.com/office/powerpoint/2010/main" val="27078561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noAutofit/>
          </a:bodyPr>
          <a:lstStyle/>
          <a:p>
            <a:r>
              <a:rPr lang="en-US" sz="3600" b="1" dirty="0">
                <a:latin typeface="Tw Cen MT"/>
                <a:cs typeface="Tw Cen MT"/>
              </a:rPr>
              <a:t>Strategies to Cope with the Challenges of Traveling </a:t>
            </a:r>
            <a:endParaRPr lang="en-US" sz="3600" dirty="0">
              <a:latin typeface="Tw Cen MT"/>
              <a:cs typeface="Tw Cen MT"/>
            </a:endParaRPr>
          </a:p>
        </p:txBody>
      </p:sp>
      <p:sp>
        <p:nvSpPr>
          <p:cNvPr id="3" name="Content Placeholder 2"/>
          <p:cNvSpPr>
            <a:spLocks noGrp="1"/>
          </p:cNvSpPr>
          <p:nvPr>
            <p:ph idx="1"/>
          </p:nvPr>
        </p:nvSpPr>
        <p:spPr>
          <a:xfrm>
            <a:off x="457200" y="2209800"/>
            <a:ext cx="8229600" cy="3916363"/>
          </a:xfrm>
        </p:spPr>
        <p:txBody>
          <a:bodyPr>
            <a:normAutofit/>
          </a:bodyPr>
          <a:lstStyle/>
          <a:p>
            <a:pPr marL="0" indent="0">
              <a:buNone/>
            </a:pPr>
            <a:r>
              <a:rPr lang="en-US" sz="2800" dirty="0"/>
              <a:t>1. Planning </a:t>
            </a:r>
            <a:r>
              <a:rPr lang="en-US" sz="2800" dirty="0" smtClean="0"/>
              <a:t>ahead</a:t>
            </a:r>
          </a:p>
          <a:p>
            <a:pPr marL="0" indent="0">
              <a:buNone/>
            </a:pPr>
            <a:r>
              <a:rPr lang="en-US" sz="2800" dirty="0"/>
              <a:t>2. Supplies to supplement the local fare </a:t>
            </a:r>
          </a:p>
          <a:p>
            <a:pPr marL="0" indent="0">
              <a:buNone/>
            </a:pPr>
            <a:r>
              <a:rPr lang="en-US" sz="2800" dirty="0" smtClean="0"/>
              <a:t>3</a:t>
            </a:r>
            <a:r>
              <a:rPr lang="en-US" sz="2800" dirty="0"/>
              <a:t>. Eating and drinking well en route </a:t>
            </a:r>
            <a:endParaRPr lang="en-US" sz="2800" dirty="0" smtClean="0"/>
          </a:p>
          <a:p>
            <a:pPr marL="0" indent="0">
              <a:buNone/>
            </a:pPr>
            <a:r>
              <a:rPr lang="en-US" sz="2800" dirty="0"/>
              <a:t>4. Taking care with food and water hygiene </a:t>
            </a:r>
            <a:endParaRPr lang="en-US" sz="2800" dirty="0" smtClean="0"/>
          </a:p>
          <a:p>
            <a:pPr marL="0" indent="0">
              <a:buNone/>
            </a:pPr>
            <a:r>
              <a:rPr lang="en-US" sz="2800" dirty="0"/>
              <a:t>5. Adhering to the food plan </a:t>
            </a:r>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8448370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ut-training-jeukendrup-768x58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09600"/>
            <a:ext cx="7315200" cy="5610225"/>
          </a:xfrm>
          <a:prstGeom prst="rect">
            <a:avLst/>
          </a:prstGeom>
        </p:spPr>
      </p:pic>
    </p:spTree>
    <p:extLst>
      <p:ext uri="{BB962C8B-B14F-4D97-AF65-F5344CB8AC3E}">
        <p14:creationId xmlns:p14="http://schemas.microsoft.com/office/powerpoint/2010/main" val="12942035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dirty="0" smtClean="0">
                <a:latin typeface="Tw Cen MT"/>
                <a:cs typeface="Tw Cen MT"/>
              </a:rPr>
              <a:t>SUMMARY</a:t>
            </a:r>
            <a:endParaRPr lang="en-US" dirty="0">
              <a:latin typeface="Tw Cen MT"/>
              <a:cs typeface="Tw Cen MT"/>
            </a:endParaRPr>
          </a:p>
        </p:txBody>
      </p:sp>
      <p:sp>
        <p:nvSpPr>
          <p:cNvPr id="3" name="Content Placeholder 2"/>
          <p:cNvSpPr>
            <a:spLocks noGrp="1"/>
          </p:cNvSpPr>
          <p:nvPr>
            <p:ph idx="1"/>
          </p:nvPr>
        </p:nvSpPr>
        <p:spPr>
          <a:xfrm>
            <a:off x="304800" y="1676400"/>
            <a:ext cx="8610600" cy="4449763"/>
          </a:xfrm>
        </p:spPr>
        <p:txBody>
          <a:bodyPr>
            <a:normAutofit fontScale="85000" lnSpcReduction="10000"/>
          </a:bodyPr>
          <a:lstStyle/>
          <a:p>
            <a:r>
              <a:rPr lang="en-US" dirty="0">
                <a:latin typeface="Tw Cen MT"/>
                <a:cs typeface="Tw Cen MT"/>
              </a:rPr>
              <a:t>Working with elite athletes provides an opportunity for the sports dietitian to test his or her sports science knowledge and creativity in solving practical challenges faced by athletes pushing to their </a:t>
            </a:r>
            <a:r>
              <a:rPr lang="en-US" dirty="0" smtClean="0">
                <a:latin typeface="Tw Cen MT"/>
                <a:cs typeface="Tw Cen MT"/>
              </a:rPr>
              <a:t>extreme </a:t>
            </a:r>
            <a:r>
              <a:rPr lang="en-US" dirty="0">
                <a:latin typeface="Tw Cen MT"/>
                <a:cs typeface="Tw Cen MT"/>
              </a:rPr>
              <a:t>limits. </a:t>
            </a:r>
            <a:endParaRPr lang="en-US" dirty="0" smtClean="0">
              <a:latin typeface="Tw Cen MT"/>
              <a:cs typeface="Tw Cen MT"/>
            </a:endParaRPr>
          </a:p>
          <a:p>
            <a:r>
              <a:rPr lang="en-US" dirty="0" smtClean="0">
                <a:latin typeface="Tw Cen MT"/>
                <a:cs typeface="Tw Cen MT"/>
              </a:rPr>
              <a:t>The </a:t>
            </a:r>
            <a:r>
              <a:rPr lang="en-US" dirty="0">
                <a:latin typeface="Tw Cen MT"/>
                <a:cs typeface="Tw Cen MT"/>
              </a:rPr>
              <a:t>elite environment can be both high pressure and high return. The sports dietitian will need to remain up to date with the latest scientific information and adhere to a code of conduct that includes understanding of the ethics of sport, respect for confidentiality, and care for his or her own well-being </a:t>
            </a:r>
          </a:p>
          <a:p>
            <a:endParaRPr lang="en-US" dirty="0">
              <a:latin typeface="Tw Cen MT"/>
              <a:cs typeface="Tw Cen MT"/>
            </a:endParaRPr>
          </a:p>
        </p:txBody>
      </p:sp>
    </p:spTree>
    <p:extLst>
      <p:ext uri="{BB962C8B-B14F-4D97-AF65-F5344CB8AC3E}">
        <p14:creationId xmlns:p14="http://schemas.microsoft.com/office/powerpoint/2010/main" val="22458272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828800"/>
            <a:ext cx="6858000" cy="1107996"/>
          </a:xfrm>
          <a:prstGeom prst="rect">
            <a:avLst/>
          </a:prstGeom>
          <a:noFill/>
        </p:spPr>
        <p:txBody>
          <a:bodyPr wrap="square" rtlCol="0">
            <a:spAutoFit/>
          </a:bodyPr>
          <a:lstStyle/>
          <a:p>
            <a:r>
              <a:rPr lang="en-US" sz="6600" b="1" dirty="0" smtClean="0">
                <a:solidFill>
                  <a:srgbClr val="1F497D"/>
                </a:solidFill>
                <a:latin typeface="Calibri"/>
                <a:cs typeface="Calibri"/>
              </a:rPr>
              <a:t>TERIMA KASIH</a:t>
            </a:r>
            <a:endParaRPr lang="en-US" sz="6600" b="1" dirty="0">
              <a:solidFill>
                <a:srgbClr val="1F497D"/>
              </a:solidFill>
              <a:latin typeface="Calibri"/>
              <a:cs typeface="Calibri"/>
            </a:endParaRPr>
          </a:p>
        </p:txBody>
      </p:sp>
    </p:spTree>
    <p:extLst>
      <p:ext uri="{BB962C8B-B14F-4D97-AF65-F5344CB8AC3E}">
        <p14:creationId xmlns:p14="http://schemas.microsoft.com/office/powerpoint/2010/main" val="2831019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3124200" cy="731838"/>
          </a:xfrm>
        </p:spPr>
        <p:txBody>
          <a:bodyPr>
            <a:noAutofit/>
          </a:bodyPr>
          <a:lstStyle/>
          <a:p>
            <a:r>
              <a:rPr lang="en-US" sz="6600" dirty="0" smtClean="0">
                <a:latin typeface="Tw Cen MT"/>
                <a:cs typeface="Tw Cen MT"/>
              </a:rPr>
              <a:t>ELITE ATHLETE</a:t>
            </a:r>
            <a:endParaRPr lang="en-US" sz="6600" dirty="0">
              <a:latin typeface="Tw Cen MT"/>
              <a:cs typeface="Tw Cen MT"/>
            </a:endParaRPr>
          </a:p>
        </p:txBody>
      </p:sp>
      <p:pic>
        <p:nvPicPr>
          <p:cNvPr id="4" name="Picture 3" descr="Screen Shot 2019-11-26 at 9.07.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580" y="762000"/>
            <a:ext cx="4281162" cy="5521673"/>
          </a:xfrm>
          <a:prstGeom prst="rect">
            <a:avLst/>
          </a:prstGeom>
        </p:spPr>
      </p:pic>
    </p:spTree>
    <p:extLst>
      <p:ext uri="{BB962C8B-B14F-4D97-AF65-F5344CB8AC3E}">
        <p14:creationId xmlns:p14="http://schemas.microsoft.com/office/powerpoint/2010/main" val="35322590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pPr algn="l"/>
            <a:r>
              <a:rPr lang="en-US" dirty="0" smtClean="0">
                <a:latin typeface="Tw Cen MT"/>
                <a:cs typeface="Tw Cen MT"/>
              </a:rPr>
              <a:t>ELITE ATHLETE</a:t>
            </a:r>
            <a:endParaRPr lang="en-US" dirty="0">
              <a:latin typeface="Tw Cen MT"/>
              <a:cs typeface="Tw Cen MT"/>
            </a:endParaRPr>
          </a:p>
        </p:txBody>
      </p:sp>
      <p:sp>
        <p:nvSpPr>
          <p:cNvPr id="3" name="Content Placeholder 2"/>
          <p:cNvSpPr>
            <a:spLocks noGrp="1"/>
          </p:cNvSpPr>
          <p:nvPr>
            <p:ph idx="1"/>
          </p:nvPr>
        </p:nvSpPr>
        <p:spPr/>
        <p:txBody>
          <a:bodyPr>
            <a:normAutofit/>
          </a:bodyPr>
          <a:lstStyle/>
          <a:p>
            <a:pPr marL="0" indent="0">
              <a:buNone/>
            </a:pPr>
            <a:r>
              <a:rPr lang="en-US" sz="2800" dirty="0">
                <a:latin typeface="Tw Cen MT"/>
                <a:cs typeface="Tw Cen MT"/>
              </a:rPr>
              <a:t>This </a:t>
            </a:r>
            <a:r>
              <a:rPr lang="en-US" sz="2800" dirty="0" smtClean="0">
                <a:latin typeface="Tw Cen MT"/>
                <a:cs typeface="Tw Cen MT"/>
              </a:rPr>
              <a:t>session </a:t>
            </a:r>
            <a:r>
              <a:rPr lang="en-US" sz="2800" dirty="0">
                <a:latin typeface="Tw Cen MT"/>
                <a:cs typeface="Tw Cen MT"/>
              </a:rPr>
              <a:t>addresses the </a:t>
            </a:r>
            <a:r>
              <a:rPr lang="en-US" sz="2800" dirty="0" smtClean="0">
                <a:latin typeface="Tw Cen MT"/>
                <a:cs typeface="Tw Cen MT"/>
              </a:rPr>
              <a:t>nutritional </a:t>
            </a:r>
            <a:r>
              <a:rPr lang="en-US" sz="2800" dirty="0">
                <a:latin typeface="Tw Cen MT"/>
                <a:cs typeface="Tw Cen MT"/>
              </a:rPr>
              <a:t>needs of athletes who have reached the professional, world-class, or Olympic rank in their respective </a:t>
            </a:r>
            <a:r>
              <a:rPr lang="en-US" sz="2800" dirty="0" smtClean="0">
                <a:latin typeface="Tw Cen MT"/>
                <a:cs typeface="Tw Cen MT"/>
              </a:rPr>
              <a:t>sports.</a:t>
            </a:r>
            <a:endParaRPr lang="en-US" sz="2800" dirty="0">
              <a:latin typeface="Tw Cen MT"/>
              <a:cs typeface="Tw Cen MT"/>
            </a:endParaRPr>
          </a:p>
          <a:p>
            <a:endParaRPr lang="en-US" sz="2800" dirty="0">
              <a:latin typeface="Tw Cen MT"/>
              <a:cs typeface="Tw Cen MT"/>
            </a:endParaRPr>
          </a:p>
        </p:txBody>
      </p:sp>
    </p:spTree>
    <p:extLst>
      <p:ext uri="{BB962C8B-B14F-4D97-AF65-F5344CB8AC3E}">
        <p14:creationId xmlns:p14="http://schemas.microsoft.com/office/powerpoint/2010/main" val="7545679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9-11-26 at 9.11.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3" y="-152400"/>
            <a:ext cx="9144000" cy="6204085"/>
          </a:xfrm>
          <a:prstGeom prst="rect">
            <a:avLst/>
          </a:prstGeom>
        </p:spPr>
      </p:pic>
      <p:pic>
        <p:nvPicPr>
          <p:cNvPr id="5" name="Picture 4" descr="Screen Shot 2019-11-26 at 9.11.1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2112" y="3048000"/>
            <a:ext cx="4655126"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85358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a:latin typeface="Tw Cen MT"/>
                <a:cs typeface="Tw Cen MT"/>
              </a:rPr>
              <a:t>THE STRUCTURE OF HIGH-LEVEL </a:t>
            </a:r>
            <a:r>
              <a:rPr lang="en-US" sz="3600" b="1" dirty="0" smtClean="0">
                <a:latin typeface="Tw Cen MT"/>
                <a:cs typeface="Tw Cen MT"/>
              </a:rPr>
              <a:t>SPORT IMPLICATIONS </a:t>
            </a:r>
            <a:r>
              <a:rPr lang="en-US" sz="3600" b="1" dirty="0">
                <a:latin typeface="Tw Cen MT"/>
                <a:cs typeface="Tw Cen MT"/>
              </a:rPr>
              <a:t>FOR NUTRITIONAL NEEDS AND PRACTICE </a:t>
            </a:r>
          </a:p>
        </p:txBody>
      </p:sp>
    </p:spTree>
    <p:extLst>
      <p:ext uri="{BB962C8B-B14F-4D97-AF65-F5344CB8AC3E}">
        <p14:creationId xmlns:p14="http://schemas.microsoft.com/office/powerpoint/2010/main" val="35396494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143000"/>
          </a:xfrm>
        </p:spPr>
        <p:txBody>
          <a:bodyPr>
            <a:noAutofit/>
          </a:bodyPr>
          <a:lstStyle/>
          <a:p>
            <a:pPr algn="l"/>
            <a:r>
              <a:rPr lang="en-US" sz="2800" dirty="0"/>
              <a:t>There are several characteristics of high-level sports that create special nutritional needs or challenges for the athletes involved. These include: </a:t>
            </a:r>
          </a:p>
        </p:txBody>
      </p:sp>
      <p:sp>
        <p:nvSpPr>
          <p:cNvPr id="3" name="Content Placeholder 2"/>
          <p:cNvSpPr>
            <a:spLocks noGrp="1"/>
          </p:cNvSpPr>
          <p:nvPr>
            <p:ph idx="1"/>
          </p:nvPr>
        </p:nvSpPr>
        <p:spPr>
          <a:xfrm>
            <a:off x="381000" y="2133600"/>
            <a:ext cx="8229600" cy="3763963"/>
          </a:xfrm>
        </p:spPr>
        <p:txBody>
          <a:bodyPr>
            <a:normAutofit/>
          </a:bodyPr>
          <a:lstStyle/>
          <a:p>
            <a:r>
              <a:rPr lang="en-US" sz="2400" dirty="0" smtClean="0">
                <a:latin typeface="Tw Cen MT"/>
                <a:cs typeface="Tw Cen MT"/>
              </a:rPr>
              <a:t>Heavy </a:t>
            </a:r>
            <a:r>
              <a:rPr lang="en-US" sz="2400" dirty="0">
                <a:latin typeface="Tw Cen MT"/>
                <a:cs typeface="Tw Cen MT"/>
              </a:rPr>
              <a:t>training </a:t>
            </a:r>
            <a:r>
              <a:rPr lang="en-US" sz="2400" dirty="0" smtClean="0">
                <a:latin typeface="Tw Cen MT"/>
                <a:cs typeface="Tw Cen MT"/>
              </a:rPr>
              <a:t>load</a:t>
            </a:r>
            <a:endParaRPr lang="en-US" sz="2400" dirty="0">
              <a:latin typeface="Tw Cen MT"/>
              <a:cs typeface="Tw Cen MT"/>
            </a:endParaRPr>
          </a:p>
          <a:p>
            <a:r>
              <a:rPr lang="en-US" sz="2400" dirty="0" smtClean="0">
                <a:latin typeface="Tw Cen MT"/>
                <a:cs typeface="Tw Cen MT"/>
              </a:rPr>
              <a:t>Demanding </a:t>
            </a:r>
            <a:r>
              <a:rPr lang="en-US" sz="2400" dirty="0">
                <a:latin typeface="Tw Cen MT"/>
                <a:cs typeface="Tw Cen MT"/>
              </a:rPr>
              <a:t>competition </a:t>
            </a:r>
            <a:r>
              <a:rPr lang="en-US" sz="2400" dirty="0" smtClean="0">
                <a:latin typeface="Tw Cen MT"/>
                <a:cs typeface="Tw Cen MT"/>
              </a:rPr>
              <a:t>schedule</a:t>
            </a:r>
            <a:endParaRPr lang="en-US" sz="2400" dirty="0">
              <a:latin typeface="Tw Cen MT"/>
              <a:cs typeface="Tw Cen MT"/>
            </a:endParaRPr>
          </a:p>
          <a:p>
            <a:r>
              <a:rPr lang="en-US" sz="2400" dirty="0" smtClean="0">
                <a:latin typeface="Tw Cen MT"/>
                <a:cs typeface="Tw Cen MT"/>
              </a:rPr>
              <a:t>Frequent travel</a:t>
            </a:r>
            <a:endParaRPr lang="en-US" sz="2400" dirty="0">
              <a:latin typeface="Tw Cen MT"/>
              <a:cs typeface="Tw Cen MT"/>
            </a:endParaRPr>
          </a:p>
          <a:p>
            <a:r>
              <a:rPr lang="en-US" sz="2400" dirty="0" smtClean="0">
                <a:latin typeface="Tw Cen MT"/>
                <a:cs typeface="Tw Cen MT"/>
              </a:rPr>
              <a:t>Unusual </a:t>
            </a:r>
            <a:r>
              <a:rPr lang="en-US" sz="2400" dirty="0">
                <a:latin typeface="Tw Cen MT"/>
                <a:cs typeface="Tw Cen MT"/>
              </a:rPr>
              <a:t>environments for training adaptations or competition preparation (heat, altitude</a:t>
            </a:r>
            <a:r>
              <a:rPr lang="en-US" sz="2400" dirty="0" smtClean="0">
                <a:latin typeface="Tw Cen MT"/>
                <a:cs typeface="Tw Cen MT"/>
              </a:rPr>
              <a:t>)</a:t>
            </a:r>
            <a:endParaRPr lang="en-US" sz="2400" dirty="0">
              <a:latin typeface="Tw Cen MT"/>
              <a:cs typeface="Tw Cen MT"/>
            </a:endParaRPr>
          </a:p>
          <a:p>
            <a:r>
              <a:rPr lang="en-US" sz="2400" dirty="0" smtClean="0">
                <a:latin typeface="Tw Cen MT"/>
                <a:cs typeface="Tw Cen MT"/>
              </a:rPr>
              <a:t>The </a:t>
            </a:r>
            <a:r>
              <a:rPr lang="en-US" sz="2400" dirty="0">
                <a:latin typeface="Tw Cen MT"/>
                <a:cs typeface="Tw Cen MT"/>
              </a:rPr>
              <a:t>culture of sport (the price and rewards of fame and publicity</a:t>
            </a:r>
            <a:r>
              <a:rPr lang="en-US" sz="2400" dirty="0" smtClean="0">
                <a:latin typeface="Tw Cen MT"/>
                <a:cs typeface="Tw Cen MT"/>
              </a:rPr>
              <a:t>)</a:t>
            </a:r>
            <a:endParaRPr lang="en-US" sz="2400" dirty="0">
              <a:latin typeface="Tw Cen MT"/>
              <a:cs typeface="Tw Cen MT"/>
            </a:endParaRPr>
          </a:p>
          <a:p>
            <a:r>
              <a:rPr lang="en-US" sz="2400" dirty="0" smtClean="0">
                <a:latin typeface="Tw Cen MT"/>
                <a:cs typeface="Tw Cen MT"/>
              </a:rPr>
              <a:t>The </a:t>
            </a:r>
            <a:r>
              <a:rPr lang="en-US" sz="2400" dirty="0">
                <a:latin typeface="Tw Cen MT"/>
                <a:cs typeface="Tw Cen MT"/>
              </a:rPr>
              <a:t>influence and power of coaches and other personnel involved with the </a:t>
            </a:r>
            <a:r>
              <a:rPr lang="en-US" sz="2400" dirty="0" smtClean="0">
                <a:latin typeface="Tw Cen MT"/>
                <a:cs typeface="Tw Cen MT"/>
              </a:rPr>
              <a:t>athlete</a:t>
            </a:r>
            <a:endParaRPr lang="en-US" sz="2400" dirty="0">
              <a:latin typeface="Tw Cen MT"/>
              <a:cs typeface="Tw Cen MT"/>
            </a:endParaRPr>
          </a:p>
          <a:p>
            <a:endParaRPr lang="en-US" sz="2400" dirty="0">
              <a:latin typeface="Tw Cen MT"/>
              <a:cs typeface="Tw Cen MT"/>
            </a:endParaRPr>
          </a:p>
        </p:txBody>
      </p:sp>
    </p:spTree>
    <p:extLst>
      <p:ext uri="{BB962C8B-B14F-4D97-AF65-F5344CB8AC3E}">
        <p14:creationId xmlns:p14="http://schemas.microsoft.com/office/powerpoint/2010/main" val="19977282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a:bodyPr>
          <a:lstStyle/>
          <a:p>
            <a:r>
              <a:rPr lang="en-US" sz="4000" dirty="0">
                <a:latin typeface="Tw Cen MT"/>
                <a:cs typeface="Tw Cen MT"/>
              </a:rPr>
              <a:t>Elite Athlete Competition Schedules </a:t>
            </a:r>
          </a:p>
        </p:txBody>
      </p:sp>
      <p:sp>
        <p:nvSpPr>
          <p:cNvPr id="3" name="Content Placeholder 2"/>
          <p:cNvSpPr>
            <a:spLocks noGrp="1"/>
          </p:cNvSpPr>
          <p:nvPr>
            <p:ph idx="1"/>
          </p:nvPr>
        </p:nvSpPr>
        <p:spPr>
          <a:xfrm>
            <a:off x="228600" y="1600200"/>
            <a:ext cx="8839200" cy="4419600"/>
          </a:xfrm>
        </p:spPr>
        <p:txBody>
          <a:bodyPr>
            <a:normAutofit/>
          </a:bodyPr>
          <a:lstStyle/>
          <a:p>
            <a:r>
              <a:rPr lang="en-US" sz="2600" dirty="0">
                <a:latin typeface="Tw Cen MT"/>
                <a:cs typeface="Tw Cen MT"/>
              </a:rPr>
              <a:t>In general, athletes organize their training to peak at one to three major competitions each year; however, most will compete in many other events each year. Athletes use these lesser competitions to practice and fine-tune their strategies for key events or to provide high-</a:t>
            </a:r>
            <a:r>
              <a:rPr lang="en-US" sz="2600" dirty="0" smtClean="0">
                <a:latin typeface="Tw Cen MT"/>
                <a:cs typeface="Tw Cen MT"/>
              </a:rPr>
              <a:t>quality training </a:t>
            </a:r>
            <a:r>
              <a:rPr lang="en-US" sz="2600" dirty="0">
                <a:latin typeface="Tw Cen MT"/>
                <a:cs typeface="Tw Cen MT"/>
              </a:rPr>
              <a:t>sessions for more important competitions. </a:t>
            </a:r>
            <a:endParaRPr lang="en-US" sz="2600" dirty="0" smtClean="0">
              <a:latin typeface="Tw Cen MT"/>
              <a:cs typeface="Tw Cen MT"/>
            </a:endParaRPr>
          </a:p>
          <a:p>
            <a:r>
              <a:rPr lang="en-US" sz="2600" dirty="0">
                <a:latin typeface="Tw Cen MT"/>
                <a:cs typeface="Tw Cen MT"/>
              </a:rPr>
              <a:t>During each competition phase, athletes are usually focused on acute issues of refueling and rehydration— undertaking special eating strategies before, during, and after an event to meet the needs of their event. </a:t>
            </a:r>
          </a:p>
          <a:p>
            <a:endParaRPr lang="en-US" sz="2600" dirty="0">
              <a:latin typeface="Tw Cen MT"/>
              <a:cs typeface="Tw Cen MT"/>
            </a:endParaRPr>
          </a:p>
          <a:p>
            <a:endParaRPr lang="en-US" sz="2600" dirty="0">
              <a:latin typeface="Tw Cen MT"/>
              <a:cs typeface="Tw Cen MT"/>
            </a:endParaRPr>
          </a:p>
        </p:txBody>
      </p:sp>
    </p:spTree>
    <p:extLst>
      <p:ext uri="{BB962C8B-B14F-4D97-AF65-F5344CB8AC3E}">
        <p14:creationId xmlns:p14="http://schemas.microsoft.com/office/powerpoint/2010/main" val="2466404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6600" b="1" dirty="0">
                <a:latin typeface="Tw Cen MT"/>
                <a:cs typeface="Tw Cen MT"/>
              </a:rPr>
              <a:t>NUTRITIONAL ISSUES </a:t>
            </a:r>
          </a:p>
          <a:p>
            <a:pPr marL="0" indent="0">
              <a:buNone/>
            </a:pPr>
            <a:endParaRPr lang="en-US" sz="6600" b="1" dirty="0">
              <a:latin typeface="Tw Cen MT"/>
              <a:cs typeface="Tw Cen MT"/>
            </a:endParaRPr>
          </a:p>
        </p:txBody>
      </p:sp>
    </p:spTree>
    <p:extLst>
      <p:ext uri="{BB962C8B-B14F-4D97-AF65-F5344CB8AC3E}">
        <p14:creationId xmlns:p14="http://schemas.microsoft.com/office/powerpoint/2010/main" val="34901409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11-26 at 9.20.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14400"/>
            <a:ext cx="8089900" cy="5029200"/>
          </a:xfrm>
          <a:prstGeom prst="rect">
            <a:avLst/>
          </a:prstGeom>
        </p:spPr>
      </p:pic>
    </p:spTree>
    <p:extLst>
      <p:ext uri="{BB962C8B-B14F-4D97-AF65-F5344CB8AC3E}">
        <p14:creationId xmlns:p14="http://schemas.microsoft.com/office/powerpoint/2010/main" val="9221473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8408</TotalTime>
  <Words>822</Words>
  <Application>Microsoft Macintosh PowerPoint</Application>
  <PresentationFormat>On-screen Show (4:3)</PresentationFormat>
  <Paragraphs>58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ELITE ATHLETE</vt:lpstr>
      <vt:lpstr>ELITE ATHLETE</vt:lpstr>
      <vt:lpstr>PowerPoint Presentation</vt:lpstr>
      <vt:lpstr>PowerPoint Presentation</vt:lpstr>
      <vt:lpstr>There are several characteristics of high-level sports that create special nutritional needs or challenges for the athletes involved. These include: </vt:lpstr>
      <vt:lpstr>Elite Athlete Competition Schedules </vt:lpstr>
      <vt:lpstr>PowerPoint Presentation</vt:lpstr>
      <vt:lpstr>PowerPoint Presentation</vt:lpstr>
      <vt:lpstr>Nutritional Issues</vt:lpstr>
      <vt:lpstr>PowerPoint Presentation</vt:lpstr>
      <vt:lpstr>An athlete’s energy intake is of interest for several reasons</vt:lpstr>
      <vt:lpstr>Guidelines to Help Elite Athletes Achieve High Energy Intakes </vt:lpstr>
      <vt:lpstr>Guidelines to Help Elite Athletes Achieve High Energy Intakes </vt:lpstr>
      <vt:lpstr>Guidelines to Help Elite Athletes Achieve High Energy Intakes </vt:lpstr>
      <vt:lpstr>Strategies to Cope with the Challenges of Traveling </vt:lpstr>
      <vt:lpstr>PowerPoint Presentation</vt:lpstr>
      <vt:lpstr>SUMMARY</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Nazhif Gifari</cp:lastModifiedBy>
  <cp:revision>290</cp:revision>
  <cp:lastPrinted>2018-06-03T16:36:28Z</cp:lastPrinted>
  <dcterms:created xsi:type="dcterms:W3CDTF">2018-03-13T02:49:38Z</dcterms:created>
  <dcterms:modified xsi:type="dcterms:W3CDTF">2019-12-05T06:48:21Z</dcterms:modified>
</cp:coreProperties>
</file>