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3" r:id="rId3"/>
    <p:sldId id="327" r:id="rId4"/>
    <p:sldId id="326" r:id="rId5"/>
    <p:sldId id="310" r:id="rId6"/>
    <p:sldId id="311" r:id="rId7"/>
    <p:sldId id="312" r:id="rId8"/>
    <p:sldId id="313" r:id="rId9"/>
    <p:sldId id="328" r:id="rId10"/>
    <p:sldId id="324" r:id="rId11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0000CC"/>
    <a:srgbClr val="FF9933"/>
    <a:srgbClr val="FF3300"/>
    <a:srgbClr val="FFFF66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C4A2F5E-168A-456D-B045-19FC362444D4}" type="datetimeFigureOut">
              <a:rPr lang="en-US"/>
              <a:pPr>
                <a:defRPr/>
              </a:pPr>
              <a:t>3/9/2019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036D81A-157C-47B5-B961-ADC9549460A0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22242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11F4E-6101-4643-86D5-31B1037C1B59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6D730-8ADA-433A-A7E1-A7B5AC28D43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7598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1D3F3-8EDA-4B9A-AF38-4259177EA45B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7CA58-95FF-43C7-82B3-CEC946A7010C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74336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43F7D-D453-4C66-BC9C-C07C69059F3A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7F66F-1A20-4CF6-B8D0-8AD70C46CC8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91680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0EC0-4217-4582-9B94-CA06EFE6F80E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741C7-5C22-4A7D-A756-E1494C5FAED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427396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A7DE-FF68-4CE7-86D9-972FAAF02167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6E24F-6E54-4100-A4D0-4D9B8921C6C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51148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92F1-BD6A-4A03-953C-022F37A99284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D7FAD-9B72-4BEE-93F3-D38AC548005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61418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01AD3-F19B-4DC1-BD3D-9D45A1A5EF6B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1738E-A8E4-4E83-92BA-4B0FB62AEC21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30110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2D964-F272-48A0-B7CD-DB69E6679085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E727B-ED3B-4930-88B7-A368DB6A996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08969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77B49-55DB-4BC8-AB05-EC618A9C4F4F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69522-FDB1-421A-8CD5-4855AA8EA83C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10378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0DB3-C6A5-4563-9E83-CECF62834AE6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9E3D5-5B38-4F8C-835F-DA06BE345148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77426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D9A3-D140-41F6-8CEB-BA16953DC7DF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DE7F5-29DE-4C1F-BA57-7220BA44AF5F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8562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  <a:endParaRPr lang="id-ID" altLang="id-ID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  <a:endParaRPr lang="id-ID" alt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A9A61D-FAB7-4380-AE82-F29433F94411}" type="datetimeFigureOut">
              <a:rPr lang="id-ID"/>
              <a:pPr>
                <a:defRPr/>
              </a:pPr>
              <a:t>09/03/2019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Book Antiqua" panose="02040602050305030304" pitchFamily="18" charset="0"/>
              </a:defRPr>
            </a:lvl1pPr>
          </a:lstStyle>
          <a:p>
            <a:fld id="{F9CC9160-1A67-44F9-A888-1DD162A8052B}" type="slidenum">
              <a:rPr lang="id-ID" altLang="id-ID"/>
              <a:pPr/>
              <a:t>‹#›</a:t>
            </a:fld>
            <a:endParaRPr lang="id-ID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2051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3"/>
          <p:cNvSpPr txBox="1">
            <a:spLocks noChangeArrowheads="1"/>
          </p:cNvSpPr>
          <p:nvPr/>
        </p:nvSpPr>
        <p:spPr bwMode="auto">
          <a:xfrm>
            <a:off x="539750" y="2636838"/>
            <a:ext cx="81184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40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Pengantar</a:t>
            </a:r>
            <a:endParaRPr lang="en-US" altLang="id-ID" sz="4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altLang="id-ID" sz="4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Organisasi</a:t>
            </a:r>
            <a:r>
              <a:rPr lang="en-US" altLang="id-ID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altLang="id-ID" sz="4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</a:t>
            </a:r>
            <a:r>
              <a:rPr lang="en-US" altLang="id-ID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altLang="id-ID" sz="4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Manajemen</a:t>
            </a:r>
            <a:endParaRPr lang="en-US" altLang="id-ID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2051050" y="1989138"/>
            <a:ext cx="5040313" cy="3168650"/>
          </a:xfrm>
          <a:prstGeom prst="star16">
            <a:avLst>
              <a:gd name="adj" fmla="val 37500"/>
            </a:avLst>
          </a:prstGeom>
          <a:solidFill>
            <a:srgbClr val="FF3300">
              <a:alpha val="8901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200" b="1">
                <a:solidFill>
                  <a:schemeClr val="bg1"/>
                </a:solidFill>
                <a:latin typeface="Comic Sans MS" panose="030F0702030302020204" pitchFamily="66" charset="0"/>
              </a:rPr>
              <a:t>Sekian </a:t>
            </a:r>
          </a:p>
          <a:p>
            <a:pPr algn="ctr" eaLnBrk="1" hangingPunct="1"/>
            <a:r>
              <a:rPr lang="en-US" altLang="id-ID" sz="3200" b="1">
                <a:solidFill>
                  <a:schemeClr val="bg1"/>
                </a:solidFill>
                <a:latin typeface="Comic Sans MS" panose="030F0702030302020204" pitchFamily="66" charset="0"/>
              </a:rPr>
              <a:t>Dan</a:t>
            </a:r>
          </a:p>
          <a:p>
            <a:pPr algn="ctr" eaLnBrk="1" hangingPunct="1"/>
            <a:r>
              <a:rPr lang="en-US" altLang="id-ID" sz="3200" b="1">
                <a:solidFill>
                  <a:schemeClr val="bg1"/>
                </a:solidFill>
                <a:latin typeface="Comic Sans MS" panose="030F0702030302020204" pitchFamily="66" charset="0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3075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755650" y="2133600"/>
            <a:ext cx="797401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200" b="1">
                <a:solidFill>
                  <a:srgbClr val="FFFF00"/>
                </a:solidFill>
                <a:latin typeface="Comic Sans MS" panose="030F0702030302020204" pitchFamily="66" charset="0"/>
              </a:rPr>
              <a:t>Disusun oleh</a:t>
            </a:r>
          </a:p>
          <a:p>
            <a:pPr algn="ctr" eaLnBrk="1" hangingPunct="1"/>
            <a:endParaRPr lang="en-US" altLang="id-ID" sz="1000" b="1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900113" y="3284538"/>
            <a:ext cx="79740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Maimun, S.T., M.T</a:t>
            </a:r>
            <a:endParaRPr lang="en-US" altLang="id-ID" sz="3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altLang="id-ID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Dosen</a:t>
            </a:r>
            <a:r>
              <a:rPr lang="en-US" altLang="id-ID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altLang="id-ID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Fakultas</a:t>
            </a:r>
            <a:r>
              <a:rPr lang="en-US" altLang="id-ID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altLang="id-ID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Ilmu</a:t>
            </a:r>
            <a:r>
              <a:rPr lang="en-US" altLang="id-ID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altLang="id-ID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Komputer</a:t>
            </a:r>
            <a:endParaRPr lang="en-US" altLang="id-ID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4195BF8-0712-47E7-98FE-CD9D0B33347B}"/>
              </a:ext>
            </a:extLst>
          </p:cNvPr>
          <p:cNvSpPr txBox="1">
            <a:spLocks/>
          </p:cNvSpPr>
          <p:nvPr/>
        </p:nvSpPr>
        <p:spPr>
          <a:xfrm>
            <a:off x="611560" y="980728"/>
            <a:ext cx="7772400" cy="784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r>
              <a:rPr lang="en-US" sz="4000" dirty="0" smtClean="0">
                <a:solidFill>
                  <a:schemeClr val="bg1"/>
                </a:solidFill>
              </a:rPr>
              <a:t>Profile </a:t>
            </a:r>
            <a:r>
              <a:rPr lang="en-US" sz="4000" dirty="0" err="1" smtClean="0">
                <a:solidFill>
                  <a:schemeClr val="bg1"/>
                </a:solidFill>
              </a:rPr>
              <a:t>Dosen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Pengampu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6FDB26D-1908-4EC1-AC33-970BE10488ED}"/>
              </a:ext>
            </a:extLst>
          </p:cNvPr>
          <p:cNvSpPr txBox="1">
            <a:spLocks/>
          </p:cNvSpPr>
          <p:nvPr/>
        </p:nvSpPr>
        <p:spPr>
          <a:xfrm>
            <a:off x="251520" y="4797152"/>
            <a:ext cx="2594520" cy="10698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Maimun, S.T., M.T.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E-mail: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 err="1" smtClean="0">
                <a:solidFill>
                  <a:schemeClr val="bg1"/>
                </a:solidFill>
              </a:rPr>
              <a:t>maimun</a:t>
            </a:r>
            <a:r>
              <a:rPr lang="en-US" sz="1600" dirty="0" smtClean="0">
                <a:solidFill>
                  <a:schemeClr val="bg1"/>
                </a:solidFill>
              </a:rPr>
              <a:t> @esaunggul.ac.id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endParaRPr lang="id-ID" sz="18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2576A-E46E-430E-9363-6A4173EA82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32856"/>
            <a:ext cx="1656184" cy="2484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CF8D9-A47D-4989-BD8D-58A82DF74591}"/>
              </a:ext>
            </a:extLst>
          </p:cNvPr>
          <p:cNvSpPr txBox="1"/>
          <p:nvPr/>
        </p:nvSpPr>
        <p:spPr>
          <a:xfrm>
            <a:off x="2915816" y="1916832"/>
            <a:ext cx="59402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sz="1600" b="1" dirty="0">
                <a:solidFill>
                  <a:schemeClr val="bg1"/>
                </a:solidFill>
              </a:rPr>
              <a:t>Pendidikan: </a:t>
            </a:r>
          </a:p>
          <a:p>
            <a:pPr marL="196454" indent="-196454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S1 </a:t>
            </a:r>
            <a:r>
              <a:rPr lang="en-US" sz="1600" dirty="0" err="1" smtClean="0">
                <a:solidFill>
                  <a:schemeClr val="bg1"/>
                </a:solidFill>
              </a:rPr>
              <a:t>Teknik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Elektro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Universitas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Trisakti</a:t>
            </a:r>
            <a:endParaRPr lang="en-US" sz="1600" dirty="0">
              <a:solidFill>
                <a:schemeClr val="bg1"/>
              </a:solidFill>
            </a:endParaRPr>
          </a:p>
          <a:p>
            <a:pPr marL="196454" indent="-196454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S2 </a:t>
            </a:r>
            <a:r>
              <a:rPr lang="en-US" sz="1600" dirty="0" err="1" smtClean="0">
                <a:solidFill>
                  <a:schemeClr val="bg1"/>
                </a:solidFill>
              </a:rPr>
              <a:t>Teknik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Elektro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Institut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Teknologi</a:t>
            </a:r>
            <a:r>
              <a:rPr lang="en-US" sz="1600" dirty="0" smtClean="0">
                <a:solidFill>
                  <a:schemeClr val="bg1"/>
                </a:solidFill>
              </a:rPr>
              <a:t> Bandung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ts val="9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ts val="900"/>
              </a:spcBef>
            </a:pPr>
            <a:r>
              <a:rPr lang="en-US" sz="1600" b="1" dirty="0" err="1">
                <a:solidFill>
                  <a:schemeClr val="bg1"/>
                </a:solidFill>
              </a:rPr>
              <a:t>Pengalaman</a:t>
            </a:r>
            <a:r>
              <a:rPr lang="en-US" sz="1600" b="1" dirty="0">
                <a:solidFill>
                  <a:schemeClr val="bg1"/>
                </a:solidFill>
              </a:rPr>
              <a:t>:</a:t>
            </a:r>
          </a:p>
          <a:p>
            <a:pPr marL="214313" indent="-214313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Sales Engineer, PT. Abdi </a:t>
            </a:r>
            <a:r>
              <a:rPr lang="en-US" sz="1600" dirty="0" err="1">
                <a:solidFill>
                  <a:schemeClr val="bg1"/>
                </a:solidFill>
              </a:rPr>
              <a:t>Bangun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Buana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214313" indent="-214313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System Engineer, PT. Master System </a:t>
            </a:r>
            <a:r>
              <a:rPr lang="en-US" sz="1600" dirty="0" err="1">
                <a:solidFill>
                  <a:schemeClr val="bg1"/>
                </a:solidFill>
              </a:rPr>
              <a:t>Infotama</a:t>
            </a:r>
            <a:endParaRPr lang="en-US" sz="1600" dirty="0">
              <a:solidFill>
                <a:schemeClr val="bg1"/>
              </a:solidFill>
            </a:endParaRPr>
          </a:p>
          <a:p>
            <a:pPr marL="214313" indent="-214313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Intelligent Network Engineer, Nokia Siemens </a:t>
            </a:r>
            <a:r>
              <a:rPr lang="en-US" sz="1600" dirty="0" smtClean="0">
                <a:solidFill>
                  <a:schemeClr val="bg1"/>
                </a:solidFill>
              </a:rPr>
              <a:t>Networks</a:t>
            </a:r>
          </a:p>
          <a:p>
            <a:pPr marL="214313" indent="-214313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</a:rPr>
              <a:t>Ka</a:t>
            </a:r>
            <a:r>
              <a:rPr lang="en-US" sz="1600" dirty="0" smtClean="0">
                <a:solidFill>
                  <a:schemeClr val="bg1"/>
                </a:solidFill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</a:rPr>
              <a:t>Sistem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Informasi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Akademi</a:t>
            </a:r>
            <a:r>
              <a:rPr lang="en-US" sz="1600" dirty="0" smtClean="0">
                <a:solidFill>
                  <a:schemeClr val="bg1"/>
                </a:solidFill>
              </a:rPr>
              <a:t> Telkom Jakarta.</a:t>
            </a:r>
          </a:p>
          <a:p>
            <a:pPr marL="214313" indent="-214313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</a:rPr>
              <a:t>Dosen</a:t>
            </a:r>
            <a:r>
              <a:rPr lang="en-US" sz="1600" dirty="0" smtClean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ts val="900"/>
              </a:spcBef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Institut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Teknologi</a:t>
            </a:r>
            <a:r>
              <a:rPr lang="en-US" sz="1600" dirty="0" smtClean="0">
                <a:solidFill>
                  <a:schemeClr val="bg1"/>
                </a:solidFill>
              </a:rPr>
              <a:t> Telkom </a:t>
            </a:r>
            <a:r>
              <a:rPr lang="en-US" sz="1600" dirty="0" err="1" smtClean="0">
                <a:solidFill>
                  <a:schemeClr val="bg1"/>
                </a:solidFill>
              </a:rPr>
              <a:t>Purwokerto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pPr lvl="2">
              <a:spcBef>
                <a:spcPts val="900"/>
              </a:spcBef>
            </a:pPr>
            <a:r>
              <a:rPr lang="en-US" sz="1600" dirty="0" err="1" smtClean="0">
                <a:solidFill>
                  <a:schemeClr val="bg1"/>
                </a:solidFill>
              </a:rPr>
              <a:t>Akademi</a:t>
            </a:r>
            <a:r>
              <a:rPr lang="en-US" sz="1600" dirty="0" smtClean="0">
                <a:solidFill>
                  <a:schemeClr val="bg1"/>
                </a:solidFill>
              </a:rPr>
              <a:t> Telkom Jakarta </a:t>
            </a:r>
          </a:p>
          <a:p>
            <a:pPr lvl="2">
              <a:spcBef>
                <a:spcPts val="900"/>
              </a:spcBef>
            </a:pPr>
            <a:r>
              <a:rPr lang="en-US" sz="1600" dirty="0" err="1" smtClean="0">
                <a:solidFill>
                  <a:schemeClr val="bg1"/>
                </a:solidFill>
              </a:rPr>
              <a:t>Universitas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Esa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Unggul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116013" y="2997200"/>
            <a:ext cx="67691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sv-SE" altLang="id-ID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Mahasiswa mampu menjelaskan </a:t>
            </a:r>
            <a:r>
              <a:rPr lang="id-ID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konsep dasar Manajemen, perencanaan, pengorganisasian, motivasi dan kepempimpinan</a:t>
            </a:r>
            <a:endParaRPr lang="en-US" altLang="id-ID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55650" y="1700213"/>
            <a:ext cx="77771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altLang="id-ID" sz="3200">
                <a:solidFill>
                  <a:srgbClr val="FFFF00"/>
                </a:solidFill>
                <a:latin typeface="Comic Sans MS" panose="030F0702030302020204" pitchFamily="66" charset="0"/>
              </a:rPr>
              <a:t>Kemampuan Akhir yang Diharapkan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561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s-ES" altLang="id-ID" sz="28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55650" y="2276475"/>
            <a:ext cx="813683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sv-SE" altLang="id-ID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id-ID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Konsep </a:t>
            </a: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Dasar Manajemen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Evolusi dan Teori Manajemen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Fungsi Perencanaan 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Fungsi Pengorganisasian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Faktor Individu dan Kepribadian Pemimpin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Pengawasan dan Pengendalian Manajemen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Manajemen Sumber Daya dalam Organisasi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132138" y="260350"/>
            <a:ext cx="53292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ES" altLang="id-ID" sz="1600">
                <a:solidFill>
                  <a:srgbClr val="000066"/>
                </a:solidFill>
                <a:latin typeface="Comic Sans MS" panose="030F0702030302020204" pitchFamily="66" charset="0"/>
              </a:rPr>
              <a:t>Materi belajar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827088" y="1412875"/>
            <a:ext cx="8064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id-ID" sz="3200">
                <a:solidFill>
                  <a:srgbClr val="FFFF00"/>
                </a:solidFill>
                <a:latin typeface="Comic Sans MS" panose="030F0702030302020204" pitchFamily="66" charset="0"/>
              </a:rPr>
              <a:t>Sebelum UTS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561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s-ES" altLang="id-ID" sz="28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55650" y="2276475"/>
            <a:ext cx="770413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Pengertian Kepemimpinan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Pengertian dan Teori Motivasi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Pengambilan Keputusan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Manajemen Proyek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Komunikasi dan Penanganan Konflik dalam Organisasi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Manajemen Pemasaran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Sistem Informasi Manajemen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132138" y="260350"/>
            <a:ext cx="53292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ES" altLang="id-ID" sz="1600">
                <a:solidFill>
                  <a:srgbClr val="000066"/>
                </a:solidFill>
                <a:latin typeface="Comic Sans MS" panose="030F0702030302020204" pitchFamily="66" charset="0"/>
              </a:rPr>
              <a:t>Materi belajar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827088" y="1412875"/>
            <a:ext cx="8064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id-ID" sz="3200">
                <a:solidFill>
                  <a:srgbClr val="FFFF00"/>
                </a:solidFill>
                <a:latin typeface="Comic Sans MS" panose="030F0702030302020204" pitchFamily="66" charset="0"/>
              </a:rPr>
              <a:t>Setelah UTS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5288" y="2349500"/>
            <a:ext cx="820896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Rifa’i, M., Fadhli, M., </a:t>
            </a:r>
            <a:r>
              <a:rPr lang="id-ID" sz="2800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Manajemen Organisasi</a:t>
            </a: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Cipta Pustaka, 2013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Priyono, </a:t>
            </a:r>
            <a:r>
              <a:rPr lang="id-ID" sz="2800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Pengantar Manajemen</a:t>
            </a: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Zifatama, 2007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Wibowo, S., </a:t>
            </a:r>
            <a:r>
              <a:rPr lang="id-ID" sz="2800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Pengantar Manajemen Bisnis</a:t>
            </a: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Politeknik Telkom, 2009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Lucas Jr., H. C., </a:t>
            </a:r>
            <a:r>
              <a:rPr lang="id-ID" sz="2800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Information Technology for Management</a:t>
            </a:r>
            <a:r>
              <a:rPr lang="id-ID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, Jacobs Foundation, 2009</a:t>
            </a:r>
            <a:endParaRPr lang="id-ID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132138" y="260350"/>
            <a:ext cx="53292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ES" altLang="id-ID" sz="1600">
                <a:solidFill>
                  <a:srgbClr val="000066"/>
                </a:solidFill>
                <a:latin typeface="Comic Sans MS" panose="030F0702030302020204" pitchFamily="66" charset="0"/>
              </a:rPr>
              <a:t>Materi belajar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27088" y="1412875"/>
            <a:ext cx="8064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id-ID" sz="3200">
                <a:solidFill>
                  <a:srgbClr val="FFFF00"/>
                </a:solidFill>
                <a:latin typeface="Comic Sans MS" panose="030F0702030302020204" pitchFamily="66" charset="0"/>
              </a:rPr>
              <a:t>Buku Referensi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U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339975" y="5157788"/>
            <a:ext cx="5040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id-ID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650" y="2349500"/>
            <a:ext cx="7848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UTS 	: 25 %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UAS 	: 30%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Tugas Besar	: 20%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Tugas Kecil	: 15%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Kehadiran	: 10%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32138" y="260350"/>
            <a:ext cx="53292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ES" altLang="id-ID" sz="1600">
                <a:solidFill>
                  <a:srgbClr val="000066"/>
                </a:solidFill>
                <a:latin typeface="Comic Sans MS" panose="030F0702030302020204" pitchFamily="66" charset="0"/>
              </a:rPr>
              <a:t>Materi belajar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27088" y="1412875"/>
            <a:ext cx="8064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id-ID" sz="3200">
                <a:solidFill>
                  <a:srgbClr val="FFFF00"/>
                </a:solidFill>
                <a:latin typeface="Comic Sans MS" panose="030F0702030302020204" pitchFamily="66" charset="0"/>
              </a:rPr>
              <a:t>Penilaian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95BF8-0712-47E7-98FE-CD9D0B33347B}"/>
              </a:ext>
            </a:extLst>
          </p:cNvPr>
          <p:cNvSpPr txBox="1">
            <a:spLocks/>
          </p:cNvSpPr>
          <p:nvPr/>
        </p:nvSpPr>
        <p:spPr>
          <a:xfrm>
            <a:off x="685800" y="980728"/>
            <a:ext cx="7772400" cy="111324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Range </a:t>
            </a:r>
            <a:r>
              <a:rPr lang="en-US" dirty="0" err="1" smtClean="0">
                <a:solidFill>
                  <a:schemeClr val="bg1"/>
                </a:solidFill>
              </a:rPr>
              <a:t>Nilai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3BBACE-34F4-408B-9F02-E6EC52981AC1}"/>
              </a:ext>
            </a:extLst>
          </p:cNvPr>
          <p:cNvSpPr txBox="1">
            <a:spLocks/>
          </p:cNvSpPr>
          <p:nvPr/>
        </p:nvSpPr>
        <p:spPr>
          <a:xfrm>
            <a:off x="1115616" y="2492896"/>
            <a:ext cx="7560840" cy="3672408"/>
          </a:xfrm>
          <a:prstGeom prst="rect">
            <a:avLst/>
          </a:prstGeom>
        </p:spPr>
        <p:txBody>
          <a:bodyPr vert="horz" lIns="0" tIns="34290" rIns="0" bIns="34290" numCol="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872729" algn="l"/>
                <a:tab pos="249436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  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&gt;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80,0 	</a:t>
            </a:r>
            <a:endParaRPr lang="en-US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tabLst>
                <a:tab pos="872729" algn="l"/>
                <a:tab pos="2494360" algn="l"/>
              </a:tabLst>
            </a:pPr>
            <a:r>
              <a:rPr lang="es-E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A-	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77,00-79,99</a:t>
            </a: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B+	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74,00 – 76,99</a:t>
            </a:r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B 	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68.00 – 73,99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endParaRPr lang="en-US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B-	65.00 – 67.99</a:t>
            </a:r>
          </a:p>
          <a:p>
            <a:pPr>
              <a:tabLst>
                <a:tab pos="872729" algn="l"/>
                <a:tab pos="2494360" algn="l"/>
              </a:tabLst>
            </a:pPr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tabLst>
                <a:tab pos="872729" algn="l"/>
                <a:tab pos="2494360" algn="l"/>
              </a:tabLst>
            </a:pPr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C 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+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62,00-64,99</a:t>
            </a: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60,00-61,99	</a:t>
            </a: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 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45,00-59,99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</a:p>
          <a:p>
            <a:pPr>
              <a:tabLst>
                <a:tab pos="872729" algn="l"/>
                <a:tab pos="2494360" algn="l"/>
              </a:tabLst>
            </a:pP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E 	≤ 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44,99</a:t>
            </a:r>
            <a:r>
              <a:rPr 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3633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219</Words>
  <Application>Microsoft Office PowerPoint</Application>
  <PresentationFormat>On-screen Show (4:3)</PresentationFormat>
  <Paragraphs>77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Comic Sans MS</vt:lpstr>
      <vt:lpstr>Lucida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Andi</dc:creator>
  <cp:lastModifiedBy>Maimun Hasan</cp:lastModifiedBy>
  <cp:revision>46</cp:revision>
  <dcterms:created xsi:type="dcterms:W3CDTF">2011-02-19T08:35:30Z</dcterms:created>
  <dcterms:modified xsi:type="dcterms:W3CDTF">2019-03-08T17:13:55Z</dcterms:modified>
</cp:coreProperties>
</file>