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handoutMasterIdLst>
    <p:handoutMasterId r:id="rId23"/>
  </p:handoutMasterIdLst>
  <p:sldIdLst>
    <p:sldId id="256" r:id="rId2"/>
    <p:sldId id="257" r:id="rId3"/>
    <p:sldId id="283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73" r:id="rId12"/>
    <p:sldId id="274" r:id="rId13"/>
    <p:sldId id="275" r:id="rId14"/>
    <p:sldId id="264" r:id="rId15"/>
    <p:sldId id="265" r:id="rId16"/>
    <p:sldId id="266" r:id="rId17"/>
    <p:sldId id="267" r:id="rId18"/>
    <p:sldId id="284" r:id="rId19"/>
    <p:sldId id="285" r:id="rId20"/>
    <p:sldId id="286" r:id="rId21"/>
    <p:sldId id="282" r:id="rId22"/>
  </p:sldIdLst>
  <p:sldSz cx="9144000" cy="6858000" type="screen4x3"/>
  <p:notesSz cx="7302500" cy="9588500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574"/>
    <a:srgbClr val="9071F5"/>
    <a:srgbClr val="F28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6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defTabSz="965200" eaLnBrk="1" hangingPunct="1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defTabSz="965200" eaLnBrk="1" hangingPunct="1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300">
                <a:latin typeface="Arial" pitchFamily="34" charset="0"/>
              </a:defRPr>
            </a:lvl1pPr>
          </a:lstStyle>
          <a:p>
            <a:fld id="{FE9C0A3A-22CC-4BC3-BC50-725B0B902C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4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98A16-942C-41F2-B00D-CEB3687BC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30E6-1EE3-48D5-B22E-E4E5F3E59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347E-1FAD-4CCB-861A-A0AEF65661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8FC3-D622-4AFF-99E9-D7C9F482F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734-AC19-49A6-84DD-730D15964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BF35EC-FE89-43A1-80FD-64B952CC27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F75A-E012-4FFE-9DCA-57E11D657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8154183-45CF-47A7-AD89-D8843B8E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2DE9-EA67-4BE7-BEBE-4FF296058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84AF77-0926-40FE-A834-68E23377D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Georgia" pitchFamily="18" charset="0"/>
              </a:rPr>
              <a:t>UJI HIPOTESIS</a:t>
            </a:r>
            <a:endParaRPr lang="id-ID" smtClean="0">
              <a:latin typeface="Georgia" pitchFamily="18" charset="0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14348" y="4143380"/>
            <a:ext cx="6480048" cy="1752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Aft>
                <a:spcPct val="0"/>
              </a:spcAft>
              <a:buFont typeface="Wingdings 2" pitchFamily="18" charset="2"/>
              <a:buNone/>
            </a:pPr>
            <a:r>
              <a:rPr lang="en-US" sz="2200" dirty="0" smtClean="0"/>
              <a:t>FAKULTAS ILMU-ILMU KESEHATAN</a:t>
            </a:r>
          </a:p>
          <a:p>
            <a:pPr>
              <a:lnSpc>
                <a:spcPct val="80000"/>
              </a:lnSpc>
              <a:spcAft>
                <a:spcPct val="0"/>
              </a:spcAft>
              <a:buFont typeface="Wingdings 2" pitchFamily="18" charset="2"/>
              <a:buNone/>
            </a:pPr>
            <a:r>
              <a:rPr lang="en-US" sz="2200" dirty="0" smtClean="0"/>
              <a:t>UNIVERSITAS ESA UNGGUL</a:t>
            </a:r>
          </a:p>
          <a:p>
            <a:pPr>
              <a:lnSpc>
                <a:spcPct val="80000"/>
              </a:lnSpc>
              <a:spcAft>
                <a:spcPct val="0"/>
              </a:spcAft>
              <a:buFont typeface="Wingdings 2" pitchFamily="18" charset="2"/>
              <a:buNone/>
            </a:pPr>
            <a:endParaRPr lang="en-US" sz="22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1773238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algn="just" fontAlgn="auto">
              <a:lnSpc>
                <a:spcPct val="120000"/>
              </a:lnSpc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Dalam Uji Hipotesis yang akan diuji adalah Ho</a:t>
            </a:r>
          </a:p>
          <a:p>
            <a:pPr algn="just" fontAlgn="auto">
              <a:lnSpc>
                <a:spcPct val="120000"/>
              </a:lnSpc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Hasil Pengujian adalah:</a:t>
            </a:r>
          </a:p>
          <a:p>
            <a:pPr lvl="1" algn="just" fontAlgn="auto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000">
                <a:latin typeface="Georgia" charset="0"/>
                <a:ea typeface="+mn-ea"/>
              </a:rPr>
              <a:t>Ho ditolak, artinya: Data yg dianalisis (data sampel) mendukung adanya perbedaan suatu kejadian antara kedua kelompok yang dibandingkan</a:t>
            </a:r>
          </a:p>
          <a:p>
            <a:pPr lvl="1" algn="just" fontAlgn="auto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000">
                <a:latin typeface="Georgia" charset="0"/>
                <a:ea typeface="+mn-ea"/>
              </a:rPr>
              <a:t>Ho gagal ditolak, artinya: Tidak ada perbedaan (hubungan) suatu kejadian antara kedua kelompok</a:t>
            </a:r>
          </a:p>
          <a:p>
            <a:pPr algn="just" fontAlgn="auto">
              <a:lnSpc>
                <a:spcPct val="120000"/>
              </a:lnSpc>
              <a:spcBef>
                <a:spcPts val="0"/>
              </a:spcBef>
              <a:buFont typeface="Wingdings" charset="0"/>
              <a:buChar char="§"/>
              <a:defRPr/>
            </a:pPr>
            <a:r>
              <a:rPr lang="en-US">
                <a:latin typeface="Georgia" charset="0"/>
                <a:ea typeface="+mn-ea"/>
              </a:rPr>
              <a:t>BAGAIMANA KITA DAPAT MEMUTUSKAN Ho DITOLAK ATAU GAGAL DITOLAK???</a:t>
            </a:r>
          </a:p>
          <a:p>
            <a:pPr lvl="1" fontAlgn="auto">
              <a:lnSpc>
                <a:spcPct val="90000"/>
              </a:lnSpc>
              <a:spcBef>
                <a:spcPts val="0"/>
              </a:spcBef>
              <a:buFont typeface="Wingdings" charset="0"/>
              <a:buNone/>
              <a:defRPr/>
            </a:pPr>
            <a:endParaRPr lang="id-ID" sz="2400">
              <a:latin typeface="Georgia" charset="0"/>
              <a:ea typeface="+mn-ea"/>
            </a:endParaRPr>
          </a:p>
        </p:txBody>
      </p:sp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023938" y="113982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7B9899"/>
                </a:solidFill>
                <a:latin typeface="Georgia" pitchFamily="18" charset="0"/>
              </a:rPr>
              <a:t>BENTUK PENULISAN HIPOTESIS </a:t>
            </a:r>
            <a:r>
              <a:rPr lang="en-US" sz="4000" smtClean="0">
                <a:solidFill>
                  <a:srgbClr val="7B9899"/>
                </a:solidFill>
                <a:latin typeface="Georgia" pitchFamily="18" charset="0"/>
                <a:sym typeface="Wingdings" pitchFamily="2" charset="2"/>
              </a:rPr>
              <a:t> MATEMATIS</a:t>
            </a:r>
            <a:endParaRPr lang="en-US" sz="4000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Satu Arah (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One Tailed atau one side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Satu sampel untuk mean (rata-rata)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≥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  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atau 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≤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endParaRPr lang="fi-FI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&lt;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            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&gt;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Dua Arah (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Two Tailed atau two side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Satu sampel untuk mean (rata-rata)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=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  </a:t>
            </a:r>
            <a:endParaRPr lang="fi-FI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            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7B9899"/>
                </a:solidFill>
                <a:latin typeface="Georgia" pitchFamily="18" charset="0"/>
              </a:rPr>
              <a:t>BENTUK PENULISAN HIPOTESIS </a:t>
            </a:r>
            <a:r>
              <a:rPr lang="en-US" sz="4000" smtClean="0">
                <a:solidFill>
                  <a:srgbClr val="7B9899"/>
                </a:solidFill>
                <a:latin typeface="Georgia" pitchFamily="18" charset="0"/>
                <a:sym typeface="Wingdings" pitchFamily="2" charset="2"/>
              </a:rPr>
              <a:t> MATEMATIS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Satu Arah (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One Tailed atau one side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Dua sampel untuk mean (rata-rata)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≥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atau 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≤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fi-FI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&lt;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          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&gt;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Dua Arah (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Two Tailed atau two side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Dua sampel untuk mean (rata-rata)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=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</a:t>
            </a:r>
            <a:endParaRPr lang="fi-FI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fi-FI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           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7B9899"/>
                </a:solidFill>
                <a:latin typeface="Georgia" pitchFamily="18" charset="0"/>
              </a:rPr>
              <a:t>BENTUK PENULISAN HIPOTESIS </a:t>
            </a:r>
            <a:r>
              <a:rPr lang="en-US" sz="4000" smtClean="0">
                <a:solidFill>
                  <a:srgbClr val="7B9899"/>
                </a:solidFill>
                <a:latin typeface="Georgia" pitchFamily="18" charset="0"/>
                <a:sym typeface="Wingdings" pitchFamily="2" charset="2"/>
              </a:rPr>
              <a:t> MATEMATIS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Dua Arah (</a:t>
            </a:r>
            <a:r>
              <a:rPr 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Two Tailed atau two side</a:t>
            </a: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  <a:p>
            <a:pPr lvl="1"/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Lebih dari Dua sampel untuk mean (rata-rata)</a:t>
            </a:r>
          </a:p>
          <a:p>
            <a:pPr lvl="1">
              <a:buFont typeface="Wingdings" pitchFamily="2" charset="2"/>
              <a:buNone/>
            </a:pP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= </a:t>
            </a: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...... = </a:t>
            </a: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k</a:t>
            </a:r>
            <a:endParaRPr lang="fi-FI" sz="240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lvl="1" algn="just">
              <a:buFont typeface="Wingdings" pitchFamily="2" charset="2"/>
              <a:buNone/>
            </a:pP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μ</a:t>
            </a:r>
            <a:r>
              <a:rPr lang="fi-FI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1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 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...... = </a:t>
            </a: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μ</a:t>
            </a:r>
            <a:r>
              <a:rPr lang="fi-FI" sz="2400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k </a:t>
            </a: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(minimal ada sepasang mean tidak sama) </a:t>
            </a: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Dua Arah --&gt; Uji Korelasi</a:t>
            </a:r>
          </a:p>
          <a:p>
            <a:pPr>
              <a:buFont typeface="Wingdings" pitchFamily="2" charset="2"/>
              <a:buNone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	 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sv-SE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0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el-GR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ρ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sv-SE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= 0</a:t>
            </a:r>
            <a:endParaRPr lang="fi-FI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lvl="1" algn="just">
              <a:buFont typeface="Wingdings" pitchFamily="2" charset="2"/>
              <a:buNone/>
            </a:pPr>
            <a:r>
              <a:rPr lang="fi-FI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Ha: </a:t>
            </a:r>
            <a:r>
              <a:rPr lang="el-GR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ρ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sv-SE" sz="24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0</a:t>
            </a:r>
            <a:endParaRPr 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7B9899"/>
                </a:solidFill>
                <a:latin typeface="Georgia" pitchFamily="18" charset="0"/>
              </a:rPr>
              <a:t>2. MENENTUKAN/MEMILIH UJI STATISTIK</a:t>
            </a:r>
            <a:endParaRPr lang="id-ID" sz="2800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defRPr/>
            </a:pPr>
            <a:r>
              <a:rPr lang="en-US" sz="2800">
                <a:latin typeface="Georgia" charset="0"/>
                <a:ea typeface="+mn-ea"/>
              </a:rPr>
              <a:t>Jenis uji statistik yang digunakan tergantung dari:</a:t>
            </a:r>
          </a:p>
          <a:p>
            <a:pPr fontAlgn="auto">
              <a:spcBef>
                <a:spcPts val="0"/>
              </a:spcBef>
              <a:buFont typeface="Wingdings" charset="0"/>
              <a:buNone/>
              <a:defRPr/>
            </a:pPr>
            <a:endParaRPr lang="en-US" sz="1200">
              <a:latin typeface="Georgia" charset="0"/>
              <a:ea typeface="+mn-ea"/>
            </a:endParaRPr>
          </a:p>
          <a:p>
            <a:pPr lvl="1" algn="just" fontAlgn="auto"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Jenis variabel yang akan diuji (kategori/numerik)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Jenis data antar kelompok yang dibandingkan (</a:t>
            </a:r>
            <a:r>
              <a:rPr lang="en-US" i="1">
                <a:latin typeface="Georgia" charset="0"/>
                <a:ea typeface="+mn-ea"/>
              </a:rPr>
              <a:t>Dependent</a:t>
            </a:r>
            <a:r>
              <a:rPr lang="en-US">
                <a:latin typeface="Georgia" charset="0"/>
                <a:ea typeface="+mn-ea"/>
              </a:rPr>
              <a:t> atau </a:t>
            </a:r>
            <a:r>
              <a:rPr lang="en-US" i="1">
                <a:latin typeface="Georgia" charset="0"/>
                <a:ea typeface="+mn-ea"/>
              </a:rPr>
              <a:t>Independent</a:t>
            </a:r>
            <a:r>
              <a:rPr lang="en-US">
                <a:latin typeface="Georgia" charset="0"/>
                <a:ea typeface="+mn-ea"/>
              </a:rPr>
              <a:t>)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Jenis Distribusi data (Normal atau tidak normal)</a:t>
            </a:r>
            <a:endParaRPr lang="id-ID">
              <a:latin typeface="Georgia" charset="0"/>
              <a:ea typeface="+mn-ea"/>
            </a:endParaRP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7B9899"/>
                </a:solidFill>
                <a:latin typeface="Georgia" pitchFamily="18" charset="0"/>
              </a:rPr>
              <a:t>3. MENENTUKAN </a:t>
            </a:r>
            <a:r>
              <a:rPr lang="en-US" sz="2800" i="1" smtClean="0">
                <a:solidFill>
                  <a:srgbClr val="7B9899"/>
                </a:solidFill>
                <a:latin typeface="Georgia" pitchFamily="18" charset="0"/>
              </a:rPr>
              <a:t>LEVEL OF SIGNIFICANCE</a:t>
            </a:r>
            <a:r>
              <a:rPr lang="en-US" sz="2800" smtClean="0">
                <a:solidFill>
                  <a:srgbClr val="7B9899"/>
                </a:solidFill>
                <a:latin typeface="Georgia" pitchFamily="18" charset="0"/>
              </a:rPr>
              <a:t> (</a:t>
            </a:r>
            <a:r>
              <a:rPr lang="el-GR" sz="2800" smtClean="0">
                <a:solidFill>
                  <a:srgbClr val="7B9899"/>
                </a:solidFill>
                <a:latin typeface="Georgia" pitchFamily="18" charset="0"/>
                <a:cs typeface="Arial" pitchFamily="34" charset="0"/>
              </a:rPr>
              <a:t>α</a:t>
            </a:r>
            <a:r>
              <a:rPr lang="en-US" sz="2800" smtClean="0">
                <a:solidFill>
                  <a:srgbClr val="7B9899"/>
                </a:solidFill>
                <a:latin typeface="Georgia" pitchFamily="18" charset="0"/>
                <a:cs typeface="Arial" pitchFamily="34" charset="0"/>
              </a:rPr>
              <a:t>)</a:t>
            </a:r>
            <a:endParaRPr lang="el-GR" sz="2800" smtClean="0">
              <a:solidFill>
                <a:srgbClr val="7B9899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el-GR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α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 = Besarnya peluang salah dalam menolak Hipotesis Nol (Ho) 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5% (0,05)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  <a:p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Kesalahan pengambilan keputusan, ada 2 jenis:</a:t>
            </a:r>
          </a:p>
          <a:p>
            <a:pPr lvl="1" algn="just"/>
            <a:r>
              <a:rPr lang="en-US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Kesalahan Tipe I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: peluang salah menolak Ho padahal Ho benar, artinya menyimpulkan ada perbedaan padahal tidak ada perbedaan</a:t>
            </a:r>
          </a:p>
          <a:p>
            <a:pPr lvl="1" algn="just"/>
            <a:r>
              <a:rPr lang="en-US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Kesalahan Tipe II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: peluang salah tidak menolak Ho padahal sesungguhnya Ho salah, artinya menyimpulkan tidak ada perbedaan padahal sesungguhnya ada perbedaan</a:t>
            </a:r>
            <a:endParaRPr lang="el-GR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>
                <a:solidFill>
                  <a:srgbClr val="7B9899"/>
                </a:solidFill>
                <a:latin typeface="Georgia" pitchFamily="18" charset="0"/>
              </a:rPr>
              <a:t>4. PENGHITUNGAN UJI STATISTIK</a:t>
            </a:r>
            <a:endParaRPr lang="id-ID" sz="3600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fontAlgn="auto">
              <a:spcBef>
                <a:spcPts val="0"/>
              </a:spcBef>
              <a:defRPr/>
            </a:pPr>
            <a:r>
              <a:rPr lang="en-US" sz="2800">
                <a:latin typeface="Georgia" charset="0"/>
                <a:ea typeface="+mn-ea"/>
              </a:rPr>
              <a:t>Tujuannya: untuk mencari nilai p (p value), nilai p merupakan besarnya peluang salah menolak Ho dari data sampel penelitian yang ditolak</a:t>
            </a:r>
          </a:p>
          <a:p>
            <a:pPr algn="just" fontAlgn="auto">
              <a:spcBef>
                <a:spcPts val="0"/>
              </a:spcBef>
              <a:defRPr/>
            </a:pPr>
            <a:r>
              <a:rPr lang="en-US" sz="2800">
                <a:latin typeface="Georgia" charset="0"/>
                <a:ea typeface="+mn-ea"/>
              </a:rPr>
              <a:t>Nilai p diharapkan sekecil mungkin </a:t>
            </a:r>
            <a:r>
              <a:rPr lang="en-US" sz="2800">
                <a:latin typeface="Georgia" charset="0"/>
                <a:ea typeface="+mn-ea"/>
                <a:sym typeface="Wingdings" charset="0"/>
              </a:rPr>
              <a:t> supaya hasil uji statistik  menolak Ho</a:t>
            </a:r>
            <a:r>
              <a:rPr lang="en-US" sz="2800">
                <a:latin typeface="Georgia" charset="0"/>
                <a:ea typeface="+mn-ea"/>
              </a:rPr>
              <a:t> </a:t>
            </a:r>
            <a:endParaRPr lang="id-ID" sz="2800">
              <a:latin typeface="Georgia" charset="0"/>
              <a:ea typeface="+mn-ea"/>
            </a:endParaRP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25"/>
            <a:ext cx="8534400" cy="7588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ea typeface="+mj-ea"/>
              </a:rPr>
              <a:t>5. KEPUTUSAN UJI HIPOTESIS ATAU UJI STATISTIK</a:t>
            </a:r>
            <a:endParaRPr lang="id-ID" sz="3200" dirty="0" smtClean="0">
              <a:ea typeface="+mj-ea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12776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Hasil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akhir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pengujian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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mungkin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Ho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ditolak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atau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Ho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gagal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ditolak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sym typeface="Wingdings" pitchFamily="2" charset="2"/>
            </a:endParaRPr>
          </a:p>
          <a:p>
            <a:pPr algn="just">
              <a:buFont typeface="Wingdings" pitchFamily="2" charset="2"/>
              <a:buNone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sym typeface="Wingdings" pitchFamily="2" charset="2"/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memutuskan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tersebut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kita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bandingkan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p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dengan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l-G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α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Bila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:</a:t>
            </a:r>
          </a:p>
          <a:p>
            <a:pPr lvl="1"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 p </a:t>
            </a:r>
            <a:r>
              <a:rPr lang="en-US" sz="24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&lt;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l-G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α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maka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 Ho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ditolak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  <a:sym typeface="Wingdings" pitchFamily="2" charset="2"/>
            </a:endParaRPr>
          </a:p>
          <a:p>
            <a:pPr lvl="1"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Nilai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 p &gt; </a:t>
            </a:r>
            <a:r>
              <a:rPr lang="el-G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α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maka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 Ho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gagal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  <a:sym typeface="Wingdings" pitchFamily="2" charset="2"/>
              </a:rPr>
              <a:t>ditolak</a:t>
            </a:r>
            <a:endParaRPr lang="el-GR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  <a:sym typeface="Wingdings" pitchFamily="2" charset="2"/>
            </a:endParaRPr>
          </a:p>
          <a:p>
            <a:pPr algn="just">
              <a:buFont typeface="Wingdings" pitchFamily="2" charset="2"/>
              <a:buNone/>
            </a:pPr>
            <a:endParaRPr lang="el-GR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23850" y="2603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KESIMPULAN</a:t>
            </a:r>
            <a:endParaRPr lang="id-ID" sz="4400" b="1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899592" y="1844824"/>
            <a:ext cx="7387754" cy="3583870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id-ID" sz="2800" b="1" kern="0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/>
                <a:ea typeface="Times New Roman"/>
                <a:cs typeface="Calibri"/>
              </a:rPr>
              <a:t>Hipotesis sangat penting dalam penelitian, dengan perumusan (formulasi) yang sesuai dengan kerangka konsep.</a:t>
            </a:r>
            <a:endParaRPr lang="en-US" sz="2800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8676" name="Picture 2" descr="F:\Power Point\27977_126216480723638_123901794288440_321574_5710742_n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5614">
            <a:off x="7037388" y="998538"/>
            <a:ext cx="1693862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975570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1000100" y="1071546"/>
            <a:ext cx="7072362" cy="2500330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spcBef>
                <a:spcPct val="20000"/>
              </a:spcBef>
              <a:buClr>
                <a:srgbClr val="FFFFFF"/>
              </a:buClr>
              <a:defRPr/>
            </a:pPr>
            <a:r>
              <a:rPr lang="id-ID" sz="28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Hipotesis dirumuskan dalam bentuk  pernyataan yang menghubungkan antara dua variabel atau lebih.</a:t>
            </a:r>
            <a:endParaRPr lang="en-US" sz="28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9699" name="Picture 2" descr="F:\Power Point\27977_126216480723638_123901794288440_321574_5710742_n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5614">
            <a:off x="6940550" y="82550"/>
            <a:ext cx="1550988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79388" y="188913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KESIMPULAN</a:t>
            </a:r>
            <a:endParaRPr lang="id-ID" b="1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1000100" y="3500438"/>
            <a:ext cx="7143800" cy="2786082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spcBef>
                <a:spcPct val="20000"/>
              </a:spcBef>
              <a:buClr>
                <a:srgbClr val="FFFFFF"/>
              </a:buClr>
              <a:defRPr/>
            </a:pPr>
            <a:r>
              <a:rPr lang="id-ID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/>
                <a:cs typeface="Calibri"/>
              </a:rPr>
              <a:t>Tidak semua penelitian</a:t>
            </a:r>
            <a:r>
              <a:rPr lang="id-ID" sz="28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/>
                <a:cs typeface="Calibri"/>
              </a:rPr>
              <a:t> menggunakan hipotesis.</a:t>
            </a:r>
            <a:r>
              <a:rPr lang="en-US" sz="28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/>
                <a:cs typeface="Calibri"/>
              </a:rPr>
              <a:t> </a:t>
            </a:r>
            <a:r>
              <a:rPr lang="id-ID" sz="28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/>
                <a:cs typeface="Calibri"/>
              </a:rPr>
              <a:t>Penggunaan didasarkan pada masalah atau tujuan penelitian.</a:t>
            </a:r>
            <a:endParaRPr lang="en-US" sz="28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1360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  <a:latin typeface="Georgia" pitchFamily="18" charset="0"/>
              </a:rPr>
              <a:t>HIPOTESIS</a:t>
            </a:r>
            <a:endParaRPr lang="id-ID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</a:pP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Hipotesis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: </a:t>
            </a: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</a:t>
            </a:r>
            <a:r>
              <a:rPr lang="id-ID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y</a:t>
            </a:r>
            <a:r>
              <a:rPr lang="en-US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(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sementara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/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lemah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kebenarannya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Thesis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(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pernyataan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/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teori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Dugaan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sementara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tentang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keadaan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atau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karakteristik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populasi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Karena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bersifat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“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sementara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”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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hipotesis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mungkin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benar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atau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mungkin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tidak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sym typeface="Wingdings" pitchFamily="2" charset="2"/>
              </a:rPr>
              <a:t>benar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388" y="188913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KESIMPULAN</a:t>
            </a:r>
            <a:endParaRPr lang="id-ID" b="1" dirty="0">
              <a:solidFill>
                <a:sysClr val="windowText" lastClr="000000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785786" y="642918"/>
            <a:ext cx="7572428" cy="5715016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buClr>
                <a:srgbClr val="FFFFFF"/>
              </a:buClr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   </a:t>
            </a:r>
            <a:r>
              <a:rPr lang="id-ID" sz="28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Tidak boleh </a:t>
            </a:r>
            <a:r>
              <a:rPr lang="id-ID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memaksakan hip</a:t>
            </a:r>
            <a:r>
              <a:rPr lang="en-US" sz="2800" b="1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otesis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id-ID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agar terbukti. Hipotesis yang </a:t>
            </a:r>
            <a:r>
              <a:rPr lang="id-ID" sz="2800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terbukti akan menguatkan teori , sedangkan hipotesis yang tidak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terbukti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akan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menimbulkan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pemikiran-pemikiran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baru</a:t>
            </a:r>
            <a:endParaRPr lang="en-US" sz="2800" b="1" dirty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30724" name="Picture 2" descr="F:\Power Point\27977_126216480723638_123901794288440_321574_5710742_n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5614">
            <a:off x="7089775" y="88900"/>
            <a:ext cx="1693863" cy="16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27793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SOAL LATIHAN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d-ID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Dari suatu kumpulan data RS A ingin diketahui apakah lama hari rawat pasien di ruang rawat kelas satu sama dengan lama hari rawat pasien di ruang rawat kelas dua?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None/>
            </a:pPr>
            <a:r>
              <a:rPr lang="id-ID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a.  Buatlah pernyataan hipotesis nol dan hipotesis alternatifnya?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None/>
            </a:pPr>
            <a:r>
              <a:rPr lang="id-ID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b.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id-ID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Termasuk uji satu arah atau dua arah ?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None/>
            </a:pPr>
            <a:r>
              <a:rPr lang="id-ID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c.  Bila dari uji statistik dengan α=5% diperoleh nilai p=0.0012, apa keputusan saudara dan kesimpulan apa yang dapat disajikan bagi pengelola rumah sakit?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457200" indent="-457200">
              <a:buFont typeface="Wingdings" pitchFamily="2" charset="2"/>
              <a:buNone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 bwMode="auto">
          <a:xfrm>
            <a:off x="395288" y="549275"/>
            <a:ext cx="807561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PENGERTIAN HIPOTESIS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92695" y="2118593"/>
            <a:ext cx="2516281" cy="785812"/>
          </a:xfrm>
          <a:prstGeom prst="roundRect">
            <a:avLst/>
          </a:prstGeom>
          <a:solidFill>
            <a:srgbClr val="6B97A1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variabel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48064" y="2060848"/>
            <a:ext cx="2664296" cy="785812"/>
          </a:xfrm>
          <a:prstGeom prst="roundRect">
            <a:avLst/>
          </a:prstGeom>
          <a:solidFill>
            <a:srgbClr val="6B97A1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variabel</a:t>
            </a:r>
          </a:p>
        </p:txBody>
      </p:sp>
      <p:sp>
        <p:nvSpPr>
          <p:cNvPr id="21" name="Striped Right Arrow 20"/>
          <p:cNvSpPr/>
          <p:nvPr/>
        </p:nvSpPr>
        <p:spPr>
          <a:xfrm>
            <a:off x="3500438" y="2170113"/>
            <a:ext cx="1333500" cy="714375"/>
          </a:xfrm>
          <a:prstGeom prst="stripedRightArrow">
            <a:avLst/>
          </a:prstGeom>
          <a:solidFill>
            <a:srgbClr val="EB35C4"/>
          </a:solidFill>
          <a:ln w="3810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83568" y="3068960"/>
            <a:ext cx="2516281" cy="1428751"/>
          </a:xfrm>
          <a:prstGeom prst="roundRect">
            <a:avLst/>
          </a:prstGeom>
          <a:solidFill>
            <a:srgbClr val="6B97A1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var. independen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148064" y="3068960"/>
            <a:ext cx="2738305" cy="1357312"/>
          </a:xfrm>
          <a:prstGeom prst="roundRect">
            <a:avLst/>
          </a:prstGeom>
          <a:solidFill>
            <a:srgbClr val="6B97A1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var. dependen</a:t>
            </a:r>
          </a:p>
        </p:txBody>
      </p:sp>
      <p:sp>
        <p:nvSpPr>
          <p:cNvPr id="25" name="Striped Right Arrow 24"/>
          <p:cNvSpPr/>
          <p:nvPr/>
        </p:nvSpPr>
        <p:spPr>
          <a:xfrm>
            <a:off x="3500438" y="3298825"/>
            <a:ext cx="1333500" cy="714375"/>
          </a:xfrm>
          <a:prstGeom prst="stripedRightArrow">
            <a:avLst/>
          </a:prstGeom>
          <a:solidFill>
            <a:srgbClr val="EB35C4"/>
          </a:solidFill>
          <a:ln w="3810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83568" y="4653136"/>
            <a:ext cx="5772641" cy="714375"/>
          </a:xfrm>
          <a:prstGeom prst="roundRect">
            <a:avLst/>
          </a:prstGeom>
          <a:solidFill>
            <a:srgbClr val="6B97A1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 anchorCtr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pernyataan sementara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83568" y="5517232"/>
            <a:ext cx="5772641" cy="714375"/>
          </a:xfrm>
          <a:prstGeom prst="roundRect">
            <a:avLst/>
          </a:prstGeom>
          <a:solidFill>
            <a:srgbClr val="6B97A1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 anchorCtr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Intellectual judgement</a:t>
            </a:r>
          </a:p>
        </p:txBody>
      </p:sp>
    </p:spTree>
    <p:extLst>
      <p:ext uri="{BB962C8B-B14F-4D97-AF65-F5344CB8AC3E}">
        <p14:creationId xmlns:p14="http://schemas.microsoft.com/office/powerpoint/2010/main" val="244184171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B9899"/>
                </a:solidFill>
                <a:latin typeface="Georgia" pitchFamily="18" charset="0"/>
              </a:rPr>
              <a:t>HIPOTESIS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fontAlgn="auto"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  <a:sym typeface="Wingdings" charset="0"/>
              </a:rPr>
              <a:t>Contoh: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Diduga wanita yang merokok akan melahirkan Bayi dg BB yang lebih rendah dibandingkan dg wanita yang tidak merokok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Diduga ada hubungan wanita merokok dg BB bayi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Anemia Ibu Hamil berhubungan dengan Tingkat Kematian Ibu </a:t>
            </a:r>
            <a:endParaRPr lang="id-ID" sz="2400">
              <a:latin typeface="Georgia" charset="0"/>
              <a:ea typeface="+mn-ea"/>
            </a:endParaRPr>
          </a:p>
          <a:p>
            <a:pPr fontAlgn="auto">
              <a:spcBef>
                <a:spcPts val="0"/>
              </a:spcBef>
              <a:buFont typeface="Wingdings" charset="0"/>
              <a:buNone/>
              <a:defRPr/>
            </a:pPr>
            <a:endParaRPr lang="en-US">
              <a:latin typeface="Georgia" charset="0"/>
              <a:ea typeface="+mn-ea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7B9899"/>
                </a:solidFill>
                <a:latin typeface="Georgia" pitchFamily="18" charset="0"/>
              </a:rPr>
              <a:t>KEPUTUSAN UJI HIPOTESIS</a:t>
            </a:r>
            <a:endParaRPr lang="id-ID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Menolak Hipotesis</a:t>
            </a:r>
          </a:p>
          <a:p>
            <a:pPr fontAlgn="auto"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Gagal menolak atau tidak menolak Hipotesis</a:t>
            </a:r>
            <a:endParaRPr lang="id-ID">
              <a:latin typeface="Georgia" charset="0"/>
              <a:ea typeface="+mn-ea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>
                <a:solidFill>
                  <a:srgbClr val="7B9899"/>
                </a:solidFill>
                <a:latin typeface="Georgia" pitchFamily="18" charset="0"/>
              </a:rPr>
              <a:t>LANGKAH-LANGKAH UJI HIPOTESIS</a:t>
            </a:r>
            <a:endParaRPr lang="id-ID" sz="3600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Menetapkan Hipotesis</a:t>
            </a:r>
          </a:p>
          <a:p>
            <a:pPr>
              <a:lnSpc>
                <a:spcPct val="80000"/>
              </a:lnSpc>
            </a:pP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Menentukan/memilih uji statistik yg tepat</a:t>
            </a:r>
          </a:p>
          <a:p>
            <a:pPr>
              <a:lnSpc>
                <a:spcPct val="80000"/>
              </a:lnSpc>
            </a:pP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Menentukan Tingkat kemaknaan (</a:t>
            </a:r>
            <a:r>
              <a:rPr lang="en-US" sz="26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level of significance</a:t>
            </a: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) (</a:t>
            </a:r>
            <a:r>
              <a:rPr lang="el-GR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α</a:t>
            </a: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Perhitungan Uji Statistik</a:t>
            </a:r>
          </a:p>
          <a:p>
            <a:pPr>
              <a:lnSpc>
                <a:spcPct val="80000"/>
              </a:lnSpc>
            </a:pPr>
            <a:r>
              <a:rPr lang="en-US" sz="260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pitchFamily="34" charset="0"/>
              </a:rPr>
              <a:t>Keputusan Uji Hipotesis/Uji Statistik</a:t>
            </a:r>
            <a:endParaRPr lang="en-US" sz="260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endParaRPr lang="id-ID" sz="2600" smtClean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7B9899"/>
                </a:solidFill>
                <a:latin typeface="Georgia" pitchFamily="18" charset="0"/>
              </a:rPr>
              <a:t>BENTUK-BENTUK RUMUSAN HIPOTESIS</a:t>
            </a:r>
            <a:endParaRPr lang="id-ID" sz="3200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defRPr/>
            </a:pPr>
            <a:r>
              <a:rPr lang="en-US" sz="2800">
                <a:latin typeface="Georgia" charset="0"/>
                <a:ea typeface="+mn-ea"/>
              </a:rPr>
              <a:t>Berdasarkan tingkat eksplanasi Hipotesis yang akan diuji atau bentuk jenis masalahnya: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Hipotesis Deskriptif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Hipotesis Komparatif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Hipotesis Asosiatif</a:t>
            </a:r>
          </a:p>
          <a:p>
            <a:pPr algn="just" fontAlgn="auto">
              <a:spcBef>
                <a:spcPts val="0"/>
              </a:spcBef>
              <a:defRPr/>
            </a:pPr>
            <a:r>
              <a:rPr lang="en-US" sz="2800">
                <a:latin typeface="Georgia" charset="0"/>
                <a:ea typeface="+mn-ea"/>
              </a:rPr>
              <a:t>Berdasarkan uji statistiknya: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Hipotesis Nol (H</a:t>
            </a:r>
            <a:r>
              <a:rPr lang="en-US" sz="2400" baseline="-25000">
                <a:latin typeface="Georgia" charset="0"/>
                <a:ea typeface="+mn-ea"/>
              </a:rPr>
              <a:t>0</a:t>
            </a:r>
            <a:r>
              <a:rPr lang="en-US" sz="2400">
                <a:latin typeface="Georgia" charset="0"/>
                <a:ea typeface="+mn-ea"/>
              </a:rPr>
              <a:t>)</a:t>
            </a:r>
          </a:p>
          <a:p>
            <a:pPr lvl="1" algn="just" fontAlgn="auto">
              <a:spcBef>
                <a:spcPts val="0"/>
              </a:spcBef>
              <a:defRPr/>
            </a:pPr>
            <a:r>
              <a:rPr lang="en-US" sz="2400">
                <a:latin typeface="Georgia" charset="0"/>
                <a:ea typeface="+mn-ea"/>
              </a:rPr>
              <a:t>Hipotesis Alternatif atau Hipotesis Kerja (H</a:t>
            </a:r>
            <a:r>
              <a:rPr lang="en-US" sz="2400" baseline="-25000">
                <a:latin typeface="Georgia" charset="0"/>
                <a:ea typeface="+mn-ea"/>
              </a:rPr>
              <a:t>a</a:t>
            </a:r>
            <a:r>
              <a:rPr lang="en-US" sz="2400">
                <a:latin typeface="Georgia" charset="0"/>
                <a:ea typeface="+mn-ea"/>
              </a:rPr>
              <a:t>)</a:t>
            </a:r>
            <a:endParaRPr lang="id-ID" sz="2400">
              <a:latin typeface="Georgia" charset="0"/>
              <a:ea typeface="+mn-ea"/>
            </a:endParaRP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7B9899"/>
                </a:solidFill>
                <a:latin typeface="Georgia" pitchFamily="18" charset="0"/>
              </a:rPr>
              <a:t>1. MENETAPKAN HIPOTESIS</a:t>
            </a:r>
            <a:endParaRPr lang="id-ID" sz="3600" smtClean="0">
              <a:solidFill>
                <a:srgbClr val="7B9899"/>
              </a:solidFill>
              <a:latin typeface="Georgia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340768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73050" indent="-273050">
              <a:spcAft>
                <a:spcPct val="0"/>
              </a:spcAft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Hipotesis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Nol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(H</a:t>
            </a:r>
            <a:r>
              <a:rPr lang="en-US" sz="2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547688" lvl="1" indent="-273050">
              <a:spcAft>
                <a:spcPct val="0"/>
              </a:spcAft>
              <a:buFont typeface="Wingdings" pitchFamily="2" charset="2"/>
              <a:buChar char="§"/>
            </a:pP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Merupakan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Hipotesis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yg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menyatakan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tidak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perbedaan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suatu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kejadian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antara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kelompok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47688" lvl="1" indent="-273050">
              <a:spcAft>
                <a:spcPct val="0"/>
              </a:spcAft>
              <a:buFont typeface="Wingdings" pitchFamily="2" charset="2"/>
              <a:buChar char="§"/>
            </a:pP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Contoh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marL="822325" lvl="2">
              <a:spcAft>
                <a:spcPct val="0"/>
              </a:spcAft>
              <a:buClr>
                <a:srgbClr val="FFCC00"/>
              </a:buClr>
              <a:buFont typeface="Wingdings" pitchFamily="2" charset="2"/>
              <a:buChar char="§"/>
            </a:pP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Tidak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perbedaan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BB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Bayi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antara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Ibu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Merokok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dibandingkan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Ibu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yang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tidak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merokok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22325" lvl="2">
              <a:spcAft>
                <a:spcPct val="0"/>
              </a:spcAft>
              <a:buClr>
                <a:srgbClr val="FFCC00"/>
              </a:buClr>
              <a:buFont typeface="Wingdings" pitchFamily="2" charset="2"/>
              <a:buChar char="§"/>
            </a:pP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Tidak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hubungan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Ibu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merokok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dg BB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bayi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3050" indent="-273050">
              <a:spcAft>
                <a:spcPct val="0"/>
              </a:spcAft>
              <a:buFont typeface="Wingdings" pitchFamily="2" charset="2"/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Hipotesis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Alternatif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(Ha)</a:t>
            </a:r>
          </a:p>
          <a:p>
            <a:pPr marL="547688" lvl="1" indent="-273050">
              <a:spcAft>
                <a:spcPct val="0"/>
              </a:spcAft>
              <a:buFont typeface="Wingdings" pitchFamily="2" charset="2"/>
              <a:buChar char="§"/>
            </a:pP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Hipotesis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yang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menyatakan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perbedaan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suatu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kejadian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antara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2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kelompok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47688" lvl="1" indent="-273050">
              <a:spcAft>
                <a:spcPct val="0"/>
              </a:spcAft>
              <a:buFont typeface="Wingdings" pitchFamily="2" charset="2"/>
              <a:buChar char="§"/>
            </a:pP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Contoh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822325" lvl="2">
              <a:spcAft>
                <a:spcPct val="0"/>
              </a:spcAft>
              <a:buClr>
                <a:srgbClr val="FFCC00"/>
              </a:buClr>
              <a:buFont typeface="Wingdings" pitchFamily="2" charset="2"/>
              <a:buChar char="§"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Ada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perbedaan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BB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Bayi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antara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Ibu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Merokok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dibandingkan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Ibu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yang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tidak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merokok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22325" lvl="2">
              <a:spcAft>
                <a:spcPct val="0"/>
              </a:spcAft>
              <a:buClr>
                <a:srgbClr val="FFCC00"/>
              </a:buClr>
              <a:buFont typeface="Wingdings" pitchFamily="2" charset="2"/>
              <a:buChar char="§"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Ada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hubungan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Ibu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merokok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dg BB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bayi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ea typeface="+mj-ea"/>
              </a:rPr>
              <a:t>HIPOTESIS ALTERNATIF, ada 2 jenis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auto">
              <a:lnSpc>
                <a:spcPct val="110000"/>
              </a:lnSpc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Hipotesis </a:t>
            </a:r>
            <a:r>
              <a:rPr lang="en-US" i="1">
                <a:latin typeface="Georgia" charset="0"/>
                <a:ea typeface="+mn-ea"/>
              </a:rPr>
              <a:t>One Tailed</a:t>
            </a:r>
            <a:r>
              <a:rPr lang="en-US">
                <a:latin typeface="Georgia" charset="0"/>
                <a:ea typeface="+mn-ea"/>
              </a:rPr>
              <a:t> (satu arah)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 sz="1800">
                <a:latin typeface="Georgia" charset="0"/>
                <a:ea typeface="+mn-ea"/>
              </a:rPr>
              <a:t>	Bila hipotesis alternatifnya ingin mengetahui lebih lanjut mana 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 sz="1800">
                <a:latin typeface="Georgia" charset="0"/>
                <a:ea typeface="+mn-ea"/>
              </a:rPr>
              <a:t>	yang LEBIH TINGGI, LEBIH RENDAH 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 sz="1800">
                <a:latin typeface="Georgia" charset="0"/>
                <a:ea typeface="+mn-ea"/>
              </a:rPr>
              <a:t>	Contoh: Ibu Perokok akan melahirkan BB bayi </a:t>
            </a:r>
            <a:r>
              <a:rPr lang="en-US" sz="1800" u="sng">
                <a:latin typeface="Georgia" charset="0"/>
                <a:ea typeface="+mn-ea"/>
              </a:rPr>
              <a:t>lebih rendah</a:t>
            </a:r>
            <a:r>
              <a:rPr lang="en-US" sz="1800">
                <a:latin typeface="Georgia" charset="0"/>
                <a:ea typeface="+mn-ea"/>
              </a:rPr>
              <a:t> dibandingkan Ibu yg tidak Perokok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buFont typeface="Wingdings" charset="0"/>
              <a:buNone/>
              <a:defRPr/>
            </a:pPr>
            <a:endParaRPr lang="en-US" sz="900">
              <a:latin typeface="Georgia" charset="0"/>
              <a:ea typeface="+mn-ea"/>
            </a:endParaRPr>
          </a:p>
          <a:p>
            <a:pPr algn="just" fontAlgn="auto">
              <a:lnSpc>
                <a:spcPct val="110000"/>
              </a:lnSpc>
              <a:spcBef>
                <a:spcPts val="0"/>
              </a:spcBef>
              <a:defRPr/>
            </a:pPr>
            <a:r>
              <a:rPr lang="en-US">
                <a:latin typeface="Georgia" charset="0"/>
                <a:ea typeface="+mn-ea"/>
              </a:rPr>
              <a:t>Hipotesis </a:t>
            </a:r>
            <a:r>
              <a:rPr lang="en-US" i="1">
                <a:latin typeface="Georgia" charset="0"/>
                <a:ea typeface="+mn-ea"/>
              </a:rPr>
              <a:t>Two Tailed</a:t>
            </a:r>
            <a:r>
              <a:rPr lang="en-US">
                <a:latin typeface="Georgia" charset="0"/>
                <a:ea typeface="+mn-ea"/>
              </a:rPr>
              <a:t> (dua arah)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>
                <a:latin typeface="Georgia" charset="0"/>
                <a:ea typeface="+mn-ea"/>
              </a:rPr>
              <a:t>	</a:t>
            </a:r>
            <a:r>
              <a:rPr lang="en-US" sz="1800">
                <a:latin typeface="Georgia" charset="0"/>
                <a:ea typeface="+mn-ea"/>
              </a:rPr>
              <a:t>Bila hipotesis alternatifnya hanya ingin melihat perbedaan saja</a:t>
            </a:r>
          </a:p>
          <a:p>
            <a:pPr algn="just" fontAlgn="auto">
              <a:lnSpc>
                <a:spcPct val="110000"/>
              </a:lnSpc>
              <a:spcBef>
                <a:spcPts val="0"/>
              </a:spcBef>
              <a:buFont typeface="Wingdings" charset="0"/>
              <a:buNone/>
              <a:defRPr/>
            </a:pPr>
            <a:r>
              <a:rPr lang="en-US" sz="1800">
                <a:latin typeface="Georgia" charset="0"/>
                <a:ea typeface="+mn-ea"/>
              </a:rPr>
              <a:t>	Contoh: </a:t>
            </a:r>
            <a:r>
              <a:rPr lang="en-US" sz="1800" u="sng">
                <a:latin typeface="Georgia" charset="0"/>
                <a:ea typeface="+mn-ea"/>
              </a:rPr>
              <a:t>Ada perbedaan</a:t>
            </a:r>
            <a:r>
              <a:rPr lang="en-US" sz="1800">
                <a:latin typeface="Georgia" charset="0"/>
                <a:ea typeface="+mn-ea"/>
              </a:rPr>
              <a:t> BB bayi antara Ibu Perokok dibandingkan dengan Ibu tidak Perokok</a:t>
            </a:r>
            <a:endParaRPr lang="id-ID" sz="1800">
              <a:latin typeface="Georgia" charset="0"/>
              <a:ea typeface="+mn-ea"/>
            </a:endParaRP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Technic">
  <a:themeElements>
    <a:clrScheme name="Custom 12">
      <a:dk1>
        <a:srgbClr val="AB0042"/>
      </a:dk1>
      <a:lt1>
        <a:srgbClr val="800031"/>
      </a:lt1>
      <a:dk2>
        <a:srgbClr val="D8D8D8"/>
      </a:dk2>
      <a:lt2>
        <a:srgbClr val="D2D2D2"/>
      </a:lt2>
      <a:accent1>
        <a:srgbClr val="FF217B"/>
      </a:accent1>
      <a:accent2>
        <a:srgbClr val="AB0042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559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656</TotalTime>
  <Words>880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UJI HIPOTESIS</vt:lpstr>
      <vt:lpstr>HIPOTESIS</vt:lpstr>
      <vt:lpstr>PowerPoint Presentation</vt:lpstr>
      <vt:lpstr>HIPOTESIS</vt:lpstr>
      <vt:lpstr>KEPUTUSAN UJI HIPOTESIS</vt:lpstr>
      <vt:lpstr>LANGKAH-LANGKAH UJI HIPOTESIS</vt:lpstr>
      <vt:lpstr>BENTUK-BENTUK RUMUSAN HIPOTESIS</vt:lpstr>
      <vt:lpstr>1. MENETAPKAN HIPOTESIS</vt:lpstr>
      <vt:lpstr>HIPOTESIS ALTERNATIF, ada 2 jenis</vt:lpstr>
      <vt:lpstr>PowerPoint Presentation</vt:lpstr>
      <vt:lpstr>BENTUK PENULISAN HIPOTESIS  MATEMATIS</vt:lpstr>
      <vt:lpstr>BENTUK PENULISAN HIPOTESIS  MATEMATIS</vt:lpstr>
      <vt:lpstr>BENTUK PENULISAN HIPOTESIS  MATEMATIS</vt:lpstr>
      <vt:lpstr>2. MENENTUKAN/MEMILIH UJI STATISTIK</vt:lpstr>
      <vt:lpstr>3. MENENTUKAN LEVEL OF SIGNIFICANCE (α)</vt:lpstr>
      <vt:lpstr>4. PENGHITUNGAN UJI STATISTIK</vt:lpstr>
      <vt:lpstr>5. KEPUTUSAN UJI HIPOTESIS ATAU UJI STATISTIK</vt:lpstr>
      <vt:lpstr>PowerPoint Presentation</vt:lpstr>
      <vt:lpstr>PowerPoint Presentation</vt:lpstr>
      <vt:lpstr>PowerPoint Presentation</vt:lpstr>
      <vt:lpstr>SOAL LATIHAN</vt:lpstr>
    </vt:vector>
  </TitlesOfParts>
  <Company>UNIVERSITAS IEU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UJI HIPOTESIS</dc:title>
  <dc:creator>HOSIZAH</dc:creator>
  <cp:lastModifiedBy>BPISTI2008</cp:lastModifiedBy>
  <cp:revision>28</cp:revision>
  <dcterms:created xsi:type="dcterms:W3CDTF">2005-06-09T00:48:57Z</dcterms:created>
  <dcterms:modified xsi:type="dcterms:W3CDTF">2019-04-15T02:41:17Z</dcterms:modified>
</cp:coreProperties>
</file>