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81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2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72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368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3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735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219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38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8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1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3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21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90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06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3E1231-7E45-4D3D-9021-B4559922428E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6A1E5B-73BF-43BB-AE0F-FFA33F6B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8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ANEMIA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Tyas Putri Utami, </a:t>
            </a:r>
            <a:r>
              <a:rPr lang="en-ID" dirty="0" err="1"/>
              <a:t>S.Pd</a:t>
            </a:r>
            <a:r>
              <a:rPr lang="en-ID" dirty="0"/>
              <a:t>., </a:t>
            </a:r>
            <a:r>
              <a:rPr lang="en-ID" dirty="0" err="1"/>
              <a:t>M.Biomed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5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Anemia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6" y="2490135"/>
            <a:ext cx="6798736" cy="34449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Sindroma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klinis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disebabkan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penurunan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massa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eritrosit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total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dalam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tubuh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Keadaan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dimana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massa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eritrosit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massa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hemoglobin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memenuhi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fungsinya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menyediakan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oksigen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jaringan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tubuh</a:t>
            </a:r>
            <a:endParaRPr lang="en-US" dirty="0">
              <a:solidFill>
                <a:schemeClr val="tx1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Penurunan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bawah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normal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kadar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Hb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hitung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eritrosit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hematokrit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1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381000" y="1143000"/>
            <a:ext cx="6248400" cy="49530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blackWhite">
          <a:xfrm>
            <a:off x="762000" y="1676400"/>
            <a:ext cx="4191000" cy="1524000"/>
          </a:xfrm>
          <a:prstGeom prst="roundRect">
            <a:avLst>
              <a:gd name="adj" fmla="val 9106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err="1">
                <a:cs typeface="Arial" pitchFamily="34" charset="0"/>
              </a:rPr>
              <a:t>Penurunan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Hb</a:t>
            </a:r>
            <a:r>
              <a:rPr lang="en-US" dirty="0">
                <a:cs typeface="Arial" pitchFamily="34" charset="0"/>
              </a:rPr>
              <a:t>  </a:t>
            </a:r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Hct</a:t>
            </a:r>
            <a:r>
              <a:rPr lang="en-US" dirty="0">
                <a:cs typeface="Arial" pitchFamily="34" charset="0"/>
              </a:rPr>
              <a:t> :</a:t>
            </a:r>
          </a:p>
          <a:p>
            <a:pPr algn="ctr" eaLnBrk="0" hangingPunct="0"/>
            <a:r>
              <a:rPr lang="en-US" dirty="0">
                <a:cs typeface="Arial" pitchFamily="34" charset="0"/>
              </a:rPr>
              <a:t> &lt; </a:t>
            </a:r>
            <a:r>
              <a:rPr lang="en-US" dirty="0" err="1">
                <a:cs typeface="Arial" pitchFamily="34" charset="0"/>
              </a:rPr>
              <a:t>batas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bawah</a:t>
            </a:r>
            <a:r>
              <a:rPr lang="en-US" dirty="0">
                <a:cs typeface="Arial" pitchFamily="34" charset="0"/>
              </a:rPr>
              <a:t> 95% interval </a:t>
            </a:r>
            <a:r>
              <a:rPr lang="en-US" dirty="0" err="1">
                <a:cs typeface="Arial" pitchFamily="34" charset="0"/>
              </a:rPr>
              <a:t>referens</a:t>
            </a:r>
            <a:r>
              <a:rPr lang="en-US" dirty="0">
                <a:cs typeface="Arial" pitchFamily="34" charset="0"/>
              </a:rPr>
              <a:t> </a:t>
            </a:r>
          </a:p>
          <a:p>
            <a:pPr algn="ctr" eaLnBrk="0" hangingPunct="0"/>
            <a:r>
              <a:rPr lang="en-US" dirty="0">
                <a:cs typeface="Arial" pitchFamily="34" charset="0"/>
              </a:rPr>
              <a:t>     </a:t>
            </a:r>
            <a:r>
              <a:rPr lang="en-US" dirty="0" err="1">
                <a:cs typeface="Arial" pitchFamily="34" charset="0"/>
              </a:rPr>
              <a:t>dari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kelompok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usia</a:t>
            </a:r>
            <a:r>
              <a:rPr lang="en-US" dirty="0">
                <a:cs typeface="Arial" pitchFamily="34" charset="0"/>
              </a:rPr>
              <a:t>, </a:t>
            </a:r>
            <a:r>
              <a:rPr lang="en-US" dirty="0" err="1">
                <a:cs typeface="Arial" pitchFamily="34" charset="0"/>
              </a:rPr>
              <a:t>jenis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kelamin</a:t>
            </a:r>
            <a:r>
              <a:rPr lang="en-US" dirty="0">
                <a:cs typeface="Arial" pitchFamily="34" charset="0"/>
              </a:rPr>
              <a:t> </a:t>
            </a:r>
          </a:p>
          <a:p>
            <a:pPr algn="ctr" eaLnBrk="0" hangingPunct="0"/>
            <a:r>
              <a:rPr lang="en-US" dirty="0" err="1">
                <a:cs typeface="Arial" pitchFamily="34" charset="0"/>
              </a:rPr>
              <a:t>dan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lokasi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geografis</a:t>
            </a:r>
            <a:r>
              <a:rPr lang="en-US" dirty="0">
                <a:cs typeface="Arial" pitchFamily="34" charset="0"/>
              </a:rPr>
              <a:t> (</a:t>
            </a:r>
            <a:r>
              <a:rPr lang="en-US" dirty="0" err="1">
                <a:cs typeface="Arial" pitchFamily="34" charset="0"/>
              </a:rPr>
              <a:t>ketinggian</a:t>
            </a:r>
            <a:r>
              <a:rPr lang="en-US" sz="1600" dirty="0">
                <a:cs typeface="Arial" pitchFamily="34" charset="0"/>
              </a:rPr>
              <a:t>)</a:t>
            </a:r>
            <a:endParaRPr lang="en-US" sz="1600" b="1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762000" y="3200400"/>
            <a:ext cx="4191000" cy="762000"/>
          </a:xfrm>
          <a:prstGeom prst="roundRect">
            <a:avLst>
              <a:gd name="adj" fmla="val 9106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cs typeface="Arial" pitchFamily="34" charset="0"/>
              </a:rPr>
              <a:t>Hb</a:t>
            </a:r>
            <a:r>
              <a:rPr lang="en-US" dirty="0">
                <a:cs typeface="Arial" pitchFamily="34" charset="0"/>
                <a:sym typeface="Symbol"/>
              </a:rPr>
              <a:t>12-14 g/dl ; (</a:t>
            </a:r>
            <a:r>
              <a:rPr lang="en-US" dirty="0" err="1">
                <a:cs typeface="Arial" pitchFamily="34" charset="0"/>
                <a:sym typeface="Symbol"/>
              </a:rPr>
              <a:t>Hct</a:t>
            </a:r>
            <a:r>
              <a:rPr lang="en-US" dirty="0">
                <a:cs typeface="Arial" pitchFamily="34" charset="0"/>
                <a:sym typeface="Symbol"/>
              </a:rPr>
              <a:t> 36-41%), </a:t>
            </a:r>
          </a:p>
          <a:p>
            <a:pPr algn="ctr" eaLnBrk="0" hangingPunct="0"/>
            <a:endParaRPr lang="en-US" b="1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blackWhite">
          <a:xfrm>
            <a:off x="762000" y="3962400"/>
            <a:ext cx="4267200" cy="1676400"/>
          </a:xfrm>
          <a:prstGeom prst="roundRect">
            <a:avLst>
              <a:gd name="adj" fmla="val 9106"/>
            </a:avLst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>
                <a:cs typeface="Arial" pitchFamily="34" charset="0"/>
                <a:sym typeface="Symbol"/>
              </a:rPr>
              <a:t>Hb7g/dl </a:t>
            </a:r>
            <a:r>
              <a:rPr lang="en-US" dirty="0">
                <a:cs typeface="Arial" pitchFamily="34" charset="0"/>
                <a:sym typeface="Wingdings" pitchFamily="2" charset="2"/>
              </a:rPr>
              <a:t> </a:t>
            </a:r>
            <a:r>
              <a:rPr lang="en-US" dirty="0">
                <a:cs typeface="Arial" pitchFamily="34" charset="0"/>
                <a:sym typeface="Symbol"/>
              </a:rPr>
              <a:t>symptom (+)</a:t>
            </a:r>
          </a:p>
          <a:p>
            <a:pPr eaLnBrk="0" hangingPunct="0"/>
            <a:r>
              <a:rPr lang="en-US" b="1" dirty="0" err="1">
                <a:solidFill>
                  <a:srgbClr val="FF0000"/>
                </a:solidFill>
                <a:cs typeface="Arial" pitchFamily="34" charset="0"/>
                <a:sym typeface="Symbol"/>
              </a:rPr>
              <a:t>Akut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  <a:sym typeface="Symbol"/>
              </a:rPr>
              <a:t>:</a:t>
            </a:r>
            <a:r>
              <a:rPr lang="en-US" dirty="0">
                <a:cs typeface="Arial" pitchFamily="34" charset="0"/>
                <a:sym typeface="Symbol"/>
              </a:rPr>
              <a:t> </a:t>
            </a:r>
            <a:r>
              <a:rPr lang="en-US" dirty="0" err="1">
                <a:cs typeface="Arial" pitchFamily="34" charset="0"/>
                <a:sym typeface="Symbol"/>
              </a:rPr>
              <a:t>hipovolemia</a:t>
            </a:r>
            <a:r>
              <a:rPr lang="en-US" dirty="0">
                <a:cs typeface="Arial" pitchFamily="34" charset="0"/>
                <a:sym typeface="Symbol"/>
              </a:rPr>
              <a:t> (</a:t>
            </a:r>
            <a:r>
              <a:rPr lang="en-US" dirty="0" err="1">
                <a:cs typeface="Arial" pitchFamily="34" charset="0"/>
                <a:sym typeface="Symbol"/>
              </a:rPr>
              <a:t>pucat</a:t>
            </a:r>
            <a:r>
              <a:rPr lang="en-US" dirty="0">
                <a:cs typeface="Arial" pitchFamily="34" charset="0"/>
                <a:sym typeface="Symbol"/>
              </a:rPr>
              <a:t>, </a:t>
            </a:r>
          </a:p>
          <a:p>
            <a:pPr eaLnBrk="0" hangingPunct="0"/>
            <a:r>
              <a:rPr lang="en-US" dirty="0" err="1">
                <a:cs typeface="Arial" pitchFamily="34" charset="0"/>
                <a:sym typeface="Symbol"/>
              </a:rPr>
              <a:t>ggn</a:t>
            </a:r>
            <a:r>
              <a:rPr lang="en-US" dirty="0">
                <a:cs typeface="Arial" pitchFamily="34" charset="0"/>
                <a:sym typeface="Symbol"/>
              </a:rPr>
              <a:t> </a:t>
            </a:r>
            <a:r>
              <a:rPr lang="en-US" dirty="0" err="1">
                <a:cs typeface="Arial" pitchFamily="34" charset="0"/>
                <a:sym typeface="Symbol"/>
              </a:rPr>
              <a:t>penglihatan</a:t>
            </a:r>
            <a:r>
              <a:rPr lang="en-US" dirty="0">
                <a:cs typeface="Arial" pitchFamily="34" charset="0"/>
                <a:sym typeface="Symbol"/>
              </a:rPr>
              <a:t>, </a:t>
            </a:r>
            <a:r>
              <a:rPr lang="en-US" i="1" dirty="0">
                <a:cs typeface="Arial" pitchFamily="34" charset="0"/>
                <a:sym typeface="Symbol"/>
              </a:rPr>
              <a:t>syncope, tachycardia</a:t>
            </a:r>
            <a:r>
              <a:rPr lang="en-US" dirty="0">
                <a:cs typeface="Arial" pitchFamily="34" charset="0"/>
                <a:sym typeface="Symbol"/>
              </a:rPr>
              <a:t>) ;</a:t>
            </a:r>
          </a:p>
          <a:p>
            <a:pPr eaLnBrk="0" hangingPunct="0"/>
            <a:r>
              <a:rPr lang="en-US" b="1" dirty="0" err="1">
                <a:solidFill>
                  <a:srgbClr val="FF0000"/>
                </a:solidFill>
                <a:cs typeface="Arial" pitchFamily="34" charset="0"/>
                <a:sym typeface="Symbol"/>
              </a:rPr>
              <a:t>Kronis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  <a:sym typeface="Symbol"/>
              </a:rPr>
              <a:t>:</a:t>
            </a:r>
            <a:r>
              <a:rPr lang="en-US" dirty="0">
                <a:cs typeface="Arial" pitchFamily="34" charset="0"/>
                <a:sym typeface="Symbol"/>
              </a:rPr>
              <a:t> tissue hypoxia (</a:t>
            </a:r>
            <a:r>
              <a:rPr lang="en-US" dirty="0" err="1">
                <a:cs typeface="Arial" pitchFamily="34" charset="0"/>
                <a:sym typeface="Symbol"/>
              </a:rPr>
              <a:t>fatique</a:t>
            </a:r>
            <a:r>
              <a:rPr lang="en-US" dirty="0">
                <a:cs typeface="Arial" pitchFamily="34" charset="0"/>
                <a:sym typeface="Symbol"/>
              </a:rPr>
              <a:t>, </a:t>
            </a:r>
            <a:r>
              <a:rPr lang="en-US" dirty="0" err="1">
                <a:cs typeface="Arial" pitchFamily="34" charset="0"/>
                <a:sym typeface="Symbol"/>
              </a:rPr>
              <a:t>dyspnea</a:t>
            </a:r>
            <a:r>
              <a:rPr lang="en-US" dirty="0">
                <a:cs typeface="Arial" pitchFamily="34" charset="0"/>
                <a:sym typeface="Symbol"/>
              </a:rPr>
              <a:t>,</a:t>
            </a:r>
          </a:p>
          <a:p>
            <a:pPr eaLnBrk="0" hangingPunct="0"/>
            <a:r>
              <a:rPr lang="en-US" dirty="0">
                <a:cs typeface="Arial" pitchFamily="34" charset="0"/>
                <a:sym typeface="Symbol"/>
              </a:rPr>
              <a:t>Headache, angina)</a:t>
            </a:r>
          </a:p>
          <a:p>
            <a:pPr algn="ctr" eaLnBrk="0" hangingPunct="0"/>
            <a:endParaRPr lang="en-US" b="1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172200" y="2895600"/>
            <a:ext cx="2514600" cy="1295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Anemia</a:t>
            </a:r>
          </a:p>
        </p:txBody>
      </p:sp>
    </p:spTree>
    <p:extLst>
      <p:ext uri="{BB962C8B-B14F-4D97-AF65-F5344CB8AC3E}">
        <p14:creationId xmlns:p14="http://schemas.microsoft.com/office/powerpoint/2010/main" val="145403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Anemia</a:t>
            </a:r>
            <a:br>
              <a:rPr lang="en-ID" dirty="0"/>
            </a:b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patofisiologi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Kegagalan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produksi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sel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darah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merah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:</a:t>
            </a:r>
            <a:endParaRPr lang="en-ID" dirty="0"/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     A.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Gangguan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sel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induk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hematopoesis</a:t>
            </a:r>
            <a:endParaRPr lang="en-US" dirty="0">
              <a:solidFill>
                <a:schemeClr val="tx1"/>
              </a:solidFill>
              <a:cs typeface="Arial" pitchFamily="34" charset="0"/>
            </a:endParaRP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         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Aplastik</a:t>
            </a:r>
            <a:endParaRPr lang="en-US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     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B.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Gangguan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sintesis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DNA</a:t>
            </a: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   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Megaloblastik</a:t>
            </a:r>
            <a:endParaRPr lang="en-US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C.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Gangguan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sintesis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Hemoglobin (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Hb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)</a:t>
            </a: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   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Defisiensi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Besi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Thalasemia</a:t>
            </a:r>
            <a:endParaRPr lang="en-US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D.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Gangguan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sintesis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eritropoetin</a:t>
            </a:r>
            <a:endParaRPr lang="en-US" dirty="0">
              <a:solidFill>
                <a:schemeClr val="tx1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   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GGK </a:t>
            </a:r>
          </a:p>
          <a:p>
            <a:pPr marL="971550" lvl="1" indent="-514350">
              <a:buFont typeface="+mj-lt"/>
              <a:buAutoNum type="romanUcPeriod"/>
            </a:pPr>
            <a:endParaRPr lang="en-ID" dirty="0"/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6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Anemia</a:t>
            </a:r>
            <a:br>
              <a:rPr lang="en-ID" dirty="0"/>
            </a:b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patofisiologi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6" y="2490135"/>
            <a:ext cx="6798736" cy="3444997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E.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Gangguan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mekanisme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lain: </a:t>
            </a: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   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penyakit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kronis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, </a:t>
            </a:r>
          </a:p>
          <a:p>
            <a:pPr marL="571500" indent="-571500"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         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sideroblastik</a:t>
            </a:r>
            <a:endParaRPr lang="en-US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         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infiltrasi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sumsum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tulang</a:t>
            </a:r>
            <a:endParaRPr lang="en-US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endParaRPr lang="en-US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II.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Peningkatan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destruksi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sel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darah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merah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: </a:t>
            </a: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Hemolitik</a:t>
            </a:r>
            <a:endParaRPr lang="en-US" dirty="0">
              <a:solidFill>
                <a:srgbClr val="FF0000"/>
              </a:solidFill>
              <a:cs typeface="Arial" pitchFamily="34" charset="0"/>
              <a:sym typeface="Wingdings" pitchFamily="2" charset="2"/>
            </a:endParaRP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III.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Kehilangan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darah</a:t>
            </a: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(Blood Loss)</a:t>
            </a:r>
          </a:p>
          <a:p>
            <a:pPr marL="571500" indent="-571500">
              <a:buNone/>
            </a:pPr>
            <a:r>
              <a:rPr lang="en-US" dirty="0">
                <a:solidFill>
                  <a:schemeClr val="tx1"/>
                </a:solidFill>
                <a:cs typeface="Arial" pitchFamily="34" charset="0"/>
                <a:sym typeface="Wingdings" pitchFamily="2" charset="2"/>
              </a:rPr>
              <a:t>      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 Anemia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karena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perdarahan</a:t>
            </a:r>
            <a:r>
              <a:rPr lang="en-US" dirty="0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itchFamily="34" charset="0"/>
                <a:sym typeface="Wingdings" pitchFamily="2" charset="2"/>
              </a:rPr>
              <a:t>akut</a:t>
            </a:r>
            <a:endParaRPr lang="en-US" dirty="0">
              <a:solidFill>
                <a:srgbClr val="FF0000"/>
              </a:solidFill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1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Anemia</a:t>
            </a:r>
            <a:br>
              <a:rPr lang="en-ID" dirty="0"/>
            </a:b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Morfologi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490135"/>
            <a:ext cx="7585656" cy="3444997"/>
          </a:xfrm>
        </p:spPr>
        <p:txBody>
          <a:bodyPr>
            <a:normAutofit fontScale="85000" lnSpcReduction="20000"/>
          </a:bodyPr>
          <a:lstStyle/>
          <a:p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: </a:t>
            </a:r>
            <a:r>
              <a:rPr lang="en-ID" dirty="0" err="1">
                <a:solidFill>
                  <a:srgbClr val="FF0000"/>
                </a:solidFill>
              </a:rPr>
              <a:t>Normositik</a:t>
            </a:r>
            <a:r>
              <a:rPr lang="en-ID" dirty="0">
                <a:solidFill>
                  <a:srgbClr val="FF0000"/>
                </a:solidFill>
              </a:rPr>
              <a:t>, </a:t>
            </a:r>
            <a:r>
              <a:rPr lang="en-ID" dirty="0" err="1">
                <a:solidFill>
                  <a:srgbClr val="FF0000"/>
                </a:solidFill>
              </a:rPr>
              <a:t>Mikrositik</a:t>
            </a:r>
            <a:r>
              <a:rPr lang="en-ID" dirty="0">
                <a:solidFill>
                  <a:srgbClr val="FF0000"/>
                </a:solidFill>
              </a:rPr>
              <a:t>, </a:t>
            </a:r>
            <a:r>
              <a:rPr lang="en-ID" dirty="0" err="1">
                <a:solidFill>
                  <a:srgbClr val="FF0000"/>
                </a:solidFill>
              </a:rPr>
              <a:t>Makrositik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en-ID" dirty="0" err="1">
                <a:solidFill>
                  <a:srgbClr val="0070C0"/>
                </a:solidFill>
                <a:sym typeface="Wingdings" panose="05000000000000000000" pitchFamily="2" charset="2"/>
              </a:rPr>
              <a:t>perbandingan</a:t>
            </a:r>
            <a:r>
              <a:rPr lang="en-ID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ID" dirty="0" err="1">
                <a:solidFill>
                  <a:srgbClr val="0070C0"/>
                </a:solidFill>
                <a:sym typeface="Wingdings" panose="05000000000000000000" pitchFamily="2" charset="2"/>
              </a:rPr>
              <a:t>dgn</a:t>
            </a:r>
            <a:r>
              <a:rPr lang="en-ID" dirty="0">
                <a:solidFill>
                  <a:srgbClr val="0070C0"/>
                </a:solidFill>
                <a:sym typeface="Wingdings" panose="05000000000000000000" pitchFamily="2" charset="2"/>
              </a:rPr>
              <a:t> inti </a:t>
            </a:r>
            <a:r>
              <a:rPr lang="en-ID" dirty="0" err="1">
                <a:solidFill>
                  <a:srgbClr val="0070C0"/>
                </a:solidFill>
                <a:sym typeface="Wingdings" panose="05000000000000000000" pitchFamily="2" charset="2"/>
              </a:rPr>
              <a:t>limfosit</a:t>
            </a:r>
            <a:r>
              <a:rPr lang="en-ID" dirty="0">
                <a:solidFill>
                  <a:srgbClr val="0070C0"/>
                </a:solidFill>
                <a:sym typeface="Wingdings" panose="05000000000000000000" pitchFamily="2" charset="2"/>
              </a:rPr>
              <a:t>, MCV</a:t>
            </a:r>
            <a:endParaRPr lang="en-ID" dirty="0">
              <a:solidFill>
                <a:srgbClr val="0070C0"/>
              </a:solidFill>
            </a:endParaRPr>
          </a:p>
          <a:p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: </a:t>
            </a:r>
            <a:r>
              <a:rPr lang="en-ID" dirty="0" err="1">
                <a:solidFill>
                  <a:srgbClr val="FF0000"/>
                </a:solidFill>
              </a:rPr>
              <a:t>Normokromik</a:t>
            </a:r>
            <a:r>
              <a:rPr lang="en-ID" dirty="0">
                <a:solidFill>
                  <a:srgbClr val="FF0000"/>
                </a:solidFill>
              </a:rPr>
              <a:t>, </a:t>
            </a:r>
            <a:r>
              <a:rPr lang="en-ID" dirty="0" err="1">
                <a:solidFill>
                  <a:srgbClr val="FF0000"/>
                </a:solidFill>
              </a:rPr>
              <a:t>Hipokromik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>
                <a:solidFill>
                  <a:srgbClr val="0070C0"/>
                </a:solidFill>
                <a:sym typeface="Wingdings" panose="05000000000000000000" pitchFamily="2" charset="2"/>
              </a:rPr>
              <a:t></a:t>
            </a:r>
            <a:r>
              <a:rPr lang="en-ID" dirty="0" err="1">
                <a:solidFill>
                  <a:srgbClr val="0070C0"/>
                </a:solidFill>
                <a:sym typeface="Wingdings" panose="05000000000000000000" pitchFamily="2" charset="2"/>
              </a:rPr>
              <a:t>perbandingan</a:t>
            </a:r>
            <a:r>
              <a:rPr lang="en-ID" dirty="0">
                <a:solidFill>
                  <a:srgbClr val="0070C0"/>
                </a:solidFill>
                <a:sym typeface="Wingdings" panose="05000000000000000000" pitchFamily="2" charset="2"/>
              </a:rPr>
              <a:t> central pallor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		</a:t>
            </a:r>
            <a:r>
              <a:rPr lang="en-US" sz="1900" dirty="0">
                <a:solidFill>
                  <a:schemeClr val="tx1"/>
                </a:solidFill>
                <a:cs typeface="Arial" pitchFamily="34" charset="0"/>
              </a:rPr>
              <a:t>CP≤ 1/3 Ø </a:t>
            </a:r>
            <a:r>
              <a:rPr lang="en-US" sz="1900" dirty="0" err="1">
                <a:solidFill>
                  <a:schemeClr val="tx1"/>
                </a:solidFill>
                <a:cs typeface="Arial" pitchFamily="34" charset="0"/>
              </a:rPr>
              <a:t>Eri</a:t>
            </a:r>
            <a:r>
              <a:rPr lang="en-US" sz="1900" dirty="0">
                <a:solidFill>
                  <a:schemeClr val="tx1"/>
                </a:solidFill>
                <a:cs typeface="Arial" pitchFamily="34" charset="0"/>
              </a:rPr>
              <a:t> = </a:t>
            </a:r>
            <a:r>
              <a:rPr lang="en-US" sz="1900" b="1" dirty="0" err="1">
                <a:solidFill>
                  <a:srgbClr val="00B0F0"/>
                </a:solidFill>
                <a:cs typeface="Arial" pitchFamily="34" charset="0"/>
              </a:rPr>
              <a:t>normokromik</a:t>
            </a:r>
            <a:endParaRPr lang="en-US" sz="1900" b="1" dirty="0">
              <a:solidFill>
                <a:srgbClr val="00B0F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900" dirty="0">
                <a:cs typeface="Arial" pitchFamily="34" charset="0"/>
              </a:rPr>
              <a:t>		</a:t>
            </a:r>
            <a:r>
              <a:rPr lang="en-US" sz="1900" dirty="0">
                <a:solidFill>
                  <a:schemeClr val="tx1"/>
                </a:solidFill>
                <a:cs typeface="Arial" pitchFamily="34" charset="0"/>
              </a:rPr>
              <a:t>CP&gt;   ½ Ø </a:t>
            </a:r>
            <a:r>
              <a:rPr lang="en-US" sz="1900" dirty="0" err="1">
                <a:solidFill>
                  <a:schemeClr val="tx1"/>
                </a:solidFill>
                <a:cs typeface="Arial" pitchFamily="34" charset="0"/>
              </a:rPr>
              <a:t>Eri</a:t>
            </a:r>
            <a:r>
              <a:rPr lang="en-US" sz="1900" dirty="0">
                <a:solidFill>
                  <a:schemeClr val="tx1"/>
                </a:solidFill>
                <a:cs typeface="Arial" pitchFamily="34" charset="0"/>
              </a:rPr>
              <a:t> = </a:t>
            </a:r>
            <a:r>
              <a:rPr lang="en-US" sz="1900" b="1" dirty="0" err="1">
                <a:solidFill>
                  <a:srgbClr val="FF0000"/>
                </a:solidFill>
                <a:cs typeface="Arial" pitchFamily="34" charset="0"/>
              </a:rPr>
              <a:t>hipokromik</a:t>
            </a:r>
            <a:endParaRPr lang="en-ID" sz="1900" dirty="0">
              <a:solidFill>
                <a:srgbClr val="FF0000"/>
              </a:solidFill>
            </a:endParaRPr>
          </a:p>
          <a:p>
            <a:r>
              <a:rPr lang="en-ID" dirty="0" err="1"/>
              <a:t>Dinilai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indeks</a:t>
            </a:r>
            <a:r>
              <a:rPr lang="en-ID" dirty="0"/>
              <a:t> </a:t>
            </a:r>
            <a:r>
              <a:rPr lang="en-ID" dirty="0" err="1"/>
              <a:t>eritrosit</a:t>
            </a:r>
            <a:r>
              <a:rPr lang="en-ID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D" dirty="0"/>
              <a:t>MCH: Mean Cell </a:t>
            </a:r>
            <a:r>
              <a:rPr lang="en-ID" dirty="0" err="1"/>
              <a:t>Hb</a:t>
            </a:r>
            <a:endParaRPr lang="en-ID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ID" dirty="0"/>
              <a:t>MCV: Mean Cell Volume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ID" dirty="0"/>
              <a:t>MCHC: Mean Cell </a:t>
            </a:r>
            <a:r>
              <a:rPr lang="en-ID" dirty="0" err="1"/>
              <a:t>Hb</a:t>
            </a:r>
            <a:r>
              <a:rPr lang="en-ID" dirty="0"/>
              <a:t> Concentration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7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/>
              <a:t>Klasifikasi</a:t>
            </a:r>
            <a:r>
              <a:rPr lang="en-ID" dirty="0"/>
              <a:t> </a:t>
            </a:r>
            <a:r>
              <a:rPr lang="en-ID" dirty="0" err="1"/>
              <a:t>Anemia</a:t>
            </a:r>
            <a:br>
              <a:rPr lang="en-ID" dirty="0"/>
            </a:b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Morfologi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b="1" dirty="0" err="1"/>
              <a:t>Anemia</a:t>
            </a:r>
            <a:r>
              <a:rPr lang="en-ID" sz="2800" b="1" dirty="0"/>
              <a:t> </a:t>
            </a:r>
            <a:r>
              <a:rPr lang="en-ID" sz="2800" b="1" dirty="0" err="1"/>
              <a:t>hipokromik-mikrositik</a:t>
            </a:r>
            <a:endParaRPr lang="en-ID" sz="2800" b="1" dirty="0"/>
          </a:p>
          <a:p>
            <a:pPr lvl="1"/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gangguan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sintesis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gambaran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hipokromik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mikrositik</a:t>
            </a:r>
            <a:endParaRPr lang="en-ID" b="1" dirty="0"/>
          </a:p>
          <a:p>
            <a:r>
              <a:rPr lang="en-ID" sz="2800" b="1" dirty="0" err="1"/>
              <a:t>Anemia</a:t>
            </a:r>
            <a:r>
              <a:rPr lang="en-ID" sz="2800" b="1" dirty="0"/>
              <a:t> </a:t>
            </a:r>
            <a:r>
              <a:rPr lang="en-ID" sz="2800" b="1" dirty="0" err="1"/>
              <a:t>normokromik-normositik</a:t>
            </a:r>
            <a:r>
              <a:rPr lang="en-ID" sz="2800" b="1" dirty="0"/>
              <a:t> </a:t>
            </a:r>
          </a:p>
          <a:p>
            <a:pPr lvl="1"/>
            <a:r>
              <a:rPr lang="en-ID" b="1" dirty="0" err="1"/>
              <a:t>Karena</a:t>
            </a:r>
            <a:r>
              <a:rPr lang="en-ID" b="1" dirty="0"/>
              <a:t> </a:t>
            </a:r>
            <a:r>
              <a:rPr lang="en-ID" b="1" dirty="0" err="1"/>
              <a:t>kehilangan</a:t>
            </a:r>
            <a:r>
              <a:rPr lang="en-ID" b="1" dirty="0"/>
              <a:t> </a:t>
            </a:r>
            <a:r>
              <a:rPr lang="en-ID" b="1" dirty="0" err="1"/>
              <a:t>sel</a:t>
            </a:r>
            <a:r>
              <a:rPr lang="en-ID" b="1" dirty="0"/>
              <a:t> </a:t>
            </a:r>
            <a:r>
              <a:rPr lang="en-ID" b="1" dirty="0" err="1"/>
              <a:t>darah</a:t>
            </a:r>
            <a:r>
              <a:rPr lang="en-ID" b="1" dirty="0"/>
              <a:t> </a:t>
            </a:r>
            <a:r>
              <a:rPr lang="en-ID" b="1" dirty="0" err="1"/>
              <a:t>merah</a:t>
            </a:r>
            <a:endParaRPr lang="en-ID" b="1" dirty="0"/>
          </a:p>
          <a:p>
            <a:r>
              <a:rPr lang="en-ID" sz="2800" b="1" dirty="0" err="1"/>
              <a:t>Anemia</a:t>
            </a:r>
            <a:r>
              <a:rPr lang="en-ID" sz="2800" b="1" dirty="0"/>
              <a:t> </a:t>
            </a:r>
            <a:r>
              <a:rPr lang="en-ID" sz="2800" b="1" dirty="0" err="1"/>
              <a:t>makrositik</a:t>
            </a:r>
            <a:endParaRPr lang="en-ID" sz="2800" b="1" dirty="0"/>
          </a:p>
          <a:p>
            <a:pPr lvl="1"/>
            <a:r>
              <a:rPr lang="en-ID" b="1" dirty="0" err="1"/>
              <a:t>Disertai</a:t>
            </a:r>
            <a:r>
              <a:rPr lang="en-ID" b="1" dirty="0"/>
              <a:t> </a:t>
            </a:r>
            <a:r>
              <a:rPr lang="en-ID" b="1" dirty="0" err="1"/>
              <a:t>peningkatan</a:t>
            </a:r>
            <a:r>
              <a:rPr lang="en-ID" b="1" dirty="0"/>
              <a:t> MCV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314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1219200" y="1836738"/>
            <a:ext cx="2170113" cy="4030663"/>
            <a:chOff x="720" y="1299"/>
            <a:chExt cx="1367" cy="2539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1189" y="1299"/>
              <a:ext cx="405" cy="392"/>
              <a:chOff x="1289" y="587"/>
              <a:chExt cx="668" cy="647"/>
            </a:xfrm>
          </p:grpSpPr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9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0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14" name="Text Box 16"/>
            <p:cNvSpPr txBox="1">
              <a:spLocks noChangeArrowheads="1"/>
            </p:cNvSpPr>
            <p:nvPr/>
          </p:nvSpPr>
          <p:spPr bwMode="gray">
            <a:xfrm>
              <a:off x="1284" y="1354"/>
              <a:ext cx="20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gray">
            <a:xfrm>
              <a:off x="768" y="1630"/>
              <a:ext cx="1296" cy="16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 err="1">
                  <a:solidFill>
                    <a:srgbClr val="000000"/>
                  </a:solidFill>
                  <a:cs typeface="Arial" pitchFamily="34" charset="0"/>
                </a:rPr>
                <a:t>Contoh</a:t>
              </a: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:</a:t>
              </a:r>
            </a:p>
            <a:p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-  Anemia </a:t>
              </a:r>
            </a:p>
            <a:p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 </a:t>
              </a:r>
              <a:r>
                <a:rPr lang="en-US" dirty="0" err="1">
                  <a:solidFill>
                    <a:srgbClr val="000000"/>
                  </a:solidFill>
                  <a:cs typeface="Arial" pitchFamily="34" charset="0"/>
                </a:rPr>
                <a:t>defisiensi</a:t>
              </a: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Fe</a:t>
              </a:r>
            </a:p>
            <a:p>
              <a:pPr>
                <a:buFontTx/>
                <a:buChar char="-"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cs typeface="Arial" pitchFamily="34" charset="0"/>
                </a:rPr>
                <a:t>Thalasemia</a:t>
              </a:r>
              <a:endParaRPr lang="en-US" dirty="0">
                <a:solidFill>
                  <a:srgbClr val="000000"/>
                </a:solidFill>
                <a:cs typeface="Arial" pitchFamily="34" charset="0"/>
              </a:endParaRPr>
            </a:p>
            <a:p>
              <a:pPr>
                <a:buFontTx/>
                <a:buChar char="-"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 Anemia </a:t>
              </a:r>
              <a:r>
                <a:rPr lang="en-US" dirty="0" err="1">
                  <a:solidFill>
                    <a:srgbClr val="000000"/>
                  </a:solidFill>
                  <a:cs typeface="Arial" pitchFamily="34" charset="0"/>
                </a:rPr>
                <a:t>akibat</a:t>
              </a: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</a:t>
              </a:r>
            </a:p>
            <a:p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 </a:t>
              </a:r>
              <a:r>
                <a:rPr lang="en-US" dirty="0" err="1">
                  <a:solidFill>
                    <a:srgbClr val="000000"/>
                  </a:solidFill>
                  <a:cs typeface="Arial" pitchFamily="34" charset="0"/>
                </a:rPr>
                <a:t>Penyakit</a:t>
              </a: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cs typeface="Arial" pitchFamily="34" charset="0"/>
                </a:rPr>
                <a:t>Kronik</a:t>
              </a:r>
              <a:endParaRPr lang="en-US" dirty="0">
                <a:solidFill>
                  <a:srgbClr val="000000"/>
                </a:solidFill>
                <a:cs typeface="Arial" pitchFamily="34" charset="0"/>
              </a:endParaRPr>
            </a:p>
            <a:p>
              <a:pPr>
                <a:buFontTx/>
                <a:buChar char="-"/>
              </a:pPr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Anemia </a:t>
              </a:r>
            </a:p>
            <a:p>
              <a:r>
                <a:rPr lang="en-US" dirty="0">
                  <a:solidFill>
                    <a:srgbClr val="000000"/>
                  </a:solidFill>
                  <a:cs typeface="Arial" pitchFamily="34" charset="0"/>
                </a:rPr>
                <a:t>  </a:t>
              </a:r>
              <a:r>
                <a:rPr lang="en-US" dirty="0" err="1">
                  <a:solidFill>
                    <a:srgbClr val="000000"/>
                  </a:solidFill>
                  <a:cs typeface="Arial" pitchFamily="34" charset="0"/>
                </a:rPr>
                <a:t>sideroblastik</a:t>
              </a:r>
              <a:endParaRPr lang="en-US" dirty="0">
                <a:solidFill>
                  <a:srgbClr val="000000"/>
                </a:solidFill>
                <a:cs typeface="Arial" pitchFamily="34" charset="0"/>
              </a:endParaRPr>
            </a:p>
            <a:p>
              <a:endParaRPr lang="en-US" dirty="0">
                <a:cs typeface="Arial" pitchFamily="34" charset="0"/>
              </a:endParaRPr>
            </a:p>
          </p:txBody>
        </p:sp>
      </p:grpSp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3581400" y="1836738"/>
            <a:ext cx="2166938" cy="4030663"/>
            <a:chOff x="2208" y="1299"/>
            <a:chExt cx="1365" cy="2539"/>
          </a:xfrm>
        </p:grpSpPr>
        <p:sp>
          <p:nvSpPr>
            <p:cNvPr id="22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gray">
            <a:xfrm>
              <a:off x="2677" y="1335"/>
              <a:ext cx="405" cy="327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0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gray">
            <a:xfrm>
              <a:off x="2772" y="1354"/>
              <a:ext cx="20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gray">
            <a:xfrm>
              <a:off x="2256" y="1630"/>
              <a:ext cx="1296" cy="159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 err="1">
                  <a:solidFill>
                    <a:srgbClr val="000000"/>
                  </a:solidFill>
                </a:rPr>
                <a:t>Contoh</a:t>
              </a:r>
              <a:r>
                <a:rPr lang="en-US" sz="1400" dirty="0">
                  <a:solidFill>
                    <a:srgbClr val="000000"/>
                  </a:solidFill>
                </a:rPr>
                <a:t>:</a:t>
              </a:r>
            </a:p>
            <a:p>
              <a:pPr>
                <a:buFontTx/>
                <a:buChar char="-"/>
              </a:pPr>
              <a:r>
                <a:rPr lang="en-US" sz="1400" dirty="0">
                  <a:solidFill>
                    <a:srgbClr val="000000"/>
                  </a:solidFill>
                </a:rPr>
                <a:t> Anemia </a:t>
              </a:r>
              <a:r>
                <a:rPr lang="en-US" sz="1400" dirty="0" err="1">
                  <a:solidFill>
                    <a:srgbClr val="000000"/>
                  </a:solidFill>
                </a:rPr>
                <a:t>pasca</a:t>
              </a:r>
              <a:endParaRPr lang="en-US" sz="1400" dirty="0">
                <a:solidFill>
                  <a:srgbClr val="000000"/>
                </a:solidFill>
              </a:endParaRPr>
            </a:p>
            <a:p>
              <a:r>
                <a:rPr lang="en-US" sz="1400" dirty="0">
                  <a:solidFill>
                    <a:srgbClr val="000000"/>
                  </a:solidFill>
                </a:rPr>
                <a:t>  </a:t>
              </a:r>
              <a:r>
                <a:rPr lang="en-US" sz="1400" dirty="0" err="1">
                  <a:solidFill>
                    <a:srgbClr val="000000"/>
                  </a:solidFill>
                </a:rPr>
                <a:t>perdarahan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akut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>
                  <a:solidFill>
                    <a:srgbClr val="000000"/>
                  </a:solidFill>
                </a:rPr>
                <a:t> Anemia </a:t>
              </a:r>
              <a:r>
                <a:rPr lang="en-US" sz="1400" dirty="0" err="1">
                  <a:solidFill>
                    <a:srgbClr val="000000"/>
                  </a:solidFill>
                </a:rPr>
                <a:t>aplastik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>
                  <a:solidFill>
                    <a:srgbClr val="000000"/>
                  </a:solidFill>
                </a:rPr>
                <a:t> Anemia </a:t>
              </a:r>
              <a:r>
                <a:rPr lang="en-US" sz="1400" dirty="0" err="1">
                  <a:solidFill>
                    <a:srgbClr val="000000"/>
                  </a:solidFill>
                </a:rPr>
                <a:t>hemolitik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>
                  <a:solidFill>
                    <a:srgbClr val="000000"/>
                  </a:solidFill>
                </a:rPr>
                <a:t> Anemia </a:t>
              </a:r>
              <a:r>
                <a:rPr lang="en-US" sz="1400" dirty="0" err="1">
                  <a:solidFill>
                    <a:srgbClr val="000000"/>
                  </a:solidFill>
                </a:rPr>
                <a:t>akibat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</a:p>
            <a:p>
              <a:r>
                <a:rPr lang="en-US" sz="1400" dirty="0">
                  <a:solidFill>
                    <a:srgbClr val="000000"/>
                  </a:solidFill>
                </a:rPr>
                <a:t>  </a:t>
              </a:r>
              <a:r>
                <a:rPr lang="en-US" sz="1400" dirty="0" err="1">
                  <a:solidFill>
                    <a:srgbClr val="000000"/>
                  </a:solidFill>
                </a:rPr>
                <a:t>penyakit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kronik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>
                  <a:solidFill>
                    <a:srgbClr val="000000"/>
                  </a:solidFill>
                </a:rPr>
                <a:t> Anemia </a:t>
              </a:r>
              <a:r>
                <a:rPr lang="en-US" sz="1400" dirty="0" err="1">
                  <a:solidFill>
                    <a:srgbClr val="000000"/>
                  </a:solidFill>
                </a:rPr>
                <a:t>pada</a:t>
              </a:r>
              <a:endParaRPr lang="en-US" sz="1400" dirty="0">
                <a:solidFill>
                  <a:srgbClr val="000000"/>
                </a:solidFill>
              </a:endParaRPr>
            </a:p>
            <a:p>
              <a:r>
                <a:rPr lang="en-US" sz="1400" dirty="0">
                  <a:solidFill>
                    <a:srgbClr val="000000"/>
                  </a:solidFill>
                </a:rPr>
                <a:t>  </a:t>
              </a:r>
              <a:r>
                <a:rPr lang="en-US" sz="1400" dirty="0" err="1">
                  <a:solidFill>
                    <a:srgbClr val="000000"/>
                  </a:solidFill>
                </a:rPr>
                <a:t>mielofibrosis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dll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>
                <a:buFontTx/>
                <a:buChar char="-"/>
              </a:pPr>
              <a:endParaRPr lang="en-US" dirty="0"/>
            </a:p>
          </p:txBody>
        </p:sp>
        <p:sp>
          <p:nvSpPr>
            <p:cNvPr id="33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32"/>
          <p:cNvGrpSpPr>
            <a:grpSpLocks/>
          </p:cNvGrpSpPr>
          <p:nvPr/>
        </p:nvGrpSpPr>
        <p:grpSpPr bwMode="auto">
          <a:xfrm>
            <a:off x="5937250" y="1828801"/>
            <a:ext cx="2170113" cy="4038601"/>
            <a:chOff x="3692" y="1294"/>
            <a:chExt cx="1367" cy="2544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0" name="Group 37"/>
            <p:cNvGrpSpPr>
              <a:grpSpLocks/>
            </p:cNvGrpSpPr>
            <p:nvPr/>
          </p:nvGrpSpPr>
          <p:grpSpPr bwMode="auto">
            <a:xfrm>
              <a:off x="4165" y="1294"/>
              <a:ext cx="405" cy="396"/>
              <a:chOff x="1289" y="580"/>
              <a:chExt cx="668" cy="654"/>
            </a:xfrm>
          </p:grpSpPr>
          <p:sp>
            <p:nvSpPr>
              <p:cNvPr id="45" name="Oval 38"/>
              <p:cNvSpPr>
                <a:spLocks noChangeArrowheads="1"/>
              </p:cNvSpPr>
              <p:nvPr/>
            </p:nvSpPr>
            <p:spPr bwMode="gray">
              <a:xfrm>
                <a:off x="1289" y="646"/>
                <a:ext cx="668" cy="540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7" name="Oval 40"/>
              <p:cNvSpPr>
                <a:spLocks noChangeArrowheads="1"/>
              </p:cNvSpPr>
              <p:nvPr/>
            </p:nvSpPr>
            <p:spPr bwMode="gray">
              <a:xfrm>
                <a:off x="1304" y="580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8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9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41" name="Text Box 43"/>
            <p:cNvSpPr txBox="1">
              <a:spLocks noChangeArrowheads="1"/>
            </p:cNvSpPr>
            <p:nvPr/>
          </p:nvSpPr>
          <p:spPr bwMode="gray">
            <a:xfrm>
              <a:off x="4260" y="1354"/>
              <a:ext cx="207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42" name="Text Box 44"/>
            <p:cNvSpPr txBox="1">
              <a:spLocks noChangeArrowheads="1"/>
            </p:cNvSpPr>
            <p:nvPr/>
          </p:nvSpPr>
          <p:spPr bwMode="gray">
            <a:xfrm>
              <a:off x="3696" y="1630"/>
              <a:ext cx="1344" cy="14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42900" indent="-342900">
                <a:buAutoNum type="alphaUcPeriod"/>
              </a:pPr>
              <a:r>
                <a:rPr lang="en-US" sz="1400" dirty="0" err="1">
                  <a:solidFill>
                    <a:srgbClr val="000000"/>
                  </a:solidFill>
                </a:rPr>
                <a:t>Megaloblastik</a:t>
              </a:r>
              <a:r>
                <a:rPr lang="en-US" sz="1400" dirty="0">
                  <a:solidFill>
                    <a:srgbClr val="000000"/>
                  </a:solidFill>
                </a:rPr>
                <a:t>, </a:t>
              </a:r>
              <a:r>
                <a:rPr lang="en-US" sz="1400" dirty="0" err="1">
                  <a:solidFill>
                    <a:srgbClr val="000000"/>
                  </a:solidFill>
                </a:rPr>
                <a:t>contoh</a:t>
              </a:r>
              <a:r>
                <a:rPr lang="en-US" sz="1400" dirty="0">
                  <a:solidFill>
                    <a:srgbClr val="000000"/>
                  </a:solidFill>
                </a:rPr>
                <a:t>:</a:t>
              </a:r>
            </a:p>
            <a:p>
              <a:pPr marL="342900" indent="-342900"/>
              <a:r>
                <a:rPr lang="en-US" sz="1400" dirty="0">
                  <a:solidFill>
                    <a:srgbClr val="000000"/>
                  </a:solidFill>
                </a:rPr>
                <a:t>   - Anemia </a:t>
              </a:r>
              <a:r>
                <a:rPr lang="en-US" sz="1400" dirty="0" err="1">
                  <a:solidFill>
                    <a:srgbClr val="000000"/>
                  </a:solidFill>
                </a:rPr>
                <a:t>defisiensi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Folat</a:t>
              </a:r>
              <a:r>
                <a:rPr lang="en-US" sz="1400" dirty="0">
                  <a:solidFill>
                    <a:srgbClr val="000000"/>
                  </a:solidFill>
                </a:rPr>
                <a:t>,</a:t>
              </a:r>
            </a:p>
            <a:p>
              <a:pPr marL="342900" indent="-342900"/>
              <a:r>
                <a:rPr lang="en-US" sz="1400" dirty="0">
                  <a:solidFill>
                    <a:srgbClr val="000000"/>
                  </a:solidFill>
                </a:rPr>
                <a:t>   - Anemia </a:t>
              </a:r>
              <a:r>
                <a:rPr lang="en-US" sz="1400" dirty="0" err="1">
                  <a:solidFill>
                    <a:srgbClr val="000000"/>
                  </a:solidFill>
                </a:rPr>
                <a:t>defisiensi</a:t>
              </a:r>
              <a:r>
                <a:rPr lang="en-US" sz="1400" dirty="0">
                  <a:solidFill>
                    <a:srgbClr val="000000"/>
                  </a:solidFill>
                </a:rPr>
                <a:t> vitamin B12</a:t>
              </a:r>
            </a:p>
            <a:p>
              <a:pPr marL="342900" indent="-342900"/>
              <a:r>
                <a:rPr lang="en-US" sz="1400" dirty="0">
                  <a:solidFill>
                    <a:srgbClr val="000000"/>
                  </a:solidFill>
                </a:rPr>
                <a:t>B. </a:t>
              </a:r>
              <a:r>
                <a:rPr lang="en-US" sz="1400" dirty="0" err="1">
                  <a:solidFill>
                    <a:srgbClr val="000000"/>
                  </a:solidFill>
                </a:rPr>
                <a:t>Nonmegaloblastik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 marL="342900" indent="-342900"/>
              <a:r>
                <a:rPr lang="en-US" sz="1400" dirty="0">
                  <a:solidFill>
                    <a:srgbClr val="000000"/>
                  </a:solidFill>
                </a:rPr>
                <a:t>     </a:t>
              </a:r>
              <a:r>
                <a:rPr lang="en-US" sz="1400" dirty="0" err="1">
                  <a:solidFill>
                    <a:srgbClr val="000000"/>
                  </a:solidFill>
                </a:rPr>
                <a:t>contoh</a:t>
              </a:r>
              <a:r>
                <a:rPr lang="en-US" sz="1400" dirty="0">
                  <a:solidFill>
                    <a:srgbClr val="000000"/>
                  </a:solidFill>
                </a:rPr>
                <a:t>:</a:t>
              </a:r>
            </a:p>
            <a:p>
              <a:pPr marL="342900" indent="-342900"/>
              <a:r>
                <a:rPr lang="en-US" sz="1400" dirty="0">
                  <a:solidFill>
                    <a:srgbClr val="000000"/>
                  </a:solidFill>
                </a:rPr>
                <a:t>   - Anemia pd </a:t>
              </a:r>
              <a:r>
                <a:rPr lang="en-US" sz="1400" dirty="0" err="1">
                  <a:solidFill>
                    <a:srgbClr val="000000"/>
                  </a:solidFill>
                </a:rPr>
                <a:t>peny</a:t>
              </a:r>
              <a:r>
                <a:rPr lang="en-US" sz="1400" dirty="0">
                  <a:solidFill>
                    <a:srgbClr val="000000"/>
                  </a:solidFill>
                </a:rPr>
                <a:t>. </a:t>
              </a:r>
              <a:r>
                <a:rPr lang="en-US" sz="1400" dirty="0" err="1">
                  <a:solidFill>
                    <a:srgbClr val="000000"/>
                  </a:solidFill>
                </a:rPr>
                <a:t>Hati</a:t>
              </a:r>
              <a:r>
                <a:rPr lang="en-US" sz="1400" dirty="0">
                  <a:solidFill>
                    <a:srgbClr val="000000"/>
                  </a:solidFill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</a:rPr>
                <a:t>kronis</a:t>
              </a:r>
              <a:endParaRPr lang="en-US" sz="1400" dirty="0">
                <a:solidFill>
                  <a:srgbClr val="000000"/>
                </a:solidFill>
              </a:endParaRPr>
            </a:p>
            <a:p>
              <a:pPr marL="342900" indent="-342900"/>
              <a:r>
                <a:rPr lang="en-US" sz="1400" dirty="0">
                  <a:solidFill>
                    <a:srgbClr val="000000"/>
                  </a:solidFill>
                </a:rPr>
                <a:t>   - Anemia pd </a:t>
              </a:r>
              <a:r>
                <a:rPr lang="en-US" sz="1400" dirty="0" err="1">
                  <a:solidFill>
                    <a:srgbClr val="000000"/>
                  </a:solidFill>
                </a:rPr>
                <a:t>hipotiroid</a:t>
              </a:r>
              <a:r>
                <a:rPr lang="en-US" sz="1400" dirty="0">
                  <a:solidFill>
                    <a:srgbClr val="000000"/>
                  </a:solidFill>
                </a:rPr>
                <a:t>, </a:t>
              </a:r>
              <a:r>
                <a:rPr lang="en-US" sz="1400" dirty="0" err="1">
                  <a:solidFill>
                    <a:srgbClr val="000000"/>
                  </a:solidFill>
                </a:rPr>
                <a:t>dll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43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Rounded Rectangle 49"/>
          <p:cNvSpPr/>
          <p:nvPr/>
        </p:nvSpPr>
        <p:spPr>
          <a:xfrm>
            <a:off x="1143000" y="914400"/>
            <a:ext cx="2133600" cy="838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657600" y="914400"/>
            <a:ext cx="2133600" cy="838200"/>
          </a:xfrm>
          <a:prstGeom prst="roundRect">
            <a:avLst/>
          </a:prstGeom>
          <a:solidFill>
            <a:srgbClr val="46EC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019800" y="914400"/>
            <a:ext cx="2133600" cy="838200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371600" y="51448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MCV &lt;80 fl; MCH &lt;27 pg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733800" y="5105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MCV  80 -95 fl MCH  27-34 pg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72200" y="51932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MCV &gt; 95 fl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95400" y="9144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Anemia </a:t>
            </a:r>
            <a:r>
              <a:rPr lang="en-US" sz="1600" dirty="0" err="1"/>
              <a:t>hipokromik-mikrositik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733800" y="914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Anemia </a:t>
            </a:r>
            <a:r>
              <a:rPr lang="en-US" sz="1600" dirty="0" err="1"/>
              <a:t>normokromik-normositik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6172200" y="9144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Anemia </a:t>
            </a:r>
            <a:r>
              <a:rPr lang="en-US" sz="1600" dirty="0" err="1"/>
              <a:t>makrositik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7814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103</TotalTime>
  <Words>409</Words>
  <Application>Microsoft Macintosh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Symbol</vt:lpstr>
      <vt:lpstr>Wingdings</vt:lpstr>
      <vt:lpstr>Organic</vt:lpstr>
      <vt:lpstr>ANEMIA</vt:lpstr>
      <vt:lpstr>Definisi Anemia</vt:lpstr>
      <vt:lpstr>PowerPoint Presentation</vt:lpstr>
      <vt:lpstr>Klasifikasi Anemia berdasarkan patofisiologi</vt:lpstr>
      <vt:lpstr>Klasifikasi Anemia berdasarkan patofisiologi</vt:lpstr>
      <vt:lpstr>Klasifikasi Anemia berdasarkan Morfologi</vt:lpstr>
      <vt:lpstr>Klasifikasi Anemia berdasarkan Morfologi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Tyas Putri Utami</dc:creator>
  <cp:lastModifiedBy>afre raya</cp:lastModifiedBy>
  <cp:revision>16</cp:revision>
  <dcterms:created xsi:type="dcterms:W3CDTF">2017-05-28T20:08:27Z</dcterms:created>
  <dcterms:modified xsi:type="dcterms:W3CDTF">2019-01-23T14:43:31Z</dcterms:modified>
</cp:coreProperties>
</file>