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sldIdLst>
    <p:sldId id="273" r:id="rId2"/>
    <p:sldId id="274" r:id="rId3"/>
    <p:sldId id="275" r:id="rId4"/>
    <p:sldId id="276" r:id="rId5"/>
    <p:sldId id="256" r:id="rId6"/>
    <p:sldId id="272" r:id="rId7"/>
    <p:sldId id="265" r:id="rId8"/>
    <p:sldId id="278" r:id="rId9"/>
    <p:sldId id="277" r:id="rId10"/>
    <p:sldId id="281" r:id="rId11"/>
    <p:sldId id="280" r:id="rId12"/>
    <p:sldId id="282" r:id="rId13"/>
    <p:sldId id="283" r:id="rId14"/>
    <p:sldId id="284" r:id="rId15"/>
    <p:sldId id="285" r:id="rId16"/>
    <p:sldId id="287" r:id="rId17"/>
    <p:sldId id="288" r:id="rId18"/>
    <p:sldId id="266" r:id="rId19"/>
    <p:sldId id="257" r:id="rId20"/>
    <p:sldId id="258" r:id="rId21"/>
    <p:sldId id="262" r:id="rId22"/>
    <p:sldId id="263" r:id="rId23"/>
    <p:sldId id="264" r:id="rId24"/>
    <p:sldId id="271" r:id="rId25"/>
    <p:sldId id="267"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C9197-5E25-43F9-A914-F99BE25D7C5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1F44FB1-354B-4E20-BEC2-A60AFC1B4E90}">
      <dgm:prSet phldrT="[Text]"/>
      <dgm:spPr/>
      <dgm:t>
        <a:bodyPr/>
        <a:lstStyle/>
        <a:p>
          <a:r>
            <a:rPr lang="en-US" dirty="0" smtClean="0">
              <a:solidFill>
                <a:schemeClr val="tx1"/>
              </a:solidFill>
            </a:rPr>
            <a:t>1. </a:t>
          </a:r>
          <a:r>
            <a:rPr lang="en-US" dirty="0" err="1" smtClean="0">
              <a:solidFill>
                <a:schemeClr val="tx1"/>
              </a:solidFill>
            </a:rPr>
            <a:t>Segmentasi</a:t>
          </a:r>
          <a:r>
            <a:rPr lang="en-US" dirty="0" smtClean="0">
              <a:solidFill>
                <a:schemeClr val="tx1"/>
              </a:solidFill>
            </a:rPr>
            <a:t> </a:t>
          </a:r>
          <a:r>
            <a:rPr lang="en-US" dirty="0" err="1" smtClean="0">
              <a:solidFill>
                <a:schemeClr val="tx1"/>
              </a:solidFill>
            </a:rPr>
            <a:t>berdasarkan</a:t>
          </a:r>
          <a:r>
            <a:rPr lang="en-US" dirty="0" smtClean="0">
              <a:solidFill>
                <a:schemeClr val="tx1"/>
              </a:solidFill>
            </a:rPr>
            <a:t> </a:t>
          </a:r>
          <a:r>
            <a:rPr lang="en-US" dirty="0" err="1" smtClean="0">
              <a:solidFill>
                <a:schemeClr val="tx1"/>
              </a:solidFill>
            </a:rPr>
            <a:t>kebutuhan</a:t>
          </a:r>
          <a:endParaRPr lang="en-US" dirty="0">
            <a:solidFill>
              <a:schemeClr val="tx1"/>
            </a:solidFill>
          </a:endParaRPr>
        </a:p>
      </dgm:t>
    </dgm:pt>
    <dgm:pt modelId="{5E660DA7-B442-4F5A-9713-92996DCDA35E}" type="parTrans" cxnId="{915CAC30-BAE2-4A3E-B925-19D9C9F5B1BD}">
      <dgm:prSet/>
      <dgm:spPr/>
      <dgm:t>
        <a:bodyPr/>
        <a:lstStyle/>
        <a:p>
          <a:endParaRPr lang="en-US">
            <a:solidFill>
              <a:schemeClr val="tx1"/>
            </a:solidFill>
          </a:endParaRPr>
        </a:p>
      </dgm:t>
    </dgm:pt>
    <dgm:pt modelId="{DAF88772-B7BA-498C-B423-95EF8EFE7B59}" type="sibTrans" cxnId="{915CAC30-BAE2-4A3E-B925-19D9C9F5B1BD}">
      <dgm:prSet/>
      <dgm:spPr/>
      <dgm:t>
        <a:bodyPr/>
        <a:lstStyle/>
        <a:p>
          <a:endParaRPr lang="en-US">
            <a:solidFill>
              <a:schemeClr val="tx1"/>
            </a:solidFill>
          </a:endParaRPr>
        </a:p>
      </dgm:t>
    </dgm:pt>
    <dgm:pt modelId="{FD245B98-73C7-4F64-9323-E641F60DF3F7}">
      <dgm:prSet phldrT="[Text]"/>
      <dgm:spPr>
        <a:solidFill>
          <a:srgbClr val="FFFF00">
            <a:alpha val="90000"/>
          </a:srgbClr>
        </a:solidFill>
      </dgm:spPr>
      <dgm:t>
        <a:bodyPr/>
        <a:lstStyle/>
        <a:p>
          <a:r>
            <a:rPr lang="en-US" dirty="0" smtClean="0">
              <a:solidFill>
                <a:schemeClr val="tx1"/>
              </a:solidFill>
            </a:rPr>
            <a:t>2. </a:t>
          </a:r>
          <a:r>
            <a:rPr lang="en-US" dirty="0" err="1" smtClean="0">
              <a:solidFill>
                <a:schemeClr val="tx1"/>
              </a:solidFill>
            </a:rPr>
            <a:t>Identifikasi</a:t>
          </a:r>
          <a:r>
            <a:rPr lang="en-US" dirty="0" smtClean="0">
              <a:solidFill>
                <a:schemeClr val="tx1"/>
              </a:solidFill>
            </a:rPr>
            <a:t> </a:t>
          </a:r>
          <a:r>
            <a:rPr lang="en-US" dirty="0" err="1" smtClean="0">
              <a:solidFill>
                <a:schemeClr val="tx1"/>
              </a:solidFill>
            </a:rPr>
            <a:t>segmen</a:t>
          </a:r>
          <a:endParaRPr lang="en-US" dirty="0">
            <a:solidFill>
              <a:schemeClr val="tx1"/>
            </a:solidFill>
          </a:endParaRPr>
        </a:p>
      </dgm:t>
    </dgm:pt>
    <dgm:pt modelId="{DFF05197-BE25-457D-9679-7916BB5957A8}" type="parTrans" cxnId="{C8A93B69-930E-42B2-820A-54CCF12ECE94}">
      <dgm:prSet/>
      <dgm:spPr/>
      <dgm:t>
        <a:bodyPr/>
        <a:lstStyle/>
        <a:p>
          <a:endParaRPr lang="en-US">
            <a:solidFill>
              <a:schemeClr val="tx1"/>
            </a:solidFill>
          </a:endParaRPr>
        </a:p>
      </dgm:t>
    </dgm:pt>
    <dgm:pt modelId="{6E1F8456-6F00-46AB-90DA-0A482944AA34}" type="sibTrans" cxnId="{C8A93B69-930E-42B2-820A-54CCF12ECE94}">
      <dgm:prSet/>
      <dgm:spPr/>
      <dgm:t>
        <a:bodyPr/>
        <a:lstStyle/>
        <a:p>
          <a:endParaRPr lang="en-US">
            <a:solidFill>
              <a:schemeClr val="tx1"/>
            </a:solidFill>
          </a:endParaRPr>
        </a:p>
      </dgm:t>
    </dgm:pt>
    <dgm:pt modelId="{3A1F09AF-EF9C-4B6E-80E2-B35ACB50AEAF}">
      <dgm:prSet phldrT="[Text]"/>
      <dgm:spPr>
        <a:solidFill>
          <a:srgbClr val="00B0F0">
            <a:alpha val="90000"/>
          </a:srgbClr>
        </a:solidFill>
      </dgm:spPr>
      <dgm:t>
        <a:bodyPr/>
        <a:lstStyle/>
        <a:p>
          <a:r>
            <a:rPr lang="en-US" dirty="0" smtClean="0">
              <a:solidFill>
                <a:schemeClr val="tx1"/>
              </a:solidFill>
            </a:rPr>
            <a:t>3. </a:t>
          </a:r>
          <a:r>
            <a:rPr lang="en-US" dirty="0" err="1" smtClean="0">
              <a:solidFill>
                <a:schemeClr val="tx1"/>
              </a:solidFill>
            </a:rPr>
            <a:t>Daya</a:t>
          </a:r>
          <a:r>
            <a:rPr lang="en-US" dirty="0" smtClean="0">
              <a:solidFill>
                <a:schemeClr val="tx1"/>
              </a:solidFill>
            </a:rPr>
            <a:t> </a:t>
          </a:r>
          <a:r>
            <a:rPr lang="en-US" dirty="0" err="1" smtClean="0">
              <a:solidFill>
                <a:schemeClr val="tx1"/>
              </a:solidFill>
            </a:rPr>
            <a:t>tarik</a:t>
          </a:r>
          <a:r>
            <a:rPr lang="en-US" dirty="0" smtClean="0">
              <a:solidFill>
                <a:schemeClr val="tx1"/>
              </a:solidFill>
            </a:rPr>
            <a:t> </a:t>
          </a:r>
          <a:r>
            <a:rPr lang="en-US" dirty="0" err="1" smtClean="0">
              <a:solidFill>
                <a:schemeClr val="tx1"/>
              </a:solidFill>
            </a:rPr>
            <a:t>segmen</a:t>
          </a:r>
          <a:endParaRPr lang="en-US" dirty="0">
            <a:solidFill>
              <a:schemeClr val="tx1"/>
            </a:solidFill>
          </a:endParaRPr>
        </a:p>
      </dgm:t>
    </dgm:pt>
    <dgm:pt modelId="{13F77D5B-63C3-4797-B615-322BDF75B814}" type="parTrans" cxnId="{130ED3D9-16D5-4041-9A7E-C5E40FF4CB68}">
      <dgm:prSet/>
      <dgm:spPr/>
      <dgm:t>
        <a:bodyPr/>
        <a:lstStyle/>
        <a:p>
          <a:endParaRPr lang="en-US">
            <a:solidFill>
              <a:schemeClr val="tx1"/>
            </a:solidFill>
          </a:endParaRPr>
        </a:p>
      </dgm:t>
    </dgm:pt>
    <dgm:pt modelId="{ACE7DE2E-D3C2-4692-A8EC-741658AAB98E}" type="sibTrans" cxnId="{130ED3D9-16D5-4041-9A7E-C5E40FF4CB68}">
      <dgm:prSet/>
      <dgm:spPr/>
      <dgm:t>
        <a:bodyPr/>
        <a:lstStyle/>
        <a:p>
          <a:endParaRPr lang="en-US">
            <a:solidFill>
              <a:schemeClr val="tx1"/>
            </a:solidFill>
          </a:endParaRPr>
        </a:p>
      </dgm:t>
    </dgm:pt>
    <dgm:pt modelId="{A1CFDAEF-A382-4FB6-BA9F-6D088396A12C}">
      <dgm:prSet phldrT="[Text]"/>
      <dgm:spPr>
        <a:solidFill>
          <a:srgbClr val="00B050"/>
        </a:solidFill>
      </dgm:spPr>
      <dgm:t>
        <a:bodyPr/>
        <a:lstStyle/>
        <a:p>
          <a:r>
            <a:rPr lang="en-US" dirty="0" smtClean="0">
              <a:solidFill>
                <a:schemeClr val="tx1"/>
              </a:solidFill>
            </a:rPr>
            <a:t>4. Tingkat </a:t>
          </a:r>
          <a:r>
            <a:rPr lang="en-US" dirty="0" err="1" smtClean="0">
              <a:solidFill>
                <a:schemeClr val="tx1"/>
              </a:solidFill>
            </a:rPr>
            <a:t>Probilitas</a:t>
          </a:r>
          <a:r>
            <a:rPr lang="en-US" dirty="0" smtClean="0">
              <a:solidFill>
                <a:schemeClr val="tx1"/>
              </a:solidFill>
            </a:rPr>
            <a:t> </a:t>
          </a:r>
          <a:r>
            <a:rPr lang="en-US" dirty="0" err="1" smtClean="0">
              <a:solidFill>
                <a:schemeClr val="tx1"/>
              </a:solidFill>
            </a:rPr>
            <a:t>Segmen</a:t>
          </a:r>
          <a:endParaRPr lang="en-US" dirty="0">
            <a:solidFill>
              <a:schemeClr val="tx1"/>
            </a:solidFill>
          </a:endParaRPr>
        </a:p>
      </dgm:t>
    </dgm:pt>
    <dgm:pt modelId="{8107E853-1072-4A71-ADA9-90959D2C5AFC}" type="parTrans" cxnId="{9E574F01-5BC6-4732-8AC3-34445C4E09D5}">
      <dgm:prSet/>
      <dgm:spPr/>
      <dgm:t>
        <a:bodyPr/>
        <a:lstStyle/>
        <a:p>
          <a:endParaRPr lang="en-US">
            <a:solidFill>
              <a:schemeClr val="tx1"/>
            </a:solidFill>
          </a:endParaRPr>
        </a:p>
      </dgm:t>
    </dgm:pt>
    <dgm:pt modelId="{2B80E8EC-D32B-443E-9D62-26FC93DA7248}" type="sibTrans" cxnId="{9E574F01-5BC6-4732-8AC3-34445C4E09D5}">
      <dgm:prSet/>
      <dgm:spPr/>
      <dgm:t>
        <a:bodyPr/>
        <a:lstStyle/>
        <a:p>
          <a:endParaRPr lang="en-US">
            <a:solidFill>
              <a:schemeClr val="tx1"/>
            </a:solidFill>
          </a:endParaRPr>
        </a:p>
      </dgm:t>
    </dgm:pt>
    <dgm:pt modelId="{6497574E-DB45-435D-91ED-A42189C595EB}">
      <dgm:prSet phldrT="[Text]"/>
      <dgm:spPr>
        <a:solidFill>
          <a:srgbClr val="0070C0">
            <a:alpha val="90000"/>
          </a:srgbClr>
        </a:solidFill>
      </dgm:spPr>
      <dgm:t>
        <a:bodyPr/>
        <a:lstStyle/>
        <a:p>
          <a:r>
            <a:rPr lang="en-US" dirty="0" smtClean="0">
              <a:solidFill>
                <a:schemeClr val="tx1"/>
              </a:solidFill>
            </a:rPr>
            <a:t>5. </a:t>
          </a:r>
          <a:r>
            <a:rPr lang="en-US" dirty="0" err="1" smtClean="0">
              <a:solidFill>
                <a:schemeClr val="tx1"/>
              </a:solidFill>
            </a:rPr>
            <a:t>Penetapan</a:t>
          </a:r>
          <a:r>
            <a:rPr lang="en-US" dirty="0" smtClean="0">
              <a:solidFill>
                <a:schemeClr val="tx1"/>
              </a:solidFill>
            </a:rPr>
            <a:t> </a:t>
          </a:r>
          <a:r>
            <a:rPr lang="en-US" dirty="0" err="1" smtClean="0">
              <a:solidFill>
                <a:schemeClr val="tx1"/>
              </a:solidFill>
            </a:rPr>
            <a:t>posisi</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segmen</a:t>
          </a:r>
          <a:endParaRPr lang="en-US" dirty="0">
            <a:solidFill>
              <a:schemeClr val="tx1"/>
            </a:solidFill>
          </a:endParaRPr>
        </a:p>
      </dgm:t>
    </dgm:pt>
    <dgm:pt modelId="{79ADB055-0A2A-480F-B79C-E570C582B687}" type="parTrans" cxnId="{0C08C449-EAB3-4871-B986-183BAE43B2BD}">
      <dgm:prSet/>
      <dgm:spPr/>
      <dgm:t>
        <a:bodyPr/>
        <a:lstStyle/>
        <a:p>
          <a:endParaRPr lang="en-US">
            <a:solidFill>
              <a:schemeClr val="tx1"/>
            </a:solidFill>
          </a:endParaRPr>
        </a:p>
      </dgm:t>
    </dgm:pt>
    <dgm:pt modelId="{99773EA7-9F4E-40A6-949F-1959EBD11868}" type="sibTrans" cxnId="{0C08C449-EAB3-4871-B986-183BAE43B2BD}">
      <dgm:prSet/>
      <dgm:spPr/>
      <dgm:t>
        <a:bodyPr/>
        <a:lstStyle/>
        <a:p>
          <a:endParaRPr lang="en-US">
            <a:solidFill>
              <a:schemeClr val="tx1"/>
            </a:solidFill>
          </a:endParaRPr>
        </a:p>
      </dgm:t>
    </dgm:pt>
    <dgm:pt modelId="{1E7DF9EF-BF20-45B0-8FC1-BE833715473F}">
      <dgm:prSet phldrT="[Text]"/>
      <dgm:spPr>
        <a:solidFill>
          <a:srgbClr val="FFC000">
            <a:alpha val="90000"/>
          </a:srgbClr>
        </a:solidFill>
      </dgm:spPr>
      <dgm:t>
        <a:bodyPr/>
        <a:lstStyle/>
        <a:p>
          <a:r>
            <a:rPr lang="en-US" dirty="0" smtClean="0">
              <a:solidFill>
                <a:schemeClr val="tx1"/>
              </a:solidFill>
            </a:rPr>
            <a:t>6. “</a:t>
          </a:r>
          <a:r>
            <a:rPr lang="en-US" dirty="0" err="1" smtClean="0">
              <a:solidFill>
                <a:schemeClr val="tx1"/>
              </a:solidFill>
            </a:rPr>
            <a:t>tes</a:t>
          </a:r>
          <a:r>
            <a:rPr lang="en-US" dirty="0" smtClean="0">
              <a:solidFill>
                <a:schemeClr val="tx1"/>
              </a:solidFill>
            </a:rPr>
            <a:t> </a:t>
          </a:r>
          <a:r>
            <a:rPr lang="en-US" dirty="0" err="1" smtClean="0">
              <a:solidFill>
                <a:schemeClr val="tx1"/>
              </a:solidFill>
            </a:rPr>
            <a:t>Asam</a:t>
          </a:r>
          <a:r>
            <a:rPr lang="en-US" dirty="0" smtClean="0">
              <a:solidFill>
                <a:schemeClr val="tx1"/>
              </a:solidFill>
            </a:rPr>
            <a:t>” </a:t>
          </a:r>
          <a:r>
            <a:rPr lang="en-US" dirty="0" err="1" smtClean="0">
              <a:solidFill>
                <a:schemeClr val="tx1"/>
              </a:solidFill>
            </a:rPr>
            <a:t>segmen</a:t>
          </a:r>
          <a:endParaRPr lang="en-US" dirty="0">
            <a:solidFill>
              <a:schemeClr val="tx1"/>
            </a:solidFill>
          </a:endParaRPr>
        </a:p>
      </dgm:t>
    </dgm:pt>
    <dgm:pt modelId="{23098B24-E5D3-4B4F-AAC2-0692DB36506E}" type="parTrans" cxnId="{3434504E-658D-4FCB-BD9D-88ED675C7A2A}">
      <dgm:prSet/>
      <dgm:spPr/>
      <dgm:t>
        <a:bodyPr/>
        <a:lstStyle/>
        <a:p>
          <a:endParaRPr lang="en-US">
            <a:solidFill>
              <a:schemeClr val="tx1"/>
            </a:solidFill>
          </a:endParaRPr>
        </a:p>
      </dgm:t>
    </dgm:pt>
    <dgm:pt modelId="{4233B983-D56F-4AD6-8940-E20A711A2B5F}" type="sibTrans" cxnId="{3434504E-658D-4FCB-BD9D-88ED675C7A2A}">
      <dgm:prSet/>
      <dgm:spPr/>
      <dgm:t>
        <a:bodyPr/>
        <a:lstStyle/>
        <a:p>
          <a:endParaRPr lang="en-US">
            <a:solidFill>
              <a:schemeClr val="tx1"/>
            </a:solidFill>
          </a:endParaRPr>
        </a:p>
      </dgm:t>
    </dgm:pt>
    <dgm:pt modelId="{3458781C-CAF6-443E-90DC-73135A3634A3}">
      <dgm:prSet phldrT="[Text]"/>
      <dgm:spPr>
        <a:solidFill>
          <a:srgbClr val="FF0000"/>
        </a:solidFill>
      </dgm:spPr>
      <dgm:t>
        <a:bodyPr/>
        <a:lstStyle/>
        <a:p>
          <a:r>
            <a:rPr lang="en-US" dirty="0" smtClean="0">
              <a:solidFill>
                <a:schemeClr val="tx1"/>
              </a:solidFill>
            </a:rPr>
            <a:t>7. </a:t>
          </a:r>
          <a:r>
            <a:rPr lang="en-US" dirty="0" err="1" smtClean="0">
              <a:solidFill>
                <a:schemeClr val="tx1"/>
              </a:solidFill>
            </a:rPr>
            <a:t>Strategi</a:t>
          </a:r>
          <a:r>
            <a:rPr lang="en-US" dirty="0" smtClean="0">
              <a:solidFill>
                <a:schemeClr val="tx1"/>
              </a:solidFill>
            </a:rPr>
            <a:t> </a:t>
          </a:r>
          <a:r>
            <a:rPr lang="en-US" dirty="0" err="1" smtClean="0">
              <a:solidFill>
                <a:schemeClr val="tx1"/>
              </a:solidFill>
            </a:rPr>
            <a:t>kombinasi</a:t>
          </a:r>
          <a:r>
            <a:rPr lang="en-US" dirty="0" smtClean="0">
              <a:solidFill>
                <a:schemeClr val="tx1"/>
              </a:solidFill>
            </a:rPr>
            <a:t> </a:t>
          </a:r>
          <a:r>
            <a:rPr lang="en-US" dirty="0" err="1" smtClean="0">
              <a:solidFill>
                <a:schemeClr val="tx1"/>
              </a:solidFill>
            </a:rPr>
            <a:t>pemasaran</a:t>
          </a:r>
          <a:endParaRPr lang="en-US" dirty="0">
            <a:solidFill>
              <a:schemeClr val="tx1"/>
            </a:solidFill>
          </a:endParaRPr>
        </a:p>
      </dgm:t>
    </dgm:pt>
    <dgm:pt modelId="{3EBCA9A5-9016-43E9-B909-1E65D550B46C}" type="parTrans" cxnId="{7E775296-206D-40C4-8C4E-803E37134B5C}">
      <dgm:prSet/>
      <dgm:spPr/>
      <dgm:t>
        <a:bodyPr/>
        <a:lstStyle/>
        <a:p>
          <a:endParaRPr lang="en-US">
            <a:solidFill>
              <a:schemeClr val="tx1"/>
            </a:solidFill>
          </a:endParaRPr>
        </a:p>
      </dgm:t>
    </dgm:pt>
    <dgm:pt modelId="{609F5EEC-0B2D-46E2-B5BB-BA8B83FF310C}" type="sibTrans" cxnId="{7E775296-206D-40C4-8C4E-803E37134B5C}">
      <dgm:prSet/>
      <dgm:spPr/>
      <dgm:t>
        <a:bodyPr/>
        <a:lstStyle/>
        <a:p>
          <a:endParaRPr lang="en-US">
            <a:solidFill>
              <a:schemeClr val="tx1"/>
            </a:solidFill>
          </a:endParaRPr>
        </a:p>
      </dgm:t>
    </dgm:pt>
    <dgm:pt modelId="{263159B3-6651-46AA-8922-7EDC1C87D439}" type="pres">
      <dgm:prSet presAssocID="{0AFC9197-5E25-43F9-A914-F99BE25D7C5C}" presName="Name0" presStyleCnt="0">
        <dgm:presLayoutVars>
          <dgm:chPref val="3"/>
          <dgm:dir/>
          <dgm:animLvl val="lvl"/>
          <dgm:resizeHandles/>
        </dgm:presLayoutVars>
      </dgm:prSet>
      <dgm:spPr/>
      <dgm:t>
        <a:bodyPr/>
        <a:lstStyle/>
        <a:p>
          <a:endParaRPr lang="en-US"/>
        </a:p>
      </dgm:t>
    </dgm:pt>
    <dgm:pt modelId="{29188FA2-5346-42AF-A26B-F37725A9E879}" type="pres">
      <dgm:prSet presAssocID="{D1F44FB1-354B-4E20-BEC2-A60AFC1B4E90}" presName="horFlow" presStyleCnt="0"/>
      <dgm:spPr/>
    </dgm:pt>
    <dgm:pt modelId="{15E08208-A18A-4C42-B7A8-0C74C4812D89}" type="pres">
      <dgm:prSet presAssocID="{D1F44FB1-354B-4E20-BEC2-A60AFC1B4E90}" presName="bigChev" presStyleLbl="node1" presStyleIdx="0" presStyleCnt="3"/>
      <dgm:spPr/>
      <dgm:t>
        <a:bodyPr/>
        <a:lstStyle/>
        <a:p>
          <a:endParaRPr lang="en-US"/>
        </a:p>
      </dgm:t>
    </dgm:pt>
    <dgm:pt modelId="{7EE83D12-16C6-4CF2-BFC5-0AD8FCD8BF06}" type="pres">
      <dgm:prSet presAssocID="{DFF05197-BE25-457D-9679-7916BB5957A8}" presName="parTrans" presStyleCnt="0"/>
      <dgm:spPr/>
    </dgm:pt>
    <dgm:pt modelId="{2392B20B-926D-4F97-8B58-55BF84737EDE}" type="pres">
      <dgm:prSet presAssocID="{FD245B98-73C7-4F64-9323-E641F60DF3F7}" presName="node" presStyleLbl="alignAccFollowNode1" presStyleIdx="0" presStyleCnt="4">
        <dgm:presLayoutVars>
          <dgm:bulletEnabled val="1"/>
        </dgm:presLayoutVars>
      </dgm:prSet>
      <dgm:spPr/>
      <dgm:t>
        <a:bodyPr/>
        <a:lstStyle/>
        <a:p>
          <a:endParaRPr lang="en-US"/>
        </a:p>
      </dgm:t>
    </dgm:pt>
    <dgm:pt modelId="{917FBD86-CA2E-410D-A92F-A897D9BB21AE}" type="pres">
      <dgm:prSet presAssocID="{6E1F8456-6F00-46AB-90DA-0A482944AA34}" presName="sibTrans" presStyleCnt="0"/>
      <dgm:spPr/>
    </dgm:pt>
    <dgm:pt modelId="{93E03BA2-F2CD-420D-A1AA-19E30D4ABBC2}" type="pres">
      <dgm:prSet presAssocID="{3A1F09AF-EF9C-4B6E-80E2-B35ACB50AEAF}" presName="node" presStyleLbl="alignAccFollowNode1" presStyleIdx="1" presStyleCnt="4">
        <dgm:presLayoutVars>
          <dgm:bulletEnabled val="1"/>
        </dgm:presLayoutVars>
      </dgm:prSet>
      <dgm:spPr/>
      <dgm:t>
        <a:bodyPr/>
        <a:lstStyle/>
        <a:p>
          <a:endParaRPr lang="en-US"/>
        </a:p>
      </dgm:t>
    </dgm:pt>
    <dgm:pt modelId="{06C2B5B1-AC69-4CFD-9DD2-1674353A6286}" type="pres">
      <dgm:prSet presAssocID="{D1F44FB1-354B-4E20-BEC2-A60AFC1B4E90}" presName="vSp" presStyleCnt="0"/>
      <dgm:spPr/>
    </dgm:pt>
    <dgm:pt modelId="{5E8EAB8A-0FB5-4DAF-9899-8F9272F004B3}" type="pres">
      <dgm:prSet presAssocID="{A1CFDAEF-A382-4FB6-BA9F-6D088396A12C}" presName="horFlow" presStyleCnt="0"/>
      <dgm:spPr/>
    </dgm:pt>
    <dgm:pt modelId="{D772CCA0-4AEC-4831-AB4D-7B8CC80A1294}" type="pres">
      <dgm:prSet presAssocID="{A1CFDAEF-A382-4FB6-BA9F-6D088396A12C}" presName="bigChev" presStyleLbl="node1" presStyleIdx="1" presStyleCnt="3" custLinFactNeighborX="16704" custLinFactNeighborY="-1072"/>
      <dgm:spPr/>
      <dgm:t>
        <a:bodyPr/>
        <a:lstStyle/>
        <a:p>
          <a:endParaRPr lang="en-US"/>
        </a:p>
      </dgm:t>
    </dgm:pt>
    <dgm:pt modelId="{DF2CEDEE-A07C-41E3-AD3D-5413072FAD1E}" type="pres">
      <dgm:prSet presAssocID="{79ADB055-0A2A-480F-B79C-E570C582B687}" presName="parTrans" presStyleCnt="0"/>
      <dgm:spPr/>
    </dgm:pt>
    <dgm:pt modelId="{6143C98D-CB67-4CC4-9EFA-E933EF34331A}" type="pres">
      <dgm:prSet presAssocID="{6497574E-DB45-435D-91ED-A42189C595EB}" presName="node" presStyleLbl="alignAccFollowNode1" presStyleIdx="2" presStyleCnt="4">
        <dgm:presLayoutVars>
          <dgm:bulletEnabled val="1"/>
        </dgm:presLayoutVars>
      </dgm:prSet>
      <dgm:spPr/>
      <dgm:t>
        <a:bodyPr/>
        <a:lstStyle/>
        <a:p>
          <a:endParaRPr lang="en-US"/>
        </a:p>
      </dgm:t>
    </dgm:pt>
    <dgm:pt modelId="{F141C8D9-642D-4B08-AFC3-DD1E36D20E24}" type="pres">
      <dgm:prSet presAssocID="{99773EA7-9F4E-40A6-949F-1959EBD11868}" presName="sibTrans" presStyleCnt="0"/>
      <dgm:spPr/>
    </dgm:pt>
    <dgm:pt modelId="{6594E698-161A-4E92-807B-DB7014274F8A}" type="pres">
      <dgm:prSet presAssocID="{1E7DF9EF-BF20-45B0-8FC1-BE833715473F}" presName="node" presStyleLbl="alignAccFollowNode1" presStyleIdx="3" presStyleCnt="4">
        <dgm:presLayoutVars>
          <dgm:bulletEnabled val="1"/>
        </dgm:presLayoutVars>
      </dgm:prSet>
      <dgm:spPr/>
      <dgm:t>
        <a:bodyPr/>
        <a:lstStyle/>
        <a:p>
          <a:endParaRPr lang="en-US"/>
        </a:p>
      </dgm:t>
    </dgm:pt>
    <dgm:pt modelId="{A3FB365C-3B41-4495-97AE-388A00AC8681}" type="pres">
      <dgm:prSet presAssocID="{A1CFDAEF-A382-4FB6-BA9F-6D088396A12C}" presName="vSp" presStyleCnt="0"/>
      <dgm:spPr/>
    </dgm:pt>
    <dgm:pt modelId="{6907520C-39D0-44E8-B94B-24745AA6D1FF}" type="pres">
      <dgm:prSet presAssocID="{3458781C-CAF6-443E-90DC-73135A3634A3}" presName="horFlow" presStyleCnt="0"/>
      <dgm:spPr/>
    </dgm:pt>
    <dgm:pt modelId="{BE3780A8-36D1-42BF-BEC6-49A0321A905D}" type="pres">
      <dgm:prSet presAssocID="{3458781C-CAF6-443E-90DC-73135A3634A3}" presName="bigChev" presStyleLbl="node1" presStyleIdx="2" presStyleCnt="3"/>
      <dgm:spPr/>
      <dgm:t>
        <a:bodyPr/>
        <a:lstStyle/>
        <a:p>
          <a:endParaRPr lang="en-US"/>
        </a:p>
      </dgm:t>
    </dgm:pt>
  </dgm:ptLst>
  <dgm:cxnLst>
    <dgm:cxn modelId="{130ED3D9-16D5-4041-9A7E-C5E40FF4CB68}" srcId="{D1F44FB1-354B-4E20-BEC2-A60AFC1B4E90}" destId="{3A1F09AF-EF9C-4B6E-80E2-B35ACB50AEAF}" srcOrd="1" destOrd="0" parTransId="{13F77D5B-63C3-4797-B615-322BDF75B814}" sibTransId="{ACE7DE2E-D3C2-4692-A8EC-741658AAB98E}"/>
    <dgm:cxn modelId="{9E574F01-5BC6-4732-8AC3-34445C4E09D5}" srcId="{0AFC9197-5E25-43F9-A914-F99BE25D7C5C}" destId="{A1CFDAEF-A382-4FB6-BA9F-6D088396A12C}" srcOrd="1" destOrd="0" parTransId="{8107E853-1072-4A71-ADA9-90959D2C5AFC}" sibTransId="{2B80E8EC-D32B-443E-9D62-26FC93DA7248}"/>
    <dgm:cxn modelId="{0C08C449-EAB3-4871-B986-183BAE43B2BD}" srcId="{A1CFDAEF-A382-4FB6-BA9F-6D088396A12C}" destId="{6497574E-DB45-435D-91ED-A42189C595EB}" srcOrd="0" destOrd="0" parTransId="{79ADB055-0A2A-480F-B79C-E570C582B687}" sibTransId="{99773EA7-9F4E-40A6-949F-1959EBD11868}"/>
    <dgm:cxn modelId="{1BB614DD-59A0-4B2A-BB0C-4EC9AAC4C7B2}" type="presOf" srcId="{0AFC9197-5E25-43F9-A914-F99BE25D7C5C}" destId="{263159B3-6651-46AA-8922-7EDC1C87D439}" srcOrd="0" destOrd="0" presId="urn:microsoft.com/office/officeart/2005/8/layout/lProcess3"/>
    <dgm:cxn modelId="{C8A93B69-930E-42B2-820A-54CCF12ECE94}" srcId="{D1F44FB1-354B-4E20-BEC2-A60AFC1B4E90}" destId="{FD245B98-73C7-4F64-9323-E641F60DF3F7}" srcOrd="0" destOrd="0" parTransId="{DFF05197-BE25-457D-9679-7916BB5957A8}" sibTransId="{6E1F8456-6F00-46AB-90DA-0A482944AA34}"/>
    <dgm:cxn modelId="{3434504E-658D-4FCB-BD9D-88ED675C7A2A}" srcId="{A1CFDAEF-A382-4FB6-BA9F-6D088396A12C}" destId="{1E7DF9EF-BF20-45B0-8FC1-BE833715473F}" srcOrd="1" destOrd="0" parTransId="{23098B24-E5D3-4B4F-AAC2-0692DB36506E}" sibTransId="{4233B983-D56F-4AD6-8940-E20A711A2B5F}"/>
    <dgm:cxn modelId="{7E775296-206D-40C4-8C4E-803E37134B5C}" srcId="{0AFC9197-5E25-43F9-A914-F99BE25D7C5C}" destId="{3458781C-CAF6-443E-90DC-73135A3634A3}" srcOrd="2" destOrd="0" parTransId="{3EBCA9A5-9016-43E9-B909-1E65D550B46C}" sibTransId="{609F5EEC-0B2D-46E2-B5BB-BA8B83FF310C}"/>
    <dgm:cxn modelId="{EAC9BDD4-FDD6-4392-96AC-F7131F31FB9F}" type="presOf" srcId="{3A1F09AF-EF9C-4B6E-80E2-B35ACB50AEAF}" destId="{93E03BA2-F2CD-420D-A1AA-19E30D4ABBC2}" srcOrd="0" destOrd="0" presId="urn:microsoft.com/office/officeart/2005/8/layout/lProcess3"/>
    <dgm:cxn modelId="{764088C8-F4D2-4CA4-B846-6AA515C31B20}" type="presOf" srcId="{A1CFDAEF-A382-4FB6-BA9F-6D088396A12C}" destId="{D772CCA0-4AEC-4831-AB4D-7B8CC80A1294}" srcOrd="0" destOrd="0" presId="urn:microsoft.com/office/officeart/2005/8/layout/lProcess3"/>
    <dgm:cxn modelId="{4F0AA77F-FEF9-4286-AA4D-2226315BA26B}" type="presOf" srcId="{FD245B98-73C7-4F64-9323-E641F60DF3F7}" destId="{2392B20B-926D-4F97-8B58-55BF84737EDE}" srcOrd="0" destOrd="0" presId="urn:microsoft.com/office/officeart/2005/8/layout/lProcess3"/>
    <dgm:cxn modelId="{512407ED-7E41-4D55-A2EF-AA6EFCC763D9}" type="presOf" srcId="{1E7DF9EF-BF20-45B0-8FC1-BE833715473F}" destId="{6594E698-161A-4E92-807B-DB7014274F8A}" srcOrd="0" destOrd="0" presId="urn:microsoft.com/office/officeart/2005/8/layout/lProcess3"/>
    <dgm:cxn modelId="{40DABE02-2927-4E79-A9AD-566E79576452}" type="presOf" srcId="{3458781C-CAF6-443E-90DC-73135A3634A3}" destId="{BE3780A8-36D1-42BF-BEC6-49A0321A905D}" srcOrd="0" destOrd="0" presId="urn:microsoft.com/office/officeart/2005/8/layout/lProcess3"/>
    <dgm:cxn modelId="{915CAC30-BAE2-4A3E-B925-19D9C9F5B1BD}" srcId="{0AFC9197-5E25-43F9-A914-F99BE25D7C5C}" destId="{D1F44FB1-354B-4E20-BEC2-A60AFC1B4E90}" srcOrd="0" destOrd="0" parTransId="{5E660DA7-B442-4F5A-9713-92996DCDA35E}" sibTransId="{DAF88772-B7BA-498C-B423-95EF8EFE7B59}"/>
    <dgm:cxn modelId="{9A4CD78E-57D0-4EFA-A556-40F90A8533CD}" type="presOf" srcId="{D1F44FB1-354B-4E20-BEC2-A60AFC1B4E90}" destId="{15E08208-A18A-4C42-B7A8-0C74C4812D89}" srcOrd="0" destOrd="0" presId="urn:microsoft.com/office/officeart/2005/8/layout/lProcess3"/>
    <dgm:cxn modelId="{EFE41BB7-4927-4F6A-9B52-C0ABE88F322D}" type="presOf" srcId="{6497574E-DB45-435D-91ED-A42189C595EB}" destId="{6143C98D-CB67-4CC4-9EFA-E933EF34331A}" srcOrd="0" destOrd="0" presId="urn:microsoft.com/office/officeart/2005/8/layout/lProcess3"/>
    <dgm:cxn modelId="{AFFC40F9-E1D8-4462-B6D5-D82762395920}" type="presParOf" srcId="{263159B3-6651-46AA-8922-7EDC1C87D439}" destId="{29188FA2-5346-42AF-A26B-F37725A9E879}" srcOrd="0" destOrd="0" presId="urn:microsoft.com/office/officeart/2005/8/layout/lProcess3"/>
    <dgm:cxn modelId="{0609CCD1-8664-476C-905E-F506E0B03DC6}" type="presParOf" srcId="{29188FA2-5346-42AF-A26B-F37725A9E879}" destId="{15E08208-A18A-4C42-B7A8-0C74C4812D89}" srcOrd="0" destOrd="0" presId="urn:microsoft.com/office/officeart/2005/8/layout/lProcess3"/>
    <dgm:cxn modelId="{C1CF2E2F-3217-4E89-BF3F-D129A12E7C49}" type="presParOf" srcId="{29188FA2-5346-42AF-A26B-F37725A9E879}" destId="{7EE83D12-16C6-4CF2-BFC5-0AD8FCD8BF06}" srcOrd="1" destOrd="0" presId="urn:microsoft.com/office/officeart/2005/8/layout/lProcess3"/>
    <dgm:cxn modelId="{B62CFF1C-7051-413E-B309-B39762A9BFED}" type="presParOf" srcId="{29188FA2-5346-42AF-A26B-F37725A9E879}" destId="{2392B20B-926D-4F97-8B58-55BF84737EDE}" srcOrd="2" destOrd="0" presId="urn:microsoft.com/office/officeart/2005/8/layout/lProcess3"/>
    <dgm:cxn modelId="{9AC12E0D-48E7-4049-8BF2-D92B74809B68}" type="presParOf" srcId="{29188FA2-5346-42AF-A26B-F37725A9E879}" destId="{917FBD86-CA2E-410D-A92F-A897D9BB21AE}" srcOrd="3" destOrd="0" presId="urn:microsoft.com/office/officeart/2005/8/layout/lProcess3"/>
    <dgm:cxn modelId="{CB9A28A9-B1C3-491D-85D2-CF5FCC1B7AD2}" type="presParOf" srcId="{29188FA2-5346-42AF-A26B-F37725A9E879}" destId="{93E03BA2-F2CD-420D-A1AA-19E30D4ABBC2}" srcOrd="4" destOrd="0" presId="urn:microsoft.com/office/officeart/2005/8/layout/lProcess3"/>
    <dgm:cxn modelId="{BB84294F-37A5-4E81-B80A-6ED722627159}" type="presParOf" srcId="{263159B3-6651-46AA-8922-7EDC1C87D439}" destId="{06C2B5B1-AC69-4CFD-9DD2-1674353A6286}" srcOrd="1" destOrd="0" presId="urn:microsoft.com/office/officeart/2005/8/layout/lProcess3"/>
    <dgm:cxn modelId="{6CB7EF97-23E6-4C67-A57B-8BA9430D5F20}" type="presParOf" srcId="{263159B3-6651-46AA-8922-7EDC1C87D439}" destId="{5E8EAB8A-0FB5-4DAF-9899-8F9272F004B3}" srcOrd="2" destOrd="0" presId="urn:microsoft.com/office/officeart/2005/8/layout/lProcess3"/>
    <dgm:cxn modelId="{6E3DF29E-539E-4638-838A-D3BFF660663F}" type="presParOf" srcId="{5E8EAB8A-0FB5-4DAF-9899-8F9272F004B3}" destId="{D772CCA0-4AEC-4831-AB4D-7B8CC80A1294}" srcOrd="0" destOrd="0" presId="urn:microsoft.com/office/officeart/2005/8/layout/lProcess3"/>
    <dgm:cxn modelId="{3883A897-8936-44E6-815F-A7B198F1DBC5}" type="presParOf" srcId="{5E8EAB8A-0FB5-4DAF-9899-8F9272F004B3}" destId="{DF2CEDEE-A07C-41E3-AD3D-5413072FAD1E}" srcOrd="1" destOrd="0" presId="urn:microsoft.com/office/officeart/2005/8/layout/lProcess3"/>
    <dgm:cxn modelId="{4D3E9C49-ACC9-4974-922E-B3E3BDD73D52}" type="presParOf" srcId="{5E8EAB8A-0FB5-4DAF-9899-8F9272F004B3}" destId="{6143C98D-CB67-4CC4-9EFA-E933EF34331A}" srcOrd="2" destOrd="0" presId="urn:microsoft.com/office/officeart/2005/8/layout/lProcess3"/>
    <dgm:cxn modelId="{4EE99A62-0174-4742-AA50-29A3F3DA78B0}" type="presParOf" srcId="{5E8EAB8A-0FB5-4DAF-9899-8F9272F004B3}" destId="{F141C8D9-642D-4B08-AFC3-DD1E36D20E24}" srcOrd="3" destOrd="0" presId="urn:microsoft.com/office/officeart/2005/8/layout/lProcess3"/>
    <dgm:cxn modelId="{06F50A52-E4EB-4191-B981-0A4A988D0030}" type="presParOf" srcId="{5E8EAB8A-0FB5-4DAF-9899-8F9272F004B3}" destId="{6594E698-161A-4E92-807B-DB7014274F8A}" srcOrd="4" destOrd="0" presId="urn:microsoft.com/office/officeart/2005/8/layout/lProcess3"/>
    <dgm:cxn modelId="{FB106843-164F-4850-957E-AFDC5AD1EE86}" type="presParOf" srcId="{263159B3-6651-46AA-8922-7EDC1C87D439}" destId="{A3FB365C-3B41-4495-97AE-388A00AC8681}" srcOrd="3" destOrd="0" presId="urn:microsoft.com/office/officeart/2005/8/layout/lProcess3"/>
    <dgm:cxn modelId="{09DDA7E9-1061-4A60-8734-064D4D64B94B}" type="presParOf" srcId="{263159B3-6651-46AA-8922-7EDC1C87D439}" destId="{6907520C-39D0-44E8-B94B-24745AA6D1FF}" srcOrd="4" destOrd="0" presId="urn:microsoft.com/office/officeart/2005/8/layout/lProcess3"/>
    <dgm:cxn modelId="{9A60E3C5-415B-4F32-B4BA-83C7C932D176}" type="presParOf" srcId="{6907520C-39D0-44E8-B94B-24745AA6D1FF}" destId="{BE3780A8-36D1-42BF-BEC6-49A0321A905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84709-D027-4152-B2E5-C66C8F37F6C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052F6621-B0ED-40F0-9929-1B2E2F4161DF}">
      <dgm:prSet phldrT="[Text]"/>
      <dgm:spPr>
        <a:solidFill>
          <a:srgbClr val="92D050"/>
        </a:solidFill>
      </dgm:spPr>
      <dgm:t>
        <a:bodyPr/>
        <a:lstStyle/>
        <a:p>
          <a:r>
            <a:rPr lang="en-US" dirty="0" err="1" smtClean="0"/>
            <a:t>Demografis</a:t>
          </a:r>
          <a:r>
            <a:rPr lang="en-US" dirty="0" smtClean="0"/>
            <a:t> (demographic)</a:t>
          </a:r>
          <a:endParaRPr lang="en-US" dirty="0"/>
        </a:p>
      </dgm:t>
    </dgm:pt>
    <dgm:pt modelId="{304B28BC-AECB-4F16-BC9E-9916659DF3D8}" type="parTrans" cxnId="{3735D202-5D12-409B-8C19-B7690384014F}">
      <dgm:prSet/>
      <dgm:spPr/>
      <dgm:t>
        <a:bodyPr/>
        <a:lstStyle/>
        <a:p>
          <a:endParaRPr lang="en-US"/>
        </a:p>
      </dgm:t>
    </dgm:pt>
    <dgm:pt modelId="{A4138FE8-00AE-4BFB-945E-97809F972BFA}" type="sibTrans" cxnId="{3735D202-5D12-409B-8C19-B7690384014F}">
      <dgm:prSet/>
      <dgm:spPr/>
      <dgm:t>
        <a:bodyPr/>
        <a:lstStyle/>
        <a:p>
          <a:endParaRPr lang="en-US"/>
        </a:p>
      </dgm:t>
    </dgm:pt>
    <dgm:pt modelId="{FF3F0B00-E942-4836-8514-3BCC38477C51}">
      <dgm:prSet phldrT="[Text]"/>
      <dgm:spPr>
        <a:solidFill>
          <a:srgbClr val="92D050"/>
        </a:solidFill>
      </dgm:spPr>
      <dgm:t>
        <a:bodyPr/>
        <a:lstStyle/>
        <a:p>
          <a:r>
            <a:rPr lang="en-US" dirty="0" err="1" smtClean="0"/>
            <a:t>Usia</a:t>
          </a:r>
          <a:r>
            <a:rPr lang="en-US" dirty="0" smtClean="0"/>
            <a:t>, </a:t>
          </a:r>
          <a:r>
            <a:rPr lang="en-US" dirty="0" err="1" smtClean="0"/>
            <a:t>ukuran</a:t>
          </a:r>
          <a:r>
            <a:rPr lang="en-US" dirty="0" smtClean="0"/>
            <a:t> </a:t>
          </a:r>
          <a:r>
            <a:rPr lang="en-US" dirty="0" err="1" smtClean="0"/>
            <a:t>keluarga</a:t>
          </a:r>
          <a:r>
            <a:rPr lang="en-US" dirty="0" smtClean="0"/>
            <a:t>, </a:t>
          </a:r>
          <a:r>
            <a:rPr lang="en-US" dirty="0" err="1" smtClean="0"/>
            <a:t>siklus</a:t>
          </a:r>
          <a:r>
            <a:rPr lang="en-US" dirty="0" smtClean="0"/>
            <a:t> </a:t>
          </a:r>
          <a:r>
            <a:rPr lang="en-US" dirty="0" err="1" smtClean="0"/>
            <a:t>hidup</a:t>
          </a:r>
          <a:r>
            <a:rPr lang="en-US" dirty="0" smtClean="0"/>
            <a:t> </a:t>
          </a:r>
          <a:r>
            <a:rPr lang="en-US" dirty="0" err="1" smtClean="0"/>
            <a:t>keluarga</a:t>
          </a:r>
          <a:r>
            <a:rPr lang="en-US" dirty="0" smtClean="0"/>
            <a:t>, </a:t>
          </a:r>
          <a:r>
            <a:rPr lang="en-US" dirty="0" err="1" smtClean="0"/>
            <a:t>jenis</a:t>
          </a:r>
          <a:r>
            <a:rPr lang="en-US" dirty="0" smtClean="0"/>
            <a:t> </a:t>
          </a:r>
          <a:r>
            <a:rPr lang="en-US" dirty="0" err="1" smtClean="0"/>
            <a:t>kelamin</a:t>
          </a:r>
          <a:r>
            <a:rPr lang="en-US" dirty="0" smtClean="0"/>
            <a:t>, </a:t>
          </a:r>
          <a:r>
            <a:rPr lang="en-US" dirty="0" err="1" smtClean="0"/>
            <a:t>pendapatan</a:t>
          </a:r>
          <a:r>
            <a:rPr lang="en-US" dirty="0" smtClean="0"/>
            <a:t>, </a:t>
          </a:r>
          <a:r>
            <a:rPr lang="en-US" dirty="0" err="1" smtClean="0"/>
            <a:t>pekeraan</a:t>
          </a:r>
          <a:r>
            <a:rPr lang="en-US" dirty="0" smtClean="0"/>
            <a:t>, </a:t>
          </a:r>
          <a:r>
            <a:rPr lang="en-US" dirty="0" err="1" smtClean="0"/>
            <a:t>pendidikan</a:t>
          </a:r>
          <a:r>
            <a:rPr lang="en-US" dirty="0" smtClean="0"/>
            <a:t>, </a:t>
          </a:r>
          <a:endParaRPr lang="en-US" dirty="0"/>
        </a:p>
      </dgm:t>
    </dgm:pt>
    <dgm:pt modelId="{43E21E7F-444D-4A53-A71C-DFC23DF43E64}" type="parTrans" cxnId="{410ED05A-8399-4743-874B-2B99001F2740}">
      <dgm:prSet/>
      <dgm:spPr/>
      <dgm:t>
        <a:bodyPr/>
        <a:lstStyle/>
        <a:p>
          <a:endParaRPr lang="en-US"/>
        </a:p>
      </dgm:t>
    </dgm:pt>
    <dgm:pt modelId="{D6C80F1F-513C-40F1-9FA9-648BD764DDE6}" type="sibTrans" cxnId="{410ED05A-8399-4743-874B-2B99001F2740}">
      <dgm:prSet/>
      <dgm:spPr/>
      <dgm:t>
        <a:bodyPr/>
        <a:lstStyle/>
        <a:p>
          <a:endParaRPr lang="en-US"/>
        </a:p>
      </dgm:t>
    </dgm:pt>
    <dgm:pt modelId="{F6D83907-41B4-485B-9EF0-EB0812B6F7AD}">
      <dgm:prSet phldrT="[Text]"/>
      <dgm:spPr>
        <a:solidFill>
          <a:srgbClr val="92D050"/>
        </a:solidFill>
      </dgm:spPr>
      <dgm:t>
        <a:bodyPr/>
        <a:lstStyle/>
        <a:p>
          <a:r>
            <a:rPr lang="en-US" dirty="0" smtClean="0"/>
            <a:t>Agama, </a:t>
          </a:r>
          <a:r>
            <a:rPr lang="en-US" dirty="0" err="1" smtClean="0"/>
            <a:t>ras</a:t>
          </a:r>
          <a:r>
            <a:rPr lang="en-US" dirty="0" smtClean="0"/>
            <a:t>, </a:t>
          </a:r>
          <a:r>
            <a:rPr lang="en-US" dirty="0" err="1" smtClean="0"/>
            <a:t>kebangsaan</a:t>
          </a:r>
          <a:r>
            <a:rPr lang="en-US" dirty="0" smtClean="0"/>
            <a:t>, </a:t>
          </a:r>
          <a:r>
            <a:rPr lang="en-US" dirty="0" err="1" smtClean="0"/>
            <a:t>kelas</a:t>
          </a:r>
          <a:r>
            <a:rPr lang="en-US" dirty="0" smtClean="0"/>
            <a:t> </a:t>
          </a:r>
          <a:r>
            <a:rPr lang="en-US" dirty="0" err="1" smtClean="0"/>
            <a:t>sosial</a:t>
          </a:r>
          <a:r>
            <a:rPr lang="en-US" dirty="0" smtClean="0"/>
            <a:t>.</a:t>
          </a:r>
          <a:endParaRPr lang="en-US" dirty="0"/>
        </a:p>
      </dgm:t>
    </dgm:pt>
    <dgm:pt modelId="{1EF630D9-965E-4543-A688-289395266833}" type="parTrans" cxnId="{BF2C5FAC-1085-4D10-B17C-FB3F66F5404B}">
      <dgm:prSet/>
      <dgm:spPr/>
      <dgm:t>
        <a:bodyPr/>
        <a:lstStyle/>
        <a:p>
          <a:endParaRPr lang="en-US"/>
        </a:p>
      </dgm:t>
    </dgm:pt>
    <dgm:pt modelId="{D782AE43-ED71-4C04-81EC-FACDFB1FA273}" type="sibTrans" cxnId="{BF2C5FAC-1085-4D10-B17C-FB3F66F5404B}">
      <dgm:prSet/>
      <dgm:spPr/>
      <dgm:t>
        <a:bodyPr/>
        <a:lstStyle/>
        <a:p>
          <a:endParaRPr lang="en-US"/>
        </a:p>
      </dgm:t>
    </dgm:pt>
    <dgm:pt modelId="{E77331F0-3D7E-4487-8A65-0119E484871B}">
      <dgm:prSet phldrT="[Text]"/>
      <dgm:spPr>
        <a:solidFill>
          <a:schemeClr val="bg2">
            <a:lumMod val="90000"/>
          </a:schemeClr>
        </a:solidFill>
      </dgm:spPr>
      <dgm:t>
        <a:bodyPr/>
        <a:lstStyle/>
        <a:p>
          <a:r>
            <a:rPr lang="en-US" sz="1300" dirty="0" err="1" smtClean="0">
              <a:solidFill>
                <a:schemeClr val="tx1"/>
              </a:solidFill>
            </a:rPr>
            <a:t>Psikologis</a:t>
          </a:r>
          <a:r>
            <a:rPr lang="en-US" sz="1300" dirty="0" smtClean="0">
              <a:solidFill>
                <a:schemeClr val="tx1"/>
              </a:solidFill>
            </a:rPr>
            <a:t> (Psychographic)</a:t>
          </a:r>
          <a:endParaRPr lang="en-US" sz="1300" dirty="0">
            <a:solidFill>
              <a:schemeClr val="tx1"/>
            </a:solidFill>
          </a:endParaRPr>
        </a:p>
      </dgm:t>
    </dgm:pt>
    <dgm:pt modelId="{5136FCCA-2116-469E-A1C7-94FF77986CCB}" type="parTrans" cxnId="{3859C7B2-9588-4F18-B142-1D9FAD2DE773}">
      <dgm:prSet/>
      <dgm:spPr/>
      <dgm:t>
        <a:bodyPr/>
        <a:lstStyle/>
        <a:p>
          <a:endParaRPr lang="en-US"/>
        </a:p>
      </dgm:t>
    </dgm:pt>
    <dgm:pt modelId="{2AE7DBB7-78E8-49A6-945F-A5FD0E41798C}" type="sibTrans" cxnId="{3859C7B2-9588-4F18-B142-1D9FAD2DE773}">
      <dgm:prSet/>
      <dgm:spPr/>
      <dgm:t>
        <a:bodyPr/>
        <a:lstStyle/>
        <a:p>
          <a:endParaRPr lang="en-US"/>
        </a:p>
      </dgm:t>
    </dgm:pt>
    <dgm:pt modelId="{B16E010B-27F6-41E9-92F2-33C4039FA68B}">
      <dgm:prSet phldrT="[Text]" custT="1"/>
      <dgm:spPr>
        <a:solidFill>
          <a:schemeClr val="bg2">
            <a:lumMod val="90000"/>
          </a:schemeClr>
        </a:solidFill>
      </dgm:spPr>
      <dgm:t>
        <a:bodyPr/>
        <a:lstStyle/>
        <a:p>
          <a:r>
            <a:rPr lang="en-US" sz="1100" dirty="0" smtClean="0">
              <a:solidFill>
                <a:schemeClr val="tx1"/>
              </a:solidFill>
            </a:rPr>
            <a:t>Gaya </a:t>
          </a:r>
          <a:r>
            <a:rPr lang="en-US" sz="1100" dirty="0" err="1" smtClean="0">
              <a:solidFill>
                <a:schemeClr val="tx1"/>
              </a:solidFill>
            </a:rPr>
            <a:t>hidup</a:t>
          </a:r>
          <a:r>
            <a:rPr lang="en-US" sz="1100" dirty="0" smtClean="0">
              <a:solidFill>
                <a:schemeClr val="tx1"/>
              </a:solidFill>
            </a:rPr>
            <a:t>, </a:t>
          </a:r>
          <a:r>
            <a:rPr lang="en-US" sz="1100" dirty="0" err="1" smtClean="0">
              <a:solidFill>
                <a:schemeClr val="tx1"/>
              </a:solidFill>
            </a:rPr>
            <a:t>kepribadian</a:t>
          </a:r>
          <a:endParaRPr lang="en-US" sz="1100" dirty="0">
            <a:solidFill>
              <a:schemeClr val="tx1"/>
            </a:solidFill>
          </a:endParaRPr>
        </a:p>
      </dgm:t>
    </dgm:pt>
    <dgm:pt modelId="{5EEC38EF-37A1-4DDB-BD19-E2E9218D8D74}" type="parTrans" cxnId="{39713238-3C6F-433F-8426-A402EDA04597}">
      <dgm:prSet/>
      <dgm:spPr/>
      <dgm:t>
        <a:bodyPr/>
        <a:lstStyle/>
        <a:p>
          <a:endParaRPr lang="en-US"/>
        </a:p>
      </dgm:t>
    </dgm:pt>
    <dgm:pt modelId="{67BAF67D-1125-4439-A6CC-6DB18935183A}" type="sibTrans" cxnId="{39713238-3C6F-433F-8426-A402EDA04597}">
      <dgm:prSet/>
      <dgm:spPr/>
      <dgm:t>
        <a:bodyPr/>
        <a:lstStyle/>
        <a:p>
          <a:endParaRPr lang="en-US"/>
        </a:p>
      </dgm:t>
    </dgm:pt>
    <dgm:pt modelId="{629CA95E-7C62-41BD-A4A1-F6D3CE4ED5A6}">
      <dgm:prSet phldrT="[Text]"/>
      <dgm:spPr>
        <a:solidFill>
          <a:schemeClr val="accent3"/>
        </a:solidFill>
      </dgm:spPr>
      <dgm:t>
        <a:bodyPr/>
        <a:lstStyle/>
        <a:p>
          <a:r>
            <a:rPr lang="en-US" dirty="0" err="1" smtClean="0"/>
            <a:t>Perilaku</a:t>
          </a:r>
          <a:r>
            <a:rPr lang="en-US" dirty="0" smtClean="0"/>
            <a:t> (Behavioral)</a:t>
          </a:r>
          <a:endParaRPr lang="en-US" dirty="0"/>
        </a:p>
      </dgm:t>
    </dgm:pt>
    <dgm:pt modelId="{8C14458E-2913-483B-BB39-1B3050712629}" type="parTrans" cxnId="{F1E28957-E982-4DE8-BB1E-41C85A0AF5C9}">
      <dgm:prSet/>
      <dgm:spPr/>
      <dgm:t>
        <a:bodyPr/>
        <a:lstStyle/>
        <a:p>
          <a:endParaRPr lang="en-US"/>
        </a:p>
      </dgm:t>
    </dgm:pt>
    <dgm:pt modelId="{78C8AA09-132B-46B2-980C-58CEB3C7D2EB}" type="sibTrans" cxnId="{F1E28957-E982-4DE8-BB1E-41C85A0AF5C9}">
      <dgm:prSet/>
      <dgm:spPr/>
      <dgm:t>
        <a:bodyPr/>
        <a:lstStyle/>
        <a:p>
          <a:endParaRPr lang="en-US"/>
        </a:p>
      </dgm:t>
    </dgm:pt>
    <dgm:pt modelId="{FEC27522-4221-49FD-9E95-351E5ED0A5AB}">
      <dgm:prSet phldrT="[Text]"/>
      <dgm:spPr>
        <a:solidFill>
          <a:schemeClr val="accent3"/>
        </a:solidFill>
      </dgm:spPr>
      <dgm:t>
        <a:bodyPr/>
        <a:lstStyle/>
        <a:p>
          <a:r>
            <a:rPr lang="en-US" dirty="0" err="1" smtClean="0"/>
            <a:t>Waktu</a:t>
          </a:r>
          <a:r>
            <a:rPr lang="en-US" dirty="0" smtClean="0"/>
            <a:t>, </a:t>
          </a:r>
          <a:r>
            <a:rPr lang="en-US" dirty="0" err="1" smtClean="0"/>
            <a:t>manfaat</a:t>
          </a:r>
          <a:r>
            <a:rPr lang="en-US" dirty="0" smtClean="0"/>
            <a:t>, status </a:t>
          </a:r>
          <a:r>
            <a:rPr lang="en-US" dirty="0" err="1" smtClean="0"/>
            <a:t>pengguna</a:t>
          </a:r>
          <a:r>
            <a:rPr lang="en-US" dirty="0" smtClean="0"/>
            <a:t>, </a:t>
          </a:r>
          <a:r>
            <a:rPr lang="en-US" dirty="0" err="1" smtClean="0"/>
            <a:t>tingkat</a:t>
          </a:r>
          <a:r>
            <a:rPr lang="en-US" dirty="0" smtClean="0"/>
            <a:t> </a:t>
          </a:r>
          <a:r>
            <a:rPr lang="en-US" dirty="0" err="1" smtClean="0"/>
            <a:t>penggunaan</a:t>
          </a:r>
          <a:r>
            <a:rPr lang="en-US" dirty="0" smtClean="0"/>
            <a:t>, status </a:t>
          </a:r>
          <a:r>
            <a:rPr lang="en-US" dirty="0" err="1" smtClean="0"/>
            <a:t>loyalitas</a:t>
          </a:r>
          <a:endParaRPr lang="en-US" dirty="0"/>
        </a:p>
      </dgm:t>
    </dgm:pt>
    <dgm:pt modelId="{C480BA0F-97AF-4E51-8F67-2912E1A3D798}" type="parTrans" cxnId="{97F2818E-2D9D-4906-B274-5CE9517C99D5}">
      <dgm:prSet/>
      <dgm:spPr/>
      <dgm:t>
        <a:bodyPr/>
        <a:lstStyle/>
        <a:p>
          <a:endParaRPr lang="en-US"/>
        </a:p>
      </dgm:t>
    </dgm:pt>
    <dgm:pt modelId="{B4EB070E-0020-4A19-BE75-DF8A040DC82D}" type="sibTrans" cxnId="{97F2818E-2D9D-4906-B274-5CE9517C99D5}">
      <dgm:prSet/>
      <dgm:spPr/>
      <dgm:t>
        <a:bodyPr/>
        <a:lstStyle/>
        <a:p>
          <a:endParaRPr lang="en-US"/>
        </a:p>
      </dgm:t>
    </dgm:pt>
    <dgm:pt modelId="{6684E9BB-43B2-4F07-A941-B922344A4D5A}">
      <dgm:prSet phldrT="[Text]"/>
      <dgm:spPr>
        <a:solidFill>
          <a:schemeClr val="accent3"/>
        </a:solidFill>
      </dgm:spPr>
      <dgm:t>
        <a:bodyPr/>
        <a:lstStyle/>
        <a:p>
          <a:r>
            <a:rPr lang="en-US" dirty="0" err="1" smtClean="0"/>
            <a:t>Tahap</a:t>
          </a:r>
          <a:r>
            <a:rPr lang="en-US" dirty="0" smtClean="0"/>
            <a:t> </a:t>
          </a:r>
          <a:r>
            <a:rPr lang="en-US" dirty="0" err="1" smtClean="0"/>
            <a:t>kesiapan</a:t>
          </a:r>
          <a:r>
            <a:rPr lang="en-US" dirty="0" smtClean="0"/>
            <a:t>, </a:t>
          </a:r>
          <a:r>
            <a:rPr lang="en-US" dirty="0" err="1" smtClean="0"/>
            <a:t>sikap</a:t>
          </a:r>
          <a:r>
            <a:rPr lang="en-US" dirty="0" smtClean="0"/>
            <a:t> </a:t>
          </a:r>
          <a:r>
            <a:rPr lang="en-US" dirty="0" err="1" smtClean="0"/>
            <a:t>terhadap</a:t>
          </a:r>
          <a:r>
            <a:rPr lang="en-US" dirty="0" smtClean="0"/>
            <a:t> </a:t>
          </a:r>
          <a:r>
            <a:rPr lang="en-US" dirty="0" err="1" smtClean="0"/>
            <a:t>produk</a:t>
          </a:r>
          <a:endParaRPr lang="en-US" dirty="0"/>
        </a:p>
      </dgm:t>
    </dgm:pt>
    <dgm:pt modelId="{194CA3AA-454E-4BC4-8B19-163B2671A01B}" type="parTrans" cxnId="{165A5B1B-50FE-465F-93F4-C27A0B541DA5}">
      <dgm:prSet/>
      <dgm:spPr/>
      <dgm:t>
        <a:bodyPr/>
        <a:lstStyle/>
        <a:p>
          <a:endParaRPr lang="en-US"/>
        </a:p>
      </dgm:t>
    </dgm:pt>
    <dgm:pt modelId="{52D4B01A-E2BA-4F63-ACA6-B485B190B677}" type="sibTrans" cxnId="{165A5B1B-50FE-465F-93F4-C27A0B541DA5}">
      <dgm:prSet/>
      <dgm:spPr/>
      <dgm:t>
        <a:bodyPr/>
        <a:lstStyle/>
        <a:p>
          <a:endParaRPr lang="en-US"/>
        </a:p>
      </dgm:t>
    </dgm:pt>
    <dgm:pt modelId="{6CC4812A-A48E-46BF-962C-FCAF6C3C5FE0}">
      <dgm:prSet custT="1"/>
      <dgm:spPr/>
      <dgm:t>
        <a:bodyPr/>
        <a:lstStyle/>
        <a:p>
          <a:r>
            <a:rPr lang="en-US" sz="1300" dirty="0" smtClean="0"/>
            <a:t>  </a:t>
          </a:r>
          <a:r>
            <a:rPr lang="en-US" sz="1800" dirty="0" err="1" smtClean="0">
              <a:solidFill>
                <a:schemeClr val="bg1"/>
              </a:solidFill>
            </a:rPr>
            <a:t>Geografis</a:t>
          </a:r>
          <a:r>
            <a:rPr lang="en-US" sz="1800" dirty="0" smtClean="0">
              <a:solidFill>
                <a:schemeClr val="bg1"/>
              </a:solidFill>
            </a:rPr>
            <a:t> (geographic)</a:t>
          </a:r>
        </a:p>
        <a:p>
          <a:r>
            <a:rPr lang="en-US" sz="1200" dirty="0" smtClean="0">
              <a:solidFill>
                <a:schemeClr val="bg1"/>
              </a:solidFill>
            </a:rPr>
            <a:t>   Wilayah, </a:t>
          </a:r>
          <a:r>
            <a:rPr lang="en-US" sz="1200" dirty="0" err="1" smtClean="0">
              <a:solidFill>
                <a:schemeClr val="bg1"/>
              </a:solidFill>
            </a:rPr>
            <a:t>ukuran</a:t>
          </a:r>
          <a:r>
            <a:rPr lang="en-US" sz="1200" dirty="0" smtClean="0">
              <a:solidFill>
                <a:schemeClr val="bg1"/>
              </a:solidFill>
            </a:rPr>
            <a:t> </a:t>
          </a:r>
          <a:r>
            <a:rPr lang="en-US" sz="1200" dirty="0" err="1" smtClean="0">
              <a:solidFill>
                <a:schemeClr val="bg1"/>
              </a:solidFill>
            </a:rPr>
            <a:t>kota</a:t>
          </a:r>
          <a:r>
            <a:rPr lang="en-US" sz="1200" dirty="0" smtClean="0">
              <a:solidFill>
                <a:schemeClr val="bg1"/>
              </a:solidFill>
            </a:rPr>
            <a:t>, </a:t>
          </a:r>
          <a:r>
            <a:rPr lang="en-US" sz="1200" dirty="0" err="1" smtClean="0">
              <a:solidFill>
                <a:schemeClr val="bg1"/>
              </a:solidFill>
            </a:rPr>
            <a:t>kepadatan</a:t>
          </a:r>
          <a:r>
            <a:rPr lang="en-US" sz="1200" dirty="0" smtClean="0">
              <a:solidFill>
                <a:schemeClr val="bg1"/>
              </a:solidFill>
            </a:rPr>
            <a:t>, </a:t>
          </a:r>
          <a:r>
            <a:rPr lang="en-US" sz="1200" dirty="0" err="1" smtClean="0">
              <a:solidFill>
                <a:schemeClr val="bg1"/>
              </a:solidFill>
            </a:rPr>
            <a:t>iklim</a:t>
          </a:r>
          <a:endParaRPr lang="en-US" sz="1200" dirty="0">
            <a:solidFill>
              <a:schemeClr val="bg1"/>
            </a:solidFill>
          </a:endParaRPr>
        </a:p>
      </dgm:t>
    </dgm:pt>
    <dgm:pt modelId="{6F68E2DE-F210-4324-BD5D-183EED299816}" type="parTrans" cxnId="{DE854317-7CFA-4FF1-8689-1A5EF97DF835}">
      <dgm:prSet/>
      <dgm:spPr/>
      <dgm:t>
        <a:bodyPr/>
        <a:lstStyle/>
        <a:p>
          <a:endParaRPr lang="en-US"/>
        </a:p>
      </dgm:t>
    </dgm:pt>
    <dgm:pt modelId="{846768B8-2A69-4843-9EA9-1AB8A526C4F4}" type="sibTrans" cxnId="{DE854317-7CFA-4FF1-8689-1A5EF97DF835}">
      <dgm:prSet/>
      <dgm:spPr/>
      <dgm:t>
        <a:bodyPr/>
        <a:lstStyle/>
        <a:p>
          <a:endParaRPr lang="en-US"/>
        </a:p>
      </dgm:t>
    </dgm:pt>
    <dgm:pt modelId="{B31FBCCA-B2AB-455C-8015-7E6E255A2895}" type="pres">
      <dgm:prSet presAssocID="{C8384709-D027-4152-B2E5-C66C8F37F6CB}" presName="linear" presStyleCnt="0">
        <dgm:presLayoutVars>
          <dgm:dir/>
          <dgm:resizeHandles val="exact"/>
        </dgm:presLayoutVars>
      </dgm:prSet>
      <dgm:spPr/>
      <dgm:t>
        <a:bodyPr/>
        <a:lstStyle/>
        <a:p>
          <a:endParaRPr lang="en-US"/>
        </a:p>
      </dgm:t>
    </dgm:pt>
    <dgm:pt modelId="{2A3CE5F9-1E8B-4070-BF20-1EA3C2C47A69}" type="pres">
      <dgm:prSet presAssocID="{6CC4812A-A48E-46BF-962C-FCAF6C3C5FE0}" presName="comp" presStyleCnt="0"/>
      <dgm:spPr/>
    </dgm:pt>
    <dgm:pt modelId="{D98AFE3B-05DC-4946-ACAA-9400E0A0CA8C}" type="pres">
      <dgm:prSet presAssocID="{6CC4812A-A48E-46BF-962C-FCAF6C3C5FE0}" presName="box" presStyleLbl="node1" presStyleIdx="0" presStyleCnt="4" custScaleY="110840" custLinFactNeighborY="-3514"/>
      <dgm:spPr/>
      <dgm:t>
        <a:bodyPr/>
        <a:lstStyle/>
        <a:p>
          <a:endParaRPr lang="en-US"/>
        </a:p>
      </dgm:t>
    </dgm:pt>
    <dgm:pt modelId="{DF2477A3-04EB-42B6-A461-3B624F832A22}" type="pres">
      <dgm:prSet presAssocID="{6CC4812A-A48E-46BF-962C-FCAF6C3C5FE0}" presName="img" presStyleLbl="fgImgPlace1" presStyleIdx="0" presStyleCnt="4" custLinFactNeighborX="3496" custLinFactNeighborY="-6852"/>
      <dgm:spPr>
        <a:blipFill rotWithShape="0">
          <a:blip xmlns:r="http://schemas.openxmlformats.org/officeDocument/2006/relationships" r:embed="rId1"/>
          <a:stretch>
            <a:fillRect/>
          </a:stretch>
        </a:blipFill>
      </dgm:spPr>
    </dgm:pt>
    <dgm:pt modelId="{8DE1FB3D-9F9A-41A6-9D0E-271A54931F4F}" type="pres">
      <dgm:prSet presAssocID="{6CC4812A-A48E-46BF-962C-FCAF6C3C5FE0}" presName="text" presStyleLbl="node1" presStyleIdx="0" presStyleCnt="4">
        <dgm:presLayoutVars>
          <dgm:bulletEnabled val="1"/>
        </dgm:presLayoutVars>
      </dgm:prSet>
      <dgm:spPr/>
      <dgm:t>
        <a:bodyPr/>
        <a:lstStyle/>
        <a:p>
          <a:endParaRPr lang="en-US"/>
        </a:p>
      </dgm:t>
    </dgm:pt>
    <dgm:pt modelId="{CA6AB1A9-2778-4029-8700-4E38B8C2FE28}" type="pres">
      <dgm:prSet presAssocID="{846768B8-2A69-4843-9EA9-1AB8A526C4F4}" presName="spacer" presStyleCnt="0"/>
      <dgm:spPr/>
    </dgm:pt>
    <dgm:pt modelId="{076F5933-A273-4476-948B-01F19CB66EC1}" type="pres">
      <dgm:prSet presAssocID="{052F6621-B0ED-40F0-9929-1B2E2F4161DF}" presName="comp" presStyleCnt="0"/>
      <dgm:spPr/>
    </dgm:pt>
    <dgm:pt modelId="{E38B1F09-1433-462E-8456-0B45180FF284}" type="pres">
      <dgm:prSet presAssocID="{052F6621-B0ED-40F0-9929-1B2E2F4161DF}" presName="box" presStyleLbl="node1" presStyleIdx="1" presStyleCnt="4" custLinFactNeighborY="3361"/>
      <dgm:spPr/>
      <dgm:t>
        <a:bodyPr/>
        <a:lstStyle/>
        <a:p>
          <a:endParaRPr lang="en-US"/>
        </a:p>
      </dgm:t>
    </dgm:pt>
    <dgm:pt modelId="{8B60962B-D9C1-4181-9185-EB362F479B9B}" type="pres">
      <dgm:prSet presAssocID="{052F6621-B0ED-40F0-9929-1B2E2F4161DF}" presName="img" presStyleLbl="fgImgPlace1" presStyleIdx="1" presStyleCnt="4"/>
      <dgm:spPr>
        <a:blipFill rotWithShape="0">
          <a:blip xmlns:r="http://schemas.openxmlformats.org/officeDocument/2006/relationships" r:embed="rId2"/>
          <a:stretch>
            <a:fillRect/>
          </a:stretch>
        </a:blipFill>
      </dgm:spPr>
    </dgm:pt>
    <dgm:pt modelId="{0CDB5F0D-0FFE-4A64-84B3-66D9DE16358D}" type="pres">
      <dgm:prSet presAssocID="{052F6621-B0ED-40F0-9929-1B2E2F4161DF}" presName="text" presStyleLbl="node1" presStyleIdx="1" presStyleCnt="4">
        <dgm:presLayoutVars>
          <dgm:bulletEnabled val="1"/>
        </dgm:presLayoutVars>
      </dgm:prSet>
      <dgm:spPr/>
      <dgm:t>
        <a:bodyPr/>
        <a:lstStyle/>
        <a:p>
          <a:endParaRPr lang="en-US"/>
        </a:p>
      </dgm:t>
    </dgm:pt>
    <dgm:pt modelId="{68C4E113-991F-4277-B5DC-28727B9C1372}" type="pres">
      <dgm:prSet presAssocID="{A4138FE8-00AE-4BFB-945E-97809F972BFA}" presName="spacer" presStyleCnt="0"/>
      <dgm:spPr/>
    </dgm:pt>
    <dgm:pt modelId="{676130AE-B7D5-4BE6-B2C9-858C41761E8F}" type="pres">
      <dgm:prSet presAssocID="{E77331F0-3D7E-4487-8A65-0119E484871B}" presName="comp" presStyleCnt="0"/>
      <dgm:spPr/>
    </dgm:pt>
    <dgm:pt modelId="{B0F61FFF-D344-411A-B3FF-3BE099926ED9}" type="pres">
      <dgm:prSet presAssocID="{E77331F0-3D7E-4487-8A65-0119E484871B}" presName="box" presStyleLbl="node1" presStyleIdx="2" presStyleCnt="4" custScaleY="76153" custLinFactNeighborX="926" custLinFactNeighborY="-6631"/>
      <dgm:spPr/>
      <dgm:t>
        <a:bodyPr/>
        <a:lstStyle/>
        <a:p>
          <a:endParaRPr lang="en-US"/>
        </a:p>
      </dgm:t>
    </dgm:pt>
    <dgm:pt modelId="{2CD08E78-5282-4D8D-9519-14C2073BCEC3}" type="pres">
      <dgm:prSet presAssocID="{E77331F0-3D7E-4487-8A65-0119E484871B}" presName="img" presStyleLbl="fgImgPlace1" presStyleIdx="2" presStyleCnt="4" custLinFactNeighborX="-1134" custLinFactNeighborY="-10748"/>
      <dgm:spPr>
        <a:blipFill rotWithShape="0">
          <a:blip xmlns:r="http://schemas.openxmlformats.org/officeDocument/2006/relationships" r:embed="rId3"/>
          <a:stretch>
            <a:fillRect/>
          </a:stretch>
        </a:blipFill>
      </dgm:spPr>
    </dgm:pt>
    <dgm:pt modelId="{1CEE5F24-FDC5-46C4-93E3-4521B416F16C}" type="pres">
      <dgm:prSet presAssocID="{E77331F0-3D7E-4487-8A65-0119E484871B}" presName="text" presStyleLbl="node1" presStyleIdx="2" presStyleCnt="4">
        <dgm:presLayoutVars>
          <dgm:bulletEnabled val="1"/>
        </dgm:presLayoutVars>
      </dgm:prSet>
      <dgm:spPr/>
      <dgm:t>
        <a:bodyPr/>
        <a:lstStyle/>
        <a:p>
          <a:endParaRPr lang="en-US"/>
        </a:p>
      </dgm:t>
    </dgm:pt>
    <dgm:pt modelId="{662474EE-1FE5-49BB-AC9D-C60FC90C9459}" type="pres">
      <dgm:prSet presAssocID="{2AE7DBB7-78E8-49A6-945F-A5FD0E41798C}" presName="spacer" presStyleCnt="0"/>
      <dgm:spPr/>
    </dgm:pt>
    <dgm:pt modelId="{55DDA11A-3925-4A9B-88EB-B69A4B73C7F0}" type="pres">
      <dgm:prSet presAssocID="{629CA95E-7C62-41BD-A4A1-F6D3CE4ED5A6}" presName="comp" presStyleCnt="0"/>
      <dgm:spPr/>
    </dgm:pt>
    <dgm:pt modelId="{2705764D-930C-4056-8A8A-BEAE355F434A}" type="pres">
      <dgm:prSet presAssocID="{629CA95E-7C62-41BD-A4A1-F6D3CE4ED5A6}" presName="box" presStyleLbl="node1" presStyleIdx="3" presStyleCnt="4" custLinFactNeighborY="3860"/>
      <dgm:spPr/>
      <dgm:t>
        <a:bodyPr/>
        <a:lstStyle/>
        <a:p>
          <a:endParaRPr lang="en-US"/>
        </a:p>
      </dgm:t>
    </dgm:pt>
    <dgm:pt modelId="{E738219B-D633-4A78-9F2C-320426490D75}" type="pres">
      <dgm:prSet presAssocID="{629CA95E-7C62-41BD-A4A1-F6D3CE4ED5A6}" presName="img" presStyleLbl="fgImgPlace1" presStyleIdx="3" presStyleCnt="4"/>
      <dgm:spPr>
        <a:blipFill rotWithShape="0">
          <a:blip xmlns:r="http://schemas.openxmlformats.org/officeDocument/2006/relationships" r:embed="rId4"/>
          <a:stretch>
            <a:fillRect/>
          </a:stretch>
        </a:blipFill>
      </dgm:spPr>
    </dgm:pt>
    <dgm:pt modelId="{4A015D7E-FD27-4479-8B2F-2A66771193D6}" type="pres">
      <dgm:prSet presAssocID="{629CA95E-7C62-41BD-A4A1-F6D3CE4ED5A6}" presName="text" presStyleLbl="node1" presStyleIdx="3" presStyleCnt="4">
        <dgm:presLayoutVars>
          <dgm:bulletEnabled val="1"/>
        </dgm:presLayoutVars>
      </dgm:prSet>
      <dgm:spPr/>
      <dgm:t>
        <a:bodyPr/>
        <a:lstStyle/>
        <a:p>
          <a:endParaRPr lang="en-US"/>
        </a:p>
      </dgm:t>
    </dgm:pt>
  </dgm:ptLst>
  <dgm:cxnLst>
    <dgm:cxn modelId="{39713238-3C6F-433F-8426-A402EDA04597}" srcId="{E77331F0-3D7E-4487-8A65-0119E484871B}" destId="{B16E010B-27F6-41E9-92F2-33C4039FA68B}" srcOrd="0" destOrd="0" parTransId="{5EEC38EF-37A1-4DDB-BD19-E2E9218D8D74}" sibTransId="{67BAF67D-1125-4439-A6CC-6DB18935183A}"/>
    <dgm:cxn modelId="{E8873B08-B184-4981-9B49-4108A9D6E1E5}" type="presOf" srcId="{6684E9BB-43B2-4F07-A941-B922344A4D5A}" destId="{4A015D7E-FD27-4479-8B2F-2A66771193D6}" srcOrd="1" destOrd="2" presId="urn:microsoft.com/office/officeart/2005/8/layout/vList4#1"/>
    <dgm:cxn modelId="{F1E28957-E982-4DE8-BB1E-41C85A0AF5C9}" srcId="{C8384709-D027-4152-B2E5-C66C8F37F6CB}" destId="{629CA95E-7C62-41BD-A4A1-F6D3CE4ED5A6}" srcOrd="3" destOrd="0" parTransId="{8C14458E-2913-483B-BB39-1B3050712629}" sibTransId="{78C8AA09-132B-46B2-980C-58CEB3C7D2EB}"/>
    <dgm:cxn modelId="{BF2C5FAC-1085-4D10-B17C-FB3F66F5404B}" srcId="{052F6621-B0ED-40F0-9929-1B2E2F4161DF}" destId="{F6D83907-41B4-485B-9EF0-EB0812B6F7AD}" srcOrd="1" destOrd="0" parTransId="{1EF630D9-965E-4543-A688-289395266833}" sibTransId="{D782AE43-ED71-4C04-81EC-FACDFB1FA273}"/>
    <dgm:cxn modelId="{71B56594-5EF6-4A44-9591-BA5619D1A922}" type="presOf" srcId="{E77331F0-3D7E-4487-8A65-0119E484871B}" destId="{B0F61FFF-D344-411A-B3FF-3BE099926ED9}" srcOrd="0" destOrd="0" presId="urn:microsoft.com/office/officeart/2005/8/layout/vList4#1"/>
    <dgm:cxn modelId="{B291C453-738F-4CCF-8536-E82905975897}" type="presOf" srcId="{FF3F0B00-E942-4836-8514-3BCC38477C51}" destId="{0CDB5F0D-0FFE-4A64-84B3-66D9DE16358D}" srcOrd="1" destOrd="1" presId="urn:microsoft.com/office/officeart/2005/8/layout/vList4#1"/>
    <dgm:cxn modelId="{C0EF85B2-6E8D-4902-899D-809D3D7642FE}" type="presOf" srcId="{6CC4812A-A48E-46BF-962C-FCAF6C3C5FE0}" destId="{8DE1FB3D-9F9A-41A6-9D0E-271A54931F4F}" srcOrd="1" destOrd="0" presId="urn:microsoft.com/office/officeart/2005/8/layout/vList4#1"/>
    <dgm:cxn modelId="{3FA53BC4-EC34-404B-83ED-CCDDAC65E106}" type="presOf" srcId="{FEC27522-4221-49FD-9E95-351E5ED0A5AB}" destId="{4A015D7E-FD27-4479-8B2F-2A66771193D6}" srcOrd="1" destOrd="1" presId="urn:microsoft.com/office/officeart/2005/8/layout/vList4#1"/>
    <dgm:cxn modelId="{E0E4729D-D2E5-4856-B81D-05C0B4C8A0DD}" type="presOf" srcId="{B16E010B-27F6-41E9-92F2-33C4039FA68B}" destId="{1CEE5F24-FDC5-46C4-93E3-4521B416F16C}" srcOrd="1" destOrd="1" presId="urn:microsoft.com/office/officeart/2005/8/layout/vList4#1"/>
    <dgm:cxn modelId="{165A5B1B-50FE-465F-93F4-C27A0B541DA5}" srcId="{629CA95E-7C62-41BD-A4A1-F6D3CE4ED5A6}" destId="{6684E9BB-43B2-4F07-A941-B922344A4D5A}" srcOrd="1" destOrd="0" parTransId="{194CA3AA-454E-4BC4-8B19-163B2671A01B}" sibTransId="{52D4B01A-E2BA-4F63-ACA6-B485B190B677}"/>
    <dgm:cxn modelId="{FC96D844-F7A7-40FB-8BA3-9163623889D1}" type="presOf" srcId="{629CA95E-7C62-41BD-A4A1-F6D3CE4ED5A6}" destId="{2705764D-930C-4056-8A8A-BEAE355F434A}" srcOrd="0" destOrd="0" presId="urn:microsoft.com/office/officeart/2005/8/layout/vList4#1"/>
    <dgm:cxn modelId="{80D38106-85E9-47BF-B12E-B5B54E43B8F1}" type="presOf" srcId="{F6D83907-41B4-485B-9EF0-EB0812B6F7AD}" destId="{0CDB5F0D-0FFE-4A64-84B3-66D9DE16358D}" srcOrd="1" destOrd="2" presId="urn:microsoft.com/office/officeart/2005/8/layout/vList4#1"/>
    <dgm:cxn modelId="{8E53E8D5-15A2-4E85-99B3-1CFD71922873}" type="presOf" srcId="{FF3F0B00-E942-4836-8514-3BCC38477C51}" destId="{E38B1F09-1433-462E-8456-0B45180FF284}" srcOrd="0" destOrd="1" presId="urn:microsoft.com/office/officeart/2005/8/layout/vList4#1"/>
    <dgm:cxn modelId="{410ED05A-8399-4743-874B-2B99001F2740}" srcId="{052F6621-B0ED-40F0-9929-1B2E2F4161DF}" destId="{FF3F0B00-E942-4836-8514-3BCC38477C51}" srcOrd="0" destOrd="0" parTransId="{43E21E7F-444D-4A53-A71C-DFC23DF43E64}" sibTransId="{D6C80F1F-513C-40F1-9FA9-648BD764DDE6}"/>
    <dgm:cxn modelId="{618D9938-967A-4C05-B2F3-92FE9DF343C0}" type="presOf" srcId="{629CA95E-7C62-41BD-A4A1-F6D3CE4ED5A6}" destId="{4A015D7E-FD27-4479-8B2F-2A66771193D6}" srcOrd="1" destOrd="0" presId="urn:microsoft.com/office/officeart/2005/8/layout/vList4#1"/>
    <dgm:cxn modelId="{53358A4D-0787-47BC-99E8-5246F60CE3D8}" type="presOf" srcId="{052F6621-B0ED-40F0-9929-1B2E2F4161DF}" destId="{E38B1F09-1433-462E-8456-0B45180FF284}" srcOrd="0" destOrd="0" presId="urn:microsoft.com/office/officeart/2005/8/layout/vList4#1"/>
    <dgm:cxn modelId="{6C88B946-F768-4471-980C-C8BF1481FF2C}" type="presOf" srcId="{052F6621-B0ED-40F0-9929-1B2E2F4161DF}" destId="{0CDB5F0D-0FFE-4A64-84B3-66D9DE16358D}" srcOrd="1" destOrd="0" presId="urn:microsoft.com/office/officeart/2005/8/layout/vList4#1"/>
    <dgm:cxn modelId="{1CAA390E-AD61-41A7-A181-BA692B561EED}" type="presOf" srcId="{FEC27522-4221-49FD-9E95-351E5ED0A5AB}" destId="{2705764D-930C-4056-8A8A-BEAE355F434A}" srcOrd="0" destOrd="1" presId="urn:microsoft.com/office/officeart/2005/8/layout/vList4#1"/>
    <dgm:cxn modelId="{03F6C3B4-80C1-4ECD-A8EE-226D02101ED0}" type="presOf" srcId="{E77331F0-3D7E-4487-8A65-0119E484871B}" destId="{1CEE5F24-FDC5-46C4-93E3-4521B416F16C}" srcOrd="1" destOrd="0" presId="urn:microsoft.com/office/officeart/2005/8/layout/vList4#1"/>
    <dgm:cxn modelId="{DE854317-7CFA-4FF1-8689-1A5EF97DF835}" srcId="{C8384709-D027-4152-B2E5-C66C8F37F6CB}" destId="{6CC4812A-A48E-46BF-962C-FCAF6C3C5FE0}" srcOrd="0" destOrd="0" parTransId="{6F68E2DE-F210-4324-BD5D-183EED299816}" sibTransId="{846768B8-2A69-4843-9EA9-1AB8A526C4F4}"/>
    <dgm:cxn modelId="{878F856A-DF49-472C-952C-E69918B695E1}" type="presOf" srcId="{6CC4812A-A48E-46BF-962C-FCAF6C3C5FE0}" destId="{D98AFE3B-05DC-4946-ACAA-9400E0A0CA8C}" srcOrd="0" destOrd="0" presId="urn:microsoft.com/office/officeart/2005/8/layout/vList4#1"/>
    <dgm:cxn modelId="{3859C7B2-9588-4F18-B142-1D9FAD2DE773}" srcId="{C8384709-D027-4152-B2E5-C66C8F37F6CB}" destId="{E77331F0-3D7E-4487-8A65-0119E484871B}" srcOrd="2" destOrd="0" parTransId="{5136FCCA-2116-469E-A1C7-94FF77986CCB}" sibTransId="{2AE7DBB7-78E8-49A6-945F-A5FD0E41798C}"/>
    <dgm:cxn modelId="{97F2818E-2D9D-4906-B274-5CE9517C99D5}" srcId="{629CA95E-7C62-41BD-A4A1-F6D3CE4ED5A6}" destId="{FEC27522-4221-49FD-9E95-351E5ED0A5AB}" srcOrd="0" destOrd="0" parTransId="{C480BA0F-97AF-4E51-8F67-2912E1A3D798}" sibTransId="{B4EB070E-0020-4A19-BE75-DF8A040DC82D}"/>
    <dgm:cxn modelId="{7292A517-B484-402B-B686-1B7B24106445}" type="presOf" srcId="{C8384709-D027-4152-B2E5-C66C8F37F6CB}" destId="{B31FBCCA-B2AB-455C-8015-7E6E255A2895}" srcOrd="0" destOrd="0" presId="urn:microsoft.com/office/officeart/2005/8/layout/vList4#1"/>
    <dgm:cxn modelId="{62FD9DC2-17DD-4A52-8C0F-36ECA21A2888}" type="presOf" srcId="{B16E010B-27F6-41E9-92F2-33C4039FA68B}" destId="{B0F61FFF-D344-411A-B3FF-3BE099926ED9}" srcOrd="0" destOrd="1" presId="urn:microsoft.com/office/officeart/2005/8/layout/vList4#1"/>
    <dgm:cxn modelId="{33F26409-29C8-4C8B-9D2A-DB71CE259734}" type="presOf" srcId="{F6D83907-41B4-485B-9EF0-EB0812B6F7AD}" destId="{E38B1F09-1433-462E-8456-0B45180FF284}" srcOrd="0" destOrd="2" presId="urn:microsoft.com/office/officeart/2005/8/layout/vList4#1"/>
    <dgm:cxn modelId="{3735D202-5D12-409B-8C19-B7690384014F}" srcId="{C8384709-D027-4152-B2E5-C66C8F37F6CB}" destId="{052F6621-B0ED-40F0-9929-1B2E2F4161DF}" srcOrd="1" destOrd="0" parTransId="{304B28BC-AECB-4F16-BC9E-9916659DF3D8}" sibTransId="{A4138FE8-00AE-4BFB-945E-97809F972BFA}"/>
    <dgm:cxn modelId="{17B47209-8B7D-4DC2-8362-96717A035048}" type="presOf" srcId="{6684E9BB-43B2-4F07-A941-B922344A4D5A}" destId="{2705764D-930C-4056-8A8A-BEAE355F434A}" srcOrd="0" destOrd="2" presId="urn:microsoft.com/office/officeart/2005/8/layout/vList4#1"/>
    <dgm:cxn modelId="{D3375AF8-1849-4B7E-938A-4CB6D10AE28B}" type="presParOf" srcId="{B31FBCCA-B2AB-455C-8015-7E6E255A2895}" destId="{2A3CE5F9-1E8B-4070-BF20-1EA3C2C47A69}" srcOrd="0" destOrd="0" presId="urn:microsoft.com/office/officeart/2005/8/layout/vList4#1"/>
    <dgm:cxn modelId="{9AC678BA-57DE-407E-B043-429753ECCC00}" type="presParOf" srcId="{2A3CE5F9-1E8B-4070-BF20-1EA3C2C47A69}" destId="{D98AFE3B-05DC-4946-ACAA-9400E0A0CA8C}" srcOrd="0" destOrd="0" presId="urn:microsoft.com/office/officeart/2005/8/layout/vList4#1"/>
    <dgm:cxn modelId="{11B3F710-CF48-488A-AFDB-78B143743276}" type="presParOf" srcId="{2A3CE5F9-1E8B-4070-BF20-1EA3C2C47A69}" destId="{DF2477A3-04EB-42B6-A461-3B624F832A22}" srcOrd="1" destOrd="0" presId="urn:microsoft.com/office/officeart/2005/8/layout/vList4#1"/>
    <dgm:cxn modelId="{66FEE4E1-CEF6-4835-8025-6BB342B756DF}" type="presParOf" srcId="{2A3CE5F9-1E8B-4070-BF20-1EA3C2C47A69}" destId="{8DE1FB3D-9F9A-41A6-9D0E-271A54931F4F}" srcOrd="2" destOrd="0" presId="urn:microsoft.com/office/officeart/2005/8/layout/vList4#1"/>
    <dgm:cxn modelId="{430D6B17-DDF8-4578-A361-B6A35A0F34F9}" type="presParOf" srcId="{B31FBCCA-B2AB-455C-8015-7E6E255A2895}" destId="{CA6AB1A9-2778-4029-8700-4E38B8C2FE28}" srcOrd="1" destOrd="0" presId="urn:microsoft.com/office/officeart/2005/8/layout/vList4#1"/>
    <dgm:cxn modelId="{06749DF7-7FF3-4761-8EC6-7656D02B8561}" type="presParOf" srcId="{B31FBCCA-B2AB-455C-8015-7E6E255A2895}" destId="{076F5933-A273-4476-948B-01F19CB66EC1}" srcOrd="2" destOrd="0" presId="urn:microsoft.com/office/officeart/2005/8/layout/vList4#1"/>
    <dgm:cxn modelId="{A5DF9517-AD57-4872-91CE-B77BD85E7896}" type="presParOf" srcId="{076F5933-A273-4476-948B-01F19CB66EC1}" destId="{E38B1F09-1433-462E-8456-0B45180FF284}" srcOrd="0" destOrd="0" presId="urn:microsoft.com/office/officeart/2005/8/layout/vList4#1"/>
    <dgm:cxn modelId="{70C9FCD5-E7B7-46EC-B9E4-97DF37BDA73D}" type="presParOf" srcId="{076F5933-A273-4476-948B-01F19CB66EC1}" destId="{8B60962B-D9C1-4181-9185-EB362F479B9B}" srcOrd="1" destOrd="0" presId="urn:microsoft.com/office/officeart/2005/8/layout/vList4#1"/>
    <dgm:cxn modelId="{C820E7EF-D3E9-4A7E-91D7-FB75DD6E88BC}" type="presParOf" srcId="{076F5933-A273-4476-948B-01F19CB66EC1}" destId="{0CDB5F0D-0FFE-4A64-84B3-66D9DE16358D}" srcOrd="2" destOrd="0" presId="urn:microsoft.com/office/officeart/2005/8/layout/vList4#1"/>
    <dgm:cxn modelId="{6BCE0DFA-7447-4FA7-A508-A9A32A03047D}" type="presParOf" srcId="{B31FBCCA-B2AB-455C-8015-7E6E255A2895}" destId="{68C4E113-991F-4277-B5DC-28727B9C1372}" srcOrd="3" destOrd="0" presId="urn:microsoft.com/office/officeart/2005/8/layout/vList4#1"/>
    <dgm:cxn modelId="{4E66C0E8-267C-42F4-A48B-9ADB2273829C}" type="presParOf" srcId="{B31FBCCA-B2AB-455C-8015-7E6E255A2895}" destId="{676130AE-B7D5-4BE6-B2C9-858C41761E8F}" srcOrd="4" destOrd="0" presId="urn:microsoft.com/office/officeart/2005/8/layout/vList4#1"/>
    <dgm:cxn modelId="{BA5F570E-3C12-40F5-9559-6E6DF9BE590E}" type="presParOf" srcId="{676130AE-B7D5-4BE6-B2C9-858C41761E8F}" destId="{B0F61FFF-D344-411A-B3FF-3BE099926ED9}" srcOrd="0" destOrd="0" presId="urn:microsoft.com/office/officeart/2005/8/layout/vList4#1"/>
    <dgm:cxn modelId="{D5C2637E-5A3C-4324-916F-9A64591427CF}" type="presParOf" srcId="{676130AE-B7D5-4BE6-B2C9-858C41761E8F}" destId="{2CD08E78-5282-4D8D-9519-14C2073BCEC3}" srcOrd="1" destOrd="0" presId="urn:microsoft.com/office/officeart/2005/8/layout/vList4#1"/>
    <dgm:cxn modelId="{69D684FB-48CD-4292-9092-74CE890B5530}" type="presParOf" srcId="{676130AE-B7D5-4BE6-B2C9-858C41761E8F}" destId="{1CEE5F24-FDC5-46C4-93E3-4521B416F16C}" srcOrd="2" destOrd="0" presId="urn:microsoft.com/office/officeart/2005/8/layout/vList4#1"/>
    <dgm:cxn modelId="{E55C6F77-0E50-45C6-9507-DF118A2283EE}" type="presParOf" srcId="{B31FBCCA-B2AB-455C-8015-7E6E255A2895}" destId="{662474EE-1FE5-49BB-AC9D-C60FC90C9459}" srcOrd="5" destOrd="0" presId="urn:microsoft.com/office/officeart/2005/8/layout/vList4#1"/>
    <dgm:cxn modelId="{908FCCAF-4D7E-40DC-967E-7FCA880860A8}" type="presParOf" srcId="{B31FBCCA-B2AB-455C-8015-7E6E255A2895}" destId="{55DDA11A-3925-4A9B-88EB-B69A4B73C7F0}" srcOrd="6" destOrd="0" presId="urn:microsoft.com/office/officeart/2005/8/layout/vList4#1"/>
    <dgm:cxn modelId="{2953D54F-E10B-4DC4-9A8A-A8DBF9644331}" type="presParOf" srcId="{55DDA11A-3925-4A9B-88EB-B69A4B73C7F0}" destId="{2705764D-930C-4056-8A8A-BEAE355F434A}" srcOrd="0" destOrd="0" presId="urn:microsoft.com/office/officeart/2005/8/layout/vList4#1"/>
    <dgm:cxn modelId="{6E9BB9A7-8039-435F-B6CC-9D146B994C3C}" type="presParOf" srcId="{55DDA11A-3925-4A9B-88EB-B69A4B73C7F0}" destId="{E738219B-D633-4A78-9F2C-320426490D75}" srcOrd="1" destOrd="0" presId="urn:microsoft.com/office/officeart/2005/8/layout/vList4#1"/>
    <dgm:cxn modelId="{2CE7CE7D-FEC9-483D-94E5-EED510385720}" type="presParOf" srcId="{55DDA11A-3925-4A9B-88EB-B69A4B73C7F0}" destId="{4A015D7E-FD27-4479-8B2F-2A66771193D6}"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CBCD93-8271-41BB-A188-FB676E45B33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8C15DABB-5B67-40A7-8A37-8870C2720862}">
      <dgm:prSet phldrT="[Text]"/>
      <dgm:spPr>
        <a:solidFill>
          <a:srgbClr val="92D050"/>
        </a:solidFill>
      </dgm:spPr>
      <dgm:t>
        <a:bodyPr/>
        <a:lstStyle/>
        <a:p>
          <a:r>
            <a:rPr lang="en-US" dirty="0" err="1" smtClean="0"/>
            <a:t>Biaya</a:t>
          </a:r>
          <a:r>
            <a:rPr lang="en-US" dirty="0" smtClean="0"/>
            <a:t> </a:t>
          </a:r>
          <a:r>
            <a:rPr lang="en-US" dirty="0" err="1" smtClean="0"/>
            <a:t>modifikasi</a:t>
          </a:r>
          <a:r>
            <a:rPr lang="en-US" dirty="0" smtClean="0"/>
            <a:t> </a:t>
          </a:r>
          <a:r>
            <a:rPr lang="en-US" dirty="0" err="1" smtClean="0"/>
            <a:t>produk</a:t>
          </a:r>
          <a:endParaRPr lang="en-US" dirty="0"/>
        </a:p>
      </dgm:t>
    </dgm:pt>
    <dgm:pt modelId="{0D429199-FA56-4606-9E9D-B9136752414C}" type="parTrans" cxnId="{67FD83B5-BCCD-4CE6-AAF1-5F19D50B4D96}">
      <dgm:prSet/>
      <dgm:spPr/>
      <dgm:t>
        <a:bodyPr/>
        <a:lstStyle/>
        <a:p>
          <a:endParaRPr lang="en-US"/>
        </a:p>
      </dgm:t>
    </dgm:pt>
    <dgm:pt modelId="{F51C54E5-BB5B-4A91-A50C-26F1C3B0C711}" type="sibTrans" cxnId="{67FD83B5-BCCD-4CE6-AAF1-5F19D50B4D96}">
      <dgm:prSet/>
      <dgm:spPr/>
      <dgm:t>
        <a:bodyPr/>
        <a:lstStyle/>
        <a:p>
          <a:endParaRPr lang="en-US"/>
        </a:p>
      </dgm:t>
    </dgm:pt>
    <dgm:pt modelId="{E63E06FB-0EFC-43BD-8DF4-FBF613A8B0FE}">
      <dgm:prSet phldrT="[Text]"/>
      <dgm:spPr>
        <a:solidFill>
          <a:srgbClr val="FFC000"/>
        </a:solidFill>
      </dgm:spPr>
      <dgm:t>
        <a:bodyPr/>
        <a:lstStyle/>
        <a:p>
          <a:r>
            <a:rPr lang="en-US" dirty="0" err="1" smtClean="0"/>
            <a:t>Biaya</a:t>
          </a:r>
          <a:r>
            <a:rPr lang="en-US" dirty="0" smtClean="0"/>
            <a:t> </a:t>
          </a:r>
          <a:r>
            <a:rPr lang="en-US" dirty="0" err="1" smtClean="0"/>
            <a:t>produksi</a:t>
          </a:r>
          <a:endParaRPr lang="en-US" dirty="0"/>
        </a:p>
      </dgm:t>
    </dgm:pt>
    <dgm:pt modelId="{5B782ED0-4C83-4946-9095-C4C35D2EA346}" type="parTrans" cxnId="{4FEC6FE8-CAB4-436D-B4C1-DABEAF9E2BB2}">
      <dgm:prSet/>
      <dgm:spPr/>
      <dgm:t>
        <a:bodyPr/>
        <a:lstStyle/>
        <a:p>
          <a:endParaRPr lang="en-US"/>
        </a:p>
      </dgm:t>
    </dgm:pt>
    <dgm:pt modelId="{DD056CFD-592D-43EE-826D-02F6BF1AF76A}" type="sibTrans" cxnId="{4FEC6FE8-CAB4-436D-B4C1-DABEAF9E2BB2}">
      <dgm:prSet/>
      <dgm:spPr/>
      <dgm:t>
        <a:bodyPr/>
        <a:lstStyle/>
        <a:p>
          <a:endParaRPr lang="en-US"/>
        </a:p>
      </dgm:t>
    </dgm:pt>
    <dgm:pt modelId="{AF139520-E075-4728-9D6A-2D478CBDDA1B}">
      <dgm:prSet phldrT="[Text]"/>
      <dgm:spPr>
        <a:solidFill>
          <a:srgbClr val="00B0F0"/>
        </a:solidFill>
      </dgm:spPr>
      <dgm:t>
        <a:bodyPr/>
        <a:lstStyle/>
        <a:p>
          <a:r>
            <a:rPr lang="en-US" dirty="0" err="1" smtClean="0"/>
            <a:t>Biaya</a:t>
          </a:r>
          <a:r>
            <a:rPr lang="en-US" dirty="0" smtClean="0"/>
            <a:t> </a:t>
          </a:r>
          <a:r>
            <a:rPr lang="en-US" dirty="0" err="1" smtClean="0"/>
            <a:t>administratif</a:t>
          </a:r>
          <a:endParaRPr lang="en-US" dirty="0"/>
        </a:p>
      </dgm:t>
    </dgm:pt>
    <dgm:pt modelId="{74E651A7-090F-4D4C-976D-A5E381725A2B}" type="parTrans" cxnId="{34ABB490-EFA4-4429-A346-EC14F278A0BE}">
      <dgm:prSet/>
      <dgm:spPr/>
      <dgm:t>
        <a:bodyPr/>
        <a:lstStyle/>
        <a:p>
          <a:endParaRPr lang="en-US"/>
        </a:p>
      </dgm:t>
    </dgm:pt>
    <dgm:pt modelId="{611983E4-A7FC-4234-A6F8-7C973FC65C75}" type="sibTrans" cxnId="{34ABB490-EFA4-4429-A346-EC14F278A0BE}">
      <dgm:prSet/>
      <dgm:spPr/>
      <dgm:t>
        <a:bodyPr/>
        <a:lstStyle/>
        <a:p>
          <a:endParaRPr lang="en-US"/>
        </a:p>
      </dgm:t>
    </dgm:pt>
    <dgm:pt modelId="{5ED6A357-6804-4C16-87E7-737E487E1F29}">
      <dgm:prSet phldrT="[Text]"/>
      <dgm:spPr>
        <a:solidFill>
          <a:schemeClr val="accent4">
            <a:lumMod val="40000"/>
            <a:lumOff val="60000"/>
          </a:schemeClr>
        </a:solidFill>
      </dgm:spPr>
      <dgm:t>
        <a:bodyPr/>
        <a:lstStyle/>
        <a:p>
          <a:r>
            <a:rPr lang="en-US" dirty="0" err="1" smtClean="0"/>
            <a:t>Biaya</a:t>
          </a:r>
          <a:r>
            <a:rPr lang="en-US" dirty="0" smtClean="0"/>
            <a:t> </a:t>
          </a:r>
          <a:r>
            <a:rPr lang="en-US" dirty="0" err="1" smtClean="0"/>
            <a:t>persediaan</a:t>
          </a:r>
          <a:r>
            <a:rPr lang="en-US" dirty="0" smtClean="0"/>
            <a:t> </a:t>
          </a:r>
          <a:r>
            <a:rPr lang="en-US" dirty="0" err="1" smtClean="0"/>
            <a:t>tinggi</a:t>
          </a:r>
          <a:endParaRPr lang="en-US" dirty="0"/>
        </a:p>
      </dgm:t>
    </dgm:pt>
    <dgm:pt modelId="{16BEA591-34DB-4255-84BB-9701B13727B7}" type="parTrans" cxnId="{6D3045DF-1B9C-446A-80B1-D0931EDB049A}">
      <dgm:prSet/>
      <dgm:spPr/>
      <dgm:t>
        <a:bodyPr/>
        <a:lstStyle/>
        <a:p>
          <a:endParaRPr lang="en-US"/>
        </a:p>
      </dgm:t>
    </dgm:pt>
    <dgm:pt modelId="{DB5A09D2-651E-4FF9-9362-A1AC2EABF179}" type="sibTrans" cxnId="{6D3045DF-1B9C-446A-80B1-D0931EDB049A}">
      <dgm:prSet/>
      <dgm:spPr/>
      <dgm:t>
        <a:bodyPr/>
        <a:lstStyle/>
        <a:p>
          <a:endParaRPr lang="en-US"/>
        </a:p>
      </dgm:t>
    </dgm:pt>
    <dgm:pt modelId="{4B94570B-A6F1-4EBB-AC52-6CFE41E26DDC}">
      <dgm:prSet phldrT="[Text]"/>
      <dgm:spPr/>
      <dgm:t>
        <a:bodyPr/>
        <a:lstStyle/>
        <a:p>
          <a:r>
            <a:rPr lang="en-US" dirty="0" err="1" smtClean="0"/>
            <a:t>Biaya</a:t>
          </a:r>
          <a:r>
            <a:rPr lang="en-US" dirty="0" smtClean="0"/>
            <a:t> </a:t>
          </a:r>
          <a:r>
            <a:rPr lang="en-US" dirty="0" err="1" smtClean="0"/>
            <a:t>promosi</a:t>
          </a:r>
          <a:endParaRPr lang="en-US" dirty="0"/>
        </a:p>
      </dgm:t>
    </dgm:pt>
    <dgm:pt modelId="{AE612CCE-2C79-4E11-AD80-AC1F74DAE52E}" type="parTrans" cxnId="{4622C794-F1E5-4CF6-BBA7-3E1A9E6ED5E0}">
      <dgm:prSet/>
      <dgm:spPr/>
      <dgm:t>
        <a:bodyPr/>
        <a:lstStyle/>
        <a:p>
          <a:endParaRPr lang="en-US"/>
        </a:p>
      </dgm:t>
    </dgm:pt>
    <dgm:pt modelId="{112F53FE-2A4D-49CB-8ACC-6621237F8BBB}" type="sibTrans" cxnId="{4622C794-F1E5-4CF6-BBA7-3E1A9E6ED5E0}">
      <dgm:prSet/>
      <dgm:spPr/>
      <dgm:t>
        <a:bodyPr/>
        <a:lstStyle/>
        <a:p>
          <a:endParaRPr lang="en-US"/>
        </a:p>
      </dgm:t>
    </dgm:pt>
    <dgm:pt modelId="{EC830FBE-E7EF-45C3-BC9C-60FC9BEFDA33}" type="pres">
      <dgm:prSet presAssocID="{AECBCD93-8271-41BB-A188-FB676E45B33B}" presName="diagram" presStyleCnt="0">
        <dgm:presLayoutVars>
          <dgm:dir/>
          <dgm:resizeHandles val="exact"/>
        </dgm:presLayoutVars>
      </dgm:prSet>
      <dgm:spPr/>
      <dgm:t>
        <a:bodyPr/>
        <a:lstStyle/>
        <a:p>
          <a:endParaRPr lang="en-US"/>
        </a:p>
      </dgm:t>
    </dgm:pt>
    <dgm:pt modelId="{6FAB5B3E-0990-4562-8D9F-5E36351F7E6D}" type="pres">
      <dgm:prSet presAssocID="{8C15DABB-5B67-40A7-8A37-8870C2720862}" presName="node" presStyleLbl="node1" presStyleIdx="0" presStyleCnt="5">
        <dgm:presLayoutVars>
          <dgm:bulletEnabled val="1"/>
        </dgm:presLayoutVars>
      </dgm:prSet>
      <dgm:spPr/>
      <dgm:t>
        <a:bodyPr/>
        <a:lstStyle/>
        <a:p>
          <a:endParaRPr lang="en-US"/>
        </a:p>
      </dgm:t>
    </dgm:pt>
    <dgm:pt modelId="{47D77DD8-A48C-40B5-B4E0-A70B3E8AC95C}" type="pres">
      <dgm:prSet presAssocID="{F51C54E5-BB5B-4A91-A50C-26F1C3B0C711}" presName="sibTrans" presStyleCnt="0"/>
      <dgm:spPr/>
    </dgm:pt>
    <dgm:pt modelId="{638BD0A2-FEF3-4231-A123-282416A4E934}" type="pres">
      <dgm:prSet presAssocID="{E63E06FB-0EFC-43BD-8DF4-FBF613A8B0FE}" presName="node" presStyleLbl="node1" presStyleIdx="1" presStyleCnt="5">
        <dgm:presLayoutVars>
          <dgm:bulletEnabled val="1"/>
        </dgm:presLayoutVars>
      </dgm:prSet>
      <dgm:spPr/>
      <dgm:t>
        <a:bodyPr/>
        <a:lstStyle/>
        <a:p>
          <a:endParaRPr lang="en-US"/>
        </a:p>
      </dgm:t>
    </dgm:pt>
    <dgm:pt modelId="{C165651D-6EFF-4626-9BA5-3A1737B348BE}" type="pres">
      <dgm:prSet presAssocID="{DD056CFD-592D-43EE-826D-02F6BF1AF76A}" presName="sibTrans" presStyleCnt="0"/>
      <dgm:spPr/>
    </dgm:pt>
    <dgm:pt modelId="{91C6CD65-6242-4AF4-967E-41FA6BF3B850}" type="pres">
      <dgm:prSet presAssocID="{AF139520-E075-4728-9D6A-2D478CBDDA1B}" presName="node" presStyleLbl="node1" presStyleIdx="2" presStyleCnt="5">
        <dgm:presLayoutVars>
          <dgm:bulletEnabled val="1"/>
        </dgm:presLayoutVars>
      </dgm:prSet>
      <dgm:spPr/>
      <dgm:t>
        <a:bodyPr/>
        <a:lstStyle/>
        <a:p>
          <a:endParaRPr lang="en-US"/>
        </a:p>
      </dgm:t>
    </dgm:pt>
    <dgm:pt modelId="{3A52248A-F923-43F2-97FF-E84B01F3D566}" type="pres">
      <dgm:prSet presAssocID="{611983E4-A7FC-4234-A6F8-7C973FC65C75}" presName="sibTrans" presStyleCnt="0"/>
      <dgm:spPr/>
    </dgm:pt>
    <dgm:pt modelId="{7993C3EA-64CC-44A6-937E-3A07315F66EA}" type="pres">
      <dgm:prSet presAssocID="{5ED6A357-6804-4C16-87E7-737E487E1F29}" presName="node" presStyleLbl="node1" presStyleIdx="3" presStyleCnt="5">
        <dgm:presLayoutVars>
          <dgm:bulletEnabled val="1"/>
        </dgm:presLayoutVars>
      </dgm:prSet>
      <dgm:spPr/>
      <dgm:t>
        <a:bodyPr/>
        <a:lstStyle/>
        <a:p>
          <a:endParaRPr lang="en-US"/>
        </a:p>
      </dgm:t>
    </dgm:pt>
    <dgm:pt modelId="{A6DB16FE-C84F-4EE1-8AA4-CC9B70F13884}" type="pres">
      <dgm:prSet presAssocID="{DB5A09D2-651E-4FF9-9362-A1AC2EABF179}" presName="sibTrans" presStyleCnt="0"/>
      <dgm:spPr/>
    </dgm:pt>
    <dgm:pt modelId="{3923E2EE-42E0-49E6-B8C3-F3D4CCEA02F2}" type="pres">
      <dgm:prSet presAssocID="{4B94570B-A6F1-4EBB-AC52-6CFE41E26DDC}" presName="node" presStyleLbl="node1" presStyleIdx="4" presStyleCnt="5">
        <dgm:presLayoutVars>
          <dgm:bulletEnabled val="1"/>
        </dgm:presLayoutVars>
      </dgm:prSet>
      <dgm:spPr/>
      <dgm:t>
        <a:bodyPr/>
        <a:lstStyle/>
        <a:p>
          <a:endParaRPr lang="en-US"/>
        </a:p>
      </dgm:t>
    </dgm:pt>
  </dgm:ptLst>
  <dgm:cxnLst>
    <dgm:cxn modelId="{A384F594-5A7F-480C-8087-A03625AB7E34}" type="presOf" srcId="{E63E06FB-0EFC-43BD-8DF4-FBF613A8B0FE}" destId="{638BD0A2-FEF3-4231-A123-282416A4E934}" srcOrd="0" destOrd="0" presId="urn:microsoft.com/office/officeart/2005/8/layout/default#1"/>
    <dgm:cxn modelId="{FFE34092-AE90-4267-A0F7-F1FA42297EB6}" type="presOf" srcId="{AECBCD93-8271-41BB-A188-FB676E45B33B}" destId="{EC830FBE-E7EF-45C3-BC9C-60FC9BEFDA33}" srcOrd="0" destOrd="0" presId="urn:microsoft.com/office/officeart/2005/8/layout/default#1"/>
    <dgm:cxn modelId="{F19902FB-B345-4EF4-9AA8-6C69712451AE}" type="presOf" srcId="{4B94570B-A6F1-4EBB-AC52-6CFE41E26DDC}" destId="{3923E2EE-42E0-49E6-B8C3-F3D4CCEA02F2}" srcOrd="0" destOrd="0" presId="urn:microsoft.com/office/officeart/2005/8/layout/default#1"/>
    <dgm:cxn modelId="{6D3045DF-1B9C-446A-80B1-D0931EDB049A}" srcId="{AECBCD93-8271-41BB-A188-FB676E45B33B}" destId="{5ED6A357-6804-4C16-87E7-737E487E1F29}" srcOrd="3" destOrd="0" parTransId="{16BEA591-34DB-4255-84BB-9701B13727B7}" sibTransId="{DB5A09D2-651E-4FF9-9362-A1AC2EABF179}"/>
    <dgm:cxn modelId="{34ABB490-EFA4-4429-A346-EC14F278A0BE}" srcId="{AECBCD93-8271-41BB-A188-FB676E45B33B}" destId="{AF139520-E075-4728-9D6A-2D478CBDDA1B}" srcOrd="2" destOrd="0" parTransId="{74E651A7-090F-4D4C-976D-A5E381725A2B}" sibTransId="{611983E4-A7FC-4234-A6F8-7C973FC65C75}"/>
    <dgm:cxn modelId="{4622C794-F1E5-4CF6-BBA7-3E1A9E6ED5E0}" srcId="{AECBCD93-8271-41BB-A188-FB676E45B33B}" destId="{4B94570B-A6F1-4EBB-AC52-6CFE41E26DDC}" srcOrd="4" destOrd="0" parTransId="{AE612CCE-2C79-4E11-AD80-AC1F74DAE52E}" sibTransId="{112F53FE-2A4D-49CB-8ACC-6621237F8BBB}"/>
    <dgm:cxn modelId="{12EE8C5F-03D1-49D7-9AB4-91F51A394B73}" type="presOf" srcId="{8C15DABB-5B67-40A7-8A37-8870C2720862}" destId="{6FAB5B3E-0990-4562-8D9F-5E36351F7E6D}" srcOrd="0" destOrd="0" presId="urn:microsoft.com/office/officeart/2005/8/layout/default#1"/>
    <dgm:cxn modelId="{67FD83B5-BCCD-4CE6-AAF1-5F19D50B4D96}" srcId="{AECBCD93-8271-41BB-A188-FB676E45B33B}" destId="{8C15DABB-5B67-40A7-8A37-8870C2720862}" srcOrd="0" destOrd="0" parTransId="{0D429199-FA56-4606-9E9D-B9136752414C}" sibTransId="{F51C54E5-BB5B-4A91-A50C-26F1C3B0C711}"/>
    <dgm:cxn modelId="{4FEC6FE8-CAB4-436D-B4C1-DABEAF9E2BB2}" srcId="{AECBCD93-8271-41BB-A188-FB676E45B33B}" destId="{E63E06FB-0EFC-43BD-8DF4-FBF613A8B0FE}" srcOrd="1" destOrd="0" parTransId="{5B782ED0-4C83-4946-9095-C4C35D2EA346}" sibTransId="{DD056CFD-592D-43EE-826D-02F6BF1AF76A}"/>
    <dgm:cxn modelId="{EBDF47B5-4358-4C4F-8DF3-73CEE1BC5E15}" type="presOf" srcId="{AF139520-E075-4728-9D6A-2D478CBDDA1B}" destId="{91C6CD65-6242-4AF4-967E-41FA6BF3B850}" srcOrd="0" destOrd="0" presId="urn:microsoft.com/office/officeart/2005/8/layout/default#1"/>
    <dgm:cxn modelId="{AF553B65-24B5-427A-AFA8-9F6A7019B3AE}" type="presOf" srcId="{5ED6A357-6804-4C16-87E7-737E487E1F29}" destId="{7993C3EA-64CC-44A6-937E-3A07315F66EA}" srcOrd="0" destOrd="0" presId="urn:microsoft.com/office/officeart/2005/8/layout/default#1"/>
    <dgm:cxn modelId="{594D7FA6-2A2C-4341-A527-6BA5B3681C90}" type="presParOf" srcId="{EC830FBE-E7EF-45C3-BC9C-60FC9BEFDA33}" destId="{6FAB5B3E-0990-4562-8D9F-5E36351F7E6D}" srcOrd="0" destOrd="0" presId="urn:microsoft.com/office/officeart/2005/8/layout/default#1"/>
    <dgm:cxn modelId="{211C9FB4-7E3C-4AA4-BDD2-288629C1ECEB}" type="presParOf" srcId="{EC830FBE-E7EF-45C3-BC9C-60FC9BEFDA33}" destId="{47D77DD8-A48C-40B5-B4E0-A70B3E8AC95C}" srcOrd="1" destOrd="0" presId="urn:microsoft.com/office/officeart/2005/8/layout/default#1"/>
    <dgm:cxn modelId="{DA7CFF36-4F37-40F3-A887-42BFF5600C11}" type="presParOf" srcId="{EC830FBE-E7EF-45C3-BC9C-60FC9BEFDA33}" destId="{638BD0A2-FEF3-4231-A123-282416A4E934}" srcOrd="2" destOrd="0" presId="urn:microsoft.com/office/officeart/2005/8/layout/default#1"/>
    <dgm:cxn modelId="{1F2CCA34-985F-4872-999B-B95FB83EB4DA}" type="presParOf" srcId="{EC830FBE-E7EF-45C3-BC9C-60FC9BEFDA33}" destId="{C165651D-6EFF-4626-9BA5-3A1737B348BE}" srcOrd="3" destOrd="0" presId="urn:microsoft.com/office/officeart/2005/8/layout/default#1"/>
    <dgm:cxn modelId="{E1AB89B5-D85D-4F5C-BE7A-523824340510}" type="presParOf" srcId="{EC830FBE-E7EF-45C3-BC9C-60FC9BEFDA33}" destId="{91C6CD65-6242-4AF4-967E-41FA6BF3B850}" srcOrd="4" destOrd="0" presId="urn:microsoft.com/office/officeart/2005/8/layout/default#1"/>
    <dgm:cxn modelId="{59476C60-8234-4520-9ED7-DCEB46F343FF}" type="presParOf" srcId="{EC830FBE-E7EF-45C3-BC9C-60FC9BEFDA33}" destId="{3A52248A-F923-43F2-97FF-E84B01F3D566}" srcOrd="5" destOrd="0" presId="urn:microsoft.com/office/officeart/2005/8/layout/default#1"/>
    <dgm:cxn modelId="{A7C32EAB-D7EA-4FAD-B574-1B1A8C3DB0D6}" type="presParOf" srcId="{EC830FBE-E7EF-45C3-BC9C-60FC9BEFDA33}" destId="{7993C3EA-64CC-44A6-937E-3A07315F66EA}" srcOrd="6" destOrd="0" presId="urn:microsoft.com/office/officeart/2005/8/layout/default#1"/>
    <dgm:cxn modelId="{F34AE6CF-4DCF-44F2-985A-620279F8C335}" type="presParOf" srcId="{EC830FBE-E7EF-45C3-BC9C-60FC9BEFDA33}" destId="{A6DB16FE-C84F-4EE1-8AA4-CC9B70F13884}" srcOrd="7" destOrd="0" presId="urn:microsoft.com/office/officeart/2005/8/layout/default#1"/>
    <dgm:cxn modelId="{0279D9D4-C2DA-4B2A-8081-079ECC705B70}" type="presParOf" srcId="{EC830FBE-E7EF-45C3-BC9C-60FC9BEFDA33}" destId="{3923E2EE-42E0-49E6-B8C3-F3D4CCEA02F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08208-A18A-4C42-B7A8-0C74C4812D89}">
      <dsp:nvSpPr>
        <dsp:cNvPr id="0" name=""/>
        <dsp:cNvSpPr/>
      </dsp:nvSpPr>
      <dsp:spPr>
        <a:xfrm>
          <a:off x="2205" y="27616"/>
          <a:ext cx="3407568" cy="13630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1. </a:t>
          </a:r>
          <a:r>
            <a:rPr lang="en-US" sz="2800" kern="1200" dirty="0" err="1" smtClean="0">
              <a:solidFill>
                <a:schemeClr val="tx1"/>
              </a:solidFill>
            </a:rPr>
            <a:t>Segmentasi</a:t>
          </a:r>
          <a:r>
            <a:rPr lang="en-US" sz="2800" kern="1200" dirty="0" smtClean="0">
              <a:solidFill>
                <a:schemeClr val="tx1"/>
              </a:solidFill>
            </a:rPr>
            <a:t> </a:t>
          </a:r>
          <a:r>
            <a:rPr lang="en-US" sz="2800" kern="1200" dirty="0" err="1" smtClean="0">
              <a:solidFill>
                <a:schemeClr val="tx1"/>
              </a:solidFill>
            </a:rPr>
            <a:t>berdasarkan</a:t>
          </a:r>
          <a:r>
            <a:rPr lang="en-US" sz="2800" kern="1200" dirty="0" smtClean="0">
              <a:solidFill>
                <a:schemeClr val="tx1"/>
              </a:solidFill>
            </a:rPr>
            <a:t> </a:t>
          </a:r>
          <a:r>
            <a:rPr lang="en-US" sz="2800" kern="1200" dirty="0" err="1" smtClean="0">
              <a:solidFill>
                <a:schemeClr val="tx1"/>
              </a:solidFill>
            </a:rPr>
            <a:t>kebutuhan</a:t>
          </a:r>
          <a:endParaRPr lang="en-US" sz="2800" kern="1200" dirty="0">
            <a:solidFill>
              <a:schemeClr val="tx1"/>
            </a:solidFill>
          </a:endParaRPr>
        </a:p>
      </dsp:txBody>
      <dsp:txXfrm>
        <a:off x="683719" y="27616"/>
        <a:ext cx="2044541" cy="1363027"/>
      </dsp:txXfrm>
    </dsp:sp>
    <dsp:sp modelId="{2392B20B-926D-4F97-8B58-55BF84737EDE}">
      <dsp:nvSpPr>
        <dsp:cNvPr id="0" name=""/>
        <dsp:cNvSpPr/>
      </dsp:nvSpPr>
      <dsp:spPr>
        <a:xfrm>
          <a:off x="2966790" y="143473"/>
          <a:ext cx="2828282" cy="1131312"/>
        </a:xfrm>
        <a:prstGeom prst="chevron">
          <a:avLst/>
        </a:prstGeom>
        <a:solidFill>
          <a:srgbClr val="FFFF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2. </a:t>
          </a:r>
          <a:r>
            <a:rPr lang="en-US" sz="2400" kern="1200" dirty="0" err="1" smtClean="0">
              <a:solidFill>
                <a:schemeClr val="tx1"/>
              </a:solidFill>
            </a:rPr>
            <a:t>Identifikasi</a:t>
          </a:r>
          <a:r>
            <a:rPr lang="en-US" sz="2400" kern="1200" dirty="0" smtClean="0">
              <a:solidFill>
                <a:schemeClr val="tx1"/>
              </a:solidFill>
            </a:rPr>
            <a:t> </a:t>
          </a:r>
          <a:r>
            <a:rPr lang="en-US" sz="2400" kern="1200" dirty="0" err="1" smtClean="0">
              <a:solidFill>
                <a:schemeClr val="tx1"/>
              </a:solidFill>
            </a:rPr>
            <a:t>segmen</a:t>
          </a:r>
          <a:endParaRPr lang="en-US" sz="2400" kern="1200" dirty="0">
            <a:solidFill>
              <a:schemeClr val="tx1"/>
            </a:solidFill>
          </a:endParaRPr>
        </a:p>
      </dsp:txBody>
      <dsp:txXfrm>
        <a:off x="3532446" y="143473"/>
        <a:ext cx="1696970" cy="1131312"/>
      </dsp:txXfrm>
    </dsp:sp>
    <dsp:sp modelId="{93E03BA2-F2CD-420D-A1AA-19E30D4ABBC2}">
      <dsp:nvSpPr>
        <dsp:cNvPr id="0" name=""/>
        <dsp:cNvSpPr/>
      </dsp:nvSpPr>
      <dsp:spPr>
        <a:xfrm>
          <a:off x="5399112" y="143473"/>
          <a:ext cx="2828282" cy="1131312"/>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3. </a:t>
          </a:r>
          <a:r>
            <a:rPr lang="en-US" sz="2400" kern="1200" dirty="0" err="1" smtClean="0">
              <a:solidFill>
                <a:schemeClr val="tx1"/>
              </a:solidFill>
            </a:rPr>
            <a:t>Daya</a:t>
          </a:r>
          <a:r>
            <a:rPr lang="en-US" sz="2400" kern="1200" dirty="0" smtClean="0">
              <a:solidFill>
                <a:schemeClr val="tx1"/>
              </a:solidFill>
            </a:rPr>
            <a:t> </a:t>
          </a:r>
          <a:r>
            <a:rPr lang="en-US" sz="2400" kern="1200" dirty="0" err="1" smtClean="0">
              <a:solidFill>
                <a:schemeClr val="tx1"/>
              </a:solidFill>
            </a:rPr>
            <a:t>tarik</a:t>
          </a:r>
          <a:r>
            <a:rPr lang="en-US" sz="2400" kern="1200" dirty="0" smtClean="0">
              <a:solidFill>
                <a:schemeClr val="tx1"/>
              </a:solidFill>
            </a:rPr>
            <a:t> </a:t>
          </a:r>
          <a:r>
            <a:rPr lang="en-US" sz="2400" kern="1200" dirty="0" err="1" smtClean="0">
              <a:solidFill>
                <a:schemeClr val="tx1"/>
              </a:solidFill>
            </a:rPr>
            <a:t>segmen</a:t>
          </a:r>
          <a:endParaRPr lang="en-US" sz="2400" kern="1200" dirty="0">
            <a:solidFill>
              <a:schemeClr val="tx1"/>
            </a:solidFill>
          </a:endParaRPr>
        </a:p>
      </dsp:txBody>
      <dsp:txXfrm>
        <a:off x="5964768" y="143473"/>
        <a:ext cx="1696970" cy="1131312"/>
      </dsp:txXfrm>
    </dsp:sp>
    <dsp:sp modelId="{D772CCA0-4AEC-4831-AB4D-7B8CC80A1294}">
      <dsp:nvSpPr>
        <dsp:cNvPr id="0" name=""/>
        <dsp:cNvSpPr/>
      </dsp:nvSpPr>
      <dsp:spPr>
        <a:xfrm>
          <a:off x="76201" y="1566856"/>
          <a:ext cx="3407568" cy="136302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4. Tingkat </a:t>
          </a:r>
          <a:r>
            <a:rPr lang="en-US" sz="2800" kern="1200" dirty="0" err="1" smtClean="0">
              <a:solidFill>
                <a:schemeClr val="tx1"/>
              </a:solidFill>
            </a:rPr>
            <a:t>Probilitas</a:t>
          </a:r>
          <a:r>
            <a:rPr lang="en-US" sz="2800" kern="1200" dirty="0" smtClean="0">
              <a:solidFill>
                <a:schemeClr val="tx1"/>
              </a:solidFill>
            </a:rPr>
            <a:t> </a:t>
          </a:r>
          <a:r>
            <a:rPr lang="en-US" sz="2800" kern="1200" dirty="0" err="1" smtClean="0">
              <a:solidFill>
                <a:schemeClr val="tx1"/>
              </a:solidFill>
            </a:rPr>
            <a:t>Segmen</a:t>
          </a:r>
          <a:endParaRPr lang="en-US" sz="2800" kern="1200" dirty="0">
            <a:solidFill>
              <a:schemeClr val="tx1"/>
            </a:solidFill>
          </a:endParaRPr>
        </a:p>
      </dsp:txBody>
      <dsp:txXfrm>
        <a:off x="757715" y="1566856"/>
        <a:ext cx="2044541" cy="1363027"/>
      </dsp:txXfrm>
    </dsp:sp>
    <dsp:sp modelId="{6143C98D-CB67-4CC4-9EFA-E933EF34331A}">
      <dsp:nvSpPr>
        <dsp:cNvPr id="0" name=""/>
        <dsp:cNvSpPr/>
      </dsp:nvSpPr>
      <dsp:spPr>
        <a:xfrm>
          <a:off x="2966790" y="1697325"/>
          <a:ext cx="2828282" cy="1131312"/>
        </a:xfrm>
        <a:prstGeom prst="chevron">
          <a:avLst/>
        </a:prstGeom>
        <a:solidFill>
          <a:srgbClr val="0070C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5. </a:t>
          </a:r>
          <a:r>
            <a:rPr lang="en-US" sz="2400" kern="1200" dirty="0" err="1" smtClean="0">
              <a:solidFill>
                <a:schemeClr val="tx1"/>
              </a:solidFill>
            </a:rPr>
            <a:t>Penetapan</a:t>
          </a:r>
          <a:r>
            <a:rPr lang="en-US" sz="2400" kern="1200" dirty="0" smtClean="0">
              <a:solidFill>
                <a:schemeClr val="tx1"/>
              </a:solidFill>
            </a:rPr>
            <a:t> </a:t>
          </a:r>
          <a:r>
            <a:rPr lang="en-US" sz="2400" kern="1200" dirty="0" err="1" smtClean="0">
              <a:solidFill>
                <a:schemeClr val="tx1"/>
              </a:solidFill>
            </a:rPr>
            <a:t>posisi</a:t>
          </a:r>
          <a:r>
            <a:rPr lang="en-US" sz="2400" kern="1200" dirty="0" smtClean="0">
              <a:solidFill>
                <a:schemeClr val="tx1"/>
              </a:solidFill>
            </a:rPr>
            <a:t> </a:t>
          </a:r>
          <a:r>
            <a:rPr lang="en-US" sz="2400" kern="1200" dirty="0" err="1" smtClean="0">
              <a:solidFill>
                <a:schemeClr val="tx1"/>
              </a:solidFill>
            </a:rPr>
            <a:t>pada</a:t>
          </a:r>
          <a:r>
            <a:rPr lang="en-US" sz="2400" kern="1200" dirty="0" smtClean="0">
              <a:solidFill>
                <a:schemeClr val="tx1"/>
              </a:solidFill>
            </a:rPr>
            <a:t> </a:t>
          </a:r>
          <a:r>
            <a:rPr lang="en-US" sz="2400" kern="1200" dirty="0" err="1" smtClean="0">
              <a:solidFill>
                <a:schemeClr val="tx1"/>
              </a:solidFill>
            </a:rPr>
            <a:t>segmen</a:t>
          </a:r>
          <a:endParaRPr lang="en-US" sz="2400" kern="1200" dirty="0">
            <a:solidFill>
              <a:schemeClr val="tx1"/>
            </a:solidFill>
          </a:endParaRPr>
        </a:p>
      </dsp:txBody>
      <dsp:txXfrm>
        <a:off x="3532446" y="1697325"/>
        <a:ext cx="1696970" cy="1131312"/>
      </dsp:txXfrm>
    </dsp:sp>
    <dsp:sp modelId="{6594E698-161A-4E92-807B-DB7014274F8A}">
      <dsp:nvSpPr>
        <dsp:cNvPr id="0" name=""/>
        <dsp:cNvSpPr/>
      </dsp:nvSpPr>
      <dsp:spPr>
        <a:xfrm>
          <a:off x="5399112" y="1697325"/>
          <a:ext cx="2828282" cy="1131312"/>
        </a:xfrm>
        <a:prstGeom prst="chevron">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6. “</a:t>
          </a:r>
          <a:r>
            <a:rPr lang="en-US" sz="2400" kern="1200" dirty="0" err="1" smtClean="0">
              <a:solidFill>
                <a:schemeClr val="tx1"/>
              </a:solidFill>
            </a:rPr>
            <a:t>tes</a:t>
          </a:r>
          <a:r>
            <a:rPr lang="en-US" sz="2400" kern="1200" dirty="0" smtClean="0">
              <a:solidFill>
                <a:schemeClr val="tx1"/>
              </a:solidFill>
            </a:rPr>
            <a:t> </a:t>
          </a:r>
          <a:r>
            <a:rPr lang="en-US" sz="2400" kern="1200" dirty="0" err="1" smtClean="0">
              <a:solidFill>
                <a:schemeClr val="tx1"/>
              </a:solidFill>
            </a:rPr>
            <a:t>Asam</a:t>
          </a:r>
          <a:r>
            <a:rPr lang="en-US" sz="2400" kern="1200" dirty="0" smtClean="0">
              <a:solidFill>
                <a:schemeClr val="tx1"/>
              </a:solidFill>
            </a:rPr>
            <a:t>” </a:t>
          </a:r>
          <a:r>
            <a:rPr lang="en-US" sz="2400" kern="1200" dirty="0" err="1" smtClean="0">
              <a:solidFill>
                <a:schemeClr val="tx1"/>
              </a:solidFill>
            </a:rPr>
            <a:t>segmen</a:t>
          </a:r>
          <a:endParaRPr lang="en-US" sz="2400" kern="1200" dirty="0">
            <a:solidFill>
              <a:schemeClr val="tx1"/>
            </a:solidFill>
          </a:endParaRPr>
        </a:p>
      </dsp:txBody>
      <dsp:txXfrm>
        <a:off x="5964768" y="1697325"/>
        <a:ext cx="1696970" cy="1131312"/>
      </dsp:txXfrm>
    </dsp:sp>
    <dsp:sp modelId="{BE3780A8-36D1-42BF-BEC6-49A0321A905D}">
      <dsp:nvSpPr>
        <dsp:cNvPr id="0" name=""/>
        <dsp:cNvSpPr/>
      </dsp:nvSpPr>
      <dsp:spPr>
        <a:xfrm>
          <a:off x="2205" y="3135319"/>
          <a:ext cx="3407568" cy="1363027"/>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7. </a:t>
          </a:r>
          <a:r>
            <a:rPr lang="en-US" sz="2800" kern="1200" dirty="0" err="1" smtClean="0">
              <a:solidFill>
                <a:schemeClr val="tx1"/>
              </a:solidFill>
            </a:rPr>
            <a:t>Strategi</a:t>
          </a:r>
          <a:r>
            <a:rPr lang="en-US" sz="2800" kern="1200" dirty="0" smtClean="0">
              <a:solidFill>
                <a:schemeClr val="tx1"/>
              </a:solidFill>
            </a:rPr>
            <a:t> </a:t>
          </a:r>
          <a:r>
            <a:rPr lang="en-US" sz="2800" kern="1200" dirty="0" err="1" smtClean="0">
              <a:solidFill>
                <a:schemeClr val="tx1"/>
              </a:solidFill>
            </a:rPr>
            <a:t>kombinasi</a:t>
          </a:r>
          <a:r>
            <a:rPr lang="en-US" sz="2800" kern="1200" dirty="0" smtClean="0">
              <a:solidFill>
                <a:schemeClr val="tx1"/>
              </a:solidFill>
            </a:rPr>
            <a:t> </a:t>
          </a:r>
          <a:r>
            <a:rPr lang="en-US" sz="2800" kern="1200" dirty="0" err="1" smtClean="0">
              <a:solidFill>
                <a:schemeClr val="tx1"/>
              </a:solidFill>
            </a:rPr>
            <a:t>pemasaran</a:t>
          </a:r>
          <a:endParaRPr lang="en-US" sz="2800" kern="1200" dirty="0">
            <a:solidFill>
              <a:schemeClr val="tx1"/>
            </a:solidFill>
          </a:endParaRPr>
        </a:p>
      </dsp:txBody>
      <dsp:txXfrm>
        <a:off x="683719" y="3135319"/>
        <a:ext cx="2044541" cy="1363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AFE3B-05DC-4946-ACAA-9400E0A0CA8C}">
      <dsp:nvSpPr>
        <dsp:cNvPr id="0" name=""/>
        <dsp:cNvSpPr/>
      </dsp:nvSpPr>
      <dsp:spPr>
        <a:xfrm>
          <a:off x="0" y="0"/>
          <a:ext cx="8229600" cy="1191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  </a:t>
          </a:r>
          <a:r>
            <a:rPr lang="en-US" sz="1800" kern="1200" dirty="0" err="1" smtClean="0">
              <a:solidFill>
                <a:schemeClr val="bg1"/>
              </a:solidFill>
            </a:rPr>
            <a:t>Geografis</a:t>
          </a:r>
          <a:r>
            <a:rPr lang="en-US" sz="1800" kern="1200" dirty="0" smtClean="0">
              <a:solidFill>
                <a:schemeClr val="bg1"/>
              </a:solidFill>
            </a:rPr>
            <a:t> (geographic)</a:t>
          </a:r>
        </a:p>
        <a:p>
          <a:pPr lvl="0" algn="l" defTabSz="577850">
            <a:lnSpc>
              <a:spcPct val="90000"/>
            </a:lnSpc>
            <a:spcBef>
              <a:spcPct val="0"/>
            </a:spcBef>
            <a:spcAft>
              <a:spcPct val="35000"/>
            </a:spcAft>
          </a:pPr>
          <a:r>
            <a:rPr lang="en-US" sz="1200" kern="1200" dirty="0" smtClean="0">
              <a:solidFill>
                <a:schemeClr val="bg1"/>
              </a:solidFill>
            </a:rPr>
            <a:t>   Wilayah, </a:t>
          </a:r>
          <a:r>
            <a:rPr lang="en-US" sz="1200" kern="1200" dirty="0" err="1" smtClean="0">
              <a:solidFill>
                <a:schemeClr val="bg1"/>
              </a:solidFill>
            </a:rPr>
            <a:t>ukuran</a:t>
          </a:r>
          <a:r>
            <a:rPr lang="en-US" sz="1200" kern="1200" dirty="0" smtClean="0">
              <a:solidFill>
                <a:schemeClr val="bg1"/>
              </a:solidFill>
            </a:rPr>
            <a:t> </a:t>
          </a:r>
          <a:r>
            <a:rPr lang="en-US" sz="1200" kern="1200" dirty="0" err="1" smtClean="0">
              <a:solidFill>
                <a:schemeClr val="bg1"/>
              </a:solidFill>
            </a:rPr>
            <a:t>kota</a:t>
          </a:r>
          <a:r>
            <a:rPr lang="en-US" sz="1200" kern="1200" dirty="0" smtClean="0">
              <a:solidFill>
                <a:schemeClr val="bg1"/>
              </a:solidFill>
            </a:rPr>
            <a:t>, </a:t>
          </a:r>
          <a:r>
            <a:rPr lang="en-US" sz="1200" kern="1200" dirty="0" err="1" smtClean="0">
              <a:solidFill>
                <a:schemeClr val="bg1"/>
              </a:solidFill>
            </a:rPr>
            <a:t>kepadatan</a:t>
          </a:r>
          <a:r>
            <a:rPr lang="en-US" sz="1200" kern="1200" dirty="0" smtClean="0">
              <a:solidFill>
                <a:schemeClr val="bg1"/>
              </a:solidFill>
            </a:rPr>
            <a:t>, </a:t>
          </a:r>
          <a:r>
            <a:rPr lang="en-US" sz="1200" kern="1200" dirty="0" err="1" smtClean="0">
              <a:solidFill>
                <a:schemeClr val="bg1"/>
              </a:solidFill>
            </a:rPr>
            <a:t>iklim</a:t>
          </a:r>
          <a:endParaRPr lang="en-US" sz="1200" kern="1200" dirty="0">
            <a:solidFill>
              <a:schemeClr val="bg1"/>
            </a:solidFill>
          </a:endParaRPr>
        </a:p>
      </dsp:txBody>
      <dsp:txXfrm>
        <a:off x="1753433" y="0"/>
        <a:ext cx="6476166" cy="1191682"/>
      </dsp:txXfrm>
    </dsp:sp>
    <dsp:sp modelId="{DF2477A3-04EB-42B6-A461-3B624F832A22}">
      <dsp:nvSpPr>
        <dsp:cNvPr id="0" name=""/>
        <dsp:cNvSpPr/>
      </dsp:nvSpPr>
      <dsp:spPr>
        <a:xfrm>
          <a:off x="165055" y="106851"/>
          <a:ext cx="1645920" cy="86010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B1F09-1433-462E-8456-0B45180FF284}">
      <dsp:nvSpPr>
        <dsp:cNvPr id="0" name=""/>
        <dsp:cNvSpPr/>
      </dsp:nvSpPr>
      <dsp:spPr>
        <a:xfrm>
          <a:off x="0" y="1335331"/>
          <a:ext cx="8229600" cy="107513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Demografis</a:t>
          </a:r>
          <a:r>
            <a:rPr lang="en-US" sz="1700" kern="1200" dirty="0" smtClean="0"/>
            <a:t> (demographic)</a:t>
          </a:r>
          <a:endParaRPr lang="en-US" sz="1700" kern="1200" dirty="0"/>
        </a:p>
        <a:p>
          <a:pPr marL="114300" lvl="1" indent="-114300" algn="l" defTabSz="577850">
            <a:lnSpc>
              <a:spcPct val="90000"/>
            </a:lnSpc>
            <a:spcBef>
              <a:spcPct val="0"/>
            </a:spcBef>
            <a:spcAft>
              <a:spcPct val="15000"/>
            </a:spcAft>
            <a:buChar char="••"/>
          </a:pPr>
          <a:r>
            <a:rPr lang="en-US" sz="1300" kern="1200" dirty="0" err="1" smtClean="0"/>
            <a:t>Usia</a:t>
          </a:r>
          <a:r>
            <a:rPr lang="en-US" sz="1300" kern="1200" dirty="0" smtClean="0"/>
            <a:t>, </a:t>
          </a:r>
          <a:r>
            <a:rPr lang="en-US" sz="1300" kern="1200" dirty="0" err="1" smtClean="0"/>
            <a:t>ukuran</a:t>
          </a:r>
          <a:r>
            <a:rPr lang="en-US" sz="1300" kern="1200" dirty="0" smtClean="0"/>
            <a:t> </a:t>
          </a:r>
          <a:r>
            <a:rPr lang="en-US" sz="1300" kern="1200" dirty="0" err="1" smtClean="0"/>
            <a:t>keluarga</a:t>
          </a:r>
          <a:r>
            <a:rPr lang="en-US" sz="1300" kern="1200" dirty="0" smtClean="0"/>
            <a:t>, </a:t>
          </a:r>
          <a:r>
            <a:rPr lang="en-US" sz="1300" kern="1200" dirty="0" err="1" smtClean="0"/>
            <a:t>siklus</a:t>
          </a:r>
          <a:r>
            <a:rPr lang="en-US" sz="1300" kern="1200" dirty="0" smtClean="0"/>
            <a:t> </a:t>
          </a:r>
          <a:r>
            <a:rPr lang="en-US" sz="1300" kern="1200" dirty="0" err="1" smtClean="0"/>
            <a:t>hidup</a:t>
          </a:r>
          <a:r>
            <a:rPr lang="en-US" sz="1300" kern="1200" dirty="0" smtClean="0"/>
            <a:t> </a:t>
          </a:r>
          <a:r>
            <a:rPr lang="en-US" sz="1300" kern="1200" dirty="0" err="1" smtClean="0"/>
            <a:t>keluarga</a:t>
          </a:r>
          <a:r>
            <a:rPr lang="en-US" sz="1300" kern="1200" dirty="0" smtClean="0"/>
            <a:t>, </a:t>
          </a:r>
          <a:r>
            <a:rPr lang="en-US" sz="1300" kern="1200" dirty="0" err="1" smtClean="0"/>
            <a:t>jenis</a:t>
          </a:r>
          <a:r>
            <a:rPr lang="en-US" sz="1300" kern="1200" dirty="0" smtClean="0"/>
            <a:t> </a:t>
          </a:r>
          <a:r>
            <a:rPr lang="en-US" sz="1300" kern="1200" dirty="0" err="1" smtClean="0"/>
            <a:t>kelamin</a:t>
          </a:r>
          <a:r>
            <a:rPr lang="en-US" sz="1300" kern="1200" dirty="0" smtClean="0"/>
            <a:t>, </a:t>
          </a:r>
          <a:r>
            <a:rPr lang="en-US" sz="1300" kern="1200" dirty="0" err="1" smtClean="0"/>
            <a:t>pendapatan</a:t>
          </a:r>
          <a:r>
            <a:rPr lang="en-US" sz="1300" kern="1200" dirty="0" smtClean="0"/>
            <a:t>, </a:t>
          </a:r>
          <a:r>
            <a:rPr lang="en-US" sz="1300" kern="1200" dirty="0" err="1" smtClean="0"/>
            <a:t>pekeraan</a:t>
          </a:r>
          <a:r>
            <a:rPr lang="en-US" sz="1300" kern="1200" dirty="0" smtClean="0"/>
            <a:t>, </a:t>
          </a:r>
          <a:r>
            <a:rPr lang="en-US" sz="1300" kern="1200" dirty="0" err="1" smtClean="0"/>
            <a:t>pendidikan</a:t>
          </a:r>
          <a:r>
            <a:rPr lang="en-US" sz="1300" kern="1200" dirty="0" smtClean="0"/>
            <a:t>, </a:t>
          </a:r>
          <a:endParaRPr lang="en-US" sz="1300" kern="1200" dirty="0"/>
        </a:p>
        <a:p>
          <a:pPr marL="114300" lvl="1" indent="-114300" algn="l" defTabSz="577850">
            <a:lnSpc>
              <a:spcPct val="90000"/>
            </a:lnSpc>
            <a:spcBef>
              <a:spcPct val="0"/>
            </a:spcBef>
            <a:spcAft>
              <a:spcPct val="15000"/>
            </a:spcAft>
            <a:buChar char="••"/>
          </a:pPr>
          <a:r>
            <a:rPr lang="en-US" sz="1300" kern="1200" dirty="0" smtClean="0"/>
            <a:t>Agama, </a:t>
          </a:r>
          <a:r>
            <a:rPr lang="en-US" sz="1300" kern="1200" dirty="0" err="1" smtClean="0"/>
            <a:t>ras</a:t>
          </a:r>
          <a:r>
            <a:rPr lang="en-US" sz="1300" kern="1200" dirty="0" smtClean="0"/>
            <a:t>, </a:t>
          </a:r>
          <a:r>
            <a:rPr lang="en-US" sz="1300" kern="1200" dirty="0" err="1" smtClean="0"/>
            <a:t>kebangsaan</a:t>
          </a:r>
          <a:r>
            <a:rPr lang="en-US" sz="1300" kern="1200" dirty="0" smtClean="0"/>
            <a:t>, </a:t>
          </a:r>
          <a:r>
            <a:rPr lang="en-US" sz="1300" kern="1200" dirty="0" err="1" smtClean="0"/>
            <a:t>kelas</a:t>
          </a:r>
          <a:r>
            <a:rPr lang="en-US" sz="1300" kern="1200" dirty="0" smtClean="0"/>
            <a:t> </a:t>
          </a:r>
          <a:r>
            <a:rPr lang="en-US" sz="1300" kern="1200" dirty="0" err="1" smtClean="0"/>
            <a:t>sosial</a:t>
          </a:r>
          <a:r>
            <a:rPr lang="en-US" sz="1300" kern="1200" dirty="0" smtClean="0"/>
            <a:t>.</a:t>
          </a:r>
          <a:endParaRPr lang="en-US" sz="1300" kern="1200" dirty="0"/>
        </a:p>
      </dsp:txBody>
      <dsp:txXfrm>
        <a:off x="1753433" y="1335331"/>
        <a:ext cx="6476166" cy="1075137"/>
      </dsp:txXfrm>
    </dsp:sp>
    <dsp:sp modelId="{8B60962B-D9C1-4181-9185-EB362F479B9B}">
      <dsp:nvSpPr>
        <dsp:cNvPr id="0" name=""/>
        <dsp:cNvSpPr/>
      </dsp:nvSpPr>
      <dsp:spPr>
        <a:xfrm>
          <a:off x="107513" y="1406709"/>
          <a:ext cx="1645920" cy="86010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61FFF-D344-411A-B3FF-3BE099926ED9}">
      <dsp:nvSpPr>
        <dsp:cNvPr id="0" name=""/>
        <dsp:cNvSpPr/>
      </dsp:nvSpPr>
      <dsp:spPr>
        <a:xfrm>
          <a:off x="0" y="2431234"/>
          <a:ext cx="8229600" cy="818749"/>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577850">
            <a:lnSpc>
              <a:spcPct val="90000"/>
            </a:lnSpc>
            <a:spcBef>
              <a:spcPct val="0"/>
            </a:spcBef>
            <a:spcAft>
              <a:spcPct val="35000"/>
            </a:spcAft>
          </a:pPr>
          <a:r>
            <a:rPr lang="en-US" sz="1300" kern="1200" dirty="0" err="1" smtClean="0">
              <a:solidFill>
                <a:schemeClr val="tx1"/>
              </a:solidFill>
            </a:rPr>
            <a:t>Psikologis</a:t>
          </a:r>
          <a:r>
            <a:rPr lang="en-US" sz="1300" kern="1200" dirty="0" smtClean="0">
              <a:solidFill>
                <a:schemeClr val="tx1"/>
              </a:solidFill>
            </a:rPr>
            <a:t> (Psychographic)</a:t>
          </a:r>
          <a:endParaRPr lang="en-US" sz="13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Gaya </a:t>
          </a:r>
          <a:r>
            <a:rPr lang="en-US" sz="1100" kern="1200" dirty="0" err="1" smtClean="0">
              <a:solidFill>
                <a:schemeClr val="tx1"/>
              </a:solidFill>
            </a:rPr>
            <a:t>hidup</a:t>
          </a:r>
          <a:r>
            <a:rPr lang="en-US" sz="1100" kern="1200" dirty="0" smtClean="0">
              <a:solidFill>
                <a:schemeClr val="tx1"/>
              </a:solidFill>
            </a:rPr>
            <a:t>, </a:t>
          </a:r>
          <a:r>
            <a:rPr lang="en-US" sz="1100" kern="1200" dirty="0" err="1" smtClean="0">
              <a:solidFill>
                <a:schemeClr val="tx1"/>
              </a:solidFill>
            </a:rPr>
            <a:t>kepribadian</a:t>
          </a:r>
          <a:endParaRPr lang="en-US" sz="1100" kern="1200" dirty="0">
            <a:solidFill>
              <a:schemeClr val="tx1"/>
            </a:solidFill>
          </a:endParaRPr>
        </a:p>
      </dsp:txBody>
      <dsp:txXfrm>
        <a:off x="1753433" y="2431234"/>
        <a:ext cx="6476166" cy="818749"/>
      </dsp:txXfrm>
    </dsp:sp>
    <dsp:sp modelId="{2CD08E78-5282-4D8D-9519-14C2073BCEC3}">
      <dsp:nvSpPr>
        <dsp:cNvPr id="0" name=""/>
        <dsp:cNvSpPr/>
      </dsp:nvSpPr>
      <dsp:spPr>
        <a:xfrm>
          <a:off x="88848" y="2389402"/>
          <a:ext cx="1645920" cy="86010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5764D-930C-4056-8A8A-BEAE355F434A}">
      <dsp:nvSpPr>
        <dsp:cNvPr id="0" name=""/>
        <dsp:cNvSpPr/>
      </dsp:nvSpPr>
      <dsp:spPr>
        <a:xfrm>
          <a:off x="0" y="3450825"/>
          <a:ext cx="8229600" cy="107513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Perilaku</a:t>
          </a:r>
          <a:r>
            <a:rPr lang="en-US" sz="1700" kern="1200" dirty="0" smtClean="0"/>
            <a:t> (Behavioral)</a:t>
          </a:r>
          <a:endParaRPr lang="en-US" sz="1700" kern="1200" dirty="0"/>
        </a:p>
        <a:p>
          <a:pPr marL="114300" lvl="1" indent="-114300" algn="l" defTabSz="577850">
            <a:lnSpc>
              <a:spcPct val="90000"/>
            </a:lnSpc>
            <a:spcBef>
              <a:spcPct val="0"/>
            </a:spcBef>
            <a:spcAft>
              <a:spcPct val="15000"/>
            </a:spcAft>
            <a:buChar char="••"/>
          </a:pPr>
          <a:r>
            <a:rPr lang="en-US" sz="1300" kern="1200" dirty="0" err="1" smtClean="0"/>
            <a:t>Waktu</a:t>
          </a:r>
          <a:r>
            <a:rPr lang="en-US" sz="1300" kern="1200" dirty="0" smtClean="0"/>
            <a:t>, </a:t>
          </a:r>
          <a:r>
            <a:rPr lang="en-US" sz="1300" kern="1200" dirty="0" err="1" smtClean="0"/>
            <a:t>manfaat</a:t>
          </a:r>
          <a:r>
            <a:rPr lang="en-US" sz="1300" kern="1200" dirty="0" smtClean="0"/>
            <a:t>, status </a:t>
          </a:r>
          <a:r>
            <a:rPr lang="en-US" sz="1300" kern="1200" dirty="0" err="1" smtClean="0"/>
            <a:t>pengguna</a:t>
          </a:r>
          <a:r>
            <a:rPr lang="en-US" sz="1300" kern="1200" dirty="0" smtClean="0"/>
            <a:t>, </a:t>
          </a:r>
          <a:r>
            <a:rPr lang="en-US" sz="1300" kern="1200" dirty="0" err="1" smtClean="0"/>
            <a:t>tingkat</a:t>
          </a:r>
          <a:r>
            <a:rPr lang="en-US" sz="1300" kern="1200" dirty="0" smtClean="0"/>
            <a:t> </a:t>
          </a:r>
          <a:r>
            <a:rPr lang="en-US" sz="1300" kern="1200" dirty="0" err="1" smtClean="0"/>
            <a:t>penggunaan</a:t>
          </a:r>
          <a:r>
            <a:rPr lang="en-US" sz="1300" kern="1200" dirty="0" smtClean="0"/>
            <a:t>, status </a:t>
          </a:r>
          <a:r>
            <a:rPr lang="en-US" sz="1300" kern="1200" dirty="0" err="1" smtClean="0"/>
            <a:t>loyalitas</a:t>
          </a:r>
          <a:endParaRPr lang="en-US" sz="1300" kern="1200" dirty="0"/>
        </a:p>
        <a:p>
          <a:pPr marL="114300" lvl="1" indent="-114300" algn="l" defTabSz="577850">
            <a:lnSpc>
              <a:spcPct val="90000"/>
            </a:lnSpc>
            <a:spcBef>
              <a:spcPct val="0"/>
            </a:spcBef>
            <a:spcAft>
              <a:spcPct val="15000"/>
            </a:spcAft>
            <a:buChar char="••"/>
          </a:pPr>
          <a:r>
            <a:rPr lang="en-US" sz="1300" kern="1200" dirty="0" err="1" smtClean="0"/>
            <a:t>Tahap</a:t>
          </a:r>
          <a:r>
            <a:rPr lang="en-US" sz="1300" kern="1200" dirty="0" smtClean="0"/>
            <a:t> </a:t>
          </a:r>
          <a:r>
            <a:rPr lang="en-US" sz="1300" kern="1200" dirty="0" err="1" smtClean="0"/>
            <a:t>kesiapan</a:t>
          </a:r>
          <a:r>
            <a:rPr lang="en-US" sz="1300" kern="1200" dirty="0" smtClean="0"/>
            <a:t>, </a:t>
          </a:r>
          <a:r>
            <a:rPr lang="en-US" sz="1300" kern="1200" dirty="0" err="1" smtClean="0"/>
            <a:t>sikap</a:t>
          </a:r>
          <a:r>
            <a:rPr lang="en-US" sz="1300" kern="1200" dirty="0" smtClean="0"/>
            <a:t> </a:t>
          </a:r>
          <a:r>
            <a:rPr lang="en-US" sz="1300" kern="1200" dirty="0" err="1" smtClean="0"/>
            <a:t>terhadap</a:t>
          </a:r>
          <a:r>
            <a:rPr lang="en-US" sz="1300" kern="1200" dirty="0" smtClean="0"/>
            <a:t> </a:t>
          </a:r>
          <a:r>
            <a:rPr lang="en-US" sz="1300" kern="1200" dirty="0" err="1" smtClean="0"/>
            <a:t>produk</a:t>
          </a:r>
          <a:endParaRPr lang="en-US" sz="1300" kern="1200" dirty="0"/>
        </a:p>
      </dsp:txBody>
      <dsp:txXfrm>
        <a:off x="1753433" y="3450825"/>
        <a:ext cx="6476166" cy="1075137"/>
      </dsp:txXfrm>
    </dsp:sp>
    <dsp:sp modelId="{E738219B-D633-4A78-9F2C-320426490D75}">
      <dsp:nvSpPr>
        <dsp:cNvPr id="0" name=""/>
        <dsp:cNvSpPr/>
      </dsp:nvSpPr>
      <dsp:spPr>
        <a:xfrm>
          <a:off x="107513" y="3556983"/>
          <a:ext cx="1645920" cy="86010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5B3E-0990-4562-8D9F-5E36351F7E6D}">
      <dsp:nvSpPr>
        <dsp:cNvPr id="0" name=""/>
        <dsp:cNvSpPr/>
      </dsp:nvSpPr>
      <dsp:spPr>
        <a:xfrm>
          <a:off x="0" y="174228"/>
          <a:ext cx="1881187" cy="112871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Biaya</a:t>
          </a:r>
          <a:r>
            <a:rPr lang="en-US" sz="2200" kern="1200" dirty="0" smtClean="0"/>
            <a:t> </a:t>
          </a:r>
          <a:r>
            <a:rPr lang="en-US" sz="2200" kern="1200" dirty="0" err="1" smtClean="0"/>
            <a:t>modifikasi</a:t>
          </a:r>
          <a:r>
            <a:rPr lang="en-US" sz="2200" kern="1200" dirty="0" smtClean="0"/>
            <a:t> </a:t>
          </a:r>
          <a:r>
            <a:rPr lang="en-US" sz="2200" kern="1200" dirty="0" err="1" smtClean="0"/>
            <a:t>produk</a:t>
          </a:r>
          <a:endParaRPr lang="en-US" sz="2200" kern="1200" dirty="0"/>
        </a:p>
      </dsp:txBody>
      <dsp:txXfrm>
        <a:off x="0" y="174228"/>
        <a:ext cx="1881187" cy="1128712"/>
      </dsp:txXfrm>
    </dsp:sp>
    <dsp:sp modelId="{638BD0A2-FEF3-4231-A123-282416A4E934}">
      <dsp:nvSpPr>
        <dsp:cNvPr id="0" name=""/>
        <dsp:cNvSpPr/>
      </dsp:nvSpPr>
      <dsp:spPr>
        <a:xfrm>
          <a:off x="2069306" y="174228"/>
          <a:ext cx="1881187" cy="1128712"/>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Biaya</a:t>
          </a:r>
          <a:r>
            <a:rPr lang="en-US" sz="2200" kern="1200" dirty="0" smtClean="0"/>
            <a:t> </a:t>
          </a:r>
          <a:r>
            <a:rPr lang="en-US" sz="2200" kern="1200" dirty="0" err="1" smtClean="0"/>
            <a:t>produksi</a:t>
          </a:r>
          <a:endParaRPr lang="en-US" sz="2200" kern="1200" dirty="0"/>
        </a:p>
      </dsp:txBody>
      <dsp:txXfrm>
        <a:off x="2069306" y="174228"/>
        <a:ext cx="1881187" cy="1128712"/>
      </dsp:txXfrm>
    </dsp:sp>
    <dsp:sp modelId="{91C6CD65-6242-4AF4-967E-41FA6BF3B850}">
      <dsp:nvSpPr>
        <dsp:cNvPr id="0" name=""/>
        <dsp:cNvSpPr/>
      </dsp:nvSpPr>
      <dsp:spPr>
        <a:xfrm>
          <a:off x="4138612" y="174228"/>
          <a:ext cx="1881187" cy="112871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Biaya</a:t>
          </a:r>
          <a:r>
            <a:rPr lang="en-US" sz="2200" kern="1200" dirty="0" smtClean="0"/>
            <a:t> </a:t>
          </a:r>
          <a:r>
            <a:rPr lang="en-US" sz="2200" kern="1200" dirty="0" err="1" smtClean="0"/>
            <a:t>administratif</a:t>
          </a:r>
          <a:endParaRPr lang="en-US" sz="2200" kern="1200" dirty="0"/>
        </a:p>
      </dsp:txBody>
      <dsp:txXfrm>
        <a:off x="4138612" y="174228"/>
        <a:ext cx="1881187" cy="1128712"/>
      </dsp:txXfrm>
    </dsp:sp>
    <dsp:sp modelId="{7993C3EA-64CC-44A6-937E-3A07315F66EA}">
      <dsp:nvSpPr>
        <dsp:cNvPr id="0" name=""/>
        <dsp:cNvSpPr/>
      </dsp:nvSpPr>
      <dsp:spPr>
        <a:xfrm>
          <a:off x="1034653" y="1491059"/>
          <a:ext cx="1881187" cy="1128712"/>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Biaya</a:t>
          </a:r>
          <a:r>
            <a:rPr lang="en-US" sz="2200" kern="1200" dirty="0" smtClean="0"/>
            <a:t> </a:t>
          </a:r>
          <a:r>
            <a:rPr lang="en-US" sz="2200" kern="1200" dirty="0" err="1" smtClean="0"/>
            <a:t>persediaan</a:t>
          </a:r>
          <a:r>
            <a:rPr lang="en-US" sz="2200" kern="1200" dirty="0" smtClean="0"/>
            <a:t> </a:t>
          </a:r>
          <a:r>
            <a:rPr lang="en-US" sz="2200" kern="1200" dirty="0" err="1" smtClean="0"/>
            <a:t>tinggi</a:t>
          </a:r>
          <a:endParaRPr lang="en-US" sz="2200" kern="1200" dirty="0"/>
        </a:p>
      </dsp:txBody>
      <dsp:txXfrm>
        <a:off x="1034653" y="1491059"/>
        <a:ext cx="1881187" cy="1128712"/>
      </dsp:txXfrm>
    </dsp:sp>
    <dsp:sp modelId="{3923E2EE-42E0-49E6-B8C3-F3D4CCEA02F2}">
      <dsp:nvSpPr>
        <dsp:cNvPr id="0" name=""/>
        <dsp:cNvSpPr/>
      </dsp:nvSpPr>
      <dsp:spPr>
        <a:xfrm>
          <a:off x="3103959" y="1491059"/>
          <a:ext cx="1881187" cy="1128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Biaya</a:t>
          </a:r>
          <a:r>
            <a:rPr lang="en-US" sz="2200" kern="1200" dirty="0" smtClean="0"/>
            <a:t> </a:t>
          </a:r>
          <a:r>
            <a:rPr lang="en-US" sz="2200" kern="1200" dirty="0" err="1" smtClean="0"/>
            <a:t>promosi</a:t>
          </a:r>
          <a:endParaRPr lang="en-US" sz="2200" kern="1200" dirty="0"/>
        </a:p>
      </dsp:txBody>
      <dsp:txXfrm>
        <a:off x="3103959" y="1491059"/>
        <a:ext cx="1881187" cy="11287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7DCE4-39AC-4F98-87E2-7895AB9F111E}" type="datetimeFigureOut">
              <a:rPr lang="id-ID" smtClean="0"/>
              <a:t>07/10/2019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41C05-1052-45E8-B70C-5973A06C6D68}" type="slidenum">
              <a:rPr lang="id-ID" smtClean="0"/>
              <a:t>‹#›</a:t>
            </a:fld>
            <a:endParaRPr lang="id-ID"/>
          </a:p>
        </p:txBody>
      </p:sp>
    </p:spTree>
    <p:extLst>
      <p:ext uri="{BB962C8B-B14F-4D97-AF65-F5344CB8AC3E}">
        <p14:creationId xmlns:p14="http://schemas.microsoft.com/office/powerpoint/2010/main" val="150855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2E84C7-B3C2-4273-9AFF-F14B62E253F6}" type="slidenum">
              <a:rPr lang="id-ID" altLang="en-US">
                <a:solidFill>
                  <a:prstClr val="black"/>
                </a:solidFill>
                <a:latin typeface="Calibri" pitchFamily="34" charset="0"/>
              </a:rPr>
              <a:pPr/>
              <a:t>2</a:t>
            </a:fld>
            <a:endParaRPr lang="id-ID"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17EA3C-E16D-4003-BFF9-AC9EBD2FC25F}" type="slidenum">
              <a:rPr lang="id-ID" altLang="en-US">
                <a:solidFill>
                  <a:prstClr val="black"/>
                </a:solidFill>
                <a:latin typeface="Calibri" pitchFamily="34" charset="0"/>
              </a:rPr>
              <a:pPr/>
              <a:t>3</a:t>
            </a:fld>
            <a:endParaRPr lang="id-ID"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AD154D-4527-4DEA-9D45-C016B58D7F96}" type="slidenum">
              <a:rPr lang="id-ID" altLang="en-US">
                <a:solidFill>
                  <a:prstClr val="black"/>
                </a:solidFill>
                <a:latin typeface="Calibri" pitchFamily="34" charset="0"/>
              </a:rPr>
              <a:pPr/>
              <a:t>4</a:t>
            </a:fld>
            <a:endParaRPr lang="id-ID"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32DA00-39F0-4F3D-BB0D-5B1AC2ECFABE}" type="datetime1">
              <a:rPr lang="en-US">
                <a:solidFill>
                  <a:prstClr val="black">
                    <a:tint val="75000"/>
                  </a:prstClr>
                </a:solidFill>
              </a:rPr>
              <a:pPr>
                <a:defRPr/>
              </a:pPr>
              <a:t>10/7/2019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EE00CA-A0CA-4BB9-AFAB-E6540F96395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6181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DBF0A-9425-40BB-A792-D9FDC72D4B70}" type="datetime1">
              <a:rPr lang="en-US">
                <a:solidFill>
                  <a:prstClr val="black">
                    <a:tint val="75000"/>
                  </a:prstClr>
                </a:solidFill>
              </a:rPr>
              <a:pPr>
                <a:defRPr/>
              </a:pPr>
              <a:t>10/7/2019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704CED-F153-4A9A-86D0-9AB4AAA9596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7720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FEEEC3-F9C8-4866-B209-B6EC174DC937}" type="datetime1">
              <a:rPr lang="en-US">
                <a:solidFill>
                  <a:prstClr val="black">
                    <a:tint val="75000"/>
                  </a:prstClr>
                </a:solidFill>
              </a:rPr>
              <a:pPr>
                <a:defRPr/>
              </a:pPr>
              <a:t>10/7/2019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6FFFA9-0072-477F-9177-779F19F0CB1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68738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6EBA41-C5BC-48DB-A2F0-9C8CAE5BF82F}" type="datetime1">
              <a:rPr lang="en-US">
                <a:solidFill>
                  <a:prstClr val="black">
                    <a:tint val="75000"/>
                  </a:prstClr>
                </a:solidFill>
              </a:rPr>
              <a:pPr>
                <a:defRPr/>
              </a:pPr>
              <a:t>10/7/2019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739170-F425-48A9-A70D-7FC500E6E0A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9563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2DF3D3-E85D-4963-AE5A-0F066DD171CD}" type="datetime1">
              <a:rPr lang="en-US">
                <a:solidFill>
                  <a:prstClr val="black">
                    <a:tint val="75000"/>
                  </a:prstClr>
                </a:solidFill>
              </a:rPr>
              <a:pPr>
                <a:defRPr/>
              </a:pPr>
              <a:t>10/7/2019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1814DE-ED15-4E04-8224-18E5994F36C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5926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3A8841-BD19-40AF-8AF9-BFD58137A17F}" type="datetime1">
              <a:rPr lang="en-US">
                <a:solidFill>
                  <a:prstClr val="black">
                    <a:tint val="75000"/>
                  </a:prstClr>
                </a:solidFill>
              </a:rPr>
              <a:pPr>
                <a:defRPr/>
              </a:pPr>
              <a:t>10/7/2019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A75C25-A1DD-47E6-89B4-B789ECB09B7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1685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A144DC-11DA-4F4C-8DEA-E86AF9E80B9A}" type="datetime1">
              <a:rPr lang="en-US">
                <a:solidFill>
                  <a:prstClr val="black">
                    <a:tint val="75000"/>
                  </a:prstClr>
                </a:solidFill>
              </a:rPr>
              <a:pPr>
                <a:defRPr/>
              </a:pPr>
              <a:t>10/7/2019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AEC736-D180-4F0E-A11D-DF0E5970F3B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179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FB72D0-A999-409C-A77C-401850A99181}" type="datetime1">
              <a:rPr lang="en-US">
                <a:solidFill>
                  <a:prstClr val="black">
                    <a:tint val="75000"/>
                  </a:prstClr>
                </a:solidFill>
              </a:rPr>
              <a:pPr>
                <a:defRPr/>
              </a:pPr>
              <a:t>10/7/2019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AF7CB83-1764-473A-8E20-0DD2E30AC4C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2665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17CE14-C2A7-4C19-9555-14578E36C45F}" type="datetime1">
              <a:rPr lang="en-US">
                <a:solidFill>
                  <a:prstClr val="black">
                    <a:tint val="75000"/>
                  </a:prstClr>
                </a:solidFill>
              </a:rPr>
              <a:pPr>
                <a:defRPr/>
              </a:pPr>
              <a:t>10/7/2019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224E4D-51AC-45C1-89C8-26A1A6A83E1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6150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F6CF61-A9FE-4928-A1B1-1AD4C10CADC8}" type="datetime1">
              <a:rPr lang="en-US">
                <a:solidFill>
                  <a:prstClr val="black">
                    <a:tint val="75000"/>
                  </a:prstClr>
                </a:solidFill>
              </a:rPr>
              <a:pPr>
                <a:defRPr/>
              </a:pPr>
              <a:t>10/7/2019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5ED174-6FBE-4197-A144-6A5E5225A27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1989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B7231-028D-4036-BCDB-D999DC69D3BB}" type="datetime1">
              <a:rPr lang="en-US">
                <a:solidFill>
                  <a:prstClr val="black">
                    <a:tint val="75000"/>
                  </a:prstClr>
                </a:solidFill>
              </a:rPr>
              <a:pPr>
                <a:defRPr/>
              </a:pPr>
              <a:t>10/7/2019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DACD0E-87BB-43E8-87C5-282272D4726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243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048B0B6-7ADA-4672-8FE8-FA900C3D77F5}" type="datetime1">
              <a:rPr lang="en-US">
                <a:solidFill>
                  <a:prstClr val="black">
                    <a:tint val="75000"/>
                  </a:prstClr>
                </a:solidFill>
              </a:rPr>
              <a:pPr>
                <a:defRPr/>
              </a:pPr>
              <a:t>10/7/2019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fontAlgn="base">
              <a:spcBef>
                <a:spcPct val="0"/>
              </a:spcBef>
              <a:spcAft>
                <a:spcPct val="0"/>
              </a:spcAft>
              <a:defRPr/>
            </a:pPr>
            <a:fld id="{DF9AD6F8-F963-4C50-9151-0040CA7363DD}" type="slidenum">
              <a:rPr lang="en-US" altLang="en-US">
                <a:solidFill>
                  <a:prstClr val="black"/>
                </a:solidFill>
              </a:rPr>
              <a:pPr fontAlgn="base">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25819754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200400" y="3725863"/>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id-ID" altLang="en-US" b="1" dirty="0" smtClean="0">
                <a:solidFill>
                  <a:prstClr val="white"/>
                </a:solidFill>
              </a:rPr>
              <a:t>MARKETING</a:t>
            </a:r>
            <a:endParaRPr lang="en-US" altLang="en-US" b="1" dirty="0" smtClean="0">
              <a:solidFill>
                <a:prstClr val="white"/>
              </a:solidFill>
            </a:endParaRPr>
          </a:p>
          <a:p>
            <a:pPr algn="ctr" fontAlgn="base">
              <a:spcBef>
                <a:spcPct val="0"/>
              </a:spcBef>
              <a:spcAft>
                <a:spcPct val="0"/>
              </a:spcAft>
            </a:pPr>
            <a:r>
              <a:rPr lang="en-US" altLang="en-US" b="1" dirty="0" smtClean="0">
                <a:solidFill>
                  <a:prstClr val="white"/>
                </a:solidFill>
              </a:rPr>
              <a:t>PERTEMUAN </a:t>
            </a:r>
            <a:r>
              <a:rPr lang="id-ID" altLang="en-US" b="1" dirty="0" smtClean="0">
                <a:solidFill>
                  <a:prstClr val="white"/>
                </a:solidFill>
              </a:rPr>
              <a:t>7: Strategi STP</a:t>
            </a:r>
            <a:endParaRPr lang="en-US" altLang="en-US" b="1" dirty="0" smtClean="0">
              <a:solidFill>
                <a:prstClr val="white"/>
              </a:solidFill>
            </a:endParaRPr>
          </a:p>
          <a:p>
            <a:pPr algn="ctr" fontAlgn="base">
              <a:spcBef>
                <a:spcPct val="0"/>
              </a:spcBef>
              <a:spcAft>
                <a:spcPct val="0"/>
              </a:spcAft>
            </a:pPr>
            <a:r>
              <a:rPr lang="en-US" altLang="en-US" b="1" dirty="0" smtClean="0">
                <a:solidFill>
                  <a:prstClr val="white"/>
                </a:solidFill>
              </a:rPr>
              <a:t>EUIS NURUL B, S.E.,</a:t>
            </a:r>
            <a:r>
              <a:rPr lang="en-US" altLang="en-US" b="1" dirty="0" err="1" smtClean="0">
                <a:solidFill>
                  <a:prstClr val="white"/>
                </a:solidFill>
              </a:rPr>
              <a:t>M.Si</a:t>
            </a:r>
            <a:r>
              <a:rPr lang="en-US" altLang="en-US" b="1" dirty="0" smtClean="0">
                <a:solidFill>
                  <a:prstClr val="white"/>
                </a:solidFill>
              </a:rPr>
              <a:t> (</a:t>
            </a:r>
            <a:r>
              <a:rPr lang="en-US" altLang="en-US" b="1" dirty="0" err="1" smtClean="0">
                <a:solidFill>
                  <a:prstClr val="white"/>
                </a:solidFill>
              </a:rPr>
              <a:t>Koordinator</a:t>
            </a:r>
            <a:r>
              <a:rPr lang="en-US" altLang="en-US" b="1" dirty="0" smtClean="0">
                <a:solidFill>
                  <a:prstClr val="white"/>
                </a:solidFill>
              </a:rPr>
              <a:t>) + Team</a:t>
            </a:r>
          </a:p>
          <a:p>
            <a:pPr algn="ctr" fontAlgn="base">
              <a:spcBef>
                <a:spcPct val="0"/>
              </a:spcBef>
              <a:spcAft>
                <a:spcPct val="0"/>
              </a:spcAft>
            </a:pPr>
            <a:r>
              <a:rPr lang="en-US" altLang="en-US" b="1" dirty="0" smtClean="0">
                <a:solidFill>
                  <a:prstClr val="white"/>
                </a:solidFill>
              </a:rPr>
              <a:t>FAKULTAS ILMU KOMUNIKASI</a:t>
            </a:r>
          </a:p>
        </p:txBody>
      </p:sp>
    </p:spTree>
    <p:extLst>
      <p:ext uri="{BB962C8B-B14F-4D97-AF65-F5344CB8AC3E}">
        <p14:creationId xmlns:p14="http://schemas.microsoft.com/office/powerpoint/2010/main" val="406527738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4525963"/>
          </a:xfrm>
        </p:spPr>
        <p:txBody>
          <a:bodyPr/>
          <a:lstStyle/>
          <a:p>
            <a:pPr lvl="0" algn="ctr" eaLnBrk="1" hangingPunct="1">
              <a:lnSpc>
                <a:spcPct val="80000"/>
              </a:lnSpc>
              <a:buNone/>
            </a:pPr>
            <a:r>
              <a:rPr lang="sv-SE" sz="2000" b="1" dirty="0">
                <a:solidFill>
                  <a:srgbClr val="000000"/>
                </a:solidFill>
                <a:latin typeface="Arial" charset="0"/>
              </a:rPr>
              <a:t>Dasar segmentasi pasar.</a:t>
            </a:r>
            <a:endParaRPr lang="id-ID" sz="2000" b="1" dirty="0">
              <a:solidFill>
                <a:srgbClr val="000000"/>
              </a:solidFill>
              <a:latin typeface="Arial" charset="0"/>
            </a:endParaRPr>
          </a:p>
          <a:p>
            <a:pPr lvl="0" algn="ctr" eaLnBrk="1" hangingPunct="1">
              <a:lnSpc>
                <a:spcPct val="80000"/>
              </a:lnSpc>
              <a:buNone/>
            </a:pPr>
            <a:endParaRPr lang="id-ID" sz="2000" b="1" dirty="0">
              <a:solidFill>
                <a:srgbClr val="000000"/>
              </a:solidFill>
              <a:latin typeface="Arial" charset="0"/>
            </a:endParaRPr>
          </a:p>
          <a:p>
            <a:pPr lvl="0" eaLnBrk="1" hangingPunct="1">
              <a:lnSpc>
                <a:spcPct val="80000"/>
              </a:lnSpc>
              <a:buNone/>
            </a:pPr>
            <a:r>
              <a:rPr lang="sv-SE" sz="2000" b="1" dirty="0">
                <a:solidFill>
                  <a:srgbClr val="000000"/>
                </a:solidFill>
                <a:latin typeface="Arial" charset="0"/>
              </a:rPr>
              <a:t>Pertama </a:t>
            </a:r>
            <a:r>
              <a:rPr lang="sv-SE" sz="2000" dirty="0">
                <a:solidFill>
                  <a:srgbClr val="000000"/>
                </a:solidFill>
                <a:latin typeface="Arial" charset="0"/>
              </a:rPr>
              <a:t>dalam menyusun strategi segmentasi adalah memilih </a:t>
            </a:r>
            <a:endParaRPr lang="id-ID" sz="2000" dirty="0">
              <a:solidFill>
                <a:srgbClr val="000000"/>
              </a:solidFill>
              <a:latin typeface="Arial" charset="0"/>
            </a:endParaRPr>
          </a:p>
          <a:p>
            <a:pPr lvl="0" eaLnBrk="1" hangingPunct="1">
              <a:lnSpc>
                <a:spcPct val="80000"/>
              </a:lnSpc>
              <a:buNone/>
            </a:pPr>
            <a:r>
              <a:rPr lang="sv-SE" sz="2000" dirty="0">
                <a:solidFill>
                  <a:srgbClr val="000000"/>
                </a:solidFill>
                <a:latin typeface="Arial" charset="0"/>
              </a:rPr>
              <a:t>dasar yang paling tepat untuk membagi pasar. Kategori utama </a:t>
            </a:r>
            <a:endParaRPr lang="id-ID" sz="2000" dirty="0">
              <a:solidFill>
                <a:srgbClr val="000000"/>
              </a:solidFill>
              <a:latin typeface="Arial" charset="0"/>
            </a:endParaRPr>
          </a:p>
          <a:p>
            <a:pPr lvl="0" eaLnBrk="1" hangingPunct="1">
              <a:lnSpc>
                <a:spcPct val="80000"/>
              </a:lnSpc>
              <a:buNone/>
            </a:pPr>
            <a:r>
              <a:rPr lang="sv-SE" sz="2000" dirty="0">
                <a:solidFill>
                  <a:srgbClr val="000000"/>
                </a:solidFill>
                <a:latin typeface="Arial" charset="0"/>
              </a:rPr>
              <a:t>karakteristik konsumen menjadi dasar yang paling populer </a:t>
            </a:r>
            <a:endParaRPr lang="id-ID" sz="2000" dirty="0">
              <a:solidFill>
                <a:srgbClr val="000000"/>
              </a:solidFill>
              <a:latin typeface="Arial" charset="0"/>
            </a:endParaRPr>
          </a:p>
          <a:p>
            <a:pPr lvl="0" eaLnBrk="1" hangingPunct="1">
              <a:lnSpc>
                <a:spcPct val="80000"/>
              </a:lnSpc>
              <a:buNone/>
            </a:pPr>
            <a:r>
              <a:rPr lang="sv-SE" sz="2000" dirty="0">
                <a:solidFill>
                  <a:srgbClr val="000000"/>
                </a:solidFill>
                <a:latin typeface="Arial" charset="0"/>
              </a:rPr>
              <a:t>untuk melakukan segmetasi. </a:t>
            </a:r>
            <a:endParaRPr lang="id-ID" sz="2000" dirty="0">
              <a:solidFill>
                <a:srgbClr val="000000"/>
              </a:solidFill>
              <a:latin typeface="Arial" charset="0"/>
            </a:endParaRPr>
          </a:p>
          <a:p>
            <a:pPr lvl="0" eaLnBrk="1" hangingPunct="1">
              <a:lnSpc>
                <a:spcPct val="80000"/>
              </a:lnSpc>
              <a:buNone/>
            </a:pPr>
            <a:endParaRPr lang="id-ID" sz="2000" dirty="0">
              <a:solidFill>
                <a:srgbClr val="000000"/>
              </a:solidFill>
              <a:latin typeface="Arial" charset="0"/>
            </a:endParaRPr>
          </a:p>
          <a:p>
            <a:pPr lvl="0" eaLnBrk="1" hangingPunct="1">
              <a:lnSpc>
                <a:spcPct val="80000"/>
              </a:lnSpc>
              <a:buNone/>
            </a:pPr>
            <a:r>
              <a:rPr lang="en-US" sz="2000" b="1" dirty="0" err="1">
                <a:solidFill>
                  <a:srgbClr val="000000"/>
                </a:solidFill>
                <a:latin typeface="Arial" charset="0"/>
              </a:rPr>
              <a:t>Segmentasi</a:t>
            </a:r>
            <a:r>
              <a:rPr lang="en-US" sz="2000" b="1" dirty="0">
                <a:solidFill>
                  <a:srgbClr val="000000"/>
                </a:solidFill>
                <a:latin typeface="Arial" charset="0"/>
              </a:rPr>
              <a:t> </a:t>
            </a:r>
            <a:r>
              <a:rPr lang="en-US" sz="2000" b="1" dirty="0" err="1">
                <a:solidFill>
                  <a:srgbClr val="000000"/>
                </a:solidFill>
                <a:latin typeface="Arial" charset="0"/>
              </a:rPr>
              <a:t>Geografis</a:t>
            </a:r>
            <a:r>
              <a:rPr lang="id-ID" sz="2000" b="1" dirty="0">
                <a:solidFill>
                  <a:srgbClr val="000000"/>
                </a:solidFill>
                <a:latin typeface="Arial" charset="0"/>
              </a:rPr>
              <a:t>. </a:t>
            </a:r>
          </a:p>
          <a:p>
            <a:pPr lvl="0" eaLnBrk="1" hangingPunct="1">
              <a:lnSpc>
                <a:spcPct val="80000"/>
              </a:lnSpc>
              <a:buFontTx/>
              <a:buChar char="•"/>
            </a:pPr>
            <a:r>
              <a:rPr lang="sv-SE" sz="2000" dirty="0">
                <a:solidFill>
                  <a:srgbClr val="000000"/>
                </a:solidFill>
                <a:latin typeface="Arial" charset="0"/>
              </a:rPr>
              <a:t>Pada segmentasi geografis pasar dibagi menurut tempat. </a:t>
            </a:r>
            <a:r>
              <a:rPr lang="sv-SE" sz="2000" b="1" dirty="0">
                <a:solidFill>
                  <a:srgbClr val="000000"/>
                </a:solidFill>
                <a:latin typeface="Arial" charset="0"/>
              </a:rPr>
              <a:t>Teori</a:t>
            </a:r>
            <a:r>
              <a:rPr lang="sv-SE" sz="2000" dirty="0">
                <a:solidFill>
                  <a:srgbClr val="000000"/>
                </a:solidFill>
                <a:latin typeface="Arial" charset="0"/>
              </a:rPr>
              <a:t> di balik strategi ini adalah bahwa orang yang tinggal didaerah yang sama mempunyai kebutuhan dan keinginan serupa, dan bahwa kebutuhan dan keinginan ini berbeda dari kebutuhan dan keinginan orang-orang yang tinggal didaerah lain. </a:t>
            </a:r>
            <a:endParaRPr lang="id-ID" sz="2000" dirty="0">
              <a:solidFill>
                <a:srgbClr val="000000"/>
              </a:solidFill>
              <a:latin typeface="Arial" charset="0"/>
            </a:endParaRPr>
          </a:p>
          <a:p>
            <a:endParaRPr lang="id-ID" sz="2800" dirty="0"/>
          </a:p>
        </p:txBody>
      </p:sp>
    </p:spTree>
    <p:extLst>
      <p:ext uri="{BB962C8B-B14F-4D97-AF65-F5344CB8AC3E}">
        <p14:creationId xmlns:p14="http://schemas.microsoft.com/office/powerpoint/2010/main" val="129833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lvl="0" eaLnBrk="1" hangingPunct="1">
              <a:lnSpc>
                <a:spcPct val="90000"/>
              </a:lnSpc>
              <a:buNone/>
            </a:pPr>
            <a:r>
              <a:rPr lang="en-US" sz="2400" b="1" kern="0" dirty="0" err="1">
                <a:solidFill>
                  <a:srgbClr val="000000"/>
                </a:solidFill>
                <a:latin typeface="Arial"/>
              </a:rPr>
              <a:t>Segmentasi</a:t>
            </a:r>
            <a:r>
              <a:rPr lang="en-US" sz="2400" b="1" kern="0" dirty="0">
                <a:solidFill>
                  <a:srgbClr val="000000"/>
                </a:solidFill>
                <a:latin typeface="Arial"/>
              </a:rPr>
              <a:t> </a:t>
            </a:r>
            <a:r>
              <a:rPr lang="en-US" sz="2400" b="1" kern="0" dirty="0" err="1">
                <a:solidFill>
                  <a:srgbClr val="000000"/>
                </a:solidFill>
                <a:latin typeface="Arial"/>
              </a:rPr>
              <a:t>Demografis</a:t>
            </a:r>
            <a:r>
              <a:rPr lang="en-US" sz="2400" b="1" kern="0" dirty="0">
                <a:solidFill>
                  <a:srgbClr val="000000"/>
                </a:solidFill>
                <a:latin typeface="Arial"/>
              </a:rPr>
              <a:t>.</a:t>
            </a:r>
            <a:endParaRPr lang="sv-SE" sz="2400" kern="0" dirty="0">
              <a:solidFill>
                <a:srgbClr val="000000"/>
              </a:solidFill>
              <a:latin typeface="Arial"/>
            </a:endParaRPr>
          </a:p>
          <a:p>
            <a:pPr lvl="0" eaLnBrk="1" hangingPunct="1">
              <a:lnSpc>
                <a:spcPct val="90000"/>
              </a:lnSpc>
              <a:buFontTx/>
              <a:buChar char="•"/>
            </a:pPr>
            <a:r>
              <a:rPr lang="sv-SE" sz="2400" kern="0" dirty="0">
                <a:solidFill>
                  <a:srgbClr val="000000"/>
                </a:solidFill>
                <a:latin typeface="Arial"/>
              </a:rPr>
              <a:t>Karakteristik demografis seperti, usia, jenis kelamin, status perkawinan, penghasilan pekerjaan, dan pendidikan, paling sering digunakan sebagai dasar untuk segmentasi pasar. Demografi merujuk kestatistik populasi yang amat penting dan dapat diukur. </a:t>
            </a:r>
            <a:r>
              <a:rPr lang="en-US" sz="2400" kern="0" dirty="0" err="1">
                <a:solidFill>
                  <a:srgbClr val="000000"/>
                </a:solidFill>
                <a:latin typeface="Arial"/>
              </a:rPr>
              <a:t>Demografis</a:t>
            </a:r>
            <a:r>
              <a:rPr lang="en-US" sz="2400" kern="0" dirty="0">
                <a:solidFill>
                  <a:srgbClr val="000000"/>
                </a:solidFill>
                <a:latin typeface="Arial"/>
              </a:rPr>
              <a:t> </a:t>
            </a:r>
            <a:r>
              <a:rPr lang="en-US" sz="2400" kern="0" dirty="0" err="1">
                <a:solidFill>
                  <a:srgbClr val="000000"/>
                </a:solidFill>
                <a:latin typeface="Arial"/>
              </a:rPr>
              <a:t>dapat</a:t>
            </a:r>
            <a:r>
              <a:rPr lang="en-US" sz="2400" kern="0" dirty="0">
                <a:solidFill>
                  <a:srgbClr val="000000"/>
                </a:solidFill>
                <a:latin typeface="Arial"/>
              </a:rPr>
              <a:t> </a:t>
            </a:r>
            <a:r>
              <a:rPr lang="en-US" sz="2400" kern="0" dirty="0" err="1">
                <a:solidFill>
                  <a:srgbClr val="000000"/>
                </a:solidFill>
                <a:latin typeface="Arial"/>
              </a:rPr>
              <a:t>membantu</a:t>
            </a:r>
            <a:r>
              <a:rPr lang="en-US" sz="2400" kern="0" dirty="0">
                <a:solidFill>
                  <a:srgbClr val="000000"/>
                </a:solidFill>
                <a:latin typeface="Arial"/>
              </a:rPr>
              <a:t> </a:t>
            </a:r>
            <a:r>
              <a:rPr lang="en-US" sz="2400" kern="0" dirty="0" err="1">
                <a:solidFill>
                  <a:srgbClr val="000000"/>
                </a:solidFill>
                <a:latin typeface="Arial"/>
              </a:rPr>
              <a:t>menemukan</a:t>
            </a:r>
            <a:r>
              <a:rPr lang="en-US" sz="2400" kern="0" dirty="0">
                <a:solidFill>
                  <a:srgbClr val="000000"/>
                </a:solidFill>
                <a:latin typeface="Arial"/>
              </a:rPr>
              <a:t> </a:t>
            </a:r>
            <a:r>
              <a:rPr lang="en-US" sz="2400" kern="0" dirty="0" err="1">
                <a:solidFill>
                  <a:srgbClr val="000000"/>
                </a:solidFill>
                <a:latin typeface="Arial"/>
              </a:rPr>
              <a:t>pasar</a:t>
            </a:r>
            <a:r>
              <a:rPr lang="en-US" sz="2400" kern="0" dirty="0">
                <a:solidFill>
                  <a:srgbClr val="000000"/>
                </a:solidFill>
                <a:latin typeface="Arial"/>
              </a:rPr>
              <a:t> target </a:t>
            </a:r>
            <a:r>
              <a:rPr lang="en-US" sz="2400" kern="0" dirty="0" err="1">
                <a:solidFill>
                  <a:srgbClr val="000000"/>
                </a:solidFill>
                <a:latin typeface="Arial"/>
              </a:rPr>
              <a:t>atau</a:t>
            </a:r>
            <a:r>
              <a:rPr lang="en-US" sz="2400" kern="0" dirty="0">
                <a:solidFill>
                  <a:srgbClr val="000000"/>
                </a:solidFill>
                <a:latin typeface="Arial"/>
              </a:rPr>
              <a:t> </a:t>
            </a:r>
            <a:r>
              <a:rPr lang="en-US" sz="2400" kern="0" dirty="0" err="1">
                <a:solidFill>
                  <a:srgbClr val="000000"/>
                </a:solidFill>
                <a:latin typeface="Arial"/>
              </a:rPr>
              <a:t>pasar</a:t>
            </a:r>
            <a:r>
              <a:rPr lang="en-US" sz="2400" kern="0" dirty="0">
                <a:solidFill>
                  <a:srgbClr val="000000"/>
                </a:solidFill>
                <a:latin typeface="Arial"/>
              </a:rPr>
              <a:t> </a:t>
            </a:r>
            <a:r>
              <a:rPr lang="en-US" sz="2400" kern="0" dirty="0" err="1">
                <a:solidFill>
                  <a:srgbClr val="000000"/>
                </a:solidFill>
                <a:latin typeface="Arial"/>
              </a:rPr>
              <a:t>sasaran</a:t>
            </a:r>
            <a:r>
              <a:rPr lang="en-US" sz="2400" kern="0" dirty="0">
                <a:solidFill>
                  <a:srgbClr val="000000"/>
                </a:solidFill>
                <a:latin typeface="Arial"/>
              </a:rPr>
              <a:t>, </a:t>
            </a:r>
            <a:r>
              <a:rPr lang="en-US" sz="2400" kern="0" dirty="0" err="1">
                <a:solidFill>
                  <a:srgbClr val="000000"/>
                </a:solidFill>
                <a:latin typeface="Arial"/>
              </a:rPr>
              <a:t>sedangkan</a:t>
            </a:r>
            <a:r>
              <a:rPr lang="en-US" sz="2400" kern="0" dirty="0">
                <a:solidFill>
                  <a:srgbClr val="000000"/>
                </a:solidFill>
                <a:latin typeface="Arial"/>
              </a:rPr>
              <a:t> </a:t>
            </a:r>
            <a:r>
              <a:rPr lang="en-US" sz="2400" kern="0" dirty="0" err="1">
                <a:solidFill>
                  <a:srgbClr val="000000"/>
                </a:solidFill>
                <a:latin typeface="Arial"/>
              </a:rPr>
              <a:t>karakteristik</a:t>
            </a:r>
            <a:r>
              <a:rPr lang="en-US" sz="2400" kern="0" dirty="0">
                <a:solidFill>
                  <a:srgbClr val="000000"/>
                </a:solidFill>
                <a:latin typeface="Arial"/>
              </a:rPr>
              <a:t> </a:t>
            </a:r>
            <a:r>
              <a:rPr lang="en-US" sz="2400" kern="0" dirty="0" err="1">
                <a:solidFill>
                  <a:srgbClr val="000000"/>
                </a:solidFill>
                <a:latin typeface="Arial"/>
              </a:rPr>
              <a:t>psikologis</a:t>
            </a:r>
            <a:r>
              <a:rPr lang="en-US" sz="2400" kern="0" dirty="0">
                <a:solidFill>
                  <a:srgbClr val="000000"/>
                </a:solidFill>
                <a:latin typeface="Arial"/>
              </a:rPr>
              <a:t> </a:t>
            </a:r>
            <a:r>
              <a:rPr lang="en-US" sz="2400" kern="0" dirty="0" err="1">
                <a:solidFill>
                  <a:srgbClr val="000000"/>
                </a:solidFill>
                <a:latin typeface="Arial"/>
              </a:rPr>
              <a:t>atau</a:t>
            </a:r>
            <a:r>
              <a:rPr lang="en-US" sz="2400" kern="0" dirty="0">
                <a:solidFill>
                  <a:srgbClr val="000000"/>
                </a:solidFill>
                <a:latin typeface="Arial"/>
              </a:rPr>
              <a:t> </a:t>
            </a:r>
            <a:r>
              <a:rPr lang="en-US" sz="2400" kern="0" dirty="0" err="1">
                <a:solidFill>
                  <a:srgbClr val="000000"/>
                </a:solidFill>
                <a:latin typeface="Arial"/>
              </a:rPr>
              <a:t>sosial</a:t>
            </a:r>
            <a:r>
              <a:rPr lang="en-US" sz="2400" kern="0" dirty="0">
                <a:solidFill>
                  <a:srgbClr val="000000"/>
                </a:solidFill>
                <a:latin typeface="Arial"/>
              </a:rPr>
              <a:t> </a:t>
            </a:r>
            <a:r>
              <a:rPr lang="en-US" sz="2400" kern="0" dirty="0" err="1">
                <a:solidFill>
                  <a:srgbClr val="000000"/>
                </a:solidFill>
                <a:latin typeface="Arial"/>
              </a:rPr>
              <a:t>budaya</a:t>
            </a:r>
            <a:r>
              <a:rPr lang="en-US" sz="2400" kern="0" dirty="0">
                <a:solidFill>
                  <a:srgbClr val="000000"/>
                </a:solidFill>
                <a:latin typeface="Arial"/>
              </a:rPr>
              <a:t> </a:t>
            </a:r>
            <a:r>
              <a:rPr lang="en-US" sz="2400" kern="0" dirty="0" err="1">
                <a:solidFill>
                  <a:srgbClr val="000000"/>
                </a:solidFill>
                <a:latin typeface="Arial"/>
              </a:rPr>
              <a:t>membantu</a:t>
            </a:r>
            <a:r>
              <a:rPr lang="en-US" sz="2400" kern="0" dirty="0">
                <a:solidFill>
                  <a:srgbClr val="000000"/>
                </a:solidFill>
                <a:latin typeface="Arial"/>
              </a:rPr>
              <a:t> </a:t>
            </a:r>
            <a:r>
              <a:rPr lang="en-US" sz="2400" kern="0" dirty="0" err="1">
                <a:solidFill>
                  <a:srgbClr val="000000"/>
                </a:solidFill>
                <a:latin typeface="Arial"/>
              </a:rPr>
              <a:t>menjelaskan</a:t>
            </a:r>
            <a:r>
              <a:rPr lang="en-US" sz="2400" kern="0" dirty="0">
                <a:solidFill>
                  <a:srgbClr val="000000"/>
                </a:solidFill>
                <a:latin typeface="Arial"/>
              </a:rPr>
              <a:t> </a:t>
            </a:r>
            <a:r>
              <a:rPr lang="en-US" sz="2400" kern="0" dirty="0" err="1">
                <a:solidFill>
                  <a:srgbClr val="000000"/>
                </a:solidFill>
                <a:latin typeface="Arial"/>
              </a:rPr>
              <a:t>bagaimana</a:t>
            </a:r>
            <a:r>
              <a:rPr lang="en-US" sz="2400" kern="0" dirty="0">
                <a:solidFill>
                  <a:srgbClr val="000000"/>
                </a:solidFill>
                <a:latin typeface="Arial"/>
              </a:rPr>
              <a:t> </a:t>
            </a:r>
            <a:r>
              <a:rPr lang="en-US" sz="2400" kern="0" dirty="0" err="1">
                <a:solidFill>
                  <a:srgbClr val="000000"/>
                </a:solidFill>
                <a:latin typeface="Arial"/>
              </a:rPr>
              <a:t>para</a:t>
            </a:r>
            <a:r>
              <a:rPr lang="en-US" sz="2400" kern="0" dirty="0">
                <a:solidFill>
                  <a:srgbClr val="000000"/>
                </a:solidFill>
                <a:latin typeface="Arial"/>
              </a:rPr>
              <a:t> </a:t>
            </a:r>
            <a:r>
              <a:rPr lang="en-US" sz="2400" kern="0" dirty="0" err="1">
                <a:solidFill>
                  <a:srgbClr val="000000"/>
                </a:solidFill>
                <a:latin typeface="Arial"/>
              </a:rPr>
              <a:t>anggotanya</a:t>
            </a:r>
            <a:r>
              <a:rPr lang="en-US" sz="2400" kern="0" dirty="0">
                <a:solidFill>
                  <a:srgbClr val="000000"/>
                </a:solidFill>
                <a:latin typeface="Arial"/>
              </a:rPr>
              <a:t> </a:t>
            </a:r>
            <a:r>
              <a:rPr lang="en-US" sz="2400" kern="0" dirty="0" err="1">
                <a:solidFill>
                  <a:srgbClr val="000000"/>
                </a:solidFill>
                <a:latin typeface="Arial"/>
              </a:rPr>
              <a:t>berfikir</a:t>
            </a:r>
            <a:r>
              <a:rPr lang="en-US" sz="2400" kern="0" dirty="0">
                <a:solidFill>
                  <a:srgbClr val="000000"/>
                </a:solidFill>
                <a:latin typeface="Arial"/>
              </a:rPr>
              <a:t> </a:t>
            </a:r>
            <a:r>
              <a:rPr lang="en-US" sz="2400" kern="0" dirty="0" err="1">
                <a:solidFill>
                  <a:srgbClr val="000000"/>
                </a:solidFill>
                <a:latin typeface="Arial"/>
              </a:rPr>
              <a:t>dan</a:t>
            </a:r>
            <a:r>
              <a:rPr lang="en-US" sz="2400" kern="0" dirty="0">
                <a:solidFill>
                  <a:srgbClr val="000000"/>
                </a:solidFill>
                <a:latin typeface="Arial"/>
              </a:rPr>
              <a:t> </a:t>
            </a:r>
            <a:r>
              <a:rPr lang="en-US" sz="2400" kern="0" dirty="0" err="1">
                <a:solidFill>
                  <a:srgbClr val="000000"/>
                </a:solidFill>
                <a:latin typeface="Arial"/>
              </a:rPr>
              <a:t>bagaimana</a:t>
            </a:r>
            <a:r>
              <a:rPr lang="en-US" sz="2400" kern="0" dirty="0">
                <a:solidFill>
                  <a:srgbClr val="000000"/>
                </a:solidFill>
                <a:latin typeface="Arial"/>
              </a:rPr>
              <a:t> </a:t>
            </a:r>
            <a:r>
              <a:rPr lang="en-US" sz="2400" kern="0" dirty="0" err="1">
                <a:solidFill>
                  <a:srgbClr val="000000"/>
                </a:solidFill>
                <a:latin typeface="Arial"/>
              </a:rPr>
              <a:t>mereka</a:t>
            </a:r>
            <a:r>
              <a:rPr lang="en-US" sz="2400" kern="0" dirty="0">
                <a:solidFill>
                  <a:srgbClr val="000000"/>
                </a:solidFill>
                <a:latin typeface="Arial"/>
              </a:rPr>
              <a:t> </a:t>
            </a:r>
            <a:r>
              <a:rPr lang="en-US" sz="2400" kern="0" dirty="0" err="1">
                <a:solidFill>
                  <a:srgbClr val="000000"/>
                </a:solidFill>
                <a:latin typeface="Arial"/>
              </a:rPr>
              <a:t>merasa</a:t>
            </a:r>
            <a:r>
              <a:rPr lang="en-US" sz="2400" kern="0" dirty="0">
                <a:solidFill>
                  <a:srgbClr val="000000"/>
                </a:solidFill>
                <a:latin typeface="Arial"/>
              </a:rPr>
              <a:t>.</a:t>
            </a:r>
            <a:endParaRPr lang="en-GB" sz="2400" kern="0" dirty="0">
              <a:solidFill>
                <a:srgbClr val="000000"/>
              </a:solidFill>
              <a:latin typeface="Arial"/>
            </a:endParaRPr>
          </a:p>
          <a:p>
            <a:endParaRPr lang="id-ID" dirty="0"/>
          </a:p>
        </p:txBody>
      </p:sp>
    </p:spTree>
    <p:extLst>
      <p:ext uri="{BB962C8B-B14F-4D97-AF65-F5344CB8AC3E}">
        <p14:creationId xmlns:p14="http://schemas.microsoft.com/office/powerpoint/2010/main" val="129833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lvl="0" eaLnBrk="1" hangingPunct="1">
              <a:lnSpc>
                <a:spcPct val="80000"/>
              </a:lnSpc>
              <a:buNone/>
            </a:pPr>
            <a:r>
              <a:rPr lang="sv-SE" sz="2000" b="1" dirty="0">
                <a:solidFill>
                  <a:srgbClr val="000000"/>
                </a:solidFill>
                <a:latin typeface="Arial" charset="0"/>
              </a:rPr>
              <a:t>Segmentasi psikografis.</a:t>
            </a:r>
            <a:endParaRPr lang="sv-SE" sz="2000" dirty="0">
              <a:solidFill>
                <a:srgbClr val="000000"/>
              </a:solidFill>
              <a:latin typeface="Arial" charset="0"/>
            </a:endParaRPr>
          </a:p>
          <a:p>
            <a:pPr lvl="0" eaLnBrk="1" hangingPunct="1">
              <a:lnSpc>
                <a:spcPct val="80000"/>
              </a:lnSpc>
              <a:buFontTx/>
              <a:buChar char="•"/>
            </a:pPr>
            <a:r>
              <a:rPr lang="sv-SE" sz="2000" dirty="0">
                <a:solidFill>
                  <a:srgbClr val="000000"/>
                </a:solidFill>
                <a:latin typeface="Arial" charset="0"/>
              </a:rPr>
              <a:t>Profil psikografis salah satu segmentasi konsumen dapat dianggap sebagai gabungan berbagai kegiatan (activities), minat (interest), dan pendapat (opini) konsumen yang dapat diukur. Cara untuk menyusun profil psikografis konsumen riset </a:t>
            </a:r>
            <a:r>
              <a:rPr lang="sv-SE" sz="2000" b="1" dirty="0">
                <a:solidFill>
                  <a:srgbClr val="000000"/>
                </a:solidFill>
                <a:latin typeface="Arial" charset="0"/>
              </a:rPr>
              <a:t>AIO </a:t>
            </a:r>
            <a:r>
              <a:rPr lang="id-ID" sz="2000" b="1" dirty="0">
                <a:solidFill>
                  <a:srgbClr val="000000"/>
                </a:solidFill>
                <a:latin typeface="Arial" charset="0"/>
              </a:rPr>
              <a:t>(activities, interest, opini) </a:t>
            </a:r>
            <a:r>
              <a:rPr lang="sv-SE" sz="2000" dirty="0">
                <a:solidFill>
                  <a:srgbClr val="000000"/>
                </a:solidFill>
                <a:latin typeface="Arial" charset="0"/>
              </a:rPr>
              <a:t>untuk mencari tanggapan konsumen terhadap sejumlah besar pernyataan yang mengukur </a:t>
            </a:r>
            <a:r>
              <a:rPr lang="id-ID" sz="2000" dirty="0">
                <a:solidFill>
                  <a:srgbClr val="000000"/>
                </a:solidFill>
                <a:latin typeface="Arial" charset="0"/>
              </a:rPr>
              <a:t>:</a:t>
            </a:r>
          </a:p>
          <a:p>
            <a:pPr lvl="0" eaLnBrk="1" hangingPunct="1">
              <a:lnSpc>
                <a:spcPct val="80000"/>
              </a:lnSpc>
              <a:buNone/>
            </a:pPr>
            <a:r>
              <a:rPr lang="id-ID" sz="2000" b="1" dirty="0">
                <a:solidFill>
                  <a:srgbClr val="000000"/>
                </a:solidFill>
                <a:latin typeface="Arial" charset="0"/>
              </a:rPr>
              <a:t>	</a:t>
            </a:r>
          </a:p>
          <a:p>
            <a:pPr lvl="0" eaLnBrk="1" hangingPunct="1">
              <a:lnSpc>
                <a:spcPct val="80000"/>
              </a:lnSpc>
              <a:buNone/>
            </a:pPr>
            <a:r>
              <a:rPr lang="id-ID" sz="2000" b="1" dirty="0">
                <a:solidFill>
                  <a:srgbClr val="000000"/>
                </a:solidFill>
                <a:latin typeface="Arial" charset="0"/>
              </a:rPr>
              <a:t>	</a:t>
            </a:r>
            <a:r>
              <a:rPr lang="id-ID" sz="2000" b="1" dirty="0" smtClean="0">
                <a:solidFill>
                  <a:srgbClr val="000000"/>
                </a:solidFill>
                <a:latin typeface="Arial" charset="0"/>
              </a:rPr>
              <a:t>K</a:t>
            </a:r>
            <a:r>
              <a:rPr lang="sv-SE" sz="2000" b="1" dirty="0" smtClean="0">
                <a:solidFill>
                  <a:srgbClr val="000000"/>
                </a:solidFill>
                <a:latin typeface="Arial" charset="0"/>
              </a:rPr>
              <a:t>egiatan </a:t>
            </a:r>
            <a:r>
              <a:rPr lang="sv-SE" sz="2000" dirty="0">
                <a:solidFill>
                  <a:srgbClr val="000000"/>
                </a:solidFill>
                <a:latin typeface="Arial" charset="0"/>
              </a:rPr>
              <a:t>(bagaimana konsumen atau keluarga menggunakan waktu, misal bekerja, berlibur, dll), </a:t>
            </a:r>
            <a:endParaRPr lang="id-ID" sz="2000" dirty="0">
              <a:solidFill>
                <a:srgbClr val="000000"/>
              </a:solidFill>
              <a:latin typeface="Arial" charset="0"/>
            </a:endParaRPr>
          </a:p>
          <a:p>
            <a:pPr lvl="0" eaLnBrk="1" hangingPunct="1">
              <a:lnSpc>
                <a:spcPct val="80000"/>
              </a:lnSpc>
              <a:buNone/>
            </a:pPr>
            <a:r>
              <a:rPr lang="id-ID" sz="2000" b="1" dirty="0">
                <a:solidFill>
                  <a:srgbClr val="000000"/>
                </a:solidFill>
                <a:latin typeface="Arial" charset="0"/>
              </a:rPr>
              <a:t>	</a:t>
            </a:r>
            <a:r>
              <a:rPr lang="sv-SE" sz="2000" b="1" dirty="0">
                <a:solidFill>
                  <a:srgbClr val="000000"/>
                </a:solidFill>
                <a:latin typeface="Arial" charset="0"/>
              </a:rPr>
              <a:t>Minat </a:t>
            </a:r>
            <a:r>
              <a:rPr lang="sv-SE" sz="2000" dirty="0">
                <a:solidFill>
                  <a:srgbClr val="000000"/>
                </a:solidFill>
                <a:latin typeface="Arial" charset="0"/>
              </a:rPr>
              <a:t>(pilihan konsumen dan prioritas konsumen atau keluarga, misal rumah, mode, makanan) </a:t>
            </a:r>
            <a:endParaRPr lang="id-ID" sz="2000" dirty="0">
              <a:solidFill>
                <a:srgbClr val="000000"/>
              </a:solidFill>
              <a:latin typeface="Arial" charset="0"/>
            </a:endParaRPr>
          </a:p>
          <a:p>
            <a:pPr lvl="0" eaLnBrk="1" hangingPunct="1">
              <a:lnSpc>
                <a:spcPct val="80000"/>
              </a:lnSpc>
              <a:buNone/>
            </a:pPr>
            <a:r>
              <a:rPr lang="id-ID" sz="2000" b="1" dirty="0">
                <a:solidFill>
                  <a:srgbClr val="000000"/>
                </a:solidFill>
                <a:latin typeface="Arial" charset="0"/>
              </a:rPr>
              <a:t>	</a:t>
            </a:r>
            <a:r>
              <a:rPr lang="sv-SE" sz="2000" b="1" dirty="0">
                <a:solidFill>
                  <a:srgbClr val="000000"/>
                </a:solidFill>
                <a:latin typeface="Arial" charset="0"/>
              </a:rPr>
              <a:t>Pendapat</a:t>
            </a:r>
            <a:r>
              <a:rPr lang="sv-SE" sz="2000" dirty="0">
                <a:solidFill>
                  <a:srgbClr val="000000"/>
                </a:solidFill>
                <a:latin typeface="Arial" charset="0"/>
              </a:rPr>
              <a:t> ( bagaiaman konsumen memandang berbagai macam kejadian dan persoalan politik, sosial, pendidikan dan masa depan)</a:t>
            </a:r>
            <a:endParaRPr lang="id-ID" sz="2800" dirty="0"/>
          </a:p>
        </p:txBody>
      </p:sp>
    </p:spTree>
    <p:extLst>
      <p:ext uri="{BB962C8B-B14F-4D97-AF65-F5344CB8AC3E}">
        <p14:creationId xmlns:p14="http://schemas.microsoft.com/office/powerpoint/2010/main" val="6063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lvl="0" eaLnBrk="1" hangingPunct="1">
              <a:lnSpc>
                <a:spcPct val="80000"/>
              </a:lnSpc>
              <a:buNone/>
            </a:pPr>
            <a:r>
              <a:rPr lang="id-ID" sz="2000" b="1" kern="0" dirty="0">
                <a:solidFill>
                  <a:srgbClr val="000000"/>
                </a:solidFill>
                <a:latin typeface="Arial"/>
              </a:rPr>
              <a:t>S</a:t>
            </a:r>
            <a:r>
              <a:rPr lang="en-US" sz="2000" b="1" kern="0" dirty="0" err="1">
                <a:solidFill>
                  <a:srgbClr val="000000"/>
                </a:solidFill>
                <a:latin typeface="Arial"/>
              </a:rPr>
              <a:t>egmentasi</a:t>
            </a:r>
            <a:r>
              <a:rPr lang="en-US" sz="2000" b="1" kern="0" dirty="0">
                <a:solidFill>
                  <a:srgbClr val="000000"/>
                </a:solidFill>
                <a:latin typeface="Arial"/>
              </a:rPr>
              <a:t> </a:t>
            </a:r>
            <a:r>
              <a:rPr lang="en-US" sz="2000" b="1" kern="0" dirty="0" err="1">
                <a:solidFill>
                  <a:srgbClr val="000000"/>
                </a:solidFill>
                <a:latin typeface="Arial"/>
              </a:rPr>
              <a:t>Psikologis</a:t>
            </a:r>
            <a:r>
              <a:rPr lang="en-US" sz="2000" b="1" kern="0" dirty="0">
                <a:solidFill>
                  <a:srgbClr val="000000"/>
                </a:solidFill>
                <a:latin typeface="Arial"/>
              </a:rPr>
              <a:t>.</a:t>
            </a:r>
            <a:endParaRPr lang="sv-SE" sz="2000" kern="0" dirty="0">
              <a:solidFill>
                <a:srgbClr val="000000"/>
              </a:solidFill>
              <a:latin typeface="Arial"/>
            </a:endParaRPr>
          </a:p>
          <a:p>
            <a:pPr lvl="0" eaLnBrk="1" hangingPunct="1">
              <a:lnSpc>
                <a:spcPct val="80000"/>
              </a:lnSpc>
              <a:buFontTx/>
              <a:buChar char="•"/>
            </a:pPr>
            <a:r>
              <a:rPr lang="sv-SE" sz="2000" kern="0" dirty="0">
                <a:solidFill>
                  <a:srgbClr val="000000"/>
                </a:solidFill>
                <a:latin typeface="Arial"/>
              </a:rPr>
              <a:t>Karakteristik psikologis merujuk ke sifat-sifat diri atau hakiki konsumen perorangan. Strategi segmentasi konsumen sering didasarkan pada berbagai variabel psikologis khusus. Misal para konsumen dapat dibagi menurut motivasi, kepribadian, persepsi, pengetahuan, dan sikap. </a:t>
            </a:r>
            <a:endParaRPr lang="id-ID" sz="2000" kern="0" dirty="0">
              <a:solidFill>
                <a:srgbClr val="000000"/>
              </a:solidFill>
              <a:latin typeface="Arial"/>
            </a:endParaRPr>
          </a:p>
          <a:p>
            <a:pPr lvl="0" eaLnBrk="1" hangingPunct="1">
              <a:lnSpc>
                <a:spcPct val="80000"/>
              </a:lnSpc>
              <a:buFontTx/>
              <a:buChar char="•"/>
            </a:pPr>
            <a:endParaRPr lang="id-ID" sz="2000" kern="0" dirty="0">
              <a:solidFill>
                <a:srgbClr val="000000"/>
              </a:solidFill>
              <a:latin typeface="Arial"/>
            </a:endParaRPr>
          </a:p>
          <a:p>
            <a:pPr lvl="0" eaLnBrk="1" hangingPunct="1">
              <a:lnSpc>
                <a:spcPct val="80000"/>
              </a:lnSpc>
              <a:buNone/>
            </a:pPr>
            <a:r>
              <a:rPr lang="id-ID" sz="2000" b="1" kern="0" dirty="0">
                <a:solidFill>
                  <a:srgbClr val="000000"/>
                </a:solidFill>
                <a:latin typeface="Arial"/>
              </a:rPr>
              <a:t>	</a:t>
            </a:r>
            <a:r>
              <a:rPr lang="sv-SE" sz="2000" b="1" kern="0" dirty="0">
                <a:solidFill>
                  <a:srgbClr val="000000"/>
                </a:solidFill>
                <a:latin typeface="Arial"/>
              </a:rPr>
              <a:t>Segmentasi Sosial Budaya.</a:t>
            </a:r>
            <a:endParaRPr lang="sv-SE" sz="2000" kern="0" dirty="0">
              <a:solidFill>
                <a:srgbClr val="000000"/>
              </a:solidFill>
              <a:latin typeface="Arial"/>
            </a:endParaRPr>
          </a:p>
          <a:p>
            <a:pPr lvl="0" eaLnBrk="1" hangingPunct="1">
              <a:lnSpc>
                <a:spcPct val="80000"/>
              </a:lnSpc>
              <a:buNone/>
            </a:pPr>
            <a:r>
              <a:rPr lang="id-ID" sz="2000" kern="0" dirty="0">
                <a:solidFill>
                  <a:srgbClr val="000000"/>
                </a:solidFill>
                <a:latin typeface="Arial"/>
              </a:rPr>
              <a:t>    </a:t>
            </a:r>
            <a:r>
              <a:rPr lang="sv-SE" sz="2000" kern="0" dirty="0">
                <a:solidFill>
                  <a:srgbClr val="000000"/>
                </a:solidFill>
                <a:latin typeface="Arial"/>
              </a:rPr>
              <a:t>Sebagai dasar bagi segmentasi pasar sosial budaya yaitu variabel sosiologis (kelompok) dan antropologis (budaya). Berbagai pasar konsumen telah berhasil dibagi menjadi berbagai segmen berdasarkan tahap dalam siklus kehidupan keluarga, kelas sosial, nilai-nilai budaya inti, keanggotaan subbudaya  dan keanggotaan lintas-budaya</a:t>
            </a:r>
            <a:endParaRPr lang="id-ID" sz="2800" dirty="0"/>
          </a:p>
        </p:txBody>
      </p:sp>
    </p:spTree>
    <p:extLst>
      <p:ext uri="{BB962C8B-B14F-4D97-AF65-F5344CB8AC3E}">
        <p14:creationId xmlns:p14="http://schemas.microsoft.com/office/powerpoint/2010/main" val="351287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lvl="0" eaLnBrk="1" hangingPunct="1">
              <a:lnSpc>
                <a:spcPct val="90000"/>
              </a:lnSpc>
              <a:buFontTx/>
              <a:buChar char="•"/>
            </a:pPr>
            <a:r>
              <a:rPr lang="sv-SE" sz="2000" b="1" dirty="0">
                <a:solidFill>
                  <a:srgbClr val="000000"/>
                </a:solidFill>
                <a:latin typeface="Arial" charset="0"/>
              </a:rPr>
              <a:t>Siklus kehidupan keluarga,</a:t>
            </a:r>
            <a:r>
              <a:rPr lang="sv-SE" sz="2000" dirty="0">
                <a:solidFill>
                  <a:srgbClr val="000000"/>
                </a:solidFill>
                <a:latin typeface="Arial" charset="0"/>
              </a:rPr>
              <a:t> siklus kehidupan keluarga berdasarkan pada dasar pemikiran bahwa kebanyakan keluarga melalui tahap-tahap yang sama dalam pembentukan, perkembangan, dan perpisahan akhir mereka. </a:t>
            </a:r>
            <a:r>
              <a:rPr lang="en-US" sz="2000" dirty="0" err="1">
                <a:solidFill>
                  <a:srgbClr val="000000"/>
                </a:solidFill>
                <a:latin typeface="Arial" charset="0"/>
              </a:rPr>
              <a:t>Pada</a:t>
            </a:r>
            <a:r>
              <a:rPr lang="en-US" sz="2000" dirty="0">
                <a:solidFill>
                  <a:srgbClr val="000000"/>
                </a:solidFill>
                <a:latin typeface="Arial" charset="0"/>
              </a:rPr>
              <a:t> </a:t>
            </a:r>
            <a:r>
              <a:rPr lang="en-US" sz="2000" dirty="0" err="1">
                <a:solidFill>
                  <a:srgbClr val="000000"/>
                </a:solidFill>
                <a:latin typeface="Arial" charset="0"/>
              </a:rPr>
              <a:t>setiap</a:t>
            </a:r>
            <a:r>
              <a:rPr lang="en-US" sz="2000" dirty="0">
                <a:solidFill>
                  <a:srgbClr val="000000"/>
                </a:solidFill>
                <a:latin typeface="Arial" charset="0"/>
              </a:rPr>
              <a:t> </a:t>
            </a:r>
            <a:r>
              <a:rPr lang="en-US" sz="2000" dirty="0" err="1">
                <a:solidFill>
                  <a:srgbClr val="000000"/>
                </a:solidFill>
                <a:latin typeface="Arial" charset="0"/>
              </a:rPr>
              <a:t>tahap</a:t>
            </a:r>
            <a:r>
              <a:rPr lang="en-US" sz="2000" dirty="0">
                <a:solidFill>
                  <a:srgbClr val="000000"/>
                </a:solidFill>
                <a:latin typeface="Arial" charset="0"/>
              </a:rPr>
              <a:t> unit </a:t>
            </a:r>
            <a:r>
              <a:rPr lang="en-US" sz="2000" dirty="0" err="1">
                <a:solidFill>
                  <a:srgbClr val="000000"/>
                </a:solidFill>
                <a:latin typeface="Arial" charset="0"/>
              </a:rPr>
              <a:t>keluarga</a:t>
            </a:r>
            <a:r>
              <a:rPr lang="en-US" sz="2000" dirty="0">
                <a:solidFill>
                  <a:srgbClr val="000000"/>
                </a:solidFill>
                <a:latin typeface="Arial" charset="0"/>
              </a:rPr>
              <a:t> </a:t>
            </a:r>
            <a:r>
              <a:rPr lang="en-US" sz="2000" dirty="0" err="1">
                <a:solidFill>
                  <a:srgbClr val="000000"/>
                </a:solidFill>
                <a:latin typeface="Arial" charset="0"/>
              </a:rPr>
              <a:t>membutuhkan</a:t>
            </a:r>
            <a:r>
              <a:rPr lang="en-US" sz="2000" dirty="0">
                <a:solidFill>
                  <a:srgbClr val="000000"/>
                </a:solidFill>
                <a:latin typeface="Arial" charset="0"/>
              </a:rPr>
              <a:t> </a:t>
            </a:r>
            <a:r>
              <a:rPr lang="en-US" sz="2000" dirty="0" err="1">
                <a:solidFill>
                  <a:srgbClr val="000000"/>
                </a:solidFill>
                <a:latin typeface="Arial" charset="0"/>
              </a:rPr>
              <a:t>produk</a:t>
            </a:r>
            <a:r>
              <a:rPr lang="en-US" sz="2000" dirty="0">
                <a:solidFill>
                  <a:srgbClr val="000000"/>
                </a:solidFill>
                <a:latin typeface="Arial" charset="0"/>
              </a:rPr>
              <a:t> </a:t>
            </a:r>
            <a:r>
              <a:rPr lang="en-US" sz="2000" dirty="0" err="1">
                <a:solidFill>
                  <a:srgbClr val="000000"/>
                </a:solidFill>
                <a:latin typeface="Arial" charset="0"/>
              </a:rPr>
              <a:t>dan</a:t>
            </a:r>
            <a:r>
              <a:rPr lang="en-US" sz="2000" dirty="0">
                <a:solidFill>
                  <a:srgbClr val="000000"/>
                </a:solidFill>
                <a:latin typeface="Arial" charset="0"/>
              </a:rPr>
              <a:t> </a:t>
            </a:r>
            <a:r>
              <a:rPr lang="en-US" sz="2000" dirty="0" err="1">
                <a:solidFill>
                  <a:srgbClr val="000000"/>
                </a:solidFill>
                <a:latin typeface="Arial" charset="0"/>
              </a:rPr>
              <a:t>jasa</a:t>
            </a:r>
            <a:r>
              <a:rPr lang="en-US" sz="2000" dirty="0">
                <a:solidFill>
                  <a:srgbClr val="000000"/>
                </a:solidFill>
                <a:latin typeface="Arial" charset="0"/>
              </a:rPr>
              <a:t> yang </a:t>
            </a:r>
            <a:r>
              <a:rPr lang="en-US" sz="2000" dirty="0" err="1">
                <a:solidFill>
                  <a:srgbClr val="000000"/>
                </a:solidFill>
                <a:latin typeface="Arial" charset="0"/>
              </a:rPr>
              <a:t>berbed</a:t>
            </a:r>
            <a:r>
              <a:rPr lang="id-ID" sz="2000" dirty="0">
                <a:solidFill>
                  <a:srgbClr val="000000"/>
                </a:solidFill>
                <a:latin typeface="Arial" charset="0"/>
              </a:rPr>
              <a:t>a</a:t>
            </a:r>
            <a:r>
              <a:rPr lang="en-US" sz="2000" dirty="0">
                <a:solidFill>
                  <a:srgbClr val="000000"/>
                </a:solidFill>
                <a:latin typeface="Arial" charset="0"/>
              </a:rPr>
              <a:t>.</a:t>
            </a:r>
            <a:endParaRPr lang="id-ID" sz="2000" dirty="0">
              <a:solidFill>
                <a:srgbClr val="000000"/>
              </a:solidFill>
              <a:latin typeface="Arial" charset="0"/>
            </a:endParaRPr>
          </a:p>
          <a:p>
            <a:pPr lvl="0" eaLnBrk="1" hangingPunct="1">
              <a:lnSpc>
                <a:spcPct val="90000"/>
              </a:lnSpc>
              <a:buNone/>
            </a:pPr>
            <a:r>
              <a:rPr lang="en-US" sz="2000" dirty="0">
                <a:solidFill>
                  <a:srgbClr val="000000"/>
                </a:solidFill>
                <a:latin typeface="Arial" charset="0"/>
              </a:rPr>
              <a:t> </a:t>
            </a:r>
            <a:endParaRPr lang="id-ID" sz="2000" dirty="0">
              <a:solidFill>
                <a:srgbClr val="000000"/>
              </a:solidFill>
              <a:latin typeface="Arial" charset="0"/>
            </a:endParaRPr>
          </a:p>
          <a:p>
            <a:pPr lvl="0" eaLnBrk="1" hangingPunct="1">
              <a:lnSpc>
                <a:spcPct val="90000"/>
              </a:lnSpc>
              <a:buFontTx/>
              <a:buChar char="•"/>
            </a:pPr>
            <a:r>
              <a:rPr lang="en-US" sz="2000" b="1" dirty="0" err="1">
                <a:solidFill>
                  <a:srgbClr val="000000"/>
                </a:solidFill>
                <a:latin typeface="Arial" charset="0"/>
              </a:rPr>
              <a:t>Kelas</a:t>
            </a:r>
            <a:r>
              <a:rPr lang="en-US" sz="2000" b="1" dirty="0">
                <a:solidFill>
                  <a:srgbClr val="000000"/>
                </a:solidFill>
                <a:latin typeface="Arial" charset="0"/>
              </a:rPr>
              <a:t> </a:t>
            </a:r>
            <a:r>
              <a:rPr lang="en-US" sz="2000" b="1" dirty="0" err="1">
                <a:solidFill>
                  <a:srgbClr val="000000"/>
                </a:solidFill>
                <a:latin typeface="Arial" charset="0"/>
              </a:rPr>
              <a:t>sosial</a:t>
            </a:r>
            <a:r>
              <a:rPr lang="en-US" sz="2000" b="1" dirty="0">
                <a:solidFill>
                  <a:srgbClr val="000000"/>
                </a:solidFill>
                <a:latin typeface="Arial" charset="0"/>
              </a:rPr>
              <a:t>,</a:t>
            </a:r>
            <a:r>
              <a:rPr lang="en-US" sz="2000" dirty="0">
                <a:solidFill>
                  <a:srgbClr val="000000"/>
                </a:solidFill>
                <a:latin typeface="Arial" charset="0"/>
              </a:rPr>
              <a:t> (status </a:t>
            </a:r>
            <a:r>
              <a:rPr lang="en-US" sz="2000" dirty="0" err="1">
                <a:solidFill>
                  <a:srgbClr val="000000"/>
                </a:solidFill>
                <a:latin typeface="Arial" charset="0"/>
              </a:rPr>
              <a:t>relatif</a:t>
            </a:r>
            <a:r>
              <a:rPr lang="en-US" sz="2000" dirty="0">
                <a:solidFill>
                  <a:srgbClr val="000000"/>
                </a:solidFill>
                <a:latin typeface="Arial" charset="0"/>
              </a:rPr>
              <a:t> </a:t>
            </a:r>
            <a:r>
              <a:rPr lang="en-US" sz="2000" dirty="0" err="1">
                <a:solidFill>
                  <a:srgbClr val="000000"/>
                </a:solidFill>
                <a:latin typeface="Arial" charset="0"/>
              </a:rPr>
              <a:t>dalam</a:t>
            </a:r>
            <a:r>
              <a:rPr lang="en-US" sz="2000" dirty="0">
                <a:solidFill>
                  <a:srgbClr val="000000"/>
                </a:solidFill>
                <a:latin typeface="Arial" charset="0"/>
              </a:rPr>
              <a:t> </a:t>
            </a:r>
            <a:r>
              <a:rPr lang="en-US" sz="2000" dirty="0" err="1">
                <a:solidFill>
                  <a:srgbClr val="000000"/>
                </a:solidFill>
                <a:latin typeface="Arial" charset="0"/>
              </a:rPr>
              <a:t>masyarakat</a:t>
            </a:r>
            <a:r>
              <a:rPr lang="en-US" sz="2000" dirty="0">
                <a:solidFill>
                  <a:srgbClr val="000000"/>
                </a:solidFill>
                <a:latin typeface="Arial" charset="0"/>
              </a:rPr>
              <a:t>), </a:t>
            </a:r>
            <a:r>
              <a:rPr lang="en-US" sz="2000" dirty="0" err="1">
                <a:solidFill>
                  <a:srgbClr val="000000"/>
                </a:solidFill>
                <a:latin typeface="Arial" charset="0"/>
              </a:rPr>
              <a:t>dapat</a:t>
            </a:r>
            <a:r>
              <a:rPr lang="en-US" sz="2000" dirty="0">
                <a:solidFill>
                  <a:srgbClr val="000000"/>
                </a:solidFill>
                <a:latin typeface="Arial" charset="0"/>
              </a:rPr>
              <a:t> </a:t>
            </a:r>
            <a:r>
              <a:rPr lang="en-US" sz="2000" dirty="0" err="1">
                <a:solidFill>
                  <a:srgbClr val="000000"/>
                </a:solidFill>
                <a:latin typeface="Arial" charset="0"/>
              </a:rPr>
              <a:t>digunakan</a:t>
            </a:r>
            <a:r>
              <a:rPr lang="en-US" sz="2000" dirty="0">
                <a:solidFill>
                  <a:srgbClr val="000000"/>
                </a:solidFill>
                <a:latin typeface="Arial" charset="0"/>
              </a:rPr>
              <a:t> </a:t>
            </a:r>
            <a:r>
              <a:rPr lang="en-US" sz="2000" dirty="0" err="1">
                <a:solidFill>
                  <a:srgbClr val="000000"/>
                </a:solidFill>
                <a:latin typeface="Arial" charset="0"/>
              </a:rPr>
              <a:t>sebagai</a:t>
            </a:r>
            <a:r>
              <a:rPr lang="en-US" sz="2000" dirty="0">
                <a:solidFill>
                  <a:srgbClr val="000000"/>
                </a:solidFill>
                <a:latin typeface="Arial" charset="0"/>
              </a:rPr>
              <a:t> </a:t>
            </a:r>
            <a:r>
              <a:rPr lang="en-US" sz="2000" dirty="0" err="1">
                <a:solidFill>
                  <a:srgbClr val="000000"/>
                </a:solidFill>
                <a:latin typeface="Arial" charset="0"/>
              </a:rPr>
              <a:t>dasar</a:t>
            </a:r>
            <a:r>
              <a:rPr lang="en-US" sz="2000" dirty="0">
                <a:solidFill>
                  <a:srgbClr val="000000"/>
                </a:solidFill>
                <a:latin typeface="Arial" charset="0"/>
              </a:rPr>
              <a:t> </a:t>
            </a:r>
            <a:r>
              <a:rPr lang="en-US" sz="2000" dirty="0" err="1">
                <a:solidFill>
                  <a:srgbClr val="000000"/>
                </a:solidFill>
                <a:latin typeface="Arial" charset="0"/>
              </a:rPr>
              <a:t>untuk</a:t>
            </a:r>
            <a:r>
              <a:rPr lang="en-US" sz="2000" dirty="0">
                <a:solidFill>
                  <a:srgbClr val="000000"/>
                </a:solidFill>
                <a:latin typeface="Arial" charset="0"/>
              </a:rPr>
              <a:t> </a:t>
            </a:r>
            <a:r>
              <a:rPr lang="en-US" sz="2000" dirty="0" err="1">
                <a:solidFill>
                  <a:srgbClr val="000000"/>
                </a:solidFill>
                <a:latin typeface="Arial" charset="0"/>
              </a:rPr>
              <a:t>segmentasi</a:t>
            </a:r>
            <a:r>
              <a:rPr lang="en-US" sz="2000" dirty="0">
                <a:solidFill>
                  <a:srgbClr val="000000"/>
                </a:solidFill>
                <a:latin typeface="Arial" charset="0"/>
              </a:rPr>
              <a:t> </a:t>
            </a:r>
            <a:r>
              <a:rPr lang="en-US" sz="2000" dirty="0" err="1">
                <a:solidFill>
                  <a:srgbClr val="000000"/>
                </a:solidFill>
                <a:latin typeface="Arial" charset="0"/>
              </a:rPr>
              <a:t>pasar</a:t>
            </a:r>
            <a:r>
              <a:rPr lang="en-US" sz="2000" dirty="0">
                <a:solidFill>
                  <a:srgbClr val="000000"/>
                </a:solidFill>
                <a:latin typeface="Arial" charset="0"/>
              </a:rPr>
              <a:t>, </a:t>
            </a:r>
            <a:r>
              <a:rPr lang="en-US" sz="2000" dirty="0" err="1">
                <a:solidFill>
                  <a:srgbClr val="000000"/>
                </a:solidFill>
                <a:latin typeface="Arial" charset="0"/>
              </a:rPr>
              <a:t>dan</a:t>
            </a:r>
            <a:r>
              <a:rPr lang="en-US" sz="2000" dirty="0">
                <a:solidFill>
                  <a:srgbClr val="000000"/>
                </a:solidFill>
                <a:latin typeface="Arial" charset="0"/>
              </a:rPr>
              <a:t> </a:t>
            </a:r>
            <a:r>
              <a:rPr lang="en-US" sz="2000" dirty="0" err="1">
                <a:solidFill>
                  <a:srgbClr val="000000"/>
                </a:solidFill>
                <a:latin typeface="Arial" charset="0"/>
              </a:rPr>
              <a:t>biasanya</a:t>
            </a:r>
            <a:r>
              <a:rPr lang="en-US" sz="2000" dirty="0">
                <a:solidFill>
                  <a:srgbClr val="000000"/>
                </a:solidFill>
                <a:latin typeface="Arial" charset="0"/>
              </a:rPr>
              <a:t> </a:t>
            </a:r>
            <a:r>
              <a:rPr lang="en-US" sz="2000" dirty="0" err="1">
                <a:solidFill>
                  <a:srgbClr val="000000"/>
                </a:solidFill>
                <a:latin typeface="Arial" charset="0"/>
              </a:rPr>
              <a:t>diukur</a:t>
            </a:r>
            <a:r>
              <a:rPr lang="en-US" sz="2000" dirty="0">
                <a:solidFill>
                  <a:srgbClr val="000000"/>
                </a:solidFill>
                <a:latin typeface="Arial" charset="0"/>
              </a:rPr>
              <a:t> </a:t>
            </a:r>
            <a:r>
              <a:rPr lang="en-US" sz="2000" dirty="0" err="1">
                <a:solidFill>
                  <a:srgbClr val="000000"/>
                </a:solidFill>
                <a:latin typeface="Arial" charset="0"/>
              </a:rPr>
              <a:t>dengan</a:t>
            </a:r>
            <a:r>
              <a:rPr lang="en-US" sz="2000" dirty="0">
                <a:solidFill>
                  <a:srgbClr val="000000"/>
                </a:solidFill>
                <a:latin typeface="Arial" charset="0"/>
              </a:rPr>
              <a:t> </a:t>
            </a:r>
            <a:r>
              <a:rPr lang="en-US" sz="2000" dirty="0" err="1">
                <a:solidFill>
                  <a:srgbClr val="000000"/>
                </a:solidFill>
                <a:latin typeface="Arial" charset="0"/>
              </a:rPr>
              <a:t>beberapa</a:t>
            </a:r>
            <a:r>
              <a:rPr lang="en-US" sz="2000" dirty="0">
                <a:solidFill>
                  <a:srgbClr val="000000"/>
                </a:solidFill>
                <a:latin typeface="Arial" charset="0"/>
              </a:rPr>
              <a:t> </a:t>
            </a:r>
            <a:r>
              <a:rPr lang="en-US" sz="2000" dirty="0" err="1">
                <a:solidFill>
                  <a:srgbClr val="000000"/>
                </a:solidFill>
                <a:latin typeface="Arial" charset="0"/>
              </a:rPr>
              <a:t>indeks</a:t>
            </a:r>
            <a:r>
              <a:rPr lang="en-US" sz="2000" dirty="0">
                <a:solidFill>
                  <a:srgbClr val="000000"/>
                </a:solidFill>
                <a:latin typeface="Arial" charset="0"/>
              </a:rPr>
              <a:t> </a:t>
            </a:r>
            <a:r>
              <a:rPr lang="en-US" sz="2000" dirty="0" err="1">
                <a:solidFill>
                  <a:srgbClr val="000000"/>
                </a:solidFill>
                <a:latin typeface="Arial" charset="0"/>
              </a:rPr>
              <a:t>variabel</a:t>
            </a:r>
            <a:r>
              <a:rPr lang="en-US" sz="2000" dirty="0">
                <a:solidFill>
                  <a:srgbClr val="000000"/>
                </a:solidFill>
                <a:latin typeface="Arial" charset="0"/>
              </a:rPr>
              <a:t> </a:t>
            </a:r>
            <a:r>
              <a:rPr lang="en-US" sz="2000" dirty="0" err="1">
                <a:solidFill>
                  <a:srgbClr val="000000"/>
                </a:solidFill>
                <a:latin typeface="Arial" charset="0"/>
              </a:rPr>
              <a:t>demografis</a:t>
            </a:r>
            <a:r>
              <a:rPr lang="en-US" sz="2000" dirty="0">
                <a:solidFill>
                  <a:srgbClr val="000000"/>
                </a:solidFill>
                <a:latin typeface="Arial" charset="0"/>
              </a:rPr>
              <a:t> yang </a:t>
            </a:r>
            <a:r>
              <a:rPr lang="en-US" sz="2000" dirty="0" err="1">
                <a:solidFill>
                  <a:srgbClr val="000000"/>
                </a:solidFill>
                <a:latin typeface="Arial" charset="0"/>
              </a:rPr>
              <a:t>tertimbang</a:t>
            </a:r>
            <a:r>
              <a:rPr lang="en-US" sz="2000" dirty="0">
                <a:solidFill>
                  <a:srgbClr val="000000"/>
                </a:solidFill>
                <a:latin typeface="Arial" charset="0"/>
              </a:rPr>
              <a:t> </a:t>
            </a:r>
            <a:r>
              <a:rPr lang="en-US" sz="2000" dirty="0" err="1">
                <a:solidFill>
                  <a:srgbClr val="000000"/>
                </a:solidFill>
                <a:latin typeface="Arial" charset="0"/>
              </a:rPr>
              <a:t>sepertti</a:t>
            </a:r>
            <a:r>
              <a:rPr lang="en-US" sz="2000" dirty="0">
                <a:solidFill>
                  <a:srgbClr val="000000"/>
                </a:solidFill>
                <a:latin typeface="Arial" charset="0"/>
              </a:rPr>
              <a:t>, </a:t>
            </a:r>
            <a:r>
              <a:rPr lang="en-US" sz="2000" dirty="0" err="1">
                <a:solidFill>
                  <a:srgbClr val="000000"/>
                </a:solidFill>
                <a:latin typeface="Arial" charset="0"/>
              </a:rPr>
              <a:t>pendidikan</a:t>
            </a:r>
            <a:r>
              <a:rPr lang="en-US" sz="2000" dirty="0">
                <a:solidFill>
                  <a:srgbClr val="000000"/>
                </a:solidFill>
                <a:latin typeface="Arial" charset="0"/>
              </a:rPr>
              <a:t> </a:t>
            </a:r>
            <a:r>
              <a:rPr lang="en-US" sz="2000" dirty="0" err="1">
                <a:solidFill>
                  <a:srgbClr val="000000"/>
                </a:solidFill>
                <a:latin typeface="Arial" charset="0"/>
              </a:rPr>
              <a:t>pekerjaan</a:t>
            </a:r>
            <a:r>
              <a:rPr lang="en-US" sz="2000" dirty="0">
                <a:solidFill>
                  <a:srgbClr val="000000"/>
                </a:solidFill>
                <a:latin typeface="Arial" charset="0"/>
              </a:rPr>
              <a:t> </a:t>
            </a:r>
            <a:r>
              <a:rPr lang="en-US" sz="2000" dirty="0" err="1">
                <a:solidFill>
                  <a:srgbClr val="000000"/>
                </a:solidFill>
                <a:latin typeface="Arial" charset="0"/>
              </a:rPr>
              <a:t>dan</a:t>
            </a:r>
            <a:r>
              <a:rPr lang="en-US" sz="2000" dirty="0">
                <a:solidFill>
                  <a:srgbClr val="000000"/>
                </a:solidFill>
                <a:latin typeface="Arial" charset="0"/>
              </a:rPr>
              <a:t> </a:t>
            </a:r>
            <a:r>
              <a:rPr lang="en-US" sz="2000" dirty="0" err="1">
                <a:solidFill>
                  <a:srgbClr val="000000"/>
                </a:solidFill>
                <a:latin typeface="Arial" charset="0"/>
              </a:rPr>
              <a:t>pendapatan</a:t>
            </a:r>
            <a:r>
              <a:rPr lang="en-US" sz="2000" dirty="0">
                <a:solidFill>
                  <a:srgbClr val="000000"/>
                </a:solidFill>
                <a:latin typeface="Arial" charset="0"/>
              </a:rPr>
              <a:t>.</a:t>
            </a:r>
          </a:p>
          <a:p>
            <a:endParaRPr lang="id-ID" sz="2800" dirty="0"/>
          </a:p>
        </p:txBody>
      </p:sp>
    </p:spTree>
    <p:extLst>
      <p:ext uri="{BB962C8B-B14F-4D97-AF65-F5344CB8AC3E}">
        <p14:creationId xmlns:p14="http://schemas.microsoft.com/office/powerpoint/2010/main" val="100986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lvl="0" eaLnBrk="1" hangingPunct="1">
              <a:buFontTx/>
              <a:buChar char="•"/>
            </a:pPr>
            <a:r>
              <a:rPr lang="sv-SE" sz="2000" b="1" kern="0" dirty="0">
                <a:solidFill>
                  <a:srgbClr val="000000"/>
                </a:solidFill>
                <a:latin typeface="Arial"/>
              </a:rPr>
              <a:t>Budaya, subbudaya, dan lintas-budaya.</a:t>
            </a:r>
            <a:r>
              <a:rPr lang="sv-SE" sz="2000" kern="0" dirty="0">
                <a:solidFill>
                  <a:srgbClr val="000000"/>
                </a:solidFill>
                <a:latin typeface="Arial"/>
              </a:rPr>
              <a:t> </a:t>
            </a:r>
            <a:endParaRPr lang="id-ID" sz="2000" kern="0" dirty="0">
              <a:solidFill>
                <a:srgbClr val="000000"/>
              </a:solidFill>
              <a:latin typeface="Arial"/>
            </a:endParaRPr>
          </a:p>
          <a:p>
            <a:pPr lvl="0" eaLnBrk="1" hangingPunct="1">
              <a:buNone/>
            </a:pPr>
            <a:r>
              <a:rPr lang="id-ID" sz="2000" kern="0" dirty="0">
                <a:solidFill>
                  <a:srgbClr val="000000"/>
                </a:solidFill>
                <a:latin typeface="Arial"/>
              </a:rPr>
              <a:t>    </a:t>
            </a:r>
            <a:r>
              <a:rPr lang="sv-SE" sz="2000" kern="0" dirty="0">
                <a:solidFill>
                  <a:srgbClr val="000000"/>
                </a:solidFill>
                <a:latin typeface="Arial"/>
              </a:rPr>
              <a:t>Secara kebudayaan, beragai segmen yang berbeda dapat merupakan calon pelanggan (prospects) bagi produk yang sama, tetapi sering ditargetkan secara lebih efisien dengan daya penarik promosi yang berbeda. Para pemasar yang menggunkan segmentasi budya memberikan tekanan kepada nilai-nilai budaya khusus yang dianut secar luas karena dengan cara itu mereka mengharapkan para konsumen akan dapat segera mengenali. </a:t>
            </a:r>
            <a:endParaRPr lang="en-GB" sz="2000" kern="0" dirty="0">
              <a:solidFill>
                <a:srgbClr val="000000"/>
              </a:solidFill>
              <a:latin typeface="Arial"/>
            </a:endParaRPr>
          </a:p>
          <a:p>
            <a:pPr lvl="0" eaLnBrk="1" hangingPunct="1">
              <a:buFontTx/>
              <a:buChar char="•"/>
            </a:pPr>
            <a:r>
              <a:rPr lang="sv-SE" sz="2000" b="1" kern="0" dirty="0">
                <a:solidFill>
                  <a:srgbClr val="000000"/>
                </a:solidFill>
                <a:latin typeface="Arial"/>
              </a:rPr>
              <a:t>Dalam budaya yang luas</a:t>
            </a:r>
            <a:r>
              <a:rPr lang="sv-SE" sz="2000" kern="0" dirty="0">
                <a:solidFill>
                  <a:srgbClr val="000000"/>
                </a:solidFill>
                <a:latin typeface="Arial"/>
              </a:rPr>
              <a:t> berbagai subkelompok atau subbudaya sering disatukan oleh berbagai pengalaman, </a:t>
            </a:r>
            <a:endParaRPr lang="id-ID" sz="2000" kern="0" dirty="0">
              <a:solidFill>
                <a:srgbClr val="000000"/>
              </a:solidFill>
              <a:latin typeface="Arial"/>
            </a:endParaRPr>
          </a:p>
          <a:p>
            <a:pPr lvl="0" eaLnBrk="1" hangingPunct="1">
              <a:buNone/>
            </a:pPr>
            <a:r>
              <a:rPr lang="id-ID" sz="2000" kern="0" dirty="0">
                <a:solidFill>
                  <a:srgbClr val="000000"/>
                </a:solidFill>
                <a:latin typeface="Arial"/>
              </a:rPr>
              <a:t>    </a:t>
            </a:r>
            <a:r>
              <a:rPr lang="sv-SE" sz="2000" kern="0" dirty="0">
                <a:solidFill>
                  <a:srgbClr val="000000"/>
                </a:solidFill>
                <a:latin typeface="Arial"/>
              </a:rPr>
              <a:t>nilai-nilai atau kepercayaan tertentu yang menyebabkan berbagai segmen pasar menjadi efektif. Segmentasi budaya sangat berhasil dalam pemasaran internasional, tetapi penting bagi para pemasar untuk memahami sepenuhnya kepercayaan, nilai-nila dan adat negara yang ditargetkan (kontek lintas-budaya).</a:t>
            </a:r>
            <a:endParaRPr lang="id-ID" sz="2800" dirty="0"/>
          </a:p>
        </p:txBody>
      </p:sp>
    </p:spTree>
    <p:extLst>
      <p:ext uri="{BB962C8B-B14F-4D97-AF65-F5344CB8AC3E}">
        <p14:creationId xmlns:p14="http://schemas.microsoft.com/office/powerpoint/2010/main" val="153760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457200" lvl="0" indent="-457200" algn="ctr" eaLnBrk="1" hangingPunct="1">
              <a:lnSpc>
                <a:spcPct val="80000"/>
              </a:lnSpc>
              <a:buNone/>
            </a:pPr>
            <a:r>
              <a:rPr lang="sv-SE" sz="2000" b="1" dirty="0">
                <a:solidFill>
                  <a:srgbClr val="000000"/>
                </a:solidFill>
                <a:latin typeface="Arial" charset="0"/>
              </a:rPr>
              <a:t>Kriteria Untuk Membidik </a:t>
            </a:r>
            <a:endParaRPr lang="id-ID" sz="2000" b="1" dirty="0">
              <a:solidFill>
                <a:srgbClr val="000000"/>
              </a:solidFill>
              <a:latin typeface="Arial" charset="0"/>
            </a:endParaRPr>
          </a:p>
          <a:p>
            <a:pPr marL="457200" lvl="0" indent="-457200" algn="ctr" eaLnBrk="1" hangingPunct="1">
              <a:lnSpc>
                <a:spcPct val="80000"/>
              </a:lnSpc>
              <a:buNone/>
            </a:pPr>
            <a:r>
              <a:rPr lang="sv-SE" sz="2000" b="1" dirty="0">
                <a:solidFill>
                  <a:srgbClr val="000000"/>
                </a:solidFill>
                <a:latin typeface="Arial" charset="0"/>
              </a:rPr>
              <a:t>Segmen Pasar Secara Efektif.</a:t>
            </a:r>
            <a:endParaRPr lang="id-ID" sz="2000" b="1" dirty="0">
              <a:solidFill>
                <a:srgbClr val="000000"/>
              </a:solidFill>
              <a:latin typeface="Arial" charset="0"/>
            </a:endParaRPr>
          </a:p>
          <a:p>
            <a:pPr marL="457200" lvl="0" indent="-457200" algn="ctr" eaLnBrk="1" hangingPunct="1">
              <a:lnSpc>
                <a:spcPct val="80000"/>
              </a:lnSpc>
              <a:buNone/>
            </a:pPr>
            <a:endParaRPr lang="sv-SE" sz="2000" dirty="0">
              <a:solidFill>
                <a:srgbClr val="000000"/>
              </a:solidFill>
              <a:latin typeface="Arial" charset="0"/>
            </a:endParaRPr>
          </a:p>
          <a:p>
            <a:pPr marL="457200" lvl="0" indent="-457200" eaLnBrk="1" hangingPunct="1">
              <a:lnSpc>
                <a:spcPct val="80000"/>
              </a:lnSpc>
              <a:buFontTx/>
              <a:buChar char="•"/>
            </a:pPr>
            <a:r>
              <a:rPr lang="sv-SE" sz="2000" dirty="0">
                <a:solidFill>
                  <a:srgbClr val="000000"/>
                </a:solidFill>
                <a:latin typeface="Arial" charset="0"/>
              </a:rPr>
              <a:t>Tantangan bagi para pemasar adalah memilih satu segmen atau lebih untuk dibidik dengan bauran pemasaran yang sesuai. </a:t>
            </a:r>
            <a:r>
              <a:rPr lang="en-US" sz="2000" dirty="0" err="1">
                <a:solidFill>
                  <a:srgbClr val="000000"/>
                </a:solidFill>
                <a:latin typeface="Arial" charset="0"/>
              </a:rPr>
              <a:t>Untuk</a:t>
            </a:r>
            <a:r>
              <a:rPr lang="en-US" sz="2000" dirty="0">
                <a:solidFill>
                  <a:srgbClr val="000000"/>
                </a:solidFill>
                <a:latin typeface="Arial" charset="0"/>
              </a:rPr>
              <a:t> </a:t>
            </a:r>
            <a:r>
              <a:rPr lang="en-US" sz="2000" dirty="0" err="1">
                <a:solidFill>
                  <a:srgbClr val="000000"/>
                </a:solidFill>
                <a:latin typeface="Arial" charset="0"/>
              </a:rPr>
              <a:t>menj</a:t>
            </a:r>
            <a:r>
              <a:rPr lang="id-ID" sz="2000" dirty="0">
                <a:solidFill>
                  <a:srgbClr val="000000"/>
                </a:solidFill>
                <a:latin typeface="Arial" charset="0"/>
              </a:rPr>
              <a:t>adi</a:t>
            </a:r>
            <a:r>
              <a:rPr lang="en-US" sz="2000" dirty="0">
                <a:solidFill>
                  <a:srgbClr val="000000"/>
                </a:solidFill>
                <a:latin typeface="Arial" charset="0"/>
              </a:rPr>
              <a:t> target yang </a:t>
            </a:r>
            <a:r>
              <a:rPr lang="en-US" sz="2000" dirty="0" err="1">
                <a:solidFill>
                  <a:srgbClr val="000000"/>
                </a:solidFill>
                <a:latin typeface="Arial" charset="0"/>
              </a:rPr>
              <a:t>efektif</a:t>
            </a:r>
            <a:r>
              <a:rPr lang="en-US" sz="2000" dirty="0">
                <a:solidFill>
                  <a:srgbClr val="000000"/>
                </a:solidFill>
                <a:latin typeface="Arial" charset="0"/>
              </a:rPr>
              <a:t> target </a:t>
            </a:r>
            <a:r>
              <a:rPr lang="en-US" sz="2000" dirty="0" err="1">
                <a:solidFill>
                  <a:srgbClr val="000000"/>
                </a:solidFill>
                <a:latin typeface="Arial" charset="0"/>
              </a:rPr>
              <a:t>tersebut</a:t>
            </a:r>
            <a:r>
              <a:rPr lang="en-US" sz="2000" dirty="0">
                <a:solidFill>
                  <a:srgbClr val="000000"/>
                </a:solidFill>
                <a:latin typeface="Arial" charset="0"/>
              </a:rPr>
              <a:t> </a:t>
            </a:r>
            <a:r>
              <a:rPr lang="en-US" sz="2000" dirty="0" err="1">
                <a:solidFill>
                  <a:srgbClr val="000000"/>
                </a:solidFill>
                <a:latin typeface="Arial" charset="0"/>
              </a:rPr>
              <a:t>haruslah</a:t>
            </a:r>
            <a:r>
              <a:rPr lang="en-US" sz="2000" dirty="0">
                <a:solidFill>
                  <a:srgbClr val="000000"/>
                </a:solidFill>
                <a:latin typeface="Arial" charset="0"/>
              </a:rPr>
              <a:t> :</a:t>
            </a:r>
            <a:endParaRPr lang="en-GB" sz="2000" dirty="0">
              <a:solidFill>
                <a:srgbClr val="000000"/>
              </a:solidFill>
              <a:latin typeface="Arial" charset="0"/>
            </a:endParaRPr>
          </a:p>
          <a:p>
            <a:pPr marL="457200" lvl="0" indent="-457200" eaLnBrk="1" hangingPunct="1">
              <a:lnSpc>
                <a:spcPct val="80000"/>
              </a:lnSpc>
              <a:buNone/>
            </a:pPr>
            <a:r>
              <a:rPr lang="id-ID" sz="2000" b="1" dirty="0">
                <a:solidFill>
                  <a:srgbClr val="000000"/>
                </a:solidFill>
                <a:latin typeface="Arial" charset="0"/>
              </a:rPr>
              <a:t>	1. </a:t>
            </a:r>
            <a:r>
              <a:rPr lang="sv-SE" sz="2000" b="1" dirty="0">
                <a:solidFill>
                  <a:srgbClr val="000000"/>
                </a:solidFill>
                <a:latin typeface="Arial" charset="0"/>
              </a:rPr>
              <a:t>Dapat diidentifikasi,</a:t>
            </a:r>
            <a:r>
              <a:rPr lang="sv-SE" sz="2000" dirty="0">
                <a:solidFill>
                  <a:srgbClr val="000000"/>
                </a:solidFill>
                <a:latin typeface="Arial" charset="0"/>
              </a:rPr>
              <a:t> pemasar dapat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mengidentifikasikan karakteristik yang berkaitan </a:t>
            </a:r>
            <a:r>
              <a:rPr lang="id-ID" sz="2000" dirty="0">
                <a:solidFill>
                  <a:srgbClr val="000000"/>
                </a:solidFill>
                <a:latin typeface="Arial" charset="0"/>
              </a:rPr>
              <a:t>  </a:t>
            </a: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(geografi, demografi dll)</a:t>
            </a:r>
            <a:endParaRPr lang="id-ID" sz="2000" dirty="0">
              <a:solidFill>
                <a:srgbClr val="000000"/>
              </a:solidFill>
              <a:latin typeface="Arial" charset="0"/>
            </a:endParaRPr>
          </a:p>
          <a:p>
            <a:pPr marL="457200" lvl="0" indent="-457200" eaLnBrk="1" hangingPunct="1">
              <a:lnSpc>
                <a:spcPct val="80000"/>
              </a:lnSpc>
              <a:buNone/>
            </a:pPr>
            <a:endParaRPr lang="en-US" sz="2000" dirty="0">
              <a:solidFill>
                <a:srgbClr val="000000"/>
              </a:solidFill>
              <a:latin typeface="Arial" charset="0"/>
            </a:endParaRPr>
          </a:p>
          <a:p>
            <a:pPr marL="457200" lvl="0" indent="-457200" eaLnBrk="1" hangingPunct="1">
              <a:lnSpc>
                <a:spcPct val="80000"/>
              </a:lnSpc>
              <a:buNone/>
            </a:pPr>
            <a:r>
              <a:rPr lang="id-ID" sz="2000" b="1" dirty="0">
                <a:solidFill>
                  <a:srgbClr val="000000"/>
                </a:solidFill>
                <a:latin typeface="Arial" charset="0"/>
              </a:rPr>
              <a:t>	2.</a:t>
            </a:r>
            <a:r>
              <a:rPr lang="sv-SE" sz="2000" b="1" dirty="0">
                <a:solidFill>
                  <a:srgbClr val="000000"/>
                </a:solidFill>
                <a:latin typeface="Arial" charset="0"/>
              </a:rPr>
              <a:t>Mencukupi</a:t>
            </a:r>
            <a:r>
              <a:rPr lang="sv-SE" sz="2000" dirty="0">
                <a:solidFill>
                  <a:srgbClr val="000000"/>
                </a:solidFill>
                <a:latin typeface="Arial" charset="0"/>
              </a:rPr>
              <a:t>, agar segmen pasar tertentu dapat menjadi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target yang berharga, harus terdiri dari orang yang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cukup jumlahnya sehingga dapat menjamin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penyesuaian produk atau kampanye promosi tertentu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terhadap kebutuhan atau minat yang khusus.Para </a:t>
            </a:r>
            <a:endParaRPr lang="id-ID" sz="2000" dirty="0">
              <a:solidFill>
                <a:srgbClr val="000000"/>
              </a:solidFill>
              <a:latin typeface="Arial" charset="0"/>
            </a:endParaRP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pemasar sering menggunakan data sekunder dari BPS </a:t>
            </a:r>
            <a:r>
              <a:rPr lang="id-ID" sz="2000" dirty="0">
                <a:solidFill>
                  <a:srgbClr val="000000"/>
                </a:solidFill>
                <a:latin typeface="Arial" charset="0"/>
              </a:rPr>
              <a:t>  </a:t>
            </a:r>
          </a:p>
          <a:p>
            <a:pPr marL="457200" lvl="0" indent="-457200" eaLnBrk="1" hangingPunct="1">
              <a:lnSpc>
                <a:spcPct val="80000"/>
              </a:lnSpc>
              <a:buNone/>
            </a:pPr>
            <a:r>
              <a:rPr lang="id-ID" sz="2000" dirty="0">
                <a:solidFill>
                  <a:srgbClr val="000000"/>
                </a:solidFill>
                <a:latin typeface="Arial" charset="0"/>
              </a:rPr>
              <a:t>        </a:t>
            </a:r>
            <a:r>
              <a:rPr lang="sv-SE" sz="2000" dirty="0">
                <a:solidFill>
                  <a:srgbClr val="000000"/>
                </a:solidFill>
                <a:latin typeface="Arial" charset="0"/>
              </a:rPr>
              <a:t>untuk dipertimbangkan </a:t>
            </a:r>
            <a:r>
              <a:rPr lang="id-ID" sz="2000" dirty="0">
                <a:solidFill>
                  <a:srgbClr val="000000"/>
                </a:solidFill>
                <a:latin typeface="Arial" charset="0"/>
              </a:rPr>
              <a:t> </a:t>
            </a:r>
            <a:r>
              <a:rPr lang="sv-SE" sz="2000" dirty="0">
                <a:solidFill>
                  <a:srgbClr val="000000"/>
                </a:solidFill>
                <a:latin typeface="Arial" charset="0"/>
              </a:rPr>
              <a:t>dalam setiap segmen</a:t>
            </a:r>
            <a:endParaRPr lang="id-ID" sz="2800" dirty="0"/>
          </a:p>
        </p:txBody>
      </p:sp>
    </p:spTree>
    <p:extLst>
      <p:ext uri="{BB962C8B-B14F-4D97-AF65-F5344CB8AC3E}">
        <p14:creationId xmlns:p14="http://schemas.microsoft.com/office/powerpoint/2010/main" val="386321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lvl="0" indent="-609600" eaLnBrk="1" hangingPunct="1">
              <a:buFontTx/>
              <a:buAutoNum type="arabicPeriod" startAt="3"/>
            </a:pPr>
            <a:r>
              <a:rPr lang="sv-SE" sz="2000" b="1" dirty="0">
                <a:solidFill>
                  <a:srgbClr val="000000"/>
                </a:solidFill>
                <a:latin typeface="Arial" charset="0"/>
              </a:rPr>
              <a:t>Kemudahan dijangkau,</a:t>
            </a:r>
            <a:r>
              <a:rPr lang="sv-SE" sz="2000" dirty="0">
                <a:solidFill>
                  <a:srgbClr val="000000"/>
                </a:solidFill>
                <a:latin typeface="Arial" charset="0"/>
              </a:rPr>
              <a:t> berarti bahwa para pemasar harus dapat menjangkau berbagai segmen pasar yang dibidik dengan cara ekonomis. (walaupun berbagai media baru dapat menjangkau berbagai pasar yang menjadi target).</a:t>
            </a:r>
            <a:endParaRPr lang="en-GB" sz="2000" dirty="0">
              <a:solidFill>
                <a:srgbClr val="000000"/>
              </a:solidFill>
              <a:latin typeface="Arial" charset="0"/>
            </a:endParaRPr>
          </a:p>
          <a:p>
            <a:pPr marL="609600" lvl="0" indent="-609600" eaLnBrk="1" hangingPunct="1">
              <a:buFontTx/>
              <a:buAutoNum type="arabicPeriod" startAt="3"/>
            </a:pPr>
            <a:r>
              <a:rPr lang="sv-SE" sz="2000" b="1" dirty="0">
                <a:solidFill>
                  <a:srgbClr val="000000"/>
                </a:solidFill>
                <a:latin typeface="Arial" charset="0"/>
              </a:rPr>
              <a:t>Stabilitas (bertumbuh),</a:t>
            </a:r>
            <a:r>
              <a:rPr lang="sv-SE" sz="2000" dirty="0">
                <a:solidFill>
                  <a:srgbClr val="000000"/>
                </a:solidFill>
                <a:latin typeface="Arial" charset="0"/>
              </a:rPr>
              <a:t> para pemasar lebih suka membidik segmen yang relatif stabil faktor-faktor demografis dan psikologisnya dan juga kebutuhan serta kemungkinannya untuk terus tumbuh semakin luas seiring dengan waktu.</a:t>
            </a:r>
            <a:endParaRPr lang="id-ID" sz="2800" dirty="0"/>
          </a:p>
        </p:txBody>
      </p:sp>
    </p:spTree>
    <p:extLst>
      <p:ext uri="{BB962C8B-B14F-4D97-AF65-F5344CB8AC3E}">
        <p14:creationId xmlns:p14="http://schemas.microsoft.com/office/powerpoint/2010/main" val="299122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Market Segmentation Process</a:t>
            </a:r>
            <a:endParaRPr lang="en-US" sz="4000" dirty="0"/>
          </a:p>
        </p:txBody>
      </p:sp>
      <p:pic>
        <p:nvPicPr>
          <p:cNvPr id="6" name="Picture 3" descr="C:\My Documents\WiCK nitip\Marketing\7-1.jpg"/>
          <p:cNvPicPr>
            <a:picLocks noGrp="1" noChangeAspect="1" noChangeArrowheads="1"/>
          </p:cNvPicPr>
          <p:nvPr>
            <p:ph idx="1"/>
          </p:nvPr>
        </p:nvPicPr>
        <p:blipFill>
          <a:blip r:embed="rId2" cstate="print"/>
          <a:stretch>
            <a:fillRect/>
          </a:stretch>
        </p:blipFill>
        <p:spPr bwMode="auto">
          <a:xfrm>
            <a:off x="1295400" y="1752600"/>
            <a:ext cx="6781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rot="5400000">
            <a:off x="2247901" y="-723901"/>
            <a:ext cx="1066800" cy="4648202"/>
          </a:xfrm>
          <a:prstGeom prst="cube">
            <a:avLst>
              <a:gd name="adj" fmla="val 11648"/>
            </a:avLst>
          </a:prstGeom>
          <a:gradFill rotWithShape="0">
            <a:gsLst>
              <a:gs pos="0">
                <a:srgbClr val="E5405D"/>
              </a:gs>
              <a:gs pos="100000">
                <a:srgbClr val="E5405D">
                  <a:gamma/>
                  <a:tint val="0"/>
                  <a:invGamma/>
                </a:srgbClr>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2" tIns="41315" rIns="84052" bIns="41315" anchor="ctr"/>
          <a:lstStyle/>
          <a:p>
            <a:pPr algn="ctr" defTabSz="831850">
              <a:defRPr/>
            </a:pPr>
            <a:r>
              <a:rPr lang="en-US" sz="1600" b="1" dirty="0">
                <a:solidFill>
                  <a:srgbClr val="000000"/>
                </a:solidFill>
              </a:rPr>
              <a:t>Mass Marketing</a:t>
            </a:r>
          </a:p>
          <a:p>
            <a:pPr algn="ctr" defTabSz="831850">
              <a:defRPr/>
            </a:pPr>
            <a:r>
              <a:rPr lang="en-US" sz="1600" b="1" i="1" dirty="0">
                <a:solidFill>
                  <a:srgbClr val="000000"/>
                </a:solidFill>
              </a:rPr>
              <a:t>Same product to all consumers </a:t>
            </a:r>
          </a:p>
          <a:p>
            <a:pPr algn="ctr" defTabSz="831850">
              <a:defRPr/>
            </a:pPr>
            <a:r>
              <a:rPr lang="en-US" sz="1600" b="1" i="1" dirty="0">
                <a:solidFill>
                  <a:srgbClr val="000000"/>
                </a:solidFill>
              </a:rPr>
              <a:t>(no segmentation)</a:t>
            </a:r>
          </a:p>
        </p:txBody>
      </p:sp>
      <p:sp>
        <p:nvSpPr>
          <p:cNvPr id="5" name="AutoShape 4"/>
          <p:cNvSpPr>
            <a:spLocks noChangeArrowheads="1"/>
          </p:cNvSpPr>
          <p:nvPr/>
        </p:nvSpPr>
        <p:spPr bwMode="auto">
          <a:xfrm rot="5400000">
            <a:off x="4457700" y="190500"/>
            <a:ext cx="990599" cy="5029200"/>
          </a:xfrm>
          <a:prstGeom prst="cube">
            <a:avLst>
              <a:gd name="adj" fmla="val 11648"/>
            </a:avLst>
          </a:prstGeom>
          <a:gradFill rotWithShape="0">
            <a:gsLst>
              <a:gs pos="0">
                <a:srgbClr val="E5405D"/>
              </a:gs>
              <a:gs pos="100000">
                <a:srgbClr val="E5405D">
                  <a:gamma/>
                  <a:tint val="0"/>
                  <a:invGamma/>
                </a:srgbClr>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2" tIns="41315" rIns="84052" bIns="41315" anchor="ctr"/>
          <a:lstStyle/>
          <a:p>
            <a:pPr algn="ctr" defTabSz="831850">
              <a:defRPr/>
            </a:pPr>
            <a:r>
              <a:rPr lang="en-US" sz="1600" b="1" dirty="0">
                <a:solidFill>
                  <a:srgbClr val="000000"/>
                </a:solidFill>
              </a:rPr>
              <a:t>Segment Marketing</a:t>
            </a:r>
          </a:p>
          <a:p>
            <a:pPr algn="ctr" defTabSz="831850">
              <a:defRPr/>
            </a:pPr>
            <a:r>
              <a:rPr lang="en-US" sz="1600" b="1" i="1" dirty="0">
                <a:solidFill>
                  <a:srgbClr val="000000"/>
                </a:solidFill>
              </a:rPr>
              <a:t>Different products to one or more segments</a:t>
            </a:r>
          </a:p>
          <a:p>
            <a:pPr algn="ctr" defTabSz="831850">
              <a:defRPr/>
            </a:pPr>
            <a:r>
              <a:rPr lang="en-US" sz="1600" b="1" i="1" dirty="0">
                <a:solidFill>
                  <a:srgbClr val="000000"/>
                </a:solidFill>
              </a:rPr>
              <a:t>(some segmentation)</a:t>
            </a:r>
          </a:p>
        </p:txBody>
      </p:sp>
      <p:sp>
        <p:nvSpPr>
          <p:cNvPr id="6" name="AutoShape 7"/>
          <p:cNvSpPr>
            <a:spLocks noChangeArrowheads="1"/>
          </p:cNvSpPr>
          <p:nvPr/>
        </p:nvSpPr>
        <p:spPr bwMode="auto">
          <a:xfrm rot="5400000">
            <a:off x="2895601" y="990599"/>
            <a:ext cx="1066797" cy="5943600"/>
          </a:xfrm>
          <a:prstGeom prst="cube">
            <a:avLst>
              <a:gd name="adj" fmla="val 11648"/>
            </a:avLst>
          </a:prstGeom>
          <a:gradFill rotWithShape="0">
            <a:gsLst>
              <a:gs pos="0">
                <a:srgbClr val="E5405D"/>
              </a:gs>
              <a:gs pos="100000">
                <a:srgbClr val="E5405D">
                  <a:gamma/>
                  <a:tint val="0"/>
                  <a:invGamma/>
                </a:srgbClr>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2" tIns="41315" rIns="84052" bIns="41315" anchor="ctr"/>
          <a:lstStyle/>
          <a:p>
            <a:pPr algn="ctr" defTabSz="831850">
              <a:defRPr/>
            </a:pPr>
            <a:r>
              <a:rPr lang="en-US" sz="1600" b="1" dirty="0">
                <a:solidFill>
                  <a:srgbClr val="000000"/>
                </a:solidFill>
              </a:rPr>
              <a:t>Niche Marketing</a:t>
            </a:r>
          </a:p>
          <a:p>
            <a:pPr algn="ctr" defTabSz="831850">
              <a:defRPr/>
            </a:pPr>
            <a:r>
              <a:rPr lang="en-US" sz="1600" b="1" i="1" dirty="0">
                <a:solidFill>
                  <a:srgbClr val="000000"/>
                </a:solidFill>
              </a:rPr>
              <a:t>Different products to subgroups within segments</a:t>
            </a:r>
          </a:p>
          <a:p>
            <a:pPr algn="ctr" defTabSz="831850">
              <a:defRPr/>
            </a:pPr>
            <a:r>
              <a:rPr lang="en-US" sz="1600" b="1" i="1" dirty="0">
                <a:solidFill>
                  <a:srgbClr val="000000"/>
                </a:solidFill>
              </a:rPr>
              <a:t>( more segmentation)</a:t>
            </a:r>
          </a:p>
        </p:txBody>
      </p:sp>
      <p:sp>
        <p:nvSpPr>
          <p:cNvPr id="8" name="AutoShape 5"/>
          <p:cNvSpPr>
            <a:spLocks noChangeArrowheads="1"/>
          </p:cNvSpPr>
          <p:nvPr/>
        </p:nvSpPr>
        <p:spPr bwMode="auto">
          <a:xfrm rot="5400000">
            <a:off x="4800601" y="2285999"/>
            <a:ext cx="1066798" cy="5791200"/>
          </a:xfrm>
          <a:prstGeom prst="cube">
            <a:avLst>
              <a:gd name="adj" fmla="val 11648"/>
            </a:avLst>
          </a:prstGeom>
          <a:gradFill rotWithShape="0">
            <a:gsLst>
              <a:gs pos="0">
                <a:srgbClr val="E5405D"/>
              </a:gs>
              <a:gs pos="100000">
                <a:srgbClr val="E5405D">
                  <a:gamma/>
                  <a:tint val="0"/>
                  <a:invGamma/>
                </a:srgbClr>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2" tIns="41315" rIns="84052" bIns="41315" anchor="ctr"/>
          <a:lstStyle/>
          <a:p>
            <a:pPr algn="ctr" defTabSz="831850">
              <a:defRPr/>
            </a:pPr>
            <a:r>
              <a:rPr lang="en-US" sz="1600" b="1" dirty="0">
                <a:solidFill>
                  <a:srgbClr val="000000"/>
                </a:solidFill>
              </a:rPr>
              <a:t>Micromarketing</a:t>
            </a:r>
          </a:p>
          <a:p>
            <a:pPr algn="ctr" defTabSz="831850">
              <a:defRPr/>
            </a:pPr>
            <a:r>
              <a:rPr lang="en-US" sz="1600" b="1" i="1" dirty="0">
                <a:solidFill>
                  <a:srgbClr val="000000"/>
                </a:solidFill>
              </a:rPr>
              <a:t>Products to suit the tastes of individuals or locations </a:t>
            </a:r>
          </a:p>
          <a:p>
            <a:pPr algn="ctr" defTabSz="831850">
              <a:defRPr/>
            </a:pPr>
            <a:r>
              <a:rPr lang="en-US" sz="1600" b="1" i="1" dirty="0">
                <a:solidFill>
                  <a:srgbClr val="000000"/>
                </a:solidFill>
              </a:rPr>
              <a:t>(complete segmentation)</a:t>
            </a:r>
          </a:p>
        </p:txBody>
      </p:sp>
      <p:sp>
        <p:nvSpPr>
          <p:cNvPr id="15" name="Title 14"/>
          <p:cNvSpPr>
            <a:spLocks noGrp="1"/>
          </p:cNvSpPr>
          <p:nvPr>
            <p:ph type="title"/>
          </p:nvPr>
        </p:nvSpPr>
        <p:spPr/>
        <p:txBody>
          <a:bodyPr>
            <a:normAutofit/>
          </a:bodyPr>
          <a:lstStyle/>
          <a:p>
            <a:r>
              <a:rPr lang="en-US" sz="3600" dirty="0" err="1" smtClean="0"/>
              <a:t>Tingkatan</a:t>
            </a:r>
            <a:r>
              <a:rPr lang="en-US" sz="3600" dirty="0" smtClean="0"/>
              <a:t> </a:t>
            </a:r>
            <a:r>
              <a:rPr lang="en-US" sz="3600" dirty="0" err="1" smtClean="0"/>
              <a:t>Segmentasi</a:t>
            </a:r>
            <a:r>
              <a:rPr lang="en-US" sz="3600" dirty="0" smtClean="0"/>
              <a:t> </a:t>
            </a:r>
            <a:r>
              <a:rPr lang="en-US" sz="3600" dirty="0" err="1" smtClean="0"/>
              <a:t>Pasar</a:t>
            </a:r>
            <a:endParaRPr lang="en-US" sz="3600" dirty="0"/>
          </a:p>
        </p:txBody>
      </p:sp>
      <p:sp>
        <p:nvSpPr>
          <p:cNvPr id="16" name="Curved Left Arrow 15"/>
          <p:cNvSpPr/>
          <p:nvPr/>
        </p:nvSpPr>
        <p:spPr>
          <a:xfrm>
            <a:off x="5334000" y="1447800"/>
            <a:ext cx="762000" cy="6858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7696200" y="3048000"/>
            <a:ext cx="762000" cy="9906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r>
              <a:rPr lang="en-US" sz="3600" b="1" dirty="0">
                <a:solidFill>
                  <a:prstClr val="white"/>
                </a:solidFill>
              </a:rPr>
              <a:t>VISI DAN MISI UNIVERSITAS ESA UNGGUL</a:t>
            </a:r>
          </a:p>
        </p:txBody>
      </p:sp>
      <p:pic>
        <p:nvPicPr>
          <p:cNvPr id="410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31352377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Pola Dasar Preferensi Pasar</a:t>
            </a:r>
            <a:endParaRPr lang="en-US" dirty="0"/>
          </a:p>
        </p:txBody>
      </p:sp>
      <p:grpSp>
        <p:nvGrpSpPr>
          <p:cNvPr id="5" name="Group 3"/>
          <p:cNvGrpSpPr>
            <a:grpSpLocks/>
          </p:cNvGrpSpPr>
          <p:nvPr/>
        </p:nvGrpSpPr>
        <p:grpSpPr bwMode="auto">
          <a:xfrm>
            <a:off x="457200" y="1905000"/>
            <a:ext cx="2286000" cy="3886200"/>
            <a:chOff x="192" y="1248"/>
            <a:chExt cx="1628" cy="2600"/>
          </a:xfrm>
        </p:grpSpPr>
        <p:sp>
          <p:nvSpPr>
            <p:cNvPr id="6" name="Rectangle 4"/>
            <p:cNvSpPr>
              <a:spLocks noChangeArrowheads="1"/>
            </p:cNvSpPr>
            <p:nvPr/>
          </p:nvSpPr>
          <p:spPr bwMode="auto">
            <a:xfrm>
              <a:off x="396" y="1248"/>
              <a:ext cx="1342" cy="402"/>
            </a:xfrm>
            <a:prstGeom prst="rect">
              <a:avLst/>
            </a:prstGeom>
            <a:noFill/>
            <a:ln w="12700">
              <a:noFill/>
              <a:miter lim="800000"/>
              <a:headEnd/>
              <a:tailEnd/>
            </a:ln>
            <a:effectLst/>
          </p:spPr>
          <p:txBody>
            <a:bodyPr wrap="none" lIns="90488" tIns="44450" rIns="90488" bIns="44450">
              <a:spAutoFit/>
            </a:bodyPr>
            <a:lstStyle/>
            <a:p>
              <a:pPr marL="342900" indent="-342900" algn="ctr">
                <a:lnSpc>
                  <a:spcPct val="75000"/>
                </a:lnSpc>
                <a:buFontTx/>
                <a:buAutoNum type="alphaLcParenBoth"/>
                <a:defRPr/>
              </a:pPr>
              <a:r>
                <a:rPr lang="id-ID" sz="2400" b="1" dirty="0">
                  <a:effectLst>
                    <a:outerShdw blurRad="38100" dist="38100" dir="2700000" algn="tl">
                      <a:srgbClr val="C0C0C0"/>
                    </a:outerShdw>
                  </a:effectLst>
                </a:rPr>
                <a:t>Preferensi </a:t>
              </a:r>
            </a:p>
            <a:p>
              <a:pPr marL="342900" indent="-342900" algn="ctr">
                <a:lnSpc>
                  <a:spcPct val="75000"/>
                </a:lnSpc>
                <a:defRPr/>
              </a:pPr>
              <a:r>
                <a:rPr lang="id-ID" sz="2400" b="1" dirty="0">
                  <a:effectLst>
                    <a:outerShdw blurRad="38100" dist="38100" dir="2700000" algn="tl">
                      <a:srgbClr val="C0C0C0"/>
                    </a:outerShdw>
                  </a:effectLst>
                </a:rPr>
                <a:t>  homogen</a:t>
              </a:r>
            </a:p>
          </p:txBody>
        </p:sp>
        <p:sp>
          <p:nvSpPr>
            <p:cNvPr id="7" name="Rectangle 5"/>
            <p:cNvSpPr>
              <a:spLocks noChangeArrowheads="1"/>
            </p:cNvSpPr>
            <p:nvPr/>
          </p:nvSpPr>
          <p:spPr bwMode="auto">
            <a:xfrm>
              <a:off x="618" y="3648"/>
              <a:ext cx="1003"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a:effectLst>
                    <a:outerShdw blurRad="38100" dist="38100" dir="2700000" algn="tl">
                      <a:srgbClr val="C0C0C0"/>
                    </a:outerShdw>
                  </a:effectLst>
                </a:rPr>
                <a:t>Rasa manis</a:t>
              </a:r>
            </a:p>
          </p:txBody>
        </p:sp>
        <p:sp>
          <p:nvSpPr>
            <p:cNvPr id="8" name="Rectangle 6"/>
            <p:cNvSpPr>
              <a:spLocks noChangeArrowheads="1"/>
            </p:cNvSpPr>
            <p:nvPr/>
          </p:nvSpPr>
          <p:spPr bwMode="auto">
            <a:xfrm rot="16200000">
              <a:off x="-397" y="2603"/>
              <a:ext cx="1377"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dirty="0">
                  <a:effectLst>
                    <a:outerShdw blurRad="38100" dist="38100" dir="2700000" algn="tl">
                      <a:srgbClr val="C0C0C0"/>
                    </a:outerShdw>
                  </a:effectLst>
                </a:rPr>
                <a:t>Kandungan krim</a:t>
              </a:r>
            </a:p>
          </p:txBody>
        </p:sp>
        <p:grpSp>
          <p:nvGrpSpPr>
            <p:cNvPr id="9" name="Group 7"/>
            <p:cNvGrpSpPr>
              <a:grpSpLocks/>
            </p:cNvGrpSpPr>
            <p:nvPr/>
          </p:nvGrpSpPr>
          <p:grpSpPr bwMode="auto">
            <a:xfrm>
              <a:off x="480" y="1636"/>
              <a:ext cx="1340" cy="1964"/>
              <a:chOff x="340" y="1636"/>
              <a:chExt cx="1480" cy="2108"/>
            </a:xfrm>
          </p:grpSpPr>
          <p:sp>
            <p:nvSpPr>
              <p:cNvPr id="10" name="AutoShape 8"/>
              <p:cNvSpPr>
                <a:spLocks noChangeArrowheads="1"/>
              </p:cNvSpPr>
              <p:nvPr/>
            </p:nvSpPr>
            <p:spPr bwMode="auto">
              <a:xfrm>
                <a:off x="340" y="1636"/>
                <a:ext cx="1480" cy="2108"/>
              </a:xfrm>
              <a:prstGeom prst="cube">
                <a:avLst>
                  <a:gd name="adj" fmla="val 4995"/>
                </a:avLst>
              </a:prstGeom>
              <a:solidFill>
                <a:srgbClr val="FF9900"/>
              </a:solidFill>
              <a:ln w="12700">
                <a:solidFill>
                  <a:schemeClr val="bg2"/>
                </a:solidFill>
                <a:miter lim="800000"/>
                <a:headEnd/>
                <a:tailEnd/>
              </a:ln>
            </p:spPr>
            <p:txBody>
              <a:bodyPr wrap="none" anchor="ctr"/>
              <a:lstStyle/>
              <a:p>
                <a:endParaRPr lang="en-US"/>
              </a:p>
            </p:txBody>
          </p:sp>
          <p:sp>
            <p:nvSpPr>
              <p:cNvPr id="11" name="Oval 9" descr="Large confetti"/>
              <p:cNvSpPr>
                <a:spLocks noChangeArrowheads="1"/>
              </p:cNvSpPr>
              <p:nvPr/>
            </p:nvSpPr>
            <p:spPr bwMode="auto">
              <a:xfrm>
                <a:off x="720" y="2544"/>
                <a:ext cx="672" cy="648"/>
              </a:xfrm>
              <a:prstGeom prst="ellipse">
                <a:avLst/>
              </a:prstGeom>
              <a:pattFill prst="lgConfetti">
                <a:fgClr>
                  <a:schemeClr val="bg1"/>
                </a:fgClr>
                <a:bgClr>
                  <a:schemeClr val="accent1"/>
                </a:bgClr>
              </a:pattFill>
              <a:ln w="12700">
                <a:noFill/>
                <a:round/>
                <a:headEnd/>
                <a:tailEnd/>
              </a:ln>
            </p:spPr>
            <p:txBody>
              <a:bodyPr wrap="none" anchor="ctr"/>
              <a:lstStyle/>
              <a:p>
                <a:endParaRPr lang="en-US"/>
              </a:p>
            </p:txBody>
          </p:sp>
        </p:grpSp>
      </p:grpSp>
      <p:grpSp>
        <p:nvGrpSpPr>
          <p:cNvPr id="12" name="Group 19"/>
          <p:cNvGrpSpPr>
            <a:grpSpLocks/>
          </p:cNvGrpSpPr>
          <p:nvPr/>
        </p:nvGrpSpPr>
        <p:grpSpPr bwMode="auto">
          <a:xfrm>
            <a:off x="3352800" y="1981200"/>
            <a:ext cx="2514600" cy="3886200"/>
            <a:chOff x="2112" y="1248"/>
            <a:chExt cx="1700" cy="2552"/>
          </a:xfrm>
        </p:grpSpPr>
        <p:sp>
          <p:nvSpPr>
            <p:cNvPr id="13" name="Rectangle 20"/>
            <p:cNvSpPr>
              <a:spLocks noChangeArrowheads="1"/>
            </p:cNvSpPr>
            <p:nvPr/>
          </p:nvSpPr>
          <p:spPr bwMode="auto">
            <a:xfrm>
              <a:off x="2355" y="1248"/>
              <a:ext cx="1405" cy="402"/>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en-US" sz="2400" b="1">
                  <a:effectLst>
                    <a:outerShdw blurRad="38100" dist="38100" dir="2700000" algn="tl">
                      <a:srgbClr val="C0C0C0"/>
                    </a:outerShdw>
                  </a:effectLst>
                </a:rPr>
                <a:t>(</a:t>
              </a:r>
              <a:r>
                <a:rPr lang="id-ID" sz="2400" b="1">
                  <a:effectLst>
                    <a:outerShdw blurRad="38100" dist="38100" dir="2700000" algn="tl">
                      <a:srgbClr val="C0C0C0"/>
                    </a:outerShdw>
                  </a:effectLst>
                </a:rPr>
                <a:t>b) Preferensi </a:t>
              </a:r>
            </a:p>
            <a:p>
              <a:pPr algn="ctr">
                <a:lnSpc>
                  <a:spcPct val="75000"/>
                </a:lnSpc>
                <a:defRPr/>
              </a:pPr>
              <a:r>
                <a:rPr lang="id-ID" sz="2400" b="1">
                  <a:effectLst>
                    <a:outerShdw blurRad="38100" dist="38100" dir="2700000" algn="tl">
                      <a:srgbClr val="C0C0C0"/>
                    </a:outerShdw>
                  </a:effectLst>
                </a:rPr>
                <a:t> tersebar</a:t>
              </a:r>
            </a:p>
          </p:txBody>
        </p:sp>
        <p:sp>
          <p:nvSpPr>
            <p:cNvPr id="14" name="Rectangle 21"/>
            <p:cNvSpPr>
              <a:spLocks noChangeArrowheads="1"/>
            </p:cNvSpPr>
            <p:nvPr/>
          </p:nvSpPr>
          <p:spPr bwMode="auto">
            <a:xfrm rot="16200000">
              <a:off x="1523" y="2656"/>
              <a:ext cx="1377"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a:effectLst>
                    <a:outerShdw blurRad="38100" dist="38100" dir="2700000" algn="tl">
                      <a:srgbClr val="C0C0C0"/>
                    </a:outerShdw>
                  </a:effectLst>
                </a:rPr>
                <a:t>Kandungan krim</a:t>
              </a:r>
              <a:endParaRPr lang="en-US" sz="2000" b="1">
                <a:effectLst>
                  <a:outerShdw blurRad="38100" dist="38100" dir="2700000" algn="tl">
                    <a:srgbClr val="C0C0C0"/>
                  </a:outerShdw>
                </a:effectLst>
              </a:endParaRPr>
            </a:p>
          </p:txBody>
        </p:sp>
        <p:sp>
          <p:nvSpPr>
            <p:cNvPr id="15" name="Rectangle 22"/>
            <p:cNvSpPr>
              <a:spLocks noChangeArrowheads="1"/>
            </p:cNvSpPr>
            <p:nvPr/>
          </p:nvSpPr>
          <p:spPr bwMode="auto">
            <a:xfrm>
              <a:off x="2636" y="3600"/>
              <a:ext cx="1003"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dirty="0">
                  <a:effectLst>
                    <a:outerShdw blurRad="38100" dist="38100" dir="2700000" algn="tl">
                      <a:srgbClr val="C0C0C0"/>
                    </a:outerShdw>
                  </a:effectLst>
                </a:rPr>
                <a:t>Rasa manis</a:t>
              </a:r>
            </a:p>
          </p:txBody>
        </p:sp>
        <p:grpSp>
          <p:nvGrpSpPr>
            <p:cNvPr id="16" name="Group 23"/>
            <p:cNvGrpSpPr>
              <a:grpSpLocks/>
            </p:cNvGrpSpPr>
            <p:nvPr/>
          </p:nvGrpSpPr>
          <p:grpSpPr bwMode="auto">
            <a:xfrm>
              <a:off x="2385" y="1636"/>
              <a:ext cx="1427" cy="1964"/>
              <a:chOff x="2236" y="1636"/>
              <a:chExt cx="1576" cy="2108"/>
            </a:xfrm>
          </p:grpSpPr>
          <p:sp>
            <p:nvSpPr>
              <p:cNvPr id="17" name="AutoShape 24"/>
              <p:cNvSpPr>
                <a:spLocks noChangeArrowheads="1"/>
              </p:cNvSpPr>
              <p:nvPr/>
            </p:nvSpPr>
            <p:spPr bwMode="auto">
              <a:xfrm>
                <a:off x="2236" y="1636"/>
                <a:ext cx="1576" cy="2108"/>
              </a:xfrm>
              <a:prstGeom prst="cube">
                <a:avLst>
                  <a:gd name="adj" fmla="val 4694"/>
                </a:avLst>
              </a:prstGeom>
              <a:solidFill>
                <a:srgbClr val="33CCCC"/>
              </a:solidFill>
              <a:ln w="12700">
                <a:solidFill>
                  <a:schemeClr val="bg2"/>
                </a:solidFill>
                <a:miter lim="800000"/>
                <a:headEnd/>
                <a:tailEnd/>
              </a:ln>
            </p:spPr>
            <p:txBody>
              <a:bodyPr wrap="none" anchor="ctr"/>
              <a:lstStyle/>
              <a:p>
                <a:endParaRPr lang="en-US"/>
              </a:p>
            </p:txBody>
          </p:sp>
          <p:sp>
            <p:nvSpPr>
              <p:cNvPr id="18" name="Oval 25" descr="Large confetti"/>
              <p:cNvSpPr>
                <a:spLocks noChangeArrowheads="1"/>
              </p:cNvSpPr>
              <p:nvPr/>
            </p:nvSpPr>
            <p:spPr bwMode="auto">
              <a:xfrm>
                <a:off x="2520" y="3168"/>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19" name="Oval 26" descr="Large confetti"/>
              <p:cNvSpPr>
                <a:spLocks noChangeArrowheads="1"/>
              </p:cNvSpPr>
              <p:nvPr/>
            </p:nvSpPr>
            <p:spPr bwMode="auto">
              <a:xfrm>
                <a:off x="2520" y="2640"/>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0" name="Oval 27" descr="Large confetti"/>
              <p:cNvSpPr>
                <a:spLocks noChangeArrowheads="1"/>
              </p:cNvSpPr>
              <p:nvPr/>
            </p:nvSpPr>
            <p:spPr bwMode="auto">
              <a:xfrm flipV="1">
                <a:off x="2424" y="3600"/>
                <a:ext cx="72" cy="9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1" name="Oval 28" descr="Large confetti"/>
              <p:cNvSpPr>
                <a:spLocks noChangeArrowheads="1"/>
              </p:cNvSpPr>
              <p:nvPr/>
            </p:nvSpPr>
            <p:spPr bwMode="auto">
              <a:xfrm>
                <a:off x="3144" y="3168"/>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2" name="Oval 29" descr="Large confetti"/>
              <p:cNvSpPr>
                <a:spLocks noChangeArrowheads="1"/>
              </p:cNvSpPr>
              <p:nvPr/>
            </p:nvSpPr>
            <p:spPr bwMode="auto">
              <a:xfrm>
                <a:off x="2424" y="1920"/>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3" name="Oval 30" descr="Large confetti"/>
              <p:cNvSpPr>
                <a:spLocks noChangeArrowheads="1"/>
              </p:cNvSpPr>
              <p:nvPr/>
            </p:nvSpPr>
            <p:spPr bwMode="auto">
              <a:xfrm>
                <a:off x="3048" y="2592"/>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4" name="Oval 31" descr="Large confetti"/>
              <p:cNvSpPr>
                <a:spLocks noChangeArrowheads="1"/>
              </p:cNvSpPr>
              <p:nvPr/>
            </p:nvSpPr>
            <p:spPr bwMode="auto">
              <a:xfrm>
                <a:off x="2832" y="3072"/>
                <a:ext cx="36" cy="47"/>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5" name="Oval 32" descr="Large confetti"/>
              <p:cNvSpPr>
                <a:spLocks noChangeArrowheads="1"/>
              </p:cNvSpPr>
              <p:nvPr/>
            </p:nvSpPr>
            <p:spPr bwMode="auto">
              <a:xfrm>
                <a:off x="3384" y="2928"/>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6" name="Oval 33" descr="Large confetti"/>
              <p:cNvSpPr>
                <a:spLocks noChangeArrowheads="1"/>
              </p:cNvSpPr>
              <p:nvPr/>
            </p:nvSpPr>
            <p:spPr bwMode="auto">
              <a:xfrm>
                <a:off x="3504" y="3456"/>
                <a:ext cx="72" cy="48"/>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7" name="Oval 34" descr="Large confetti"/>
              <p:cNvSpPr>
                <a:spLocks noChangeArrowheads="1"/>
              </p:cNvSpPr>
              <p:nvPr/>
            </p:nvSpPr>
            <p:spPr bwMode="auto">
              <a:xfrm>
                <a:off x="3432" y="1920"/>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8" name="Oval 35" descr="Large confetti"/>
              <p:cNvSpPr>
                <a:spLocks noChangeArrowheads="1"/>
              </p:cNvSpPr>
              <p:nvPr/>
            </p:nvSpPr>
            <p:spPr bwMode="auto">
              <a:xfrm>
                <a:off x="3528" y="2544"/>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29" name="Oval 36" descr="Large confetti"/>
              <p:cNvSpPr>
                <a:spLocks noChangeArrowheads="1"/>
              </p:cNvSpPr>
              <p:nvPr/>
            </p:nvSpPr>
            <p:spPr bwMode="auto">
              <a:xfrm>
                <a:off x="3048" y="2064"/>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sp>
            <p:nvSpPr>
              <p:cNvPr id="30" name="Oval 37" descr="Large confetti"/>
              <p:cNvSpPr>
                <a:spLocks noChangeArrowheads="1"/>
              </p:cNvSpPr>
              <p:nvPr/>
            </p:nvSpPr>
            <p:spPr bwMode="auto">
              <a:xfrm>
                <a:off x="3048" y="3600"/>
                <a:ext cx="72" cy="86"/>
              </a:xfrm>
              <a:prstGeom prst="ellipse">
                <a:avLst/>
              </a:prstGeom>
              <a:pattFill prst="lgConfetti">
                <a:fgClr>
                  <a:schemeClr val="bg1"/>
                </a:fgClr>
                <a:bgClr>
                  <a:schemeClr val="tx2"/>
                </a:bgClr>
              </a:pattFill>
              <a:ln w="12700">
                <a:noFill/>
                <a:round/>
                <a:headEnd/>
                <a:tailEnd/>
              </a:ln>
            </p:spPr>
            <p:txBody>
              <a:bodyPr wrap="none" anchor="ctr"/>
              <a:lstStyle/>
              <a:p>
                <a:endParaRPr lang="en-US"/>
              </a:p>
            </p:txBody>
          </p:sp>
        </p:grpSp>
      </p:grpSp>
      <p:grpSp>
        <p:nvGrpSpPr>
          <p:cNvPr id="31" name="Group 10"/>
          <p:cNvGrpSpPr>
            <a:grpSpLocks/>
          </p:cNvGrpSpPr>
          <p:nvPr/>
        </p:nvGrpSpPr>
        <p:grpSpPr bwMode="auto">
          <a:xfrm>
            <a:off x="6172200" y="1981200"/>
            <a:ext cx="2438400" cy="3962400"/>
            <a:chOff x="4080" y="1248"/>
            <a:chExt cx="1688" cy="2552"/>
          </a:xfrm>
        </p:grpSpPr>
        <p:sp>
          <p:nvSpPr>
            <p:cNvPr id="32" name="Rectangle 11"/>
            <p:cNvSpPr>
              <a:spLocks noChangeArrowheads="1"/>
            </p:cNvSpPr>
            <p:nvPr/>
          </p:nvSpPr>
          <p:spPr bwMode="auto">
            <a:xfrm>
              <a:off x="4088" y="1248"/>
              <a:ext cx="1680" cy="402"/>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400" b="1">
                  <a:effectLst>
                    <a:outerShdw blurRad="38100" dist="38100" dir="2700000" algn="tl">
                      <a:srgbClr val="C0C0C0"/>
                    </a:outerShdw>
                  </a:effectLst>
                </a:rPr>
                <a:t>(c) Preferensi </a:t>
              </a:r>
            </a:p>
            <a:p>
              <a:pPr algn="ctr">
                <a:lnSpc>
                  <a:spcPct val="75000"/>
                </a:lnSpc>
                <a:defRPr/>
              </a:pPr>
              <a:r>
                <a:rPr lang="id-ID" sz="2400" b="1">
                  <a:effectLst>
                    <a:outerShdw blurRad="38100" dist="38100" dir="2700000" algn="tl">
                      <a:srgbClr val="C0C0C0"/>
                    </a:outerShdw>
                  </a:effectLst>
                </a:rPr>
                <a:t>        terkelompok</a:t>
              </a:r>
            </a:p>
          </p:txBody>
        </p:sp>
        <p:sp>
          <p:nvSpPr>
            <p:cNvPr id="33" name="Rectangle 12"/>
            <p:cNvSpPr>
              <a:spLocks noChangeArrowheads="1"/>
            </p:cNvSpPr>
            <p:nvPr/>
          </p:nvSpPr>
          <p:spPr bwMode="auto">
            <a:xfrm rot="16200000">
              <a:off x="3491" y="2656"/>
              <a:ext cx="1377"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a:effectLst>
                    <a:outerShdw blurRad="38100" dist="38100" dir="2700000" algn="tl">
                      <a:srgbClr val="C0C0C0"/>
                    </a:outerShdw>
                  </a:effectLst>
                </a:rPr>
                <a:t>Kandungan krim</a:t>
              </a:r>
              <a:endParaRPr lang="en-US" sz="2000" b="1">
                <a:effectLst>
                  <a:outerShdw blurRad="38100" dist="38100" dir="2700000" algn="tl">
                    <a:srgbClr val="C0C0C0"/>
                  </a:outerShdw>
                </a:effectLst>
              </a:endParaRPr>
            </a:p>
          </p:txBody>
        </p:sp>
        <p:sp>
          <p:nvSpPr>
            <p:cNvPr id="34" name="Rectangle 13"/>
            <p:cNvSpPr>
              <a:spLocks noChangeArrowheads="1"/>
            </p:cNvSpPr>
            <p:nvPr/>
          </p:nvSpPr>
          <p:spPr bwMode="auto">
            <a:xfrm>
              <a:off x="4555" y="3600"/>
              <a:ext cx="1003" cy="20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id-ID" sz="2000" b="1">
                  <a:effectLst>
                    <a:outerShdw blurRad="38100" dist="38100" dir="2700000" algn="tl">
                      <a:srgbClr val="C0C0C0"/>
                    </a:outerShdw>
                  </a:effectLst>
                </a:rPr>
                <a:t>Rasa manis</a:t>
              </a:r>
            </a:p>
          </p:txBody>
        </p:sp>
        <p:grpSp>
          <p:nvGrpSpPr>
            <p:cNvPr id="35" name="Group 14"/>
            <p:cNvGrpSpPr>
              <a:grpSpLocks/>
            </p:cNvGrpSpPr>
            <p:nvPr/>
          </p:nvGrpSpPr>
          <p:grpSpPr bwMode="auto">
            <a:xfrm>
              <a:off x="4367" y="1636"/>
              <a:ext cx="1340" cy="1964"/>
              <a:chOff x="4227" y="1636"/>
              <a:chExt cx="1480" cy="2108"/>
            </a:xfrm>
          </p:grpSpPr>
          <p:sp>
            <p:nvSpPr>
              <p:cNvPr id="36" name="AutoShape 15"/>
              <p:cNvSpPr>
                <a:spLocks noChangeArrowheads="1"/>
              </p:cNvSpPr>
              <p:nvPr/>
            </p:nvSpPr>
            <p:spPr bwMode="auto">
              <a:xfrm>
                <a:off x="4227" y="1636"/>
                <a:ext cx="1480" cy="2108"/>
              </a:xfrm>
              <a:prstGeom prst="cube">
                <a:avLst>
                  <a:gd name="adj" fmla="val 4995"/>
                </a:avLst>
              </a:prstGeom>
              <a:solidFill>
                <a:srgbClr val="00FF00"/>
              </a:solidFill>
              <a:ln w="12700">
                <a:solidFill>
                  <a:schemeClr val="bg2"/>
                </a:solidFill>
                <a:miter lim="800000"/>
                <a:headEnd/>
                <a:tailEnd/>
              </a:ln>
            </p:spPr>
            <p:txBody>
              <a:bodyPr wrap="none" anchor="ctr"/>
              <a:lstStyle/>
              <a:p>
                <a:endParaRPr lang="en-US"/>
              </a:p>
            </p:txBody>
          </p:sp>
          <p:sp>
            <p:nvSpPr>
              <p:cNvPr id="37" name="Oval 16" descr="Large confetti"/>
              <p:cNvSpPr>
                <a:spLocks noChangeArrowheads="1"/>
              </p:cNvSpPr>
              <p:nvPr/>
            </p:nvSpPr>
            <p:spPr bwMode="auto">
              <a:xfrm>
                <a:off x="4272" y="3072"/>
                <a:ext cx="816" cy="432"/>
              </a:xfrm>
              <a:prstGeom prst="ellipse">
                <a:avLst/>
              </a:prstGeom>
              <a:pattFill prst="lgConfetti">
                <a:fgClr>
                  <a:schemeClr val="bg1"/>
                </a:fgClr>
                <a:bgClr>
                  <a:srgbClr val="00FF00"/>
                </a:bgClr>
              </a:pattFill>
              <a:ln w="12700">
                <a:noFill/>
                <a:round/>
                <a:headEnd/>
                <a:tailEnd/>
              </a:ln>
            </p:spPr>
            <p:txBody>
              <a:bodyPr wrap="none" anchor="ctr"/>
              <a:lstStyle/>
              <a:p>
                <a:endParaRPr lang="en-US"/>
              </a:p>
            </p:txBody>
          </p:sp>
          <p:sp>
            <p:nvSpPr>
              <p:cNvPr id="38" name="Oval 17" descr="Large confetti"/>
              <p:cNvSpPr>
                <a:spLocks noChangeArrowheads="1"/>
              </p:cNvSpPr>
              <p:nvPr/>
            </p:nvSpPr>
            <p:spPr bwMode="auto">
              <a:xfrm>
                <a:off x="4320" y="2352"/>
                <a:ext cx="240" cy="216"/>
              </a:xfrm>
              <a:prstGeom prst="ellipse">
                <a:avLst/>
              </a:prstGeom>
              <a:pattFill prst="lgConfetti">
                <a:fgClr>
                  <a:schemeClr val="bg1"/>
                </a:fgClr>
                <a:bgClr>
                  <a:srgbClr val="00FF00"/>
                </a:bgClr>
              </a:pattFill>
              <a:ln w="12700">
                <a:noFill/>
                <a:round/>
                <a:headEnd/>
                <a:tailEnd/>
              </a:ln>
            </p:spPr>
            <p:txBody>
              <a:bodyPr wrap="none" anchor="ctr"/>
              <a:lstStyle/>
              <a:p>
                <a:endParaRPr lang="en-US"/>
              </a:p>
            </p:txBody>
          </p:sp>
          <p:sp>
            <p:nvSpPr>
              <p:cNvPr id="39" name="Oval 18" descr="Large confetti"/>
              <p:cNvSpPr>
                <a:spLocks noChangeArrowheads="1"/>
              </p:cNvSpPr>
              <p:nvPr/>
            </p:nvSpPr>
            <p:spPr bwMode="auto">
              <a:xfrm>
                <a:off x="4943" y="2040"/>
                <a:ext cx="624" cy="561"/>
              </a:xfrm>
              <a:prstGeom prst="ellipse">
                <a:avLst/>
              </a:prstGeom>
              <a:pattFill prst="lgConfetti">
                <a:fgClr>
                  <a:schemeClr val="bg1"/>
                </a:fgClr>
                <a:bgClr>
                  <a:srgbClr val="00FF00"/>
                </a:bgClr>
              </a:pattFill>
              <a:ln w="12700">
                <a:no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ou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err="1" smtClean="0"/>
              <a:t>Prosedur</a:t>
            </a:r>
            <a:r>
              <a:rPr lang="en-US" sz="2800" dirty="0" smtClean="0"/>
              <a:t> </a:t>
            </a:r>
            <a:r>
              <a:rPr lang="en-US" sz="2800" dirty="0" err="1" smtClean="0"/>
              <a:t>segmentasi</a:t>
            </a:r>
            <a:r>
              <a:rPr lang="en-US" sz="2800" dirty="0" smtClean="0"/>
              <a:t> </a:t>
            </a:r>
            <a:r>
              <a:rPr lang="en-US" sz="2800" dirty="0" err="1" smtClean="0"/>
              <a:t>berdasarkan</a:t>
            </a:r>
            <a:r>
              <a:rPr lang="en-US" sz="2800" dirty="0" smtClean="0"/>
              <a:t> </a:t>
            </a:r>
            <a:r>
              <a:rPr lang="en-US" sz="2800" dirty="0" err="1" smtClean="0"/>
              <a:t>kebutuhan</a:t>
            </a:r>
            <a:endParaRPr lang="en-US" sz="28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prstGeom prst="rect">
            <a:avLst/>
          </a:prstGeom>
          <a:noFill/>
          <a:ln w="9525">
            <a:noFill/>
            <a:miter lim="800000"/>
            <a:headEnd/>
            <a:tailEnd/>
          </a:ln>
        </p:spPr>
        <p:txBody>
          <a:bodyPr wrap="square">
            <a:spAutoFit/>
          </a:bodyPr>
          <a:lstStyle/>
          <a:p>
            <a:pPr algn="ctr" eaLnBrk="1" hangingPunct="1"/>
            <a:r>
              <a:rPr lang="id-ID" sz="3200" b="1" dirty="0">
                <a:solidFill>
                  <a:srgbClr val="000066"/>
                </a:solidFill>
              </a:rPr>
              <a:t>Karakteristik Segmen Efektif</a:t>
            </a:r>
          </a:p>
        </p:txBody>
      </p:sp>
      <p:sp>
        <p:nvSpPr>
          <p:cNvPr id="2" name="Content Placeholder 1"/>
          <p:cNvSpPr>
            <a:spLocks noGrp="1"/>
          </p:cNvSpPr>
          <p:nvPr>
            <p:ph idx="1"/>
          </p:nvPr>
        </p:nvSpPr>
        <p:spPr/>
        <p:txBody>
          <a:bodyPr/>
          <a:lstStyle/>
          <a:p>
            <a:endParaRPr lang="id-ID"/>
          </a:p>
        </p:txBody>
      </p:sp>
      <p:sp>
        <p:nvSpPr>
          <p:cNvPr id="6" name="AutoShape 4"/>
          <p:cNvSpPr>
            <a:spLocks noChangeArrowheads="1"/>
          </p:cNvSpPr>
          <p:nvPr/>
        </p:nvSpPr>
        <p:spPr bwMode="auto">
          <a:xfrm rot="5400000">
            <a:off x="4267200" y="1828800"/>
            <a:ext cx="4495800" cy="3886200"/>
          </a:xfrm>
          <a:prstGeom prst="cube">
            <a:avLst>
              <a:gd name="adj" fmla="val 181"/>
            </a:avLst>
          </a:prstGeom>
          <a:gradFill rotWithShape="0">
            <a:gsLst>
              <a:gs pos="0">
                <a:srgbClr val="8CF4EA"/>
              </a:gs>
              <a:gs pos="100000">
                <a:srgbClr val="8CF4EA">
                  <a:gamma/>
                  <a:tint val="80000"/>
                  <a:invGamma/>
                </a:srgbClr>
              </a:gs>
            </a:gsLst>
            <a:path path="rect">
              <a:fillToRect l="50000" t="50000" r="50000" b="50000"/>
            </a:path>
          </a:gradFill>
          <a:ln w="12700">
            <a:noFill/>
            <a:miter lim="800000"/>
            <a:headEnd/>
            <a:tailEnd/>
          </a:ln>
          <a:effectLst>
            <a:outerShdw dist="89803" dir="2700000" algn="ctr" rotWithShape="0">
              <a:schemeClr val="tx1"/>
            </a:outerShdw>
          </a:effectLst>
        </p:spPr>
        <p:txBody>
          <a:bodyPr wrap="none" anchor="ctr"/>
          <a:lstStyle/>
          <a:p>
            <a:pPr>
              <a:defRPr/>
            </a:pPr>
            <a:endParaRPr lang="en-US"/>
          </a:p>
        </p:txBody>
      </p:sp>
      <p:sp>
        <p:nvSpPr>
          <p:cNvPr id="7" name="Rectangle 5"/>
          <p:cNvSpPr>
            <a:spLocks noChangeArrowheads="1"/>
          </p:cNvSpPr>
          <p:nvPr/>
        </p:nvSpPr>
        <p:spPr bwMode="auto">
          <a:xfrm>
            <a:off x="4724400" y="1676400"/>
            <a:ext cx="3208097" cy="529911"/>
          </a:xfrm>
          <a:prstGeom prst="rect">
            <a:avLst/>
          </a:prstGeom>
          <a:noFill/>
          <a:ln w="12700">
            <a:noFill/>
            <a:miter lim="800000"/>
            <a:headEnd/>
            <a:tailEnd/>
          </a:ln>
        </p:spPr>
        <p:txBody>
          <a:bodyPr wrap="none" lIns="81204" tIns="39889" rIns="81204" bIns="39889">
            <a:spAutoFit/>
          </a:bodyPr>
          <a:lstStyle/>
          <a:p>
            <a:pPr defTabSz="820738">
              <a:lnSpc>
                <a:spcPct val="90000"/>
              </a:lnSpc>
              <a:buFontTx/>
              <a:buChar char="•"/>
            </a:pPr>
            <a:r>
              <a:rPr lang="en-US" sz="1600" b="1" dirty="0">
                <a:solidFill>
                  <a:srgbClr val="000000"/>
                </a:solidFill>
              </a:rPr>
              <a:t> </a:t>
            </a:r>
            <a:r>
              <a:rPr lang="en-US" sz="1400" b="1" dirty="0">
                <a:solidFill>
                  <a:srgbClr val="000000"/>
                </a:solidFill>
              </a:rPr>
              <a:t>Size, purchasing power, profiles </a:t>
            </a:r>
          </a:p>
          <a:p>
            <a:pPr defTabSz="820738">
              <a:lnSpc>
                <a:spcPct val="90000"/>
              </a:lnSpc>
              <a:buFontTx/>
              <a:buChar char=" "/>
            </a:pPr>
            <a:r>
              <a:rPr lang="en-US" sz="1400" b="1" dirty="0">
                <a:solidFill>
                  <a:srgbClr val="000000"/>
                </a:solidFill>
              </a:rPr>
              <a:t>of segments can be measured</a:t>
            </a:r>
            <a:r>
              <a:rPr lang="en-US" sz="1600" b="1" dirty="0">
                <a:solidFill>
                  <a:srgbClr val="000000"/>
                </a:solidFill>
              </a:rPr>
              <a:t>. </a:t>
            </a:r>
          </a:p>
        </p:txBody>
      </p:sp>
      <p:sp>
        <p:nvSpPr>
          <p:cNvPr id="8" name="Rectangle 7"/>
          <p:cNvSpPr>
            <a:spLocks noChangeArrowheads="1"/>
          </p:cNvSpPr>
          <p:nvPr/>
        </p:nvSpPr>
        <p:spPr bwMode="auto">
          <a:xfrm>
            <a:off x="4800600" y="2514600"/>
            <a:ext cx="2905129" cy="501442"/>
          </a:xfrm>
          <a:prstGeom prst="rect">
            <a:avLst/>
          </a:prstGeom>
          <a:noFill/>
          <a:ln w="12700">
            <a:noFill/>
            <a:miter lim="800000"/>
            <a:headEnd/>
            <a:tailEnd/>
          </a:ln>
        </p:spPr>
        <p:txBody>
          <a:bodyPr wrap="none" lIns="81204" tIns="39889" rIns="81204" bIns="39889">
            <a:spAutoFit/>
          </a:bodyPr>
          <a:lstStyle/>
          <a:p>
            <a:pPr defTabSz="820738">
              <a:lnSpc>
                <a:spcPct val="90000"/>
              </a:lnSpc>
              <a:buFontTx/>
              <a:buChar char="•"/>
            </a:pPr>
            <a:r>
              <a:rPr lang="en-US" sz="1600" b="1" dirty="0">
                <a:solidFill>
                  <a:srgbClr val="000000"/>
                </a:solidFill>
              </a:rPr>
              <a:t> </a:t>
            </a:r>
            <a:r>
              <a:rPr lang="en-US" sz="1400" b="1" dirty="0">
                <a:solidFill>
                  <a:srgbClr val="000000"/>
                </a:solidFill>
              </a:rPr>
              <a:t>Segments must be effectively</a:t>
            </a:r>
          </a:p>
          <a:p>
            <a:pPr defTabSz="820738">
              <a:lnSpc>
                <a:spcPct val="90000"/>
              </a:lnSpc>
              <a:buFontTx/>
              <a:buChar char=" "/>
            </a:pPr>
            <a:r>
              <a:rPr lang="en-US" sz="1400" b="1" dirty="0">
                <a:solidFill>
                  <a:srgbClr val="000000"/>
                </a:solidFill>
              </a:rPr>
              <a:t>reached and served.</a:t>
            </a:r>
          </a:p>
        </p:txBody>
      </p:sp>
      <p:sp>
        <p:nvSpPr>
          <p:cNvPr id="9" name="Rectangle 8"/>
          <p:cNvSpPr>
            <a:spLocks noChangeArrowheads="1"/>
          </p:cNvSpPr>
          <p:nvPr/>
        </p:nvSpPr>
        <p:spPr bwMode="auto">
          <a:xfrm>
            <a:off x="4800600" y="3429000"/>
            <a:ext cx="3413125" cy="496055"/>
          </a:xfrm>
          <a:prstGeom prst="rect">
            <a:avLst/>
          </a:prstGeom>
          <a:noFill/>
          <a:ln w="12700">
            <a:noFill/>
            <a:miter lim="800000"/>
            <a:headEnd/>
            <a:tailEnd/>
          </a:ln>
        </p:spPr>
        <p:txBody>
          <a:bodyPr wrap="square" lIns="81204" tIns="39889" rIns="81204" bIns="39889">
            <a:spAutoFit/>
          </a:bodyPr>
          <a:lstStyle/>
          <a:p>
            <a:pPr defTabSz="820738">
              <a:lnSpc>
                <a:spcPct val="90000"/>
              </a:lnSpc>
              <a:buFontTx/>
              <a:buChar char="•"/>
            </a:pPr>
            <a:r>
              <a:rPr lang="en-US" sz="1600" b="1" dirty="0">
                <a:solidFill>
                  <a:srgbClr val="000000"/>
                </a:solidFill>
              </a:rPr>
              <a:t> </a:t>
            </a:r>
            <a:r>
              <a:rPr lang="en-US" sz="1400" b="1" dirty="0">
                <a:solidFill>
                  <a:srgbClr val="000000"/>
                </a:solidFill>
              </a:rPr>
              <a:t>Segments must be large or            profitable enough to serve.</a:t>
            </a:r>
          </a:p>
        </p:txBody>
      </p:sp>
      <p:sp>
        <p:nvSpPr>
          <p:cNvPr id="10" name="Rectangle 22"/>
          <p:cNvSpPr>
            <a:spLocks noChangeArrowheads="1"/>
          </p:cNvSpPr>
          <p:nvPr/>
        </p:nvSpPr>
        <p:spPr bwMode="auto">
          <a:xfrm>
            <a:off x="4876801" y="4191000"/>
            <a:ext cx="3505200" cy="523755"/>
          </a:xfrm>
          <a:prstGeom prst="rect">
            <a:avLst/>
          </a:prstGeom>
          <a:noFill/>
          <a:ln w="12700">
            <a:noFill/>
            <a:miter lim="800000"/>
            <a:headEnd/>
            <a:tailEnd/>
          </a:ln>
        </p:spPr>
        <p:txBody>
          <a:bodyPr wrap="square" lIns="81204" tIns="39889" rIns="81204" bIns="39889">
            <a:spAutoFit/>
          </a:bodyPr>
          <a:lstStyle/>
          <a:p>
            <a:pPr defTabSz="820738">
              <a:lnSpc>
                <a:spcPct val="90000"/>
              </a:lnSpc>
              <a:spcBef>
                <a:spcPct val="50000"/>
              </a:spcBef>
              <a:buFontTx/>
              <a:buChar char="•"/>
            </a:pPr>
            <a:r>
              <a:rPr lang="en-US" sz="1600" b="1" dirty="0">
                <a:solidFill>
                  <a:srgbClr val="000000"/>
                </a:solidFill>
              </a:rPr>
              <a:t> </a:t>
            </a:r>
            <a:r>
              <a:rPr lang="en-US" sz="1400" b="1" dirty="0">
                <a:solidFill>
                  <a:srgbClr val="000000"/>
                </a:solidFill>
              </a:rPr>
              <a:t>Segments must </a:t>
            </a:r>
            <a:r>
              <a:rPr lang="en-US" sz="1400" b="1" dirty="0" smtClean="0">
                <a:solidFill>
                  <a:srgbClr val="000000"/>
                </a:solidFill>
              </a:rPr>
              <a:t>respond </a:t>
            </a:r>
            <a:r>
              <a:rPr lang="id-ID" sz="1400" b="1" dirty="0" smtClean="0">
                <a:solidFill>
                  <a:srgbClr val="000000"/>
                </a:solidFill>
              </a:rPr>
              <a:t>diff</a:t>
            </a:r>
            <a:r>
              <a:rPr lang="en-US" sz="1400" b="1" dirty="0" err="1" smtClean="0">
                <a:solidFill>
                  <a:srgbClr val="000000"/>
                </a:solidFill>
              </a:rPr>
              <a:t>erently</a:t>
            </a:r>
            <a:r>
              <a:rPr lang="en-US" sz="1400" b="1" dirty="0" smtClean="0">
                <a:solidFill>
                  <a:srgbClr val="000000"/>
                </a:solidFill>
              </a:rPr>
              <a:t> </a:t>
            </a:r>
            <a:r>
              <a:rPr lang="en-US" sz="1400" b="1" dirty="0">
                <a:solidFill>
                  <a:srgbClr val="000000"/>
                </a:solidFill>
              </a:rPr>
              <a:t>to different marketing mix elements &amp; actions</a:t>
            </a:r>
            <a:r>
              <a:rPr lang="en-US" sz="1600" b="1" dirty="0">
                <a:solidFill>
                  <a:srgbClr val="000000"/>
                </a:solidFill>
              </a:rPr>
              <a:t>.</a:t>
            </a:r>
          </a:p>
        </p:txBody>
      </p:sp>
      <p:sp>
        <p:nvSpPr>
          <p:cNvPr id="11" name="Rectangle 23"/>
          <p:cNvSpPr>
            <a:spLocks noChangeArrowheads="1"/>
          </p:cNvSpPr>
          <p:nvPr/>
        </p:nvSpPr>
        <p:spPr bwMode="auto">
          <a:xfrm>
            <a:off x="4800601" y="5181600"/>
            <a:ext cx="3276600" cy="496055"/>
          </a:xfrm>
          <a:prstGeom prst="rect">
            <a:avLst/>
          </a:prstGeom>
          <a:noFill/>
          <a:ln w="12700">
            <a:noFill/>
            <a:miter lim="800000"/>
            <a:headEnd/>
            <a:tailEnd/>
          </a:ln>
        </p:spPr>
        <p:txBody>
          <a:bodyPr wrap="square" lIns="81204" tIns="39889" rIns="81204" bIns="39889">
            <a:spAutoFit/>
          </a:bodyPr>
          <a:lstStyle/>
          <a:p>
            <a:pPr defTabSz="820738">
              <a:lnSpc>
                <a:spcPct val="90000"/>
              </a:lnSpc>
              <a:buFontTx/>
              <a:buChar char="•"/>
            </a:pPr>
            <a:r>
              <a:rPr lang="en-US" sz="1600" b="1" dirty="0">
                <a:solidFill>
                  <a:srgbClr val="000000"/>
                </a:solidFill>
              </a:rPr>
              <a:t> </a:t>
            </a:r>
            <a:r>
              <a:rPr lang="en-US" sz="1400" b="1" dirty="0">
                <a:solidFill>
                  <a:srgbClr val="000000"/>
                </a:solidFill>
              </a:rPr>
              <a:t>Must be able to attract and serve </a:t>
            </a:r>
            <a:r>
              <a:rPr lang="en-US" sz="1400" b="1" dirty="0" smtClean="0">
                <a:solidFill>
                  <a:srgbClr val="000000"/>
                </a:solidFill>
              </a:rPr>
              <a:t>the </a:t>
            </a:r>
            <a:r>
              <a:rPr lang="en-US" sz="1400" b="1" dirty="0">
                <a:solidFill>
                  <a:srgbClr val="000000"/>
                </a:solidFill>
              </a:rPr>
              <a:t>segments.</a:t>
            </a:r>
          </a:p>
        </p:txBody>
      </p:sp>
      <p:sp>
        <p:nvSpPr>
          <p:cNvPr id="12" name="AutoShape 10"/>
          <p:cNvSpPr>
            <a:spLocks noChangeArrowheads="1"/>
          </p:cNvSpPr>
          <p:nvPr/>
        </p:nvSpPr>
        <p:spPr bwMode="auto">
          <a:xfrm rot="5400000">
            <a:off x="2095500" y="-38098"/>
            <a:ext cx="533401" cy="3809999"/>
          </a:xfrm>
          <a:prstGeom prst="cube">
            <a:avLst>
              <a:gd name="adj" fmla="val 11648"/>
            </a:avLst>
          </a:prstGeom>
          <a:solidFill>
            <a:srgbClr val="FFFF00"/>
          </a:solidFill>
          <a:ln w="12700">
            <a:solidFill>
              <a:srgbClr val="000000"/>
            </a:solidFill>
            <a:miter lim="800000"/>
            <a:headEnd/>
            <a:tailEnd/>
          </a:ln>
          <a:effectLst>
            <a:outerShdw dist="89803" dir="2700000" algn="ctr" rotWithShape="0">
              <a:schemeClr val="tx1"/>
            </a:outerShdw>
          </a:effectLst>
        </p:spPr>
        <p:txBody>
          <a:bodyPr rot="10800000" vert="eaVert" wrap="none" lIns="84052" tIns="41315" rIns="84052" bIns="41315" anchor="ctr"/>
          <a:lstStyle/>
          <a:p>
            <a:pPr algn="ctr" defTabSz="831850">
              <a:defRPr/>
            </a:pPr>
            <a:r>
              <a:rPr lang="en-US" sz="2500" b="1" dirty="0">
                <a:solidFill>
                  <a:srgbClr val="000000"/>
                </a:solidFill>
              </a:rPr>
              <a:t> Measurable</a:t>
            </a:r>
          </a:p>
        </p:txBody>
      </p:sp>
      <p:sp>
        <p:nvSpPr>
          <p:cNvPr id="13" name="AutoShape 21"/>
          <p:cNvSpPr>
            <a:spLocks noChangeArrowheads="1"/>
          </p:cNvSpPr>
          <p:nvPr/>
        </p:nvSpPr>
        <p:spPr bwMode="auto">
          <a:xfrm>
            <a:off x="4343400" y="1676400"/>
            <a:ext cx="311150" cy="571500"/>
          </a:xfrm>
          <a:prstGeom prst="rightArrow">
            <a:avLst>
              <a:gd name="adj1" fmla="val 50000"/>
              <a:gd name="adj2" fmla="val 50023"/>
            </a:avLst>
          </a:prstGeom>
          <a:solidFill>
            <a:schemeClr val="tx1"/>
          </a:solidFill>
          <a:ln w="12700">
            <a:noFill/>
            <a:miter lim="800000"/>
            <a:headEnd/>
            <a:tailEnd/>
          </a:ln>
        </p:spPr>
        <p:txBody>
          <a:bodyPr wrap="none" anchor="ctr"/>
          <a:lstStyle/>
          <a:p>
            <a:endParaRPr lang="en-US" i="1" dirty="0"/>
          </a:p>
        </p:txBody>
      </p:sp>
      <p:sp>
        <p:nvSpPr>
          <p:cNvPr id="14" name="AutoShape 11"/>
          <p:cNvSpPr>
            <a:spLocks noChangeArrowheads="1"/>
          </p:cNvSpPr>
          <p:nvPr/>
        </p:nvSpPr>
        <p:spPr bwMode="auto">
          <a:xfrm rot="5400000">
            <a:off x="2019300" y="800100"/>
            <a:ext cx="685800" cy="3810000"/>
          </a:xfrm>
          <a:prstGeom prst="cube">
            <a:avLst>
              <a:gd name="adj" fmla="val 11648"/>
            </a:avLst>
          </a:prstGeom>
          <a:solidFill>
            <a:srgbClr val="92D050"/>
          </a:solidFill>
          <a:ln w="12700">
            <a:solidFill>
              <a:srgbClr val="000000"/>
            </a:solidFill>
            <a:miter lim="800000"/>
            <a:headEnd/>
            <a:tailEnd/>
          </a:ln>
          <a:effectLst>
            <a:outerShdw dist="89803" dir="2700000" algn="ctr" rotWithShape="0">
              <a:schemeClr val="tx1"/>
            </a:outerShdw>
          </a:effectLst>
        </p:spPr>
        <p:txBody>
          <a:bodyPr rot="10800000" vert="eaVert" wrap="none" lIns="84052" tIns="41315" rIns="84052" bIns="41315" anchor="ctr"/>
          <a:lstStyle/>
          <a:p>
            <a:pPr algn="ctr" defTabSz="831850">
              <a:defRPr/>
            </a:pPr>
            <a:r>
              <a:rPr lang="en-US" sz="2500" b="1" dirty="0">
                <a:solidFill>
                  <a:srgbClr val="000000"/>
                </a:solidFill>
              </a:rPr>
              <a:t>Accessible</a:t>
            </a:r>
          </a:p>
        </p:txBody>
      </p:sp>
      <p:sp>
        <p:nvSpPr>
          <p:cNvPr id="15" name="AutoShape 12"/>
          <p:cNvSpPr>
            <a:spLocks noChangeArrowheads="1"/>
          </p:cNvSpPr>
          <p:nvPr/>
        </p:nvSpPr>
        <p:spPr bwMode="auto">
          <a:xfrm rot="5400000">
            <a:off x="2057399" y="1752602"/>
            <a:ext cx="609601" cy="3810000"/>
          </a:xfrm>
          <a:prstGeom prst="cube">
            <a:avLst>
              <a:gd name="adj" fmla="val 11648"/>
            </a:avLst>
          </a:prstGeom>
          <a:solidFill>
            <a:srgbClr val="00B0F0"/>
          </a:solidFill>
          <a:ln w="12700">
            <a:solidFill>
              <a:srgbClr val="000000"/>
            </a:solidFill>
            <a:miter lim="800000"/>
            <a:headEnd/>
            <a:tailEnd/>
          </a:ln>
          <a:effectLst>
            <a:outerShdw dist="89803" dir="2700000" algn="ctr" rotWithShape="0">
              <a:schemeClr val="tx1"/>
            </a:outerShdw>
          </a:effectLst>
        </p:spPr>
        <p:txBody>
          <a:bodyPr rot="10800000" vert="eaVert" wrap="none" lIns="84052" tIns="41315" rIns="84052" bIns="41315" anchor="ctr"/>
          <a:lstStyle/>
          <a:p>
            <a:pPr algn="ctr" defTabSz="831850">
              <a:defRPr/>
            </a:pPr>
            <a:r>
              <a:rPr lang="en-US" sz="2500" b="1" dirty="0">
                <a:solidFill>
                  <a:srgbClr val="000000"/>
                </a:solidFill>
              </a:rPr>
              <a:t>Substantial</a:t>
            </a:r>
          </a:p>
        </p:txBody>
      </p:sp>
      <p:sp>
        <p:nvSpPr>
          <p:cNvPr id="16" name="AutoShape 13"/>
          <p:cNvSpPr>
            <a:spLocks noChangeArrowheads="1"/>
          </p:cNvSpPr>
          <p:nvPr/>
        </p:nvSpPr>
        <p:spPr bwMode="auto">
          <a:xfrm rot="5400000">
            <a:off x="2019300" y="2552703"/>
            <a:ext cx="609600" cy="3886200"/>
          </a:xfrm>
          <a:prstGeom prst="cube">
            <a:avLst>
              <a:gd name="adj" fmla="val 11648"/>
            </a:avLst>
          </a:prstGeom>
          <a:solidFill>
            <a:schemeClr val="accent2">
              <a:lumMod val="40000"/>
              <a:lumOff val="60000"/>
            </a:schemeClr>
          </a:solidFill>
          <a:ln w="12700">
            <a:solidFill>
              <a:srgbClr val="000000"/>
            </a:solidFill>
            <a:miter lim="800000"/>
            <a:headEnd/>
            <a:tailEnd/>
          </a:ln>
          <a:effectLst>
            <a:outerShdw dist="89803" dir="2700000" algn="ctr" rotWithShape="0">
              <a:schemeClr val="tx1"/>
            </a:outerShdw>
          </a:effectLst>
        </p:spPr>
        <p:txBody>
          <a:bodyPr rot="10800000" vert="eaVert" wrap="none" lIns="84052" tIns="41315" rIns="84052" bIns="41315" anchor="ctr"/>
          <a:lstStyle/>
          <a:p>
            <a:pPr algn="ctr" defTabSz="831850">
              <a:defRPr/>
            </a:pPr>
            <a:r>
              <a:rPr lang="en-US" sz="2500" b="1" dirty="0">
                <a:solidFill>
                  <a:srgbClr val="000000"/>
                </a:solidFill>
              </a:rPr>
              <a:t>Differential</a:t>
            </a:r>
          </a:p>
        </p:txBody>
      </p:sp>
      <p:sp>
        <p:nvSpPr>
          <p:cNvPr id="17" name="AutoShape 19"/>
          <p:cNvSpPr>
            <a:spLocks noChangeArrowheads="1"/>
          </p:cNvSpPr>
          <p:nvPr/>
        </p:nvSpPr>
        <p:spPr bwMode="auto">
          <a:xfrm rot="5400000">
            <a:off x="2019299" y="3467104"/>
            <a:ext cx="609602" cy="3886200"/>
          </a:xfrm>
          <a:prstGeom prst="cube">
            <a:avLst>
              <a:gd name="adj" fmla="val 11648"/>
            </a:avLst>
          </a:prstGeom>
          <a:solidFill>
            <a:srgbClr val="FFC000"/>
          </a:solidFill>
          <a:ln w="12700">
            <a:solidFill>
              <a:srgbClr val="000000"/>
            </a:solidFill>
            <a:miter lim="800000"/>
            <a:headEnd/>
            <a:tailEnd/>
          </a:ln>
          <a:effectLst>
            <a:outerShdw dist="89803" dir="2700000" algn="ctr" rotWithShape="0">
              <a:schemeClr val="tx1"/>
            </a:outerShdw>
          </a:effectLst>
        </p:spPr>
        <p:txBody>
          <a:bodyPr rot="10800000" vert="eaVert" wrap="none" lIns="84052" tIns="41315" rIns="84052" bIns="41315" anchor="ctr"/>
          <a:lstStyle/>
          <a:p>
            <a:pPr algn="ctr" defTabSz="831850">
              <a:defRPr/>
            </a:pPr>
            <a:r>
              <a:rPr lang="en-US" sz="2500" b="1" dirty="0">
                <a:solidFill>
                  <a:srgbClr val="000000"/>
                </a:solidFill>
              </a:rPr>
              <a:t>Actionable</a:t>
            </a:r>
          </a:p>
        </p:txBody>
      </p:sp>
      <p:sp>
        <p:nvSpPr>
          <p:cNvPr id="19" name="AutoShape 21"/>
          <p:cNvSpPr>
            <a:spLocks noChangeArrowheads="1"/>
          </p:cNvSpPr>
          <p:nvPr/>
        </p:nvSpPr>
        <p:spPr bwMode="auto">
          <a:xfrm>
            <a:off x="4343400" y="3429000"/>
            <a:ext cx="311150" cy="571500"/>
          </a:xfrm>
          <a:prstGeom prst="rightArrow">
            <a:avLst>
              <a:gd name="adj1" fmla="val 50000"/>
              <a:gd name="adj2" fmla="val 50023"/>
            </a:avLst>
          </a:prstGeom>
          <a:solidFill>
            <a:schemeClr val="tx1"/>
          </a:solidFill>
          <a:ln w="12700">
            <a:noFill/>
            <a:miter lim="800000"/>
            <a:headEnd/>
            <a:tailEnd/>
          </a:ln>
        </p:spPr>
        <p:txBody>
          <a:bodyPr wrap="none" anchor="ctr"/>
          <a:lstStyle/>
          <a:p>
            <a:endParaRPr lang="en-US"/>
          </a:p>
        </p:txBody>
      </p:sp>
      <p:sp>
        <p:nvSpPr>
          <p:cNvPr id="20" name="AutoShape 21"/>
          <p:cNvSpPr>
            <a:spLocks noChangeArrowheads="1"/>
          </p:cNvSpPr>
          <p:nvPr/>
        </p:nvSpPr>
        <p:spPr bwMode="auto">
          <a:xfrm>
            <a:off x="4343400" y="4267200"/>
            <a:ext cx="311150" cy="571500"/>
          </a:xfrm>
          <a:prstGeom prst="rightArrow">
            <a:avLst>
              <a:gd name="adj1" fmla="val 50000"/>
              <a:gd name="adj2" fmla="val 50023"/>
            </a:avLst>
          </a:prstGeom>
          <a:solidFill>
            <a:schemeClr val="tx1"/>
          </a:solidFill>
          <a:ln w="12700">
            <a:noFill/>
            <a:miter lim="800000"/>
            <a:headEnd/>
            <a:tailEnd/>
          </a:ln>
        </p:spPr>
        <p:txBody>
          <a:bodyPr wrap="none" anchor="ctr"/>
          <a:lstStyle/>
          <a:p>
            <a:endParaRPr lang="en-US"/>
          </a:p>
        </p:txBody>
      </p:sp>
      <p:sp>
        <p:nvSpPr>
          <p:cNvPr id="21" name="AutoShape 21"/>
          <p:cNvSpPr>
            <a:spLocks noChangeArrowheads="1"/>
          </p:cNvSpPr>
          <p:nvPr/>
        </p:nvSpPr>
        <p:spPr bwMode="auto">
          <a:xfrm>
            <a:off x="4343400" y="5181600"/>
            <a:ext cx="311150" cy="571500"/>
          </a:xfrm>
          <a:prstGeom prst="rightArrow">
            <a:avLst>
              <a:gd name="adj1" fmla="val 50000"/>
              <a:gd name="adj2" fmla="val 50023"/>
            </a:avLst>
          </a:prstGeom>
          <a:solidFill>
            <a:schemeClr val="tx1"/>
          </a:solidFill>
          <a:ln w="12700">
            <a:noFill/>
            <a:miter lim="800000"/>
            <a:headEnd/>
            <a:tailEnd/>
          </a:ln>
        </p:spPr>
        <p:txBody>
          <a:bodyPr wrap="none" anchor="ctr"/>
          <a:lstStyle/>
          <a:p>
            <a:endParaRPr lang="en-US"/>
          </a:p>
        </p:txBody>
      </p:sp>
      <p:sp>
        <p:nvSpPr>
          <p:cNvPr id="22" name="AutoShape 21"/>
          <p:cNvSpPr>
            <a:spLocks noChangeArrowheads="1"/>
          </p:cNvSpPr>
          <p:nvPr/>
        </p:nvSpPr>
        <p:spPr bwMode="auto">
          <a:xfrm>
            <a:off x="4343400" y="2514600"/>
            <a:ext cx="311150" cy="571500"/>
          </a:xfrm>
          <a:prstGeom prst="rightArrow">
            <a:avLst>
              <a:gd name="adj1" fmla="val 50000"/>
              <a:gd name="adj2" fmla="val 50023"/>
            </a:avLst>
          </a:prstGeom>
          <a:solidFill>
            <a:schemeClr val="tx1"/>
          </a:solidFill>
          <a:ln w="12700">
            <a:noFill/>
            <a:miter lim="800000"/>
            <a:headEnd/>
            <a:tailEnd/>
          </a:ln>
        </p:spPr>
        <p:txBody>
          <a:bodyPr wrap="none" anchor="ctr"/>
          <a:lstStyle/>
          <a:p>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ppt_x"/>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ppt_x"/>
                                          </p:val>
                                        </p:tav>
                                        <p:tav tm="100000">
                                          <p:val>
                                            <p:strVal val="#ppt_x"/>
                                          </p:val>
                                        </p:tav>
                                      </p:tavLst>
                                    </p:anim>
                                    <p:anim calcmode="lin" valueType="num">
                                      <p:cBhvr additive="base">
                                        <p:cTn id="9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p:bldP spid="8" grpId="0"/>
      <p:bldP spid="9" grpId="0"/>
      <p:bldP spid="10" grpId="0"/>
      <p:bldP spid="11" grpId="0"/>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Dasar-Dasar</a:t>
            </a:r>
            <a:r>
              <a:rPr lang="en-US" dirty="0" smtClean="0"/>
              <a:t> </a:t>
            </a:r>
            <a:r>
              <a:rPr lang="en-US" dirty="0" err="1" smtClean="0"/>
              <a:t>Segmentasi</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10158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1295400" y="1600200"/>
            <a:ext cx="6629400" cy="4495800"/>
          </a:xfrm>
          <a:prstGeom prst="rect">
            <a:avLst/>
          </a:prstGeom>
          <a:noFill/>
          <a:ln w="9525">
            <a:noFill/>
            <a:miter lim="800000"/>
            <a:headEnd/>
            <a:tailEnd/>
          </a:ln>
        </p:spPr>
      </p:pic>
      <p:sp>
        <p:nvSpPr>
          <p:cNvPr id="12" name="TextBox 11"/>
          <p:cNvSpPr txBox="1"/>
          <p:nvPr/>
        </p:nvSpPr>
        <p:spPr>
          <a:xfrm>
            <a:off x="1676400" y="609600"/>
            <a:ext cx="5657318" cy="523220"/>
          </a:xfrm>
          <a:prstGeom prst="rect">
            <a:avLst/>
          </a:prstGeom>
          <a:noFill/>
        </p:spPr>
        <p:txBody>
          <a:bodyPr wrap="none" rtlCol="0">
            <a:spAutoFit/>
          </a:bodyPr>
          <a:lstStyle/>
          <a:p>
            <a:r>
              <a:rPr lang="en-US" sz="2800" dirty="0" smtClean="0"/>
              <a:t>Lima </a:t>
            </a:r>
            <a:r>
              <a:rPr lang="en-US" sz="2800" dirty="0" err="1" smtClean="0"/>
              <a:t>Pola</a:t>
            </a:r>
            <a:r>
              <a:rPr lang="en-US" sz="2800" dirty="0" smtClean="0"/>
              <a:t> </a:t>
            </a:r>
            <a:r>
              <a:rPr lang="en-US" sz="2800" dirty="0" err="1" smtClean="0"/>
              <a:t>Seleksi</a:t>
            </a:r>
            <a:r>
              <a:rPr lang="en-US" sz="2800" dirty="0" smtClean="0"/>
              <a:t> </a:t>
            </a:r>
            <a:r>
              <a:rPr lang="en-US" sz="2800" dirty="0" err="1" smtClean="0"/>
              <a:t>Pasar</a:t>
            </a:r>
            <a:r>
              <a:rPr lang="en-US" sz="2800" dirty="0" smtClean="0"/>
              <a:t> </a:t>
            </a:r>
            <a:r>
              <a:rPr lang="en-US" sz="2800" dirty="0" err="1" smtClean="0"/>
              <a:t>Sasaran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Penetapan Pasar Sasaran</a:t>
            </a:r>
            <a:endParaRPr lang="en-US" dirty="0"/>
          </a:p>
        </p:txBody>
      </p:sp>
      <p:sp>
        <p:nvSpPr>
          <p:cNvPr id="2" name="Content Placeholder 1"/>
          <p:cNvSpPr>
            <a:spLocks noGrp="1"/>
          </p:cNvSpPr>
          <p:nvPr>
            <p:ph idx="1"/>
          </p:nvPr>
        </p:nvSpPr>
        <p:spPr/>
        <p:txBody>
          <a:bodyPr>
            <a:normAutofit/>
          </a:bodyPr>
          <a:lstStyle/>
          <a:p>
            <a:pPr>
              <a:lnSpc>
                <a:spcPct val="90000"/>
              </a:lnSpc>
            </a:pPr>
            <a:r>
              <a:rPr lang="id-ID" sz="2800" dirty="0" smtClean="0"/>
              <a:t>Biaya yang tinggi menggunakan pemasaran yang terdiferensiasi termasuk:</a:t>
            </a:r>
          </a:p>
        </p:txBody>
      </p:sp>
      <p:graphicFrame>
        <p:nvGraphicFramePr>
          <p:cNvPr id="4" name="Diagram 3"/>
          <p:cNvGraphicFramePr/>
          <p:nvPr/>
        </p:nvGraphicFramePr>
        <p:xfrm>
          <a:off x="1524000" y="2667000"/>
          <a:ext cx="60198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609600"/>
            <a:ext cx="76962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Gambar 10-3: Rencana Penyerangan Segmen Per Segmen</a:t>
            </a:r>
          </a:p>
        </p:txBody>
      </p:sp>
      <p:pic>
        <p:nvPicPr>
          <p:cNvPr id="5" name="Picture 3" descr="10-05"/>
          <p:cNvPicPr>
            <a:picLocks noChangeAspect="1" noChangeArrowheads="1"/>
          </p:cNvPicPr>
          <p:nvPr/>
        </p:nvPicPr>
        <p:blipFill>
          <a:blip r:embed="rId2" cstate="print"/>
          <a:srcRect/>
          <a:stretch>
            <a:fillRect/>
          </a:stretch>
        </p:blipFill>
        <p:spPr>
          <a:xfrm>
            <a:off x="914400" y="1219200"/>
            <a:ext cx="7239000" cy="4781550"/>
          </a:xfrm>
          <a:prstGeom prst="rect">
            <a:avLst/>
          </a:prstGeom>
          <a:ln>
            <a:solidFill>
              <a:schemeClr val="tx1"/>
            </a:solidFill>
          </a:ln>
          <a:effectLst>
            <a:outerShdw dist="107763" dir="2700000" algn="ctr" rotWithShape="0">
              <a:srgbClr val="C0C0C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a:defRPr/>
            </a:pPr>
            <a:r>
              <a:rPr lang="en-US" sz="2400" b="1" dirty="0" err="1">
                <a:ln w="18415" cmpd="sng">
                  <a:noFill/>
                  <a:prstDash val="solid"/>
                </a:ln>
                <a:solidFill>
                  <a:prstClr val="black">
                    <a:lumMod val="75000"/>
                    <a:lumOff val="25000"/>
                  </a:prstClr>
                </a:solidFill>
                <a:latin typeface="Arial" panose="020B0604020202020204" pitchFamily="34" charset="0"/>
                <a:cs typeface="Arial" pitchFamily="34" charset="0"/>
              </a:rPr>
              <a:t>Materi</a:t>
            </a:r>
            <a:r>
              <a:rPr lang="en-US" sz="2400" b="1" dirty="0">
                <a:ln w="18415" cmpd="sng">
                  <a:noFill/>
                  <a:prstDash val="solid"/>
                </a:ln>
                <a:solidFill>
                  <a:prstClr val="black">
                    <a:lumMod val="75000"/>
                    <a:lumOff val="25000"/>
                  </a:prstClr>
                </a:solidFill>
                <a:latin typeface="Arial" panose="020B0604020202020204" pitchFamily="34" charset="0"/>
                <a:cs typeface="Arial" pitchFamily="34" charset="0"/>
              </a:rPr>
              <a:t> </a:t>
            </a:r>
            <a:r>
              <a:rPr lang="en-US" sz="2400" b="1" dirty="0" err="1">
                <a:ln w="18415" cmpd="sng">
                  <a:noFill/>
                  <a:prstDash val="solid"/>
                </a:ln>
                <a:solidFill>
                  <a:prstClr val="black">
                    <a:lumMod val="75000"/>
                    <a:lumOff val="25000"/>
                  </a:prstClr>
                </a:solidFill>
                <a:latin typeface="Arial" panose="020B0604020202020204" pitchFamily="34" charset="0"/>
                <a:cs typeface="Arial" pitchFamily="34" charset="0"/>
              </a:rPr>
              <a:t>Sebelum</a:t>
            </a:r>
            <a:r>
              <a:rPr lang="en-US" sz="2400" b="1" dirty="0">
                <a:ln w="18415" cmpd="sng">
                  <a:noFill/>
                  <a:prstDash val="solid"/>
                </a:ln>
                <a:solidFill>
                  <a:prstClr val="black">
                    <a:lumMod val="75000"/>
                    <a:lumOff val="25000"/>
                  </a:prstClr>
                </a:solidFill>
                <a:latin typeface="Arial" panose="020B0604020202020204"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a:defRPr/>
            </a:pPr>
            <a:r>
              <a:rPr lang="en-US" sz="2200" dirty="0">
                <a:ln w="18415" cmpd="sng">
                  <a:solidFill>
                    <a:srgbClr val="FFFFFF"/>
                  </a:solidFill>
                  <a:prstDash val="solid"/>
                </a:ln>
                <a:solidFill>
                  <a:srgbClr val="FFFFFF"/>
                </a:solidFill>
              </a:rPr>
              <a:t> </a:t>
            </a:r>
            <a:endParaRPr lang="en-US" dirty="0">
              <a:ln w="18415" cmpd="sng">
                <a:solidFill>
                  <a:srgbClr val="FFFFFF"/>
                </a:solidFill>
                <a:prstDash val="solid"/>
              </a:ln>
              <a:solidFill>
                <a:srgbClr val="FFFFFF"/>
              </a:solidFill>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  </a:t>
            </a:r>
          </a:p>
        </p:txBody>
      </p:sp>
      <p:sp>
        <p:nvSpPr>
          <p:cNvPr id="5141" name="TextBox 2"/>
          <p:cNvSpPr txBox="1">
            <a:spLocks noChangeArrowheads="1"/>
          </p:cNvSpPr>
          <p:nvPr/>
        </p:nvSpPr>
        <p:spPr bwMode="auto">
          <a:xfrm>
            <a:off x="4229100" y="3247231"/>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Prinsip-prinsip Pemasaran</a:t>
            </a:r>
            <a:endParaRPr lang="en-US" dirty="0" smtClean="0">
              <a:solidFill>
                <a:prstClr val="black"/>
              </a:solidFill>
            </a:endParaRPr>
          </a:p>
        </p:txBody>
      </p:sp>
      <p:sp>
        <p:nvSpPr>
          <p:cNvPr id="5142" name="TextBox 32"/>
          <p:cNvSpPr txBox="1">
            <a:spLocks noChangeArrowheads="1"/>
          </p:cNvSpPr>
          <p:nvPr/>
        </p:nvSpPr>
        <p:spPr bwMode="auto">
          <a:xfrm>
            <a:off x="4267200" y="3668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Falsafah Manajemen Pemasaran</a:t>
            </a:r>
            <a:endParaRPr lang="en-US" dirty="0" smtClean="0">
              <a:solidFill>
                <a:prstClr val="black"/>
              </a:solidFill>
            </a:endParaRPr>
          </a:p>
        </p:txBody>
      </p:sp>
      <p:sp>
        <p:nvSpPr>
          <p:cNvPr id="5143" name="TextBox 33"/>
          <p:cNvSpPr txBox="1">
            <a:spLocks noChangeArrowheads="1"/>
          </p:cNvSpPr>
          <p:nvPr/>
        </p:nvSpPr>
        <p:spPr bwMode="auto">
          <a:xfrm>
            <a:off x="4267200" y="4049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Sistem Informasi Pemasaran</a:t>
            </a:r>
            <a:endParaRPr lang="en-US" dirty="0" smtClean="0">
              <a:solidFill>
                <a:prstClr val="black"/>
              </a:solidFill>
            </a:endParaRPr>
          </a:p>
        </p:txBody>
      </p:sp>
      <p:sp>
        <p:nvSpPr>
          <p:cNvPr id="5144" name="TextBox 34"/>
          <p:cNvSpPr txBox="1">
            <a:spLocks noChangeArrowheads="1"/>
          </p:cNvSpPr>
          <p:nvPr/>
        </p:nvSpPr>
        <p:spPr bwMode="auto">
          <a:xfrm>
            <a:off x="4229100" y="4419600"/>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Kepuasan Konsumen</a:t>
            </a:r>
            <a:endParaRPr lang="en-US" dirty="0" smtClean="0">
              <a:solidFill>
                <a:prstClr val="black"/>
              </a:solidFill>
            </a:endParaRPr>
          </a:p>
        </p:txBody>
      </p:sp>
      <p:sp>
        <p:nvSpPr>
          <p:cNvPr id="5145" name="TextBox 35"/>
          <p:cNvSpPr txBox="1">
            <a:spLocks noChangeArrowheads="1"/>
          </p:cNvSpPr>
          <p:nvPr/>
        </p:nvSpPr>
        <p:spPr bwMode="auto">
          <a:xfrm>
            <a:off x="4267200" y="4800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Perilaku Konsumen dan Pemasaran</a:t>
            </a:r>
            <a:endParaRPr lang="en-US" dirty="0" smtClean="0">
              <a:solidFill>
                <a:prstClr val="black"/>
              </a:solidFill>
            </a:endParaRPr>
          </a:p>
        </p:txBody>
      </p:sp>
      <p:sp>
        <p:nvSpPr>
          <p:cNvPr id="5146" name="TextBox 36"/>
          <p:cNvSpPr txBox="1">
            <a:spLocks noChangeArrowheads="1"/>
          </p:cNvSpPr>
          <p:nvPr/>
        </p:nvSpPr>
        <p:spPr bwMode="auto">
          <a:xfrm>
            <a:off x="4267200" y="5192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Menganalisis Pasar Bisnis</a:t>
            </a:r>
            <a:endParaRPr lang="en-US" dirty="0" smtClean="0">
              <a:solidFill>
                <a:prstClr val="black"/>
              </a:solidFill>
            </a:endParaRPr>
          </a:p>
        </p:txBody>
      </p:sp>
      <p:sp>
        <p:nvSpPr>
          <p:cNvPr id="5147" name="TextBox 37"/>
          <p:cNvSpPr txBox="1">
            <a:spLocks noChangeArrowheads="1"/>
          </p:cNvSpPr>
          <p:nvPr/>
        </p:nvSpPr>
        <p:spPr bwMode="auto">
          <a:xfrm>
            <a:off x="4267200" y="56499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Strategi STP</a:t>
            </a:r>
            <a:endParaRPr lang="en-US" dirty="0" smtClean="0">
              <a:solidFill>
                <a:prstClr val="black"/>
              </a:solidFill>
            </a:endParaRPr>
          </a:p>
        </p:txBody>
      </p:sp>
    </p:spTree>
    <p:extLst>
      <p:ext uri="{BB962C8B-B14F-4D97-AF65-F5344CB8AC3E}">
        <p14:creationId xmlns:p14="http://schemas.microsoft.com/office/powerpoint/2010/main" val="426742064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a:defRPr/>
            </a:pPr>
            <a:r>
              <a:rPr lang="en-US" sz="2400" b="1" dirty="0" err="1">
                <a:ln w="18415" cmpd="sng">
                  <a:noFill/>
                  <a:prstDash val="solid"/>
                </a:ln>
                <a:solidFill>
                  <a:prstClr val="black">
                    <a:lumMod val="75000"/>
                    <a:lumOff val="25000"/>
                  </a:prstClr>
                </a:solidFill>
                <a:latin typeface="Arial" panose="020B0604020202020204" pitchFamily="34" charset="0"/>
                <a:cs typeface="Arial" pitchFamily="34" charset="0"/>
              </a:rPr>
              <a:t>Materi</a:t>
            </a:r>
            <a:r>
              <a:rPr lang="en-US" sz="2400" b="1" dirty="0">
                <a:ln w="18415" cmpd="sng">
                  <a:noFill/>
                  <a:prstDash val="solid"/>
                </a:ln>
                <a:solidFill>
                  <a:prstClr val="black">
                    <a:lumMod val="75000"/>
                    <a:lumOff val="25000"/>
                  </a:prstClr>
                </a:solidFill>
                <a:latin typeface="Arial" panose="020B0604020202020204" pitchFamily="34" charset="0"/>
                <a:cs typeface="Arial" pitchFamily="34" charset="0"/>
              </a:rPr>
              <a:t> </a:t>
            </a:r>
            <a:r>
              <a:rPr lang="en-US" sz="2400" b="1" dirty="0" err="1">
                <a:ln w="18415" cmpd="sng">
                  <a:noFill/>
                  <a:prstDash val="solid"/>
                </a:ln>
                <a:solidFill>
                  <a:prstClr val="black">
                    <a:lumMod val="75000"/>
                    <a:lumOff val="25000"/>
                  </a:prstClr>
                </a:solidFill>
                <a:latin typeface="Arial" panose="020B0604020202020204" pitchFamily="34" charset="0"/>
                <a:cs typeface="Arial" pitchFamily="34" charset="0"/>
              </a:rPr>
              <a:t>Setelah</a:t>
            </a:r>
            <a:r>
              <a:rPr lang="en-US" sz="2400" b="1" dirty="0">
                <a:ln w="18415" cmpd="sng">
                  <a:noFill/>
                  <a:prstDash val="solid"/>
                </a:ln>
                <a:solidFill>
                  <a:prstClr val="black">
                    <a:lumMod val="75000"/>
                    <a:lumOff val="25000"/>
                  </a:prstClr>
                </a:solidFill>
                <a:latin typeface="Arial" panose="020B0604020202020204"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a:defRPr/>
            </a:pPr>
            <a:r>
              <a:rPr lang="en-US" sz="2200" dirty="0">
                <a:ln w="18415" cmpd="sng">
                  <a:solidFill>
                    <a:srgbClr val="FFFFFF"/>
                  </a:solidFill>
                  <a:prstDash val="solid"/>
                </a:ln>
                <a:solidFill>
                  <a:srgbClr val="FFFFFF"/>
                </a:solidFill>
              </a:rPr>
              <a:t> </a:t>
            </a:r>
            <a:endParaRPr lang="en-US" dirty="0">
              <a:ln w="18415" cmpd="sng">
                <a:solidFill>
                  <a:srgbClr val="FFFFFF"/>
                </a:solidFill>
                <a:prstDash val="solid"/>
              </a:ln>
              <a:solidFill>
                <a:srgbClr val="FFFFFF"/>
              </a:solidFill>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09.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14.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10.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11.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13.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08.  </a:t>
            </a:r>
          </a:p>
        </p:txBody>
      </p:sp>
      <p:sp>
        <p:nvSpPr>
          <p:cNvPr id="6165" name="TextBox 20"/>
          <p:cNvSpPr txBox="1">
            <a:spLocks noChangeArrowheads="1"/>
          </p:cNvSpPr>
          <p:nvPr/>
        </p:nvSpPr>
        <p:spPr bwMode="auto">
          <a:xfrm>
            <a:off x="4267200" y="3276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Ekuitas Merek</a:t>
            </a:r>
            <a:endParaRPr lang="en-US" dirty="0" smtClean="0">
              <a:solidFill>
                <a:prstClr val="black"/>
              </a:solidFill>
            </a:endParaRPr>
          </a:p>
        </p:txBody>
      </p:sp>
      <p:sp>
        <p:nvSpPr>
          <p:cNvPr id="6166" name="TextBox 21"/>
          <p:cNvSpPr txBox="1">
            <a:spLocks noChangeArrowheads="1"/>
          </p:cNvSpPr>
          <p:nvPr/>
        </p:nvSpPr>
        <p:spPr bwMode="auto">
          <a:xfrm>
            <a:off x="4264025" y="3657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Strategi Pemasaran</a:t>
            </a:r>
            <a:endParaRPr lang="en-US" dirty="0" smtClean="0">
              <a:solidFill>
                <a:prstClr val="black"/>
              </a:solidFill>
            </a:endParaRPr>
          </a:p>
        </p:txBody>
      </p:sp>
      <p:sp>
        <p:nvSpPr>
          <p:cNvPr id="6167" name="TextBox 32"/>
          <p:cNvSpPr txBox="1">
            <a:spLocks noChangeArrowheads="1"/>
          </p:cNvSpPr>
          <p:nvPr/>
        </p:nvSpPr>
        <p:spPr bwMode="auto">
          <a:xfrm>
            <a:off x="4267200" y="4038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Strategi Produk dan Jasa</a:t>
            </a:r>
            <a:endParaRPr lang="en-US" dirty="0" smtClean="0">
              <a:solidFill>
                <a:prstClr val="black"/>
              </a:solidFill>
            </a:endParaRPr>
          </a:p>
        </p:txBody>
      </p:sp>
      <p:sp>
        <p:nvSpPr>
          <p:cNvPr id="6168" name="TextBox 33"/>
          <p:cNvSpPr txBox="1">
            <a:spLocks noChangeArrowheads="1"/>
          </p:cNvSpPr>
          <p:nvPr/>
        </p:nvSpPr>
        <p:spPr bwMode="auto">
          <a:xfrm>
            <a:off x="4267200" y="4419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Strategi Harga</a:t>
            </a:r>
            <a:endParaRPr lang="en-US" dirty="0" smtClean="0">
              <a:solidFill>
                <a:prstClr val="black"/>
              </a:solidFill>
            </a:endParaRPr>
          </a:p>
        </p:txBody>
      </p:sp>
      <p:sp>
        <p:nvSpPr>
          <p:cNvPr id="6169" name="TextBox 34"/>
          <p:cNvSpPr txBox="1">
            <a:spLocks noChangeArrowheads="1"/>
          </p:cNvSpPr>
          <p:nvPr/>
        </p:nvSpPr>
        <p:spPr bwMode="auto">
          <a:xfrm>
            <a:off x="4267200" y="4800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Strategi Distribusi</a:t>
            </a:r>
            <a:endParaRPr lang="en-US" dirty="0" smtClean="0">
              <a:solidFill>
                <a:prstClr val="black"/>
              </a:solidFill>
            </a:endParaRPr>
          </a:p>
        </p:txBody>
      </p:sp>
      <p:sp>
        <p:nvSpPr>
          <p:cNvPr id="6170" name="TextBox 35"/>
          <p:cNvSpPr txBox="1">
            <a:spLocks noChangeArrowheads="1"/>
          </p:cNvSpPr>
          <p:nvPr/>
        </p:nvSpPr>
        <p:spPr bwMode="auto">
          <a:xfrm>
            <a:off x="4267200" y="5192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id-ID" dirty="0" smtClean="0">
                <a:solidFill>
                  <a:prstClr val="black"/>
                </a:solidFill>
              </a:rPr>
              <a:t>Mengelola Komunikasi Pemasaran</a:t>
            </a:r>
            <a:endParaRPr lang="en-US" dirty="0" smtClean="0">
              <a:solidFill>
                <a:prstClr val="black"/>
              </a:solidFill>
            </a:endParaRPr>
          </a:p>
        </p:txBody>
      </p:sp>
      <p:sp>
        <p:nvSpPr>
          <p:cNvPr id="6171" name="TextBox 36"/>
          <p:cNvSpPr txBox="1">
            <a:spLocks noChangeArrowheads="1"/>
          </p:cNvSpPr>
          <p:nvPr/>
        </p:nvSpPr>
        <p:spPr bwMode="auto">
          <a:xfrm>
            <a:off x="4191000" y="56499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dirty="0" smtClean="0">
                <a:solidFill>
                  <a:prstClr val="black"/>
                </a:solidFill>
              </a:rPr>
              <a:t> </a:t>
            </a:r>
            <a:r>
              <a:rPr lang="id-ID" dirty="0" smtClean="0">
                <a:solidFill>
                  <a:prstClr val="black"/>
                </a:solidFill>
              </a:rPr>
              <a:t>Strategi Pemasaran Global</a:t>
            </a:r>
            <a:endParaRPr lang="en-US" dirty="0" smtClean="0">
              <a:solidFill>
                <a:prstClr val="black"/>
              </a:solidFill>
            </a:endParaRPr>
          </a:p>
        </p:txBody>
      </p:sp>
    </p:spTree>
    <p:extLst>
      <p:ext uri="{BB962C8B-B14F-4D97-AF65-F5344CB8AC3E}">
        <p14:creationId xmlns:p14="http://schemas.microsoft.com/office/powerpoint/2010/main" val="67177526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normAutofit fontScale="90000"/>
          </a:bodyPr>
          <a:lstStyle/>
          <a:p>
            <a:r>
              <a:rPr lang="en-US" dirty="0" smtClean="0"/>
              <a:t/>
            </a:r>
            <a:br>
              <a:rPr lang="en-US" dirty="0" smtClean="0"/>
            </a:br>
            <a:r>
              <a:rPr lang="en-US" sz="3100" dirty="0" err="1" smtClean="0"/>
              <a:t>Pemantapan</a:t>
            </a:r>
            <a:r>
              <a:rPr lang="en-US" sz="3100" dirty="0" smtClean="0"/>
              <a:t> </a:t>
            </a:r>
            <a:r>
              <a:rPr lang="en-US" sz="3100" dirty="0" err="1" smtClean="0"/>
              <a:t>Strategi</a:t>
            </a:r>
            <a:r>
              <a:rPr lang="en-US" sz="3100" dirty="0" smtClean="0"/>
              <a:t> </a:t>
            </a:r>
            <a:r>
              <a:rPr lang="en-US" sz="3100" dirty="0" err="1" smtClean="0"/>
              <a:t>Segmentasi</a:t>
            </a:r>
            <a:r>
              <a:rPr lang="en-US" sz="3100" dirty="0" smtClean="0"/>
              <a:t>  </a:t>
            </a:r>
            <a:r>
              <a:rPr lang="en-US" sz="3100" dirty="0" err="1" smtClean="0"/>
              <a:t>dalam</a:t>
            </a:r>
            <a:r>
              <a:rPr lang="en-US" sz="3100" dirty="0" smtClean="0"/>
              <a:t> </a:t>
            </a:r>
            <a:r>
              <a:rPr lang="en-US" sz="3100" dirty="0" err="1" smtClean="0"/>
              <a:t>Upaya</a:t>
            </a:r>
            <a:r>
              <a:rPr lang="en-US" sz="3100" dirty="0" smtClean="0"/>
              <a:t> </a:t>
            </a:r>
            <a:r>
              <a:rPr lang="en-US" sz="3100" dirty="0" err="1" smtClean="0"/>
              <a:t>Meningkatkan</a:t>
            </a:r>
            <a:r>
              <a:rPr lang="en-US" sz="3100" dirty="0" smtClean="0"/>
              <a:t> </a:t>
            </a:r>
            <a:r>
              <a:rPr lang="en-US" sz="3100" dirty="0" err="1" smtClean="0"/>
              <a:t>Pangsa</a:t>
            </a:r>
            <a:r>
              <a:rPr lang="en-US" sz="3100" dirty="0" smtClean="0"/>
              <a:t> </a:t>
            </a:r>
            <a:r>
              <a:rPr lang="en-US" sz="3100" dirty="0" err="1" smtClean="0"/>
              <a:t>Pasar</a:t>
            </a:r>
            <a:r>
              <a:rPr lang="en-US" sz="3100" dirty="0" smtClean="0"/>
              <a:t> </a:t>
            </a:r>
            <a:endParaRPr lang="en-US" sz="3100" dirty="0"/>
          </a:p>
        </p:txBody>
      </p:sp>
      <p:pic>
        <p:nvPicPr>
          <p:cNvPr id="6" name="~PP531.WAV">
            <a:hlinkClick r:id="" action="ppaction://media"/>
          </p:cNvPr>
          <p:cNvPicPr>
            <a:picLocks noRot="1" noChangeAspect="1"/>
          </p:cNvPicPr>
          <p:nvPr>
            <a:wavAudioFile r:embed="rId1" name="~PP531.WAV"/>
          </p:nvPr>
        </p:nvPicPr>
        <p:blipFill>
          <a:blip r:embed="rId3" cstate="print"/>
          <a:stretch>
            <a:fillRect/>
          </a:stretch>
        </p:blipFill>
        <p:spPr>
          <a:xfrm>
            <a:off x="8696325" y="64103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2" name="Content Placeholder 1"/>
          <p:cNvSpPr>
            <a:spLocks noGrp="1"/>
          </p:cNvSpPr>
          <p:nvPr>
            <p:ph idx="1"/>
          </p:nvPr>
        </p:nvSpPr>
        <p:spPr>
          <a:solidFill>
            <a:schemeClr val="bg2">
              <a:lumMod val="90000"/>
            </a:schemeClr>
          </a:solidFill>
          <a:ln w="12700" cmpd="thinThick">
            <a:solidFill>
              <a:schemeClr val="tx1"/>
            </a:solidFill>
          </a:ln>
        </p:spPr>
        <p:txBody>
          <a:bodyPr/>
          <a:lstStyle/>
          <a:p>
            <a:r>
              <a:rPr lang="en-US" sz="2400" dirty="0" err="1" smtClean="0"/>
              <a:t>Mahasiswa</a:t>
            </a:r>
            <a:r>
              <a:rPr lang="en-US" sz="2400" dirty="0" smtClean="0"/>
              <a:t> </a:t>
            </a:r>
            <a:r>
              <a:rPr lang="en-US" sz="2400" dirty="0" err="1" smtClean="0"/>
              <a:t>dapat</a:t>
            </a:r>
            <a:r>
              <a:rPr lang="en-US" sz="2400" dirty="0" smtClean="0"/>
              <a:t> </a:t>
            </a:r>
            <a:r>
              <a:rPr lang="en-US" sz="2400" dirty="0" err="1" smtClean="0"/>
              <a:t>menguraikan</a:t>
            </a:r>
            <a:r>
              <a:rPr lang="en-US" sz="2400" dirty="0" smtClean="0"/>
              <a:t> </a:t>
            </a:r>
            <a:r>
              <a:rPr lang="en-US" sz="2400" dirty="0" err="1" smtClean="0"/>
              <a:t>proses</a:t>
            </a:r>
            <a:r>
              <a:rPr lang="en-US" sz="2400" dirty="0" smtClean="0"/>
              <a:t> </a:t>
            </a:r>
            <a:r>
              <a:rPr lang="en-US" sz="2400" dirty="0" err="1" smtClean="0"/>
              <a:t>segmentasi</a:t>
            </a:r>
            <a:r>
              <a:rPr lang="en-US" sz="2400" dirty="0" smtClean="0"/>
              <a:t> </a:t>
            </a:r>
            <a:r>
              <a:rPr lang="en-US" sz="2400" dirty="0" err="1" smtClean="0"/>
              <a:t>pasar</a:t>
            </a:r>
            <a:endParaRPr lang="en-US" sz="2400" dirty="0" smtClean="0"/>
          </a:p>
          <a:p>
            <a:r>
              <a:rPr lang="en-US" sz="2400" dirty="0" err="1" smtClean="0"/>
              <a:t>Mahasiswa</a:t>
            </a:r>
            <a:r>
              <a:rPr lang="en-US" sz="2400" dirty="0" smtClean="0"/>
              <a:t> </a:t>
            </a:r>
            <a:r>
              <a:rPr lang="en-US" sz="2400" dirty="0" err="1" smtClean="0"/>
              <a:t>mampu</a:t>
            </a:r>
            <a:r>
              <a:rPr lang="en-US" sz="2400" dirty="0" smtClean="0"/>
              <a:t> </a:t>
            </a:r>
            <a:r>
              <a:rPr lang="en-US" sz="2400" dirty="0" err="1" smtClean="0"/>
              <a:t>menjelaskan</a:t>
            </a:r>
            <a:r>
              <a:rPr lang="en-US" sz="2400" dirty="0" smtClean="0"/>
              <a:t> </a:t>
            </a:r>
            <a:r>
              <a:rPr lang="en-US" sz="2400" dirty="0" err="1" smtClean="0"/>
              <a:t>tingkatan</a:t>
            </a:r>
            <a:r>
              <a:rPr lang="en-US" sz="2400" dirty="0" smtClean="0"/>
              <a:t> </a:t>
            </a:r>
            <a:r>
              <a:rPr lang="en-US" sz="2400" dirty="0" err="1" smtClean="0"/>
              <a:t>segmentasi</a:t>
            </a:r>
            <a:r>
              <a:rPr lang="en-US" sz="2400" dirty="0" smtClean="0"/>
              <a:t> </a:t>
            </a:r>
            <a:r>
              <a:rPr lang="en-US" sz="2400" dirty="0" err="1" smtClean="0"/>
              <a:t>pasar</a:t>
            </a:r>
            <a:endParaRPr lang="en-US" sz="2400" dirty="0" smtClean="0"/>
          </a:p>
          <a:p>
            <a:r>
              <a:rPr lang="en-US" sz="2400" dirty="0" err="1" smtClean="0"/>
              <a:t>Mahasiswa</a:t>
            </a:r>
            <a:r>
              <a:rPr lang="en-US" sz="2400" dirty="0" smtClean="0"/>
              <a:t> </a:t>
            </a:r>
            <a:r>
              <a:rPr lang="en-US" sz="2400" dirty="0" err="1" smtClean="0"/>
              <a:t>memahami</a:t>
            </a:r>
            <a:r>
              <a:rPr lang="en-US" sz="2400" dirty="0" smtClean="0"/>
              <a:t> </a:t>
            </a:r>
            <a:r>
              <a:rPr lang="en-US" sz="2400" dirty="0" err="1" smtClean="0"/>
              <a:t>pola</a:t>
            </a:r>
            <a:r>
              <a:rPr lang="en-US" sz="2400" dirty="0" smtClean="0"/>
              <a:t> </a:t>
            </a:r>
            <a:r>
              <a:rPr lang="en-US" sz="2400" dirty="0" err="1" smtClean="0"/>
              <a:t>dasar</a:t>
            </a:r>
            <a:r>
              <a:rPr lang="en-US" sz="2400" dirty="0" smtClean="0"/>
              <a:t> </a:t>
            </a:r>
            <a:r>
              <a:rPr lang="en-US" sz="2400" dirty="0" err="1" smtClean="0"/>
              <a:t>preferensi</a:t>
            </a:r>
            <a:r>
              <a:rPr lang="en-US" sz="2400" dirty="0" smtClean="0"/>
              <a:t> </a:t>
            </a:r>
            <a:r>
              <a:rPr lang="en-US" sz="2400" dirty="0" err="1" smtClean="0"/>
              <a:t>pasar</a:t>
            </a:r>
            <a:endParaRPr lang="en-US" sz="2400" dirty="0" smtClean="0"/>
          </a:p>
          <a:p>
            <a:r>
              <a:rPr lang="en-US" sz="2400" dirty="0" err="1" smtClean="0"/>
              <a:t>Mahasiswa</a:t>
            </a:r>
            <a:r>
              <a:rPr lang="en-US" sz="2400" dirty="0" smtClean="0"/>
              <a:t> </a:t>
            </a:r>
            <a:r>
              <a:rPr lang="en-US" sz="2400" dirty="0" err="1" smtClean="0"/>
              <a:t>dapat</a:t>
            </a:r>
            <a:r>
              <a:rPr lang="en-US" sz="2400" dirty="0" smtClean="0"/>
              <a:t> </a:t>
            </a:r>
            <a:r>
              <a:rPr lang="en-US" sz="2400" dirty="0" err="1" smtClean="0"/>
              <a:t>menjelaskan</a:t>
            </a:r>
            <a:r>
              <a:rPr lang="en-US" sz="2400" dirty="0" smtClean="0"/>
              <a:t> </a:t>
            </a:r>
            <a:r>
              <a:rPr lang="en-US" sz="2400" dirty="0" err="1" smtClean="0"/>
              <a:t>prosedur</a:t>
            </a:r>
            <a:r>
              <a:rPr lang="en-US" sz="2400" dirty="0" smtClean="0"/>
              <a:t> </a:t>
            </a:r>
            <a:r>
              <a:rPr lang="en-US" sz="2400" dirty="0" err="1" smtClean="0"/>
              <a:t>segmentasi</a:t>
            </a:r>
            <a:r>
              <a:rPr lang="en-US" sz="2400" dirty="0" smtClean="0"/>
              <a:t> </a:t>
            </a:r>
            <a:r>
              <a:rPr lang="en-US" sz="2400" dirty="0" err="1" smtClean="0"/>
              <a:t>pasar</a:t>
            </a:r>
            <a:endParaRPr lang="en-US" sz="2400" dirty="0" smtClean="0"/>
          </a:p>
          <a:p>
            <a:r>
              <a:rPr lang="en-US" sz="2400" dirty="0" err="1" smtClean="0"/>
              <a:t>Mahasiswa</a:t>
            </a:r>
            <a:r>
              <a:rPr lang="en-US" sz="2400" dirty="0" smtClean="0"/>
              <a:t> </a:t>
            </a:r>
            <a:r>
              <a:rPr lang="en-US" sz="2400" dirty="0" err="1" smtClean="0"/>
              <a:t>mampu</a:t>
            </a:r>
            <a:r>
              <a:rPr lang="en-US" sz="2400" dirty="0" smtClean="0"/>
              <a:t> </a:t>
            </a:r>
            <a:r>
              <a:rPr lang="en-US" sz="2400" dirty="0" err="1" smtClean="0"/>
              <a:t>menguraikan</a:t>
            </a:r>
            <a:r>
              <a:rPr lang="en-US" sz="2400" dirty="0" smtClean="0"/>
              <a:t> </a:t>
            </a:r>
            <a:r>
              <a:rPr lang="en-US" sz="2400" dirty="0" err="1" smtClean="0"/>
              <a:t>dasar-dasar</a:t>
            </a:r>
            <a:r>
              <a:rPr lang="en-US" sz="2400" dirty="0" smtClean="0"/>
              <a:t> </a:t>
            </a:r>
            <a:r>
              <a:rPr lang="en-US" sz="2400" dirty="0" err="1" smtClean="0"/>
              <a:t>segmentasi</a:t>
            </a:r>
            <a:r>
              <a:rPr lang="en-US" sz="2400" dirty="0" smtClean="0"/>
              <a:t> </a:t>
            </a:r>
            <a:r>
              <a:rPr lang="en-US" sz="2400" dirty="0" err="1" smtClean="0"/>
              <a:t>pasar</a:t>
            </a:r>
            <a:endParaRPr lang="en-US" sz="2400" dirty="0" smtClean="0"/>
          </a:p>
          <a:p>
            <a:r>
              <a:rPr lang="en-US" sz="2400" dirty="0" err="1" smtClean="0"/>
              <a:t>Mahasiswa</a:t>
            </a:r>
            <a:r>
              <a:rPr lang="en-US" sz="2400" dirty="0" smtClean="0"/>
              <a:t> </a:t>
            </a:r>
            <a:r>
              <a:rPr lang="en-US" sz="2400" dirty="0" err="1" smtClean="0"/>
              <a:t>mampu</a:t>
            </a:r>
            <a:r>
              <a:rPr lang="en-US" sz="2400" dirty="0" smtClean="0"/>
              <a:t> </a:t>
            </a:r>
            <a:r>
              <a:rPr lang="en-US" sz="2400" dirty="0" err="1" smtClean="0"/>
              <a:t>memahami</a:t>
            </a:r>
            <a:r>
              <a:rPr lang="en-US" sz="2400" dirty="0" smtClean="0"/>
              <a:t> lima </a:t>
            </a:r>
            <a:r>
              <a:rPr lang="en-US" sz="2400" dirty="0" err="1" smtClean="0"/>
              <a:t>pola</a:t>
            </a:r>
            <a:r>
              <a:rPr lang="en-US" sz="2400" dirty="0" smtClean="0"/>
              <a:t> </a:t>
            </a:r>
            <a:r>
              <a:rPr lang="en-US" sz="2400" dirty="0" err="1" smtClean="0"/>
              <a:t>seleksi</a:t>
            </a:r>
            <a:r>
              <a:rPr lang="en-US" sz="2400" dirty="0" smtClean="0"/>
              <a:t> </a:t>
            </a:r>
            <a:r>
              <a:rPr lang="en-US" sz="2400" dirty="0" err="1" smtClean="0"/>
              <a:t>pasar</a:t>
            </a:r>
            <a:r>
              <a:rPr lang="en-US" sz="2400" dirty="0" smtClean="0"/>
              <a:t> </a:t>
            </a:r>
            <a:r>
              <a:rPr lang="en-US" sz="2400" dirty="0" err="1" smtClean="0"/>
              <a:t>sasaran</a:t>
            </a:r>
            <a:endParaRPr lang="en-US" sz="2400" dirty="0" smtClean="0"/>
          </a:p>
          <a:p>
            <a:endParaRPr lang="en-US" sz="24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Market Segmentation Process</a:t>
            </a:r>
            <a:endParaRPr lang="en-US" sz="4000" dirty="0"/>
          </a:p>
        </p:txBody>
      </p:sp>
      <p:sp>
        <p:nvSpPr>
          <p:cNvPr id="2" name="Content Placeholder 1"/>
          <p:cNvSpPr>
            <a:spLocks noGrp="1"/>
          </p:cNvSpPr>
          <p:nvPr>
            <p:ph idx="1"/>
          </p:nvPr>
        </p:nvSpPr>
        <p:spPr/>
        <p:txBody>
          <a:bodyPr/>
          <a:lstStyle/>
          <a:p>
            <a:pPr algn="just"/>
            <a:r>
              <a:rPr lang="en-US" sz="2800" dirty="0" err="1" smtClean="0"/>
              <a:t>Segmentasi</a:t>
            </a:r>
            <a:r>
              <a:rPr lang="en-US" sz="2800" dirty="0" smtClean="0"/>
              <a:t> </a:t>
            </a:r>
            <a:r>
              <a:rPr lang="en-US" sz="2800" dirty="0" err="1" smtClean="0"/>
              <a:t>Pasar</a:t>
            </a:r>
            <a:r>
              <a:rPr lang="en-US" sz="2800" dirty="0" smtClean="0"/>
              <a:t> (Segmentation)</a:t>
            </a:r>
          </a:p>
          <a:p>
            <a:pPr lvl="1" algn="just"/>
            <a:r>
              <a:rPr lang="en-US" sz="2400" dirty="0" err="1" smtClean="0"/>
              <a:t>Mengidentifikasi</a:t>
            </a:r>
            <a:r>
              <a:rPr lang="en-US" sz="2400" dirty="0" smtClean="0"/>
              <a:t> </a:t>
            </a:r>
            <a:r>
              <a:rPr lang="en-US" sz="2400" dirty="0" err="1" smtClean="0"/>
              <a:t>dan</a:t>
            </a:r>
            <a:r>
              <a:rPr lang="en-US" sz="2400" dirty="0" smtClean="0"/>
              <a:t> </a:t>
            </a:r>
            <a:r>
              <a:rPr lang="en-US" sz="2400" dirty="0" err="1" smtClean="0"/>
              <a:t>membentuk</a:t>
            </a:r>
            <a:r>
              <a:rPr lang="en-US" sz="2400" dirty="0" smtClean="0"/>
              <a:t> </a:t>
            </a:r>
            <a:r>
              <a:rPr lang="en-US" sz="2400" dirty="0" err="1" smtClean="0"/>
              <a:t>kelompok</a:t>
            </a:r>
            <a:r>
              <a:rPr lang="en-US" sz="2400" dirty="0" smtClean="0"/>
              <a:t> </a:t>
            </a:r>
            <a:r>
              <a:rPr lang="en-US" sz="2400" dirty="0" err="1" smtClean="0"/>
              <a:t>pembeli</a:t>
            </a:r>
            <a:r>
              <a:rPr lang="en-US" sz="2400" dirty="0" smtClean="0"/>
              <a:t> yang </a:t>
            </a:r>
            <a:r>
              <a:rPr lang="en-US" sz="2400" dirty="0" err="1" smtClean="0"/>
              <a:t>berbeda</a:t>
            </a:r>
            <a:r>
              <a:rPr lang="en-US" sz="2400" dirty="0" smtClean="0"/>
              <a:t> yang </a:t>
            </a:r>
            <a:r>
              <a:rPr lang="en-US" sz="2400" dirty="0" err="1" smtClean="0"/>
              <a:t>mungkin</a:t>
            </a:r>
            <a:r>
              <a:rPr lang="en-US" sz="2400" dirty="0" smtClean="0"/>
              <a:t> </a:t>
            </a:r>
            <a:r>
              <a:rPr lang="en-US" sz="2400" dirty="0" err="1" smtClean="0"/>
              <a:t>meminta</a:t>
            </a:r>
            <a:r>
              <a:rPr lang="en-US" sz="2400" dirty="0" smtClean="0"/>
              <a:t> </a:t>
            </a:r>
            <a:r>
              <a:rPr lang="en-US" sz="2400" dirty="0" err="1" smtClean="0"/>
              <a:t>produk</a:t>
            </a:r>
            <a:r>
              <a:rPr lang="en-US" sz="2400" dirty="0" smtClean="0"/>
              <a:t> </a:t>
            </a:r>
            <a:r>
              <a:rPr lang="en-US" sz="2400" dirty="0" err="1" smtClean="0"/>
              <a:t>dan</a:t>
            </a:r>
            <a:r>
              <a:rPr lang="en-US" sz="2400" dirty="0" smtClean="0"/>
              <a:t>/</a:t>
            </a:r>
            <a:r>
              <a:rPr lang="en-US" sz="2400" dirty="0" err="1" smtClean="0"/>
              <a:t>atau</a:t>
            </a:r>
            <a:r>
              <a:rPr lang="en-US" sz="2400" dirty="0" smtClean="0"/>
              <a:t> </a:t>
            </a:r>
            <a:r>
              <a:rPr lang="en-US" sz="2400" dirty="0" err="1" smtClean="0"/>
              <a:t>bauran</a:t>
            </a:r>
            <a:r>
              <a:rPr lang="en-US" sz="2400" dirty="0" smtClean="0"/>
              <a:t> </a:t>
            </a:r>
            <a:r>
              <a:rPr lang="en-US" sz="2400" dirty="0" err="1" smtClean="0"/>
              <a:t>pemasaran</a:t>
            </a:r>
            <a:r>
              <a:rPr lang="en-US" sz="2400" dirty="0" smtClean="0"/>
              <a:t> </a:t>
            </a:r>
            <a:r>
              <a:rPr lang="en-US" sz="2400" dirty="0" err="1" smtClean="0"/>
              <a:t>sendiri</a:t>
            </a:r>
            <a:endParaRPr lang="en-US" sz="2400" dirty="0" smtClean="0"/>
          </a:p>
          <a:p>
            <a:pPr algn="just"/>
            <a:r>
              <a:rPr lang="en-US" sz="2800" dirty="0" err="1" smtClean="0"/>
              <a:t>Penetapan</a:t>
            </a:r>
            <a:r>
              <a:rPr lang="en-US" sz="2800" dirty="0" smtClean="0"/>
              <a:t> </a:t>
            </a:r>
            <a:r>
              <a:rPr lang="en-US" sz="2800" dirty="0" err="1" smtClean="0"/>
              <a:t>Pasar</a:t>
            </a:r>
            <a:r>
              <a:rPr lang="en-US" sz="2800" dirty="0" smtClean="0"/>
              <a:t> </a:t>
            </a:r>
            <a:r>
              <a:rPr lang="en-US" sz="2800" dirty="0" err="1" smtClean="0"/>
              <a:t>Sasaran</a:t>
            </a:r>
            <a:r>
              <a:rPr lang="en-US" sz="2800" dirty="0" smtClean="0"/>
              <a:t> (Targeting)</a:t>
            </a:r>
          </a:p>
          <a:p>
            <a:pPr lvl="1" algn="just"/>
            <a:r>
              <a:rPr lang="en-US" sz="2400" dirty="0" err="1" smtClean="0"/>
              <a:t>Memilih</a:t>
            </a:r>
            <a:r>
              <a:rPr lang="en-US" sz="2400" dirty="0" smtClean="0"/>
              <a:t> </a:t>
            </a:r>
            <a:r>
              <a:rPr lang="en-US" sz="2400" dirty="0" err="1" smtClean="0"/>
              <a:t>satu</a:t>
            </a:r>
            <a:r>
              <a:rPr lang="en-US" sz="2400" dirty="0" smtClean="0"/>
              <a:t> </a:t>
            </a:r>
            <a:r>
              <a:rPr lang="en-US" sz="2400" dirty="0" err="1" smtClean="0"/>
              <a:t>atau</a:t>
            </a:r>
            <a:r>
              <a:rPr lang="en-US" sz="2400" dirty="0" smtClean="0"/>
              <a:t> </a:t>
            </a:r>
            <a:r>
              <a:rPr lang="en-US" sz="2400" dirty="0" err="1" smtClean="0"/>
              <a:t>lebih</a:t>
            </a:r>
            <a:r>
              <a:rPr lang="en-US" sz="2400" dirty="0" smtClean="0"/>
              <a:t> </a:t>
            </a:r>
            <a:r>
              <a:rPr lang="en-US" sz="2400" dirty="0" err="1" smtClean="0"/>
              <a:t>segmen</a:t>
            </a:r>
            <a:r>
              <a:rPr lang="en-US" sz="2400" dirty="0" smtClean="0"/>
              <a:t> </a:t>
            </a:r>
            <a:r>
              <a:rPr lang="en-US" sz="2400" dirty="0" err="1" smtClean="0"/>
              <a:t>pasar</a:t>
            </a:r>
            <a:r>
              <a:rPr lang="en-US" sz="2400" dirty="0" smtClean="0"/>
              <a:t> </a:t>
            </a:r>
            <a:r>
              <a:rPr lang="en-US" sz="2400" dirty="0" err="1" smtClean="0"/>
              <a:t>untuk</a:t>
            </a:r>
            <a:r>
              <a:rPr lang="en-US" sz="2400" dirty="0" smtClean="0"/>
              <a:t> </a:t>
            </a:r>
            <a:r>
              <a:rPr lang="en-US" sz="2400" dirty="0" err="1" smtClean="0"/>
              <a:t>dimasuki</a:t>
            </a:r>
            <a:endParaRPr lang="en-US" sz="2400" dirty="0" smtClean="0"/>
          </a:p>
          <a:p>
            <a:pPr algn="just"/>
            <a:r>
              <a:rPr lang="en-US" sz="2800" dirty="0" err="1" smtClean="0"/>
              <a:t>Penetapan</a:t>
            </a:r>
            <a:r>
              <a:rPr lang="en-US" sz="2800" dirty="0" smtClean="0"/>
              <a:t> </a:t>
            </a:r>
            <a:r>
              <a:rPr lang="en-US" sz="2800" dirty="0" err="1" smtClean="0"/>
              <a:t>Posisi</a:t>
            </a:r>
            <a:r>
              <a:rPr lang="en-US" sz="2800" dirty="0" smtClean="0"/>
              <a:t> </a:t>
            </a:r>
            <a:r>
              <a:rPr lang="en-US" sz="2800" dirty="0" err="1" smtClean="0"/>
              <a:t>di</a:t>
            </a:r>
            <a:r>
              <a:rPr lang="en-US" sz="2800" dirty="0" smtClean="0"/>
              <a:t> </a:t>
            </a:r>
            <a:r>
              <a:rPr lang="en-US" sz="2800" dirty="0" err="1" smtClean="0"/>
              <a:t>Pasar</a:t>
            </a:r>
            <a:r>
              <a:rPr lang="en-US" sz="2800" dirty="0" smtClean="0"/>
              <a:t> (Positioning)</a:t>
            </a:r>
          </a:p>
          <a:p>
            <a:pPr lvl="1" algn="just"/>
            <a:r>
              <a:rPr lang="en-US" sz="2400" dirty="0" err="1" smtClean="0"/>
              <a:t>Membentuk</a:t>
            </a:r>
            <a:r>
              <a:rPr lang="en-US" sz="2400" dirty="0" smtClean="0"/>
              <a:t> </a:t>
            </a:r>
            <a:r>
              <a:rPr lang="en-US" sz="2400" dirty="0" err="1" smtClean="0"/>
              <a:t>dan</a:t>
            </a:r>
            <a:r>
              <a:rPr lang="en-US" sz="2400" dirty="0" smtClean="0"/>
              <a:t> </a:t>
            </a:r>
            <a:r>
              <a:rPr lang="en-US" sz="2400" dirty="0" err="1" smtClean="0"/>
              <a:t>mengkomunikasikan</a:t>
            </a:r>
            <a:r>
              <a:rPr lang="en-US" sz="2400" dirty="0" smtClean="0"/>
              <a:t> </a:t>
            </a:r>
            <a:r>
              <a:rPr lang="en-US" sz="2400" dirty="0" err="1" smtClean="0"/>
              <a:t>manfaat</a:t>
            </a:r>
            <a:r>
              <a:rPr lang="en-US" sz="2400" dirty="0" smtClean="0"/>
              <a:t> yang </a:t>
            </a:r>
            <a:r>
              <a:rPr lang="en-US" sz="2400" dirty="0" err="1" smtClean="0"/>
              <a:t>membedakan</a:t>
            </a:r>
            <a:r>
              <a:rPr lang="en-US" sz="2400" dirty="0" smtClean="0"/>
              <a:t> </a:t>
            </a:r>
            <a:r>
              <a:rPr lang="en-US" sz="2400" dirty="0" err="1" smtClean="0"/>
              <a:t>produk</a:t>
            </a:r>
            <a:r>
              <a:rPr lang="en-US" sz="2400" dirty="0" smtClean="0"/>
              <a:t> </a:t>
            </a:r>
            <a:r>
              <a:rPr lang="en-US" sz="2400" dirty="0" err="1" smtClean="0"/>
              <a:t>dalam</a:t>
            </a:r>
            <a:r>
              <a:rPr lang="en-US" sz="2400" dirty="0" smtClean="0"/>
              <a:t> </a:t>
            </a:r>
            <a:r>
              <a:rPr lang="en-US" sz="2400" dirty="0" err="1" smtClean="0"/>
              <a:t>pasar</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Langkah-langkah Segmentasi Pasar</a:t>
            </a:r>
            <a:endParaRPr lang="id-ID" dirty="0"/>
          </a:p>
        </p:txBody>
      </p:sp>
      <p:sp>
        <p:nvSpPr>
          <p:cNvPr id="4" name="Rectangle 3"/>
          <p:cNvSpPr/>
          <p:nvPr/>
        </p:nvSpPr>
        <p:spPr>
          <a:xfrm>
            <a:off x="533400" y="1371600"/>
            <a:ext cx="7391400" cy="4524315"/>
          </a:xfrm>
          <a:prstGeom prst="rect">
            <a:avLst/>
          </a:prstGeom>
        </p:spPr>
        <p:txBody>
          <a:bodyPr wrap="square">
            <a:spAutoFit/>
          </a:bodyPr>
          <a:lstStyle/>
          <a:p>
            <a:r>
              <a:rPr lang="id-ID" sz="2400" dirty="0" smtClean="0"/>
              <a:t>1. </a:t>
            </a:r>
            <a:r>
              <a:rPr lang="id-ID" sz="2400" dirty="0" smtClean="0">
                <a:solidFill>
                  <a:srgbClr val="444444"/>
                </a:solidFill>
                <a:latin typeface="Open Sans"/>
              </a:rPr>
              <a:t>Mengidentifikasi variable Segmentasi dan segmentasi pasar.</a:t>
            </a:r>
          </a:p>
          <a:p>
            <a:r>
              <a:rPr lang="id-ID" sz="2400" dirty="0" smtClean="0">
                <a:solidFill>
                  <a:srgbClr val="444444"/>
                </a:solidFill>
                <a:latin typeface="Open Sans"/>
              </a:rPr>
              <a:t>2</a:t>
            </a:r>
            <a:r>
              <a:rPr lang="id-ID" sz="2400" dirty="0">
                <a:solidFill>
                  <a:srgbClr val="444444"/>
                </a:solidFill>
                <a:latin typeface="Open Sans"/>
              </a:rPr>
              <a:t>. Mengembangkan </a:t>
            </a:r>
            <a:r>
              <a:rPr lang="id-ID" sz="2400" dirty="0" smtClean="0">
                <a:solidFill>
                  <a:srgbClr val="444444"/>
                </a:solidFill>
                <a:latin typeface="Open Sans"/>
              </a:rPr>
              <a:t>bentuk segmen yang menghasilkan</a:t>
            </a:r>
          </a:p>
          <a:p>
            <a:r>
              <a:rPr lang="id-ID" sz="2400" dirty="0" smtClean="0">
                <a:solidFill>
                  <a:srgbClr val="444444"/>
                </a:solidFill>
                <a:latin typeface="Open Sans"/>
              </a:rPr>
              <a:t>3</a:t>
            </a:r>
            <a:r>
              <a:rPr lang="id-ID" sz="2400" dirty="0">
                <a:solidFill>
                  <a:srgbClr val="444444"/>
                </a:solidFill>
                <a:latin typeface="Open Sans"/>
              </a:rPr>
              <a:t>. </a:t>
            </a:r>
            <a:r>
              <a:rPr lang="id-ID" sz="2400" dirty="0" smtClean="0">
                <a:solidFill>
                  <a:srgbClr val="444444"/>
                </a:solidFill>
                <a:latin typeface="Open Sans"/>
              </a:rPr>
              <a:t>Mengevaluasi daya tarik masing-masing segmen.</a:t>
            </a:r>
          </a:p>
          <a:p>
            <a:r>
              <a:rPr lang="id-ID" sz="2400" dirty="0" smtClean="0">
                <a:solidFill>
                  <a:srgbClr val="444444"/>
                </a:solidFill>
                <a:latin typeface="Open Sans"/>
              </a:rPr>
              <a:t>4</a:t>
            </a:r>
            <a:r>
              <a:rPr lang="id-ID" sz="2400" dirty="0">
                <a:solidFill>
                  <a:srgbClr val="444444"/>
                </a:solidFill>
                <a:latin typeface="Open Sans"/>
              </a:rPr>
              <a:t>. </a:t>
            </a:r>
            <a:r>
              <a:rPr lang="id-ID" sz="2400" dirty="0" smtClean="0">
                <a:solidFill>
                  <a:srgbClr val="444444"/>
                </a:solidFill>
                <a:latin typeface="Open Sans"/>
              </a:rPr>
              <a:t>Memilih segmen-segmen sasaran</a:t>
            </a:r>
          </a:p>
          <a:p>
            <a:r>
              <a:rPr lang="id-ID" sz="2400" dirty="0" smtClean="0">
                <a:solidFill>
                  <a:srgbClr val="444444"/>
                </a:solidFill>
                <a:latin typeface="Open Sans"/>
              </a:rPr>
              <a:t>5</a:t>
            </a:r>
            <a:r>
              <a:rPr lang="id-ID" sz="2400" dirty="0">
                <a:solidFill>
                  <a:srgbClr val="444444"/>
                </a:solidFill>
                <a:latin typeface="Open Sans"/>
              </a:rPr>
              <a:t>. </a:t>
            </a:r>
            <a:r>
              <a:rPr lang="id-ID" sz="2400" dirty="0" smtClean="0">
                <a:solidFill>
                  <a:srgbClr val="444444"/>
                </a:solidFill>
                <a:latin typeface="Open Sans"/>
              </a:rPr>
              <a:t>Mengidentifikasi konsep posisi yang </a:t>
            </a:r>
            <a:r>
              <a:rPr lang="id-ID" sz="2400" dirty="0">
                <a:solidFill>
                  <a:srgbClr val="444444"/>
                </a:solidFill>
                <a:latin typeface="Open Sans"/>
              </a:rPr>
              <a:t>memungkinkan</a:t>
            </a:r>
            <a:r>
              <a:rPr lang="id-ID" sz="2400" dirty="0" smtClean="0">
                <a:solidFill>
                  <a:srgbClr val="444444"/>
                </a:solidFill>
                <a:latin typeface="Open Sans"/>
              </a:rPr>
              <a:t>.</a:t>
            </a:r>
          </a:p>
          <a:p>
            <a:r>
              <a:rPr lang="id-ID" sz="2400" dirty="0" smtClean="0">
                <a:solidFill>
                  <a:srgbClr val="444444"/>
                </a:solidFill>
                <a:latin typeface="Open Sans"/>
              </a:rPr>
              <a:t>6</a:t>
            </a:r>
            <a:r>
              <a:rPr lang="id-ID" sz="2400" dirty="0">
                <a:solidFill>
                  <a:srgbClr val="444444"/>
                </a:solidFill>
                <a:latin typeface="Open Sans"/>
              </a:rPr>
              <a:t>. </a:t>
            </a:r>
            <a:r>
              <a:rPr lang="id-ID" sz="2400" dirty="0" smtClean="0">
                <a:solidFill>
                  <a:srgbClr val="444444"/>
                </a:solidFill>
                <a:latin typeface="Open Sans"/>
              </a:rPr>
              <a:t>Memilih,mengembangkan dan mengkomunikasikan konsep   penetapan posisi </a:t>
            </a:r>
            <a:r>
              <a:rPr lang="id-ID" sz="2400" dirty="0">
                <a:solidFill>
                  <a:srgbClr val="444444"/>
                </a:solidFill>
                <a:latin typeface="Open Sans"/>
              </a:rPr>
              <a:t>yang </a:t>
            </a:r>
            <a:r>
              <a:rPr lang="id-ID" sz="2400" dirty="0" smtClean="0">
                <a:solidFill>
                  <a:srgbClr val="444444"/>
                </a:solidFill>
                <a:latin typeface="Open Sans"/>
              </a:rPr>
              <a:t>dipilih.</a:t>
            </a:r>
          </a:p>
          <a:p>
            <a:endParaRPr lang="id-ID" sz="2400" dirty="0"/>
          </a:p>
        </p:txBody>
      </p:sp>
    </p:spTree>
    <p:extLst>
      <p:ext uri="{BB962C8B-B14F-4D97-AF65-F5344CB8AC3E}">
        <p14:creationId xmlns:p14="http://schemas.microsoft.com/office/powerpoint/2010/main" val="158451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19200"/>
            <a:ext cx="6143387" cy="421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6967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252</TotalTime>
  <Words>1118</Words>
  <Application>Microsoft Office PowerPoint</Application>
  <PresentationFormat>On-screen Show (4:3)</PresentationFormat>
  <Paragraphs>177</Paragraphs>
  <Slides>26</Slides>
  <Notes>3</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PowerPoint Presentation</vt:lpstr>
      <vt:lpstr>PowerPoint Presentation</vt:lpstr>
      <vt:lpstr>PowerPoint Presentation</vt:lpstr>
      <vt:lpstr>PowerPoint Presentation</vt:lpstr>
      <vt:lpstr> Pemantapan Strategi Segmentasi  dalam Upaya Meningkatkan Pangsa Pasar </vt:lpstr>
      <vt:lpstr>Tujuan Pembelajaran</vt:lpstr>
      <vt:lpstr>Market Segmentation Process</vt:lpstr>
      <vt:lpstr>Langkah-langkah Segmentasi Pasar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Segmentation Process</vt:lpstr>
      <vt:lpstr>Tingkatan Segmentasi Pasar</vt:lpstr>
      <vt:lpstr>Pola Dasar Preferensi Pasar</vt:lpstr>
      <vt:lpstr>Prosedur segmentasi berdasarkan kebutuhan</vt:lpstr>
      <vt:lpstr>Karakteristik Segmen Efektif</vt:lpstr>
      <vt:lpstr>Dasar-Dasar Segmentasi</vt:lpstr>
      <vt:lpstr>PowerPoint Presentation</vt:lpstr>
      <vt:lpstr>Penetapan Pasar Sasaran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Mengidentifikasi segmen</dc:title>
  <dc:creator>microsoft</dc:creator>
  <cp:lastModifiedBy>NURUL</cp:lastModifiedBy>
  <cp:revision>29</cp:revision>
  <dcterms:created xsi:type="dcterms:W3CDTF">2012-01-08T19:02:09Z</dcterms:created>
  <dcterms:modified xsi:type="dcterms:W3CDTF">2019-10-07T08:09:17Z</dcterms:modified>
</cp:coreProperties>
</file>