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2" r:id="rId2"/>
    <p:sldId id="293" r:id="rId3"/>
    <p:sldId id="294" r:id="rId4"/>
    <p:sldId id="278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5" r:id="rId16"/>
    <p:sldId id="296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C0E5"/>
    <a:srgbClr val="181DFC"/>
    <a:srgbClr val="4246FC"/>
    <a:srgbClr val="0000FF"/>
    <a:srgbClr val="D96709"/>
    <a:srgbClr val="2309BF"/>
    <a:srgbClr val="0308C5"/>
    <a:srgbClr val="0308E3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582" y="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1E712-4E60-4932-B010-D425AFB1D499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68AD5-FEB8-4807-AAF5-F0D153A9E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4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6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3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3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2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5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9E45-C18D-4FDA-90B8-92AE54136355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aunggul.ac.id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 noChangeArrowheads="1"/>
          </p:cNvSpPr>
          <p:nvPr/>
        </p:nvSpPr>
        <p:spPr bwMode="auto">
          <a:xfrm>
            <a:off x="-5862" y="132160"/>
            <a:ext cx="9144000" cy="503039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3848100" y="2800350"/>
            <a:ext cx="4343400" cy="430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0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pc="-20" dirty="0" smtClean="0">
                <a:solidFill>
                  <a:srgbClr val="FFFFFF"/>
                </a:solidFill>
                <a:latin typeface="Arial"/>
                <a:cs typeface="Arial"/>
              </a:rPr>
              <a:t>POLITIK HUKUM</a:t>
            </a:r>
            <a:r>
              <a:rPr lang="en-US" sz="2800" b="1" spc="-2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0601" y="4095750"/>
            <a:ext cx="4214813" cy="52322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DR. Drs. </a:t>
            </a:r>
            <a:r>
              <a:rPr lang="en-US" sz="2000" b="1" spc="-5" dirty="0" err="1">
                <a:solidFill>
                  <a:srgbClr val="E46C09"/>
                </a:solidFill>
                <a:latin typeface="Arial"/>
                <a:cs typeface="Arial"/>
              </a:rPr>
              <a:t>Helvis</a:t>
            </a: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, </a:t>
            </a:r>
            <a:r>
              <a:rPr lang="en-US" sz="2000" b="1" spc="-5" dirty="0" err="1">
                <a:solidFill>
                  <a:srgbClr val="E46C09"/>
                </a:solidFill>
                <a:latin typeface="Arial"/>
                <a:cs typeface="Arial"/>
              </a:rPr>
              <a:t>S.Sos</a:t>
            </a: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., S.H., M.H.</a:t>
            </a:r>
            <a:endParaRPr sz="2000" dirty="0">
              <a:latin typeface="Arial"/>
              <a:cs typeface="Arial"/>
            </a:endParaRPr>
          </a:p>
          <a:p>
            <a:pPr marL="101600" algn="ctr" fontAlgn="auto">
              <a:spcBef>
                <a:spcPts val="10"/>
              </a:spcBef>
              <a:spcAft>
                <a:spcPts val="0"/>
              </a:spcAft>
              <a:defRPr/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400" b="1" spc="-5" dirty="0" err="1">
                <a:solidFill>
                  <a:srgbClr val="FFFFFF"/>
                </a:solidFill>
                <a:latin typeface="Arial"/>
                <a:cs typeface="Arial"/>
              </a:rPr>
              <a:t>ak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 err="1">
                <a:solidFill>
                  <a:srgbClr val="FFFFFF"/>
                </a:solidFill>
                <a:latin typeface="Arial"/>
                <a:cs typeface="Arial"/>
              </a:rPr>
              <a:t>ltas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1400" b="1" spc="-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8188" y="4936332"/>
            <a:ext cx="2055812" cy="27699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hlinkClick r:id="rId4"/>
              </a:rPr>
              <a:t>https://www.esaunggul.ac.id/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4861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304800" y="762000"/>
            <a:ext cx="2895600" cy="8382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TUJUAN PRODI MH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3505200" y="1116032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professional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solutif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yang </a:t>
            </a:r>
            <a:r>
              <a:rPr lang="en-US" dirty="0" err="1" smtClean="0"/>
              <a:t>ditangani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 smtClean="0"/>
              <a:t>luas</a:t>
            </a:r>
            <a:endParaRPr lang="en-US" dirty="0"/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Defenisi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Politik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Hukum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1200150"/>
            <a:ext cx="5181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Legal Policy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hkm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penggantian</a:t>
            </a:r>
            <a:r>
              <a:rPr lang="en-US" dirty="0" smtClean="0"/>
              <a:t> </a:t>
            </a:r>
            <a:r>
              <a:rPr lang="en-US" dirty="0" err="1" smtClean="0"/>
              <a:t>hkm</a:t>
            </a:r>
            <a:r>
              <a:rPr lang="en-US" dirty="0" smtClean="0"/>
              <a:t> lama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hkm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P</a:t>
            </a:r>
            <a:r>
              <a:rPr lang="en-US" dirty="0" err="1" smtClean="0"/>
              <a:t>olitik</a:t>
            </a:r>
            <a:r>
              <a:rPr lang="en-US" dirty="0" smtClean="0"/>
              <a:t> </a:t>
            </a:r>
            <a:r>
              <a:rPr lang="en-US" dirty="0" err="1" smtClean="0"/>
              <a:t>hkm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hkm2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pilihan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hkm2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dicabut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dimaksudkan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NGRA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r>
              <a:rPr lang="en-US" dirty="0" smtClean="0"/>
              <a:t> UUD 1945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Ada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pakar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a) </a:t>
            </a:r>
            <a:r>
              <a:rPr lang="en-US" dirty="0" err="1" smtClean="0"/>
              <a:t>Padmo</a:t>
            </a:r>
            <a:r>
              <a:rPr lang="en-US" dirty="0" smtClean="0"/>
              <a:t> </a:t>
            </a:r>
            <a:r>
              <a:rPr lang="en-US" dirty="0" err="1" smtClean="0"/>
              <a:t>Wahyono</a:t>
            </a:r>
            <a:r>
              <a:rPr lang="en-US" dirty="0" smtClean="0"/>
              <a:t>, b) </a:t>
            </a:r>
            <a:r>
              <a:rPr lang="en-US" dirty="0" err="1" smtClean="0"/>
              <a:t>Teuku</a:t>
            </a:r>
            <a:r>
              <a:rPr lang="en-US" dirty="0" smtClean="0"/>
              <a:t> Mohammad </a:t>
            </a:r>
            <a:r>
              <a:rPr lang="en-US" dirty="0" err="1" smtClean="0"/>
              <a:t>Radhie</a:t>
            </a:r>
            <a:r>
              <a:rPr lang="en-US" dirty="0" smtClean="0"/>
              <a:t>, c) </a:t>
            </a:r>
            <a:r>
              <a:rPr lang="en-US" dirty="0" err="1" smtClean="0"/>
              <a:t>Satjipto</a:t>
            </a:r>
            <a:r>
              <a:rPr lang="en-US" dirty="0" smtClean="0"/>
              <a:t> </a:t>
            </a:r>
            <a:r>
              <a:rPr lang="en-US" dirty="0" err="1" smtClean="0"/>
              <a:t>Rahardjo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7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POLITIK HUKUM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1060430"/>
            <a:ext cx="525780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P</a:t>
            </a:r>
            <a:r>
              <a:rPr lang="en-US" dirty="0" err="1" smtClean="0"/>
              <a:t>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permanen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.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permanen</a:t>
            </a:r>
            <a:r>
              <a:rPr lang="en-US" dirty="0" smtClean="0"/>
              <a:t>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pemberlakuan</a:t>
            </a:r>
            <a:r>
              <a:rPr lang="en-US" dirty="0" smtClean="0"/>
              <a:t> prinsip2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yudisial</a:t>
            </a:r>
            <a:r>
              <a:rPr lang="en-US" dirty="0" smtClean="0"/>
              <a:t>,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kerakyatan</a:t>
            </a:r>
            <a:r>
              <a:rPr lang="en-US" dirty="0" smtClean="0"/>
              <a:t>,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kepastian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keadilan</a:t>
            </a:r>
            <a:r>
              <a:rPr lang="en-US" dirty="0" smtClean="0"/>
              <a:t> &amp; </a:t>
            </a:r>
            <a:r>
              <a:rPr lang="en-US" dirty="0" err="1" smtClean="0"/>
              <a:t>kemanfaatan</a:t>
            </a:r>
            <a:r>
              <a:rPr lang="en-US" dirty="0" smtClean="0"/>
              <a:t>, </a:t>
            </a:r>
            <a:r>
              <a:rPr lang="en-US" dirty="0" err="1" smtClean="0"/>
              <a:t>penggantian</a:t>
            </a:r>
            <a:r>
              <a:rPr lang="en-US" dirty="0" smtClean="0"/>
              <a:t> hukum2 </a:t>
            </a:r>
            <a:r>
              <a:rPr lang="en-US" dirty="0" err="1" smtClean="0"/>
              <a:t>peninggalan</a:t>
            </a:r>
            <a:r>
              <a:rPr lang="en-US" dirty="0" smtClean="0"/>
              <a:t> </a:t>
            </a:r>
            <a:r>
              <a:rPr lang="en-US" dirty="0" err="1" smtClean="0"/>
              <a:t>kolonial</a:t>
            </a:r>
            <a:r>
              <a:rPr lang="en-US" dirty="0" smtClean="0"/>
              <a:t>. </a:t>
            </a:r>
            <a:r>
              <a:rPr lang="en-US" dirty="0" smtClean="0"/>
              <a:t>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periodik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dgn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dihadapi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periode</a:t>
            </a:r>
            <a:r>
              <a:rPr lang="en-US" dirty="0" smtClean="0"/>
              <a:t> 1973-1978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CAKUPAN POLITIK HUKUM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0" y="1815227"/>
            <a:ext cx="53340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smtClean="0"/>
              <a:t>Dari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: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ttg</a:t>
            </a:r>
            <a:r>
              <a:rPr lang="en-US" dirty="0" smtClean="0"/>
              <a:t> </a:t>
            </a:r>
            <a:r>
              <a:rPr lang="en-US" dirty="0" err="1" smtClean="0"/>
              <a:t>hkm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tdk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diberlakukan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blkg</a:t>
            </a:r>
            <a:r>
              <a:rPr lang="en-US" dirty="0" smtClean="0"/>
              <a:t> </a:t>
            </a:r>
            <a:r>
              <a:rPr lang="en-US" dirty="0" err="1" smtClean="0"/>
              <a:t>politik,ekonomi,sosial</a:t>
            </a:r>
            <a:r>
              <a:rPr lang="en-US" dirty="0" smtClean="0"/>
              <a:t> &amp; </a:t>
            </a:r>
            <a:r>
              <a:rPr lang="en-US" dirty="0" err="1" smtClean="0"/>
              <a:t>budaya</a:t>
            </a:r>
            <a:endParaRPr lang="en-US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Ketiga</a:t>
            </a:r>
            <a:r>
              <a:rPr lang="en-US" dirty="0" smtClean="0"/>
              <a:t>,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8953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OBJEK POLITIK HUKUM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14476" y="2004621"/>
            <a:ext cx="50723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Objek</a:t>
            </a:r>
            <a:r>
              <a:rPr lang="en-US" dirty="0" smtClean="0"/>
              <a:t> yang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err="1" smtClean="0"/>
              <a:t>-hukum</a:t>
            </a:r>
            <a:r>
              <a:rPr lang="en-US" dirty="0" smtClean="0"/>
              <a:t> yang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dihubung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dilawankan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Ilmu</a:t>
            </a:r>
            <a:r>
              <a:rPr lang="en-US" dirty="0" smtClean="0"/>
              <a:t> bantu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Sosiologi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Sejarah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6576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METODE PENDEKATAN POLITIK HUKUM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1581150"/>
            <a:ext cx="502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Empirik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(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mendekati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Konstitusi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05789"/>
            <a:ext cx="7620000" cy="3642776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114800" y="285750"/>
            <a:ext cx="4998371" cy="457200"/>
          </a:xfrm>
          <a:effectLst>
            <a:outerShdw blurRad="63500" dist="50800" dir="5400000" algn="ctr" rotWithShape="0">
              <a:srgbClr val="000000">
                <a:alpha val="36000"/>
              </a:srgbClr>
            </a:outerShdw>
          </a:effectLst>
        </p:spPr>
        <p:txBody>
          <a:bodyPr>
            <a:noAutofit/>
          </a:bodyPr>
          <a:lstStyle/>
          <a:p>
            <a:pPr algn="l"/>
            <a:r>
              <a:rPr lang="en-US" sz="1400" b="1" spc="90" dirty="0" smtClean="0">
                <a:latin typeface="Aharoni" pitchFamily="2" charset="-79"/>
                <a:cs typeface="Aharoni" pitchFamily="2" charset="-79"/>
              </a:rPr>
              <a:t>            Smart, Creative, and Entrepreneurial</a:t>
            </a:r>
            <a:endParaRPr lang="en-US" sz="1400" b="1" spc="9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20189" y="1220192"/>
            <a:ext cx="3581400" cy="3413971"/>
          </a:xfrm>
          <a:prstGeom prst="rect">
            <a:avLst/>
          </a:prstGeom>
          <a:blipFill dpi="0" rotWithShape="1">
            <a:blip r:embed="rId4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" y="2061177"/>
            <a:ext cx="4038601" cy="293944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62150"/>
            <a:ext cx="2590800" cy="2319729"/>
          </a:xfrm>
          <a:prstGeom prst="rect">
            <a:avLst/>
          </a:prstGeom>
        </p:spPr>
      </p:pic>
      <p:sp>
        <p:nvSpPr>
          <p:cNvPr id="7" name="Flowchart: Punched Tape 6"/>
          <p:cNvSpPr/>
          <p:nvPr/>
        </p:nvSpPr>
        <p:spPr>
          <a:xfrm>
            <a:off x="381000" y="838200"/>
            <a:ext cx="2819400" cy="8191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MATERI SEBELUM UTS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429000" y="819150"/>
            <a:ext cx="54102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/>
              <a:t>Pembelajaran</a:t>
            </a:r>
            <a:r>
              <a:rPr lang="en-US" dirty="0"/>
              <a:t>, </a:t>
            </a:r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,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Hukum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Pengetian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intervensi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s-ES_tradnl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liberal</a:t>
            </a:r>
            <a:r>
              <a:rPr lang="es-ES_tradnl" dirty="0"/>
              <a:t> </a:t>
            </a:r>
            <a:r>
              <a:rPr lang="es-ES_tradnl" dirty="0" err="1"/>
              <a:t>dalam</a:t>
            </a:r>
            <a:r>
              <a:rPr lang="es-ES_tradnl" dirty="0"/>
              <a:t> </a:t>
            </a:r>
            <a:r>
              <a:rPr lang="es-ES_tradnl" dirty="0" err="1"/>
              <a:t>bentuk</a:t>
            </a:r>
            <a:r>
              <a:rPr lang="es-ES_tradnl" dirty="0"/>
              <a:t> </a:t>
            </a:r>
            <a:r>
              <a:rPr lang="es-ES_tradnl" dirty="0" err="1" smtClean="0"/>
              <a:t>makalah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/>
              <a:t>P</a:t>
            </a:r>
            <a:r>
              <a:rPr lang="en-US" dirty="0" err="1" smtClean="0"/>
              <a:t>engertian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err="1"/>
              <a:t>terpimpin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penerapannya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era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makalah</a:t>
            </a:r>
            <a:r>
              <a:rPr lang="en-US" dirty="0" smtClean="0"/>
              <a:t>.</a:t>
            </a:r>
            <a:endParaRPr lang="en-US" dirty="0" smtClean="0"/>
          </a:p>
          <a:p>
            <a:pPr marL="0" indent="0" algn="just" eaLnBrk="1" hangingPunct="1"/>
            <a:endParaRPr lang="en-US" dirty="0"/>
          </a:p>
          <a:p>
            <a:pPr algn="just" eaLnBrk="1" hangingPunct="1">
              <a:buFontTx/>
              <a:buAutoNum type="arabicPeriod"/>
            </a:pPr>
            <a:endParaRPr lang="en-US" dirty="0"/>
          </a:p>
          <a:p>
            <a:pPr marL="0" indent="0" algn="just" eaLnBrk="1" hangingPunct="1"/>
            <a:endParaRPr lang="en-US" dirty="0"/>
          </a:p>
          <a:p>
            <a:pPr eaLnBrk="1" hangingPunct="1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04800" y="838200"/>
            <a:ext cx="2819400" cy="7429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MATERI SETELAH UTS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895350"/>
            <a:ext cx="54102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Menjelaskan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makalah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/>
              <a:t>M</a:t>
            </a:r>
            <a:r>
              <a:rPr lang="en-US" dirty="0" err="1" smtClean="0"/>
              <a:t>enguraikan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demokratisasi</a:t>
            </a:r>
            <a:r>
              <a:rPr lang="en-US" dirty="0"/>
              <a:t>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pembangunan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berwatak</a:t>
            </a:r>
            <a:r>
              <a:rPr lang="en-US" dirty="0"/>
              <a:t> </a:t>
            </a:r>
            <a:r>
              <a:rPr lang="en-US" dirty="0" err="1" smtClean="0"/>
              <a:t>responsif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instabilitas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 smtClean="0"/>
              <a:t>makalah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Menguraikan</a:t>
            </a:r>
            <a:r>
              <a:rPr lang="en-US" dirty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entang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di </a:t>
            </a:r>
            <a:r>
              <a:rPr lang="en-US" dirty="0" err="1" smtClean="0"/>
              <a:t>daerah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de-DE" dirty="0"/>
              <a:t>M</a:t>
            </a:r>
            <a:r>
              <a:rPr lang="de-DE" dirty="0" smtClean="0"/>
              <a:t>emahami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Memahami</a:t>
            </a:r>
            <a:r>
              <a:rPr lang="en-US" dirty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surut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pasang</a:t>
            </a:r>
            <a:r>
              <a:rPr lang="en-US" dirty="0"/>
              <a:t> </a:t>
            </a:r>
            <a:r>
              <a:rPr lang="en-US" dirty="0" err="1"/>
              <a:t>naik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/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0" name="Flowchart: Punched Tape 9"/>
          <p:cNvSpPr/>
          <p:nvPr/>
        </p:nvSpPr>
        <p:spPr>
          <a:xfrm>
            <a:off x="304800" y="971550"/>
            <a:ext cx="2769996" cy="6858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VISI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3657600" y="1885950"/>
            <a:ext cx="502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dirty="0" err="1"/>
              <a:t>Menjadi</a:t>
            </a:r>
            <a:r>
              <a:rPr lang="en-US" dirty="0"/>
              <a:t> Program Magister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dirty="0" err="1" smtClean="0"/>
              <a:t>erbaik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regional </a:t>
            </a:r>
            <a:r>
              <a:rPr lang="en-US" dirty="0" err="1"/>
              <a:t>d</a:t>
            </a:r>
            <a:r>
              <a:rPr lang="en-US" dirty="0" err="1" smtClean="0"/>
              <a:t>alam</a:t>
            </a:r>
            <a:r>
              <a:rPr lang="en-US" dirty="0" smtClean="0"/>
              <a:t> : 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Pidana</a:t>
            </a:r>
            <a:r>
              <a:rPr lang="en-US" dirty="0" smtClean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/>
              <a:t>Tata Negara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80999" y="895350"/>
            <a:ext cx="2723941" cy="69333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3429000" y="666750"/>
            <a:ext cx="5334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/>
              <a:t>proses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kemandirian</a:t>
            </a:r>
            <a:endParaRPr lang="en-US" dirty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, </a:t>
            </a:r>
            <a:r>
              <a:rPr lang="en-US" dirty="0" err="1"/>
              <a:t>kepemimpinan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22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90"/>
            <a:ext cx="2647740" cy="2360054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80999" y="895350"/>
            <a:ext cx="2723941" cy="69333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3401209" y="742950"/>
            <a:ext cx="5209391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0" indent="0" algn="just" eaLnBrk="1" hangingPunct="1">
              <a:lnSpc>
                <a:spcPct val="150000"/>
              </a:lnSpc>
            </a:pPr>
            <a:endParaRPr lang="en-US" dirty="0" smtClean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,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 </a:t>
            </a:r>
            <a:endParaRPr lang="en-US" dirty="0" smtClean="0"/>
          </a:p>
          <a:p>
            <a:pPr marL="0" indent="0" algn="just" eaLnBrk="1" hangingPunct="1">
              <a:lnSpc>
                <a:spcPct val="150000"/>
              </a:lnSpc>
            </a:pPr>
            <a:endParaRPr lang="en-US" dirty="0" smtClean="0"/>
          </a:p>
          <a:p>
            <a:pPr marL="0" indent="0" algn="just" eaLnBrk="1" hangingPunct="1">
              <a:lnSpc>
                <a:spcPct val="150000"/>
              </a:lnSpc>
            </a:pPr>
            <a:endParaRPr lang="en-US" b="1" dirty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60" y="2157021"/>
            <a:ext cx="27432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299776" y="754498"/>
            <a:ext cx="6329624" cy="750452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SASARAN UTAMA PROGRAM PASCASARJANA 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581400" y="1503730"/>
            <a:ext cx="5181600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 smtClean="0"/>
              <a:t>Terbentuknya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:</a:t>
            </a:r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/>
              <a:t>, </a:t>
            </a:r>
          </a:p>
          <a:p>
            <a:pPr algn="just">
              <a:buFont typeface="Arial" charset="0"/>
              <a:buChar char="•"/>
            </a:pPr>
            <a:r>
              <a:rPr lang="en-US" dirty="0" err="1"/>
              <a:t>I</a:t>
            </a:r>
            <a:r>
              <a:rPr lang="en-US" dirty="0" err="1" smtClean="0"/>
              <a:t>ntegritas</a:t>
            </a:r>
            <a:r>
              <a:rPr lang="en-US" dirty="0"/>
              <a:t>, </a:t>
            </a:r>
            <a:endParaRPr lang="en-US" dirty="0" smtClean="0"/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Kompetensi</a:t>
            </a:r>
            <a:r>
              <a:rPr lang="en-US" dirty="0" smtClean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/>
              <a:t>saing</a:t>
            </a:r>
            <a:r>
              <a:rPr lang="en-US" dirty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0" indent="0" algn="just">
              <a:lnSpc>
                <a:spcPct val="150000"/>
              </a:lnSpc>
            </a:pP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i="1" dirty="0"/>
              <a:t>analytical ability, reading ability, learning ability and writing ability.</a:t>
            </a:r>
          </a:p>
        </p:txBody>
      </p:sp>
    </p:spTree>
    <p:extLst>
      <p:ext uri="{BB962C8B-B14F-4D97-AF65-F5344CB8AC3E}">
        <p14:creationId xmlns:p14="http://schemas.microsoft.com/office/powerpoint/2010/main" val="2214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24" y="2080821"/>
            <a:ext cx="2738176" cy="2378281"/>
          </a:xfrm>
          <a:prstGeom prst="rect">
            <a:avLst/>
          </a:prstGeom>
        </p:spPr>
      </p:pic>
      <p:sp>
        <p:nvSpPr>
          <p:cNvPr id="10" name="Flowchart: Punched Tape 9"/>
          <p:cNvSpPr/>
          <p:nvPr/>
        </p:nvSpPr>
        <p:spPr>
          <a:xfrm>
            <a:off x="304800" y="762000"/>
            <a:ext cx="2895600" cy="8953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SISTEM PENDIDIKAN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048000" y="679936"/>
            <a:ext cx="5791200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err="1" smtClean="0"/>
              <a:t>Menggunakan</a:t>
            </a:r>
            <a:r>
              <a:rPr lang="en-US" dirty="0"/>
              <a:t> </a:t>
            </a:r>
            <a:r>
              <a:rPr lang="en-US" b="1" i="1" dirty="0" smtClean="0"/>
              <a:t>“The Triangle Method”</a:t>
            </a:r>
            <a:r>
              <a:rPr lang="en-US" i="1" dirty="0"/>
              <a:t> </a:t>
            </a:r>
            <a:r>
              <a:rPr lang="en-US" dirty="0" err="1" smtClean="0"/>
              <a:t>pendekatan</a:t>
            </a:r>
            <a:r>
              <a:rPr lang="en-US" dirty="0"/>
              <a:t> </a:t>
            </a:r>
            <a:r>
              <a:rPr lang="en-US" dirty="0" err="1" smtClean="0"/>
              <a:t>multidimensi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(</a:t>
            </a:r>
            <a:r>
              <a:rPr lang="en-US" dirty="0" err="1"/>
              <a:t>praktisi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i="1" dirty="0"/>
              <a:t>complex structures</a:t>
            </a:r>
            <a:r>
              <a:rPr lang="en-US" dirty="0"/>
              <a:t>, </a:t>
            </a:r>
            <a:r>
              <a:rPr lang="en-US" i="1" dirty="0"/>
              <a:t>functions</a:t>
            </a:r>
            <a:r>
              <a:rPr lang="en-US" dirty="0"/>
              <a:t>, and </a:t>
            </a:r>
            <a:r>
              <a:rPr lang="en-US" i="1" dirty="0"/>
              <a:t>roles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memadukan</a:t>
            </a:r>
            <a:r>
              <a:rPr lang="en-US" dirty="0"/>
              <a:t> </a:t>
            </a:r>
            <a:r>
              <a:rPr lang="en-US" i="1" dirty="0"/>
              <a:t>concepts, views, professional knowledge and </a:t>
            </a:r>
            <a:r>
              <a:rPr lang="en-US" i="1" dirty="0" smtClean="0"/>
              <a:t>techniques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304800" y="762000"/>
            <a:ext cx="2895600" cy="8382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TUJUAN PRODI MH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581399" y="1106946"/>
            <a:ext cx="5019989" cy="1007604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MERUPAKAN ARAH PENGEMBANGAN INSTITUSI DARI DILAKSANAKANNYA MISI PRODI MH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3581400" y="2419350"/>
            <a:ext cx="5019989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magister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beretika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Lulusan</a:t>
            </a:r>
            <a:r>
              <a:rPr lang="en-US" dirty="0" smtClean="0"/>
              <a:t> yang </a:t>
            </a:r>
            <a:r>
              <a:rPr lang="en-US" dirty="0" err="1" smtClean="0"/>
              <a:t>berdaya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regional</a:t>
            </a:r>
          </a:p>
        </p:txBody>
      </p:sp>
    </p:spTree>
    <p:extLst>
      <p:ext uri="{BB962C8B-B14F-4D97-AF65-F5344CB8AC3E}">
        <p14:creationId xmlns:p14="http://schemas.microsoft.com/office/powerpoint/2010/main" val="2175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685</Words>
  <Application>Microsoft Office PowerPoint</Application>
  <PresentationFormat>On-screen Show (16:9)</PresentationFormat>
  <Paragraphs>94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Smart, Creative, and Entrepreneurial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ASUS-PC</cp:lastModifiedBy>
  <cp:revision>72</cp:revision>
  <dcterms:created xsi:type="dcterms:W3CDTF">2019-05-16T12:00:51Z</dcterms:created>
  <dcterms:modified xsi:type="dcterms:W3CDTF">2019-09-20T06:21:31Z</dcterms:modified>
</cp:coreProperties>
</file>