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27"/>
  </p:notesMasterIdLst>
  <p:sldIdLst>
    <p:sldId id="304" r:id="rId3"/>
    <p:sldId id="300" r:id="rId4"/>
    <p:sldId id="297" r:id="rId5"/>
    <p:sldId id="266" r:id="rId6"/>
    <p:sldId id="288" r:id="rId7"/>
    <p:sldId id="267" r:id="rId8"/>
    <p:sldId id="260" r:id="rId9"/>
    <p:sldId id="269" r:id="rId10"/>
    <p:sldId id="261" r:id="rId11"/>
    <p:sldId id="262" r:id="rId12"/>
    <p:sldId id="292" r:id="rId13"/>
    <p:sldId id="293" r:id="rId14"/>
    <p:sldId id="294" r:id="rId15"/>
    <p:sldId id="282" r:id="rId16"/>
    <p:sldId id="283" r:id="rId17"/>
    <p:sldId id="295" r:id="rId18"/>
    <p:sldId id="284" r:id="rId19"/>
    <p:sldId id="277" r:id="rId20"/>
    <p:sldId id="278" r:id="rId21"/>
    <p:sldId id="279" r:id="rId22"/>
    <p:sldId id="280" r:id="rId23"/>
    <p:sldId id="299" r:id="rId24"/>
    <p:sldId id="302" r:id="rId25"/>
    <p:sldId id="303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BBE3"/>
    <a:srgbClr val="F3FB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02" autoAdjust="0"/>
    <p:restoredTop sz="94574" autoAdjust="0"/>
  </p:normalViewPr>
  <p:slideViewPr>
    <p:cSldViewPr>
      <p:cViewPr>
        <p:scale>
          <a:sx n="41" d="100"/>
          <a:sy n="41" d="100"/>
        </p:scale>
        <p:origin x="-3642" y="-15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8DFAFED-3720-4CD7-A38B-A2ED33D236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36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7233FF-4188-4DEC-BA1A-A5DB0E8123E7}" type="slidenum">
              <a:rPr lang="id-ID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BD82F-B9D6-4071-979F-6B32FD22E7E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8DB5D-A2CB-4E97-9581-D6D8172B29C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73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5AFC9-F27B-4DDB-A247-CD2BFD291312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05BCC-2319-4C36-8B22-8C582579A5F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015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9D584-63FC-4AAC-B8A9-0906E345F78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6A6C3-1F88-4A3D-997E-B70091CD527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50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3CEF3-9EA7-4011-867A-2D00E6AACC8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95B1C-EAB2-45CA-AC21-ECD5BAE40F9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828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10041-F3D6-49A8-884E-7EDAD6CE3C0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F7653-9CF5-4B0C-8681-3A1377B3AAF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05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40130-43DF-44A8-A750-EA225F61D7C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71DED-88D4-4515-8694-104F0B19A95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093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39DEE-5662-4687-B910-78678C21A61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B8BF0-9E0A-47E1-970B-9061AC4959D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298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31EAB-3C12-4E97-BF6C-A25174E0E0C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5CD9F-7231-4FDB-8FBF-6BE8D483E81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05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CCDA3-47A5-4136-9580-6AF492F2165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8FF3A-AB46-4ADC-BAB4-77DCD8BA601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13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53C48-8CED-481A-BC00-E6D27B69019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511FF-FDF3-4DC1-9454-6842F1BB996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6384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CE1E4-0625-46C6-97FF-A11FF861F13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64760-7985-416D-8B28-A3495B08267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472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WordArt 8"/>
          <p:cNvSpPr>
            <a:spLocks noChangeArrowheads="1" noChangeShapeType="1" noTextEdit="1"/>
          </p:cNvSpPr>
          <p:nvPr userDrawn="1"/>
        </p:nvSpPr>
        <p:spPr bwMode="auto">
          <a:xfrm rot="5400000">
            <a:off x="7789862" y="4856163"/>
            <a:ext cx="2060575" cy="6477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Safitri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268F53-C899-4579-8972-C479C8F6360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DFE99DD-F7AB-4059-B483-14EB374903E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7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hyperlink" Target="file:///C:\Documents%20and%20Settings\zyrex\My%20Documents\Bahan%20presentasi%20kuliah\Character%20Building\renungan.pp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Bahan%20presentasi%20kuliah\kitaro%20-%20sejuk.mp3" TargetMode="Externa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Bahan%20presentasi%20kuliah\Peng%20Kep-HUMAS\implora%20-%20instrument.mp3" TargetMode="Externa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Bahan%20presentasi%20kuliah\Peng%20Kep-HUMAS\implora%20-%20instrument.mp3" TargetMode="Externa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3725863"/>
            <a:ext cx="5638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d-ID" b="1" dirty="0" smtClean="0">
                <a:solidFill>
                  <a:schemeClr val="bg1"/>
                </a:solidFill>
              </a:rPr>
              <a:t>Pengantar : Definisi dan 4 karakter dasar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PERTEMUAN </a:t>
            </a:r>
            <a:r>
              <a:rPr lang="id-ID" b="1" dirty="0" smtClean="0">
                <a:solidFill>
                  <a:schemeClr val="bg1"/>
                </a:solidFill>
              </a:rPr>
              <a:t> 1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d-ID" b="1" dirty="0" smtClean="0">
                <a:solidFill>
                  <a:schemeClr val="bg1"/>
                </a:solidFill>
              </a:rPr>
              <a:t>Dra Safitri M.Msu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FAKULTAS</a:t>
            </a:r>
            <a:r>
              <a:rPr lang="id-ID" b="1" dirty="0" smtClean="0">
                <a:solidFill>
                  <a:schemeClr val="bg1"/>
                </a:solidFill>
              </a:rPr>
              <a:t> PSIKOLOGI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WordArt 7"/>
          <p:cNvSpPr>
            <a:spLocks noChangeArrowheads="1" noChangeShapeType="1" noTextEdit="1"/>
          </p:cNvSpPr>
          <p:nvPr/>
        </p:nvSpPr>
        <p:spPr bwMode="auto">
          <a:xfrm>
            <a:off x="4427984" y="1589584"/>
            <a:ext cx="38163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Pengantar </a:t>
            </a:r>
          </a:p>
        </p:txBody>
      </p:sp>
      <p:sp>
        <p:nvSpPr>
          <p:cNvPr id="5" name="WordArt 9"/>
          <p:cNvSpPr>
            <a:spLocks noChangeArrowheads="1" noChangeShapeType="1" noTextEdit="1"/>
          </p:cNvSpPr>
          <p:nvPr/>
        </p:nvSpPr>
        <p:spPr bwMode="auto">
          <a:xfrm>
            <a:off x="3200400" y="2492896"/>
            <a:ext cx="546546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Character Building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7045"/>
            <a:ext cx="2987824" cy="231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8241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ilm awal kepribadian.wmv">
            <a:hlinkClick r:id="" action="ppaction://media"/>
          </p:cNvPr>
          <p:cNvPicPr>
            <a:picLocks noGrp="1" noChangeAspect="1"/>
          </p:cNvPicPr>
          <p:nvPr>
            <p:ph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1513" y="274638"/>
            <a:ext cx="7802562" cy="58515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116013" y="2852738"/>
            <a:ext cx="640873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 err="1" smtClean="0"/>
              <a:t>Tabiat</a:t>
            </a:r>
            <a:r>
              <a:rPr lang="en-US" sz="3200" dirty="0" smtClean="0"/>
              <a:t>, </a:t>
            </a:r>
            <a:r>
              <a:rPr lang="en-US" sz="3200" dirty="0" err="1" smtClean="0"/>
              <a:t>watak</a:t>
            </a:r>
            <a:r>
              <a:rPr lang="en-US" sz="3200" dirty="0" smtClean="0"/>
              <a:t>, </a:t>
            </a:r>
            <a:r>
              <a:rPr lang="en-US" sz="3200" dirty="0" err="1" smtClean="0"/>
              <a:t>sifat-sifat</a:t>
            </a:r>
            <a:r>
              <a:rPr lang="en-US" sz="3200" dirty="0" smtClean="0"/>
              <a:t> </a:t>
            </a:r>
            <a:r>
              <a:rPr lang="en-US" sz="3200" dirty="0" err="1" smtClean="0"/>
              <a:t>kejiwaan</a:t>
            </a:r>
            <a:r>
              <a:rPr lang="en-US" sz="3200" dirty="0" smtClean="0"/>
              <a:t>, </a:t>
            </a:r>
            <a:r>
              <a:rPr lang="en-US" sz="3200" dirty="0" err="1" smtClean="0"/>
              <a:t>akhlak</a:t>
            </a:r>
            <a:r>
              <a:rPr lang="en-US" sz="3200" dirty="0" smtClean="0"/>
              <a:t> </a:t>
            </a:r>
            <a:r>
              <a:rPr lang="en-US" sz="3200" dirty="0" err="1" smtClean="0"/>
              <a:t>atau</a:t>
            </a:r>
            <a:r>
              <a:rPr lang="en-US" sz="3200" dirty="0" smtClean="0"/>
              <a:t> </a:t>
            </a:r>
            <a:r>
              <a:rPr lang="en-US" sz="3200" dirty="0" err="1" smtClean="0"/>
              <a:t>budi</a:t>
            </a:r>
            <a:r>
              <a:rPr lang="en-US" sz="3200" dirty="0" smtClean="0"/>
              <a:t> </a:t>
            </a:r>
            <a:r>
              <a:rPr lang="en-US" sz="3200" dirty="0" err="1" smtClean="0"/>
              <a:t>pekerti</a:t>
            </a:r>
            <a:r>
              <a:rPr lang="en-US" sz="3200" dirty="0" smtClean="0"/>
              <a:t> yang </a:t>
            </a:r>
            <a:r>
              <a:rPr lang="en-US" sz="3200" dirty="0" err="1" smtClean="0"/>
              <a:t>membedakan</a:t>
            </a:r>
            <a:r>
              <a:rPr lang="en-US" sz="3200" dirty="0" smtClean="0"/>
              <a:t> </a:t>
            </a:r>
            <a:r>
              <a:rPr lang="en-US" sz="3200" dirty="0" err="1" smtClean="0"/>
              <a:t>seseorang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yang lain</a:t>
            </a:r>
            <a:endParaRPr lang="en-US" sz="3200" dirty="0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032000" y="1233488"/>
            <a:ext cx="673934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d-ID" sz="4000" b="1" dirty="0"/>
              <a:t>Definisi </a:t>
            </a:r>
            <a:r>
              <a:rPr lang="id-ID" sz="4000" b="1" dirty="0" smtClean="0"/>
              <a:t>K</a:t>
            </a:r>
            <a:r>
              <a:rPr lang="en-US" sz="4000" b="1" dirty="0" err="1" smtClean="0"/>
              <a:t>arakter</a:t>
            </a:r>
            <a:endParaRPr lang="en-US" sz="4000" b="1" dirty="0"/>
          </a:p>
          <a:p>
            <a:r>
              <a:rPr lang="id-ID" sz="4000" b="1" dirty="0"/>
              <a:t> </a:t>
            </a:r>
            <a:r>
              <a:rPr lang="en-US" sz="4000" b="1" dirty="0" smtClean="0"/>
              <a:t>(</a:t>
            </a:r>
            <a:r>
              <a:rPr lang="en-US" sz="4000" b="1" dirty="0" err="1" smtClean="0"/>
              <a:t>kamus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bahasa</a:t>
            </a:r>
            <a:r>
              <a:rPr lang="en-US" sz="4000" b="1" dirty="0" smtClean="0"/>
              <a:t> Indonesia)</a:t>
            </a:r>
            <a:endParaRPr lang="en-US" sz="40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116013" y="2852738"/>
            <a:ext cx="640873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 err="1" smtClean="0"/>
              <a:t>Keseluruhan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nilai-nilai</a:t>
            </a:r>
            <a:r>
              <a:rPr lang="en-US" sz="3200" dirty="0" smtClean="0"/>
              <a:t>. </a:t>
            </a:r>
            <a:r>
              <a:rPr lang="en-US" sz="3200" dirty="0" err="1" smtClean="0"/>
              <a:t>Keyakinan</a:t>
            </a:r>
            <a:r>
              <a:rPr lang="en-US" sz="3200" dirty="0" smtClean="0"/>
              <a:t>,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kepribadian</a:t>
            </a:r>
            <a:r>
              <a:rPr lang="en-US" sz="3200" dirty="0" smtClean="0"/>
              <a:t>, </a:t>
            </a:r>
            <a:r>
              <a:rPr lang="en-US" sz="3200" dirty="0" err="1" smtClean="0"/>
              <a:t>seperti</a:t>
            </a:r>
            <a:r>
              <a:rPr lang="en-US" sz="3200" dirty="0" smtClean="0"/>
              <a:t> </a:t>
            </a:r>
            <a:r>
              <a:rPr lang="en-US" sz="3200" dirty="0" err="1" smtClean="0"/>
              <a:t>ketulusan</a:t>
            </a:r>
            <a:r>
              <a:rPr lang="en-US" sz="3200" dirty="0" smtClean="0"/>
              <a:t>, </a:t>
            </a:r>
            <a:r>
              <a:rPr lang="en-US" sz="3200" dirty="0" err="1" smtClean="0"/>
              <a:t>sifat</a:t>
            </a:r>
            <a:r>
              <a:rPr lang="en-US" sz="3200" dirty="0" smtClean="0"/>
              <a:t> </a:t>
            </a:r>
            <a:r>
              <a:rPr lang="en-US" sz="3200" dirty="0" err="1" smtClean="0"/>
              <a:t>tidak</a:t>
            </a:r>
            <a:r>
              <a:rPr lang="en-US" sz="3200" dirty="0" smtClean="0"/>
              <a:t> </a:t>
            </a:r>
            <a:r>
              <a:rPr lang="en-US" sz="3200" dirty="0" err="1" smtClean="0"/>
              <a:t>mementingkan</a:t>
            </a:r>
            <a:r>
              <a:rPr lang="en-US" sz="3200" dirty="0" smtClean="0"/>
              <a:t> </a:t>
            </a:r>
            <a:r>
              <a:rPr lang="en-US" sz="3200" dirty="0" err="1" smtClean="0"/>
              <a:t>diri</a:t>
            </a:r>
            <a:r>
              <a:rPr lang="en-US" sz="3200" dirty="0" smtClean="0"/>
              <a:t> </a:t>
            </a:r>
            <a:r>
              <a:rPr lang="en-US" sz="3200" dirty="0" err="1" smtClean="0"/>
              <a:t>sendiri</a:t>
            </a:r>
            <a:r>
              <a:rPr lang="en-US" sz="3200" dirty="0" smtClean="0"/>
              <a:t>, </a:t>
            </a:r>
            <a:r>
              <a:rPr lang="en-US" sz="3200" dirty="0" err="1" smtClean="0"/>
              <a:t>pengertian</a:t>
            </a:r>
            <a:r>
              <a:rPr lang="en-US" sz="3200" dirty="0" smtClean="0"/>
              <a:t>, </a:t>
            </a:r>
            <a:r>
              <a:rPr lang="en-US" sz="3200" dirty="0" err="1" smtClean="0"/>
              <a:t>pendirian</a:t>
            </a:r>
            <a:r>
              <a:rPr lang="en-US" sz="3200" dirty="0" smtClean="0"/>
              <a:t>, </a:t>
            </a:r>
            <a:r>
              <a:rPr lang="en-US" sz="3200" dirty="0" err="1" smtClean="0"/>
              <a:t>keberanian</a:t>
            </a:r>
            <a:r>
              <a:rPr lang="en-US" sz="3200" dirty="0" smtClean="0"/>
              <a:t>, </a:t>
            </a:r>
            <a:r>
              <a:rPr lang="en-US" sz="3200" dirty="0" err="1" smtClean="0"/>
              <a:t>loyalitas</a:t>
            </a:r>
            <a:r>
              <a:rPr lang="en-US" sz="3200" dirty="0" smtClean="0"/>
              <a:t>, </a:t>
            </a:r>
            <a:r>
              <a:rPr lang="en-US" sz="3200" dirty="0" err="1" smtClean="0"/>
              <a:t>dan</a:t>
            </a:r>
            <a:r>
              <a:rPr lang="en-US" sz="3200" dirty="0" smtClean="0"/>
              <a:t> rasa </a:t>
            </a:r>
            <a:r>
              <a:rPr lang="en-US" sz="3200" dirty="0" err="1" smtClean="0"/>
              <a:t>hormat</a:t>
            </a:r>
            <a:endParaRPr lang="en-US" sz="3200" dirty="0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032000" y="1233488"/>
            <a:ext cx="426430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d-ID" sz="4000" b="1" dirty="0"/>
              <a:t>Definisi </a:t>
            </a:r>
            <a:r>
              <a:rPr lang="id-ID" sz="4000" b="1" dirty="0" smtClean="0"/>
              <a:t>K</a:t>
            </a:r>
            <a:r>
              <a:rPr lang="en-US" sz="4000" b="1" dirty="0" err="1" smtClean="0"/>
              <a:t>arakter</a:t>
            </a:r>
            <a:endParaRPr lang="en-US" sz="4000" b="1" dirty="0"/>
          </a:p>
          <a:p>
            <a:r>
              <a:rPr lang="id-ID" sz="4000" b="1" dirty="0"/>
              <a:t> </a:t>
            </a:r>
            <a:r>
              <a:rPr lang="en-US" sz="4000" b="1" dirty="0" smtClean="0"/>
              <a:t>(</a:t>
            </a:r>
            <a:r>
              <a:rPr lang="en-US" sz="4000" b="1" dirty="0" err="1" smtClean="0"/>
              <a:t>Alpiyanto</a:t>
            </a:r>
            <a:r>
              <a:rPr lang="en-US" sz="4000" b="1" dirty="0" smtClean="0"/>
              <a:t>)</a:t>
            </a:r>
            <a:endParaRPr lang="en-US" sz="40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/>
          <a:lstStyle/>
          <a:p>
            <a:r>
              <a:rPr lang="en-US" sz="2800" dirty="0" err="1" smtClean="0"/>
              <a:t>Hasil</a:t>
            </a:r>
            <a:r>
              <a:rPr lang="en-US" sz="2800" dirty="0" smtClean="0"/>
              <a:t> survey </a:t>
            </a:r>
            <a:r>
              <a:rPr lang="en-US" sz="2800" dirty="0" err="1" smtClean="0"/>
              <a:t>karakteristik</a:t>
            </a:r>
            <a:r>
              <a:rPr lang="en-US" sz="2800" dirty="0" smtClean="0"/>
              <a:t> CEO (Chief </a:t>
            </a:r>
            <a:r>
              <a:rPr lang="en-US" sz="2800" dirty="0" err="1" smtClean="0"/>
              <a:t>Excecutive</a:t>
            </a:r>
            <a:r>
              <a:rPr lang="en-US" sz="2800" dirty="0" smtClean="0"/>
              <a:t> Officer) </a:t>
            </a:r>
            <a:r>
              <a:rPr lang="en-US" sz="2800" dirty="0" err="1" smtClean="0"/>
              <a:t>di</a:t>
            </a:r>
            <a:r>
              <a:rPr lang="en-US" sz="2800" dirty="0" smtClean="0"/>
              <a:t> 6 </a:t>
            </a:r>
            <a:r>
              <a:rPr lang="en-US" sz="2800" dirty="0" err="1" smtClean="0"/>
              <a:t>benua</a:t>
            </a:r>
            <a:r>
              <a:rPr lang="en-US" sz="2800" dirty="0" smtClean="0"/>
              <a:t>,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menilai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memilih</a:t>
            </a:r>
            <a:r>
              <a:rPr lang="en-US" sz="2800" dirty="0" smtClean="0"/>
              <a:t> 7 </a:t>
            </a:r>
            <a:r>
              <a:rPr lang="en-US" sz="2800" dirty="0" err="1" smtClean="0"/>
              <a:t>karakteristik</a:t>
            </a:r>
            <a:r>
              <a:rPr lang="en-US" sz="2800" dirty="0" smtClean="0"/>
              <a:t> CEO ideal </a:t>
            </a:r>
            <a:r>
              <a:rPr lang="en-US" sz="2800" dirty="0" err="1" smtClean="0"/>
              <a:t>tahun</a:t>
            </a:r>
            <a:r>
              <a:rPr lang="en-US" sz="2800" dirty="0" smtClean="0"/>
              <a:t> 2002,1995, 1987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28596" y="2357430"/>
          <a:ext cx="8229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4470"/>
                <a:gridCol w="387193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Peringkat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karakter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Responden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Jujur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88            88             83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Berfikiran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maju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71            75             62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kompeten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66             63            67     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Dapat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memberi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inspirasi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65             68            58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cerdas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47             40</a:t>
                      </a:r>
                      <a:r>
                        <a:rPr lang="en-US" baseline="0" dirty="0" smtClean="0"/>
                        <a:t>            43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42              49           40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Berpandangan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luas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40              40            37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mandiri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6                  5            10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051050" y="493713"/>
            <a:ext cx="39417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d-ID" sz="4000"/>
              <a:t>4 Karakter dasar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79400" y="1557338"/>
            <a:ext cx="8864600" cy="502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id-ID" sz="3600" b="1"/>
              <a:t>Koleris :</a:t>
            </a:r>
          </a:p>
          <a:p>
            <a:pPr marL="342900" indent="-342900"/>
            <a:r>
              <a:rPr lang="id-ID" sz="3200"/>
              <a:t>    - Praktis, melihat segala sesuatu berdasar</a:t>
            </a:r>
            <a:endParaRPr lang="en-US" sz="3200"/>
          </a:p>
          <a:p>
            <a:pPr marL="342900" indent="-342900"/>
            <a:r>
              <a:rPr lang="en-US" sz="3200"/>
              <a:t>      </a:t>
            </a:r>
            <a:r>
              <a:rPr lang="id-ID" sz="3200"/>
              <a:t>kan fungsinya</a:t>
            </a:r>
            <a:r>
              <a:rPr lang="en-US" sz="3200"/>
              <a:t> . </a:t>
            </a:r>
            <a:r>
              <a:rPr lang="id-ID" sz="3200"/>
              <a:t>Dominan, banyak bicara,</a:t>
            </a:r>
            <a:endParaRPr lang="en-US" sz="3200"/>
          </a:p>
          <a:p>
            <a:pPr marL="342900" indent="-342900"/>
            <a:r>
              <a:rPr lang="en-US" sz="3200"/>
              <a:t>     </a:t>
            </a:r>
            <a:r>
              <a:rPr lang="id-ID" sz="3200"/>
              <a:t> tegas, serius, bergerak serba cepat </a:t>
            </a:r>
          </a:p>
          <a:p>
            <a:pPr marL="342900" indent="-342900"/>
            <a:r>
              <a:rPr lang="id-ID" sz="3200"/>
              <a:t>      dan tak suka membuang-buang waktu. </a:t>
            </a:r>
            <a:endParaRPr lang="en-US" sz="3200"/>
          </a:p>
          <a:p>
            <a:pPr marL="342900" indent="-342900"/>
            <a:r>
              <a:rPr lang="en-US" sz="3200"/>
              <a:t>      </a:t>
            </a:r>
            <a:r>
              <a:rPr lang="id-ID" sz="3200"/>
              <a:t>Mengatakan apa adanya tanpa</a:t>
            </a:r>
            <a:r>
              <a:rPr lang="en-US" sz="3200"/>
              <a:t> t</a:t>
            </a:r>
            <a:r>
              <a:rPr lang="id-ID" sz="3200"/>
              <a:t>edeng</a:t>
            </a:r>
            <a:endParaRPr lang="en-US" sz="3200"/>
          </a:p>
          <a:p>
            <a:pPr marL="342900" indent="-342900"/>
            <a:r>
              <a:rPr lang="en-US" sz="3200"/>
              <a:t>      </a:t>
            </a:r>
            <a:r>
              <a:rPr lang="id-ID" sz="3200"/>
              <a:t> aling-aling</a:t>
            </a:r>
          </a:p>
          <a:p>
            <a:pPr marL="342900" indent="-342900"/>
            <a:r>
              <a:rPr lang="id-ID" sz="3200"/>
              <a:t>    - </a:t>
            </a:r>
            <a:r>
              <a:rPr lang="id-ID" sz="3200" b="1"/>
              <a:t>Kelemahan</a:t>
            </a:r>
            <a:r>
              <a:rPr lang="id-ID" sz="3200"/>
              <a:t> : kurang rileks, kurang sabar</a:t>
            </a:r>
          </a:p>
          <a:p>
            <a:pPr marL="342900" indent="-342900"/>
            <a:r>
              <a:rPr lang="id-ID" sz="3200"/>
              <a:t>      sering mersa benar sendiri, sering </a:t>
            </a:r>
            <a:endParaRPr lang="en-US" sz="3200"/>
          </a:p>
          <a:p>
            <a:pPr marL="342900" indent="-342900"/>
            <a:r>
              <a:rPr lang="en-US" sz="3200"/>
              <a:t>      </a:t>
            </a:r>
            <a:r>
              <a:rPr lang="id-ID" sz="3200"/>
              <a:t>memaksa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2051050" y="493713"/>
            <a:ext cx="39417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d-ID" sz="4000"/>
              <a:t>4 Karakter dasar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79400" y="1557338"/>
            <a:ext cx="8864600" cy="502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/>
            <a:r>
              <a:rPr lang="en-US" sz="3600" b="1"/>
              <a:t>2. </a:t>
            </a:r>
            <a:r>
              <a:rPr lang="id-ID" sz="3600" b="1"/>
              <a:t>Sanguinis:</a:t>
            </a:r>
          </a:p>
          <a:p>
            <a:pPr marL="342900" indent="-342900"/>
            <a:r>
              <a:rPr lang="id-ID" sz="3200"/>
              <a:t>    -Banyak bicara dan suka menjadi pusat per-</a:t>
            </a:r>
          </a:p>
          <a:p>
            <a:pPr marL="342900" indent="-342900"/>
            <a:r>
              <a:rPr lang="id-ID" sz="3200"/>
              <a:t>     hatian. Ingin menonjol, termasuk</a:t>
            </a:r>
          </a:p>
          <a:p>
            <a:pPr marL="342900" indent="-342900"/>
            <a:r>
              <a:rPr lang="id-ID"/>
              <a:t>         </a:t>
            </a:r>
            <a:r>
              <a:rPr lang="id-ID" sz="3200"/>
              <a:t>mendominasi percakapan. Dapat bicara</a:t>
            </a:r>
          </a:p>
          <a:p>
            <a:pPr marL="342900" indent="-342900"/>
            <a:r>
              <a:rPr lang="id-ID" sz="3200"/>
              <a:t>     tanpa jeda&gt; Menyukai kesenangan, memiliki </a:t>
            </a:r>
          </a:p>
          <a:p>
            <a:pPr marL="342900" indent="-342900"/>
            <a:r>
              <a:rPr lang="id-ID" sz="3200"/>
              <a:t>     banyak minat</a:t>
            </a:r>
            <a:r>
              <a:rPr lang="en-US" sz="3200"/>
              <a:t>    </a:t>
            </a:r>
            <a:endParaRPr lang="id-ID" sz="3200"/>
          </a:p>
          <a:p>
            <a:pPr marL="342900" indent="-342900"/>
            <a:r>
              <a:rPr lang="id-ID" sz="3200"/>
              <a:t>   - </a:t>
            </a:r>
            <a:r>
              <a:rPr lang="id-ID" sz="3200" b="1"/>
              <a:t>Kelemahan </a:t>
            </a:r>
            <a:r>
              <a:rPr lang="en-US" sz="3200"/>
              <a:t> :</a:t>
            </a:r>
            <a:r>
              <a:rPr lang="id-ID" sz="3200"/>
              <a:t>sering tidak fokus, kurang</a:t>
            </a:r>
            <a:endParaRPr lang="en-US" sz="3200"/>
          </a:p>
          <a:p>
            <a:pPr marL="342900" indent="-342900"/>
            <a:r>
              <a:rPr lang="en-US" sz="3200"/>
              <a:t>     </a:t>
            </a:r>
            <a:r>
              <a:rPr lang="id-ID" sz="3200"/>
              <a:t>disiplin, kurang terorganisasi, cenderung</a:t>
            </a:r>
          </a:p>
          <a:p>
            <a:pPr marL="342900" indent="-342900"/>
            <a:r>
              <a:rPr lang="id-ID" sz="3200"/>
              <a:t>     mementingkan  diri sendiri, pelupa dan </a:t>
            </a:r>
          </a:p>
          <a:p>
            <a:pPr marL="342900" indent="-342900"/>
            <a:r>
              <a:rPr lang="id-ID" sz="3200"/>
              <a:t>     cenderung kekanak-kanakan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051050" y="493713"/>
            <a:ext cx="39417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d-ID" sz="4000"/>
              <a:t>4 Karakter dasar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79400" y="1557338"/>
            <a:ext cx="8864600" cy="502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/>
            <a:r>
              <a:rPr lang="en-US" sz="3600" b="1"/>
              <a:t>3. Phlegmatis</a:t>
            </a:r>
            <a:r>
              <a:rPr lang="id-ID" sz="3600" b="1"/>
              <a:t>:</a:t>
            </a:r>
          </a:p>
          <a:p>
            <a:pPr marL="342900" indent="-342900"/>
            <a:r>
              <a:rPr lang="id-ID" sz="3200"/>
              <a:t>    -</a:t>
            </a:r>
            <a:r>
              <a:rPr lang="en-US" sz="3200"/>
              <a:t>  Introvert dan lowprofile. Tidak suka jadi </a:t>
            </a:r>
          </a:p>
          <a:p>
            <a:pPr marL="342900" indent="-342900"/>
            <a:r>
              <a:rPr lang="en-US" sz="3200"/>
              <a:t>       pusat perhatian. Mudah menyesuaikan</a:t>
            </a:r>
          </a:p>
          <a:p>
            <a:pPr marL="342900" indent="-342900"/>
            <a:r>
              <a:rPr lang="en-US" sz="3200"/>
              <a:t>       diri dan dpt menjadi pendengar yang baik.</a:t>
            </a:r>
          </a:p>
          <a:p>
            <a:pPr marL="342900" indent="-342900"/>
            <a:r>
              <a:rPr lang="en-US" sz="3200"/>
              <a:t>       Tidak menyukai konflik ataupun mengha</a:t>
            </a:r>
          </a:p>
          <a:p>
            <a:pPr marL="342900" indent="-342900"/>
            <a:r>
              <a:rPr lang="en-US" sz="3200"/>
              <a:t>       dapi orang lain dg frontal. Santai dan yidak</a:t>
            </a:r>
          </a:p>
          <a:p>
            <a:pPr marL="342900" indent="-342900"/>
            <a:r>
              <a:rPr lang="en-US" sz="3200"/>
              <a:t>       tergesa-gesa</a:t>
            </a:r>
            <a:endParaRPr lang="id-ID" sz="3200"/>
          </a:p>
          <a:p>
            <a:pPr marL="342900" indent="-342900"/>
            <a:r>
              <a:rPr lang="en-US" sz="3200"/>
              <a:t>     </a:t>
            </a:r>
            <a:r>
              <a:rPr lang="id-ID" sz="3200"/>
              <a:t>-</a:t>
            </a:r>
            <a:r>
              <a:rPr lang="id-ID" sz="3200" b="1"/>
              <a:t>Kelemahan </a:t>
            </a:r>
            <a:r>
              <a:rPr lang="en-US" sz="3200"/>
              <a:t> : kurang bersemangat, kurang</a:t>
            </a:r>
          </a:p>
          <a:p>
            <a:pPr marL="342900" indent="-342900"/>
            <a:r>
              <a:rPr lang="en-US" sz="3200"/>
              <a:t>      menyukai perubahan, suka menunda, </a:t>
            </a:r>
          </a:p>
          <a:p>
            <a:pPr marL="342900" indent="-342900"/>
            <a:r>
              <a:rPr lang="en-US" sz="3200"/>
              <a:t>      sulit mengambil keputusan</a:t>
            </a:r>
            <a:endParaRPr lang="id-ID" sz="32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051050" y="493713"/>
            <a:ext cx="39417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d-ID" sz="4000"/>
              <a:t>4 Karakter dasar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279400" y="1557338"/>
            <a:ext cx="8864600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/>
            <a:r>
              <a:rPr lang="en-US" sz="3600" b="1"/>
              <a:t>4. </a:t>
            </a:r>
            <a:r>
              <a:rPr lang="id-ID" sz="3600" b="1"/>
              <a:t>Melankolis:</a:t>
            </a:r>
          </a:p>
          <a:p>
            <a:pPr marL="342900" indent="-342900"/>
            <a:r>
              <a:rPr lang="id-ID" sz="3200"/>
              <a:t>    -  perfeksionis dan introvert. Memiliki disiplin</a:t>
            </a:r>
          </a:p>
          <a:p>
            <a:pPr marL="342900" indent="-342900"/>
            <a:r>
              <a:rPr lang="id-ID" sz="3200"/>
              <a:t>       yang tinggi, sangat terorganisasi, pekerja</a:t>
            </a:r>
          </a:p>
          <a:p>
            <a:pPr marL="342900" indent="-342900"/>
            <a:r>
              <a:rPr lang="id-ID" sz="3200"/>
              <a:t>       keras dan sangat teliti. Serius dan senang</a:t>
            </a:r>
          </a:p>
          <a:p>
            <a:pPr marL="342900" indent="-342900"/>
            <a:r>
              <a:rPr lang="id-ID" sz="3200"/>
              <a:t>       bicara terang-terangan</a:t>
            </a:r>
          </a:p>
          <a:p>
            <a:pPr marL="342900" indent="-342900"/>
            <a:r>
              <a:rPr lang="id-ID" sz="3200"/>
              <a:t>    - </a:t>
            </a:r>
            <a:r>
              <a:rPr lang="id-ID" sz="3200" b="1"/>
              <a:t>Kelemahan </a:t>
            </a:r>
            <a:r>
              <a:rPr lang="id-ID" sz="3200"/>
              <a:t> :kurang gembira, mudah ter-</a:t>
            </a:r>
          </a:p>
          <a:p>
            <a:pPr marL="342900" indent="-342900"/>
            <a:r>
              <a:rPr lang="id-ID" sz="3200"/>
              <a:t>      tekan, citra diri rendah, cenderung menunda</a:t>
            </a:r>
          </a:p>
          <a:p>
            <a:pPr marL="342900" indent="-342900"/>
            <a:r>
              <a:rPr lang="id-ID" sz="3200"/>
              <a:t>      nunda, cenderung mengajukan tuntutan </a:t>
            </a:r>
          </a:p>
          <a:p>
            <a:pPr marL="342900" indent="-342900"/>
            <a:r>
              <a:rPr lang="id-ID" sz="3200"/>
              <a:t>      yang tidak realistis kepada orang lain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835150" y="1557338"/>
            <a:ext cx="5618163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d-ID" sz="3200"/>
              <a:t>Taburkanlah benih pikiran</a:t>
            </a:r>
          </a:p>
          <a:p>
            <a:r>
              <a:rPr lang="id-ID" sz="3200"/>
              <a:t>    kau akan menuai aksi</a:t>
            </a:r>
          </a:p>
          <a:p>
            <a:r>
              <a:rPr lang="id-ID" sz="3200"/>
              <a:t>Taburkanlah benih aksi,</a:t>
            </a:r>
          </a:p>
          <a:p>
            <a:r>
              <a:rPr lang="id-ID" sz="3200"/>
              <a:t>   kau akan menuai kebiasaan</a:t>
            </a:r>
          </a:p>
          <a:p>
            <a:r>
              <a:rPr lang="id-ID" sz="3200"/>
              <a:t>Taburkanlah benih kebiasaan,</a:t>
            </a:r>
          </a:p>
          <a:p>
            <a:r>
              <a:rPr lang="id-ID" sz="3200"/>
              <a:t>   kau akan menuai karakter</a:t>
            </a:r>
          </a:p>
          <a:p>
            <a:r>
              <a:rPr lang="id-ID" sz="3200"/>
              <a:t>Taburkanlah benih karakter,</a:t>
            </a:r>
          </a:p>
          <a:p>
            <a:r>
              <a:rPr lang="id-ID" sz="3200"/>
              <a:t>  kaupun akan menuai takdir</a:t>
            </a:r>
          </a:p>
          <a:p>
            <a:endParaRPr lang="id-ID" sz="3200"/>
          </a:p>
          <a:p>
            <a:r>
              <a:rPr lang="id-ID" sz="3200"/>
              <a:t>( Charles Reade)</a:t>
            </a:r>
          </a:p>
        </p:txBody>
      </p:sp>
      <p:sp>
        <p:nvSpPr>
          <p:cNvPr id="34822" name="WordArt 6">
            <a:hlinkClick r:id="rId4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1908175" y="260350"/>
            <a:ext cx="4824413" cy="10080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2866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Renungan</a:t>
            </a:r>
          </a:p>
        </p:txBody>
      </p:sp>
      <p:pic>
        <p:nvPicPr>
          <p:cNvPr id="2" name="kitaro - seju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448175" y="32464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35844" name="Rectangle 2"/>
          <p:cNvSpPr>
            <a:spLocks noChangeArrowheads="1"/>
          </p:cNvSpPr>
          <p:nvPr/>
        </p:nvSpPr>
        <p:spPr bwMode="auto">
          <a:xfrm>
            <a:off x="2051050" y="496888"/>
            <a:ext cx="6049963" cy="600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4000" b="1" dirty="0">
                <a:solidFill>
                  <a:srgbClr val="88005E"/>
                </a:solidFill>
                <a:latin typeface="Comic Sans MS" pitchFamily="66" charset="0"/>
                <a:ea typeface="ＭＳ Ｐゴシック" pitchFamily="-109" charset="-128"/>
              </a:rPr>
              <a:t>Children Learn What They Live</a:t>
            </a:r>
            <a:r>
              <a:rPr lang="en-US" sz="4000" b="1" dirty="0">
                <a:solidFill>
                  <a:srgbClr val="D60093"/>
                </a:solidFill>
                <a:latin typeface="Comic Sans MS" pitchFamily="66" charset="0"/>
                <a:ea typeface="ＭＳ Ｐゴシック" pitchFamily="-109" charset="-128"/>
              </a:rPr>
              <a:t> </a:t>
            </a:r>
            <a:br>
              <a:rPr lang="en-US" sz="4000" b="1" dirty="0">
                <a:solidFill>
                  <a:srgbClr val="D60093"/>
                </a:solidFill>
                <a:latin typeface="Comic Sans MS" pitchFamily="66" charset="0"/>
                <a:ea typeface="ＭＳ Ｐゴシック" pitchFamily="-109" charset="-128"/>
              </a:rPr>
            </a:br>
            <a:r>
              <a:rPr lang="id-ID" sz="2800" dirty="0">
                <a:latin typeface="Comic Sans MS" pitchFamily="66" charset="0"/>
                <a:ea typeface="ＭＳ Ｐゴシック" pitchFamily="-109" charset="-128"/>
              </a:rPr>
              <a:t>Jika anak dibesarkan dengan celaan </a:t>
            </a:r>
          </a:p>
          <a:p>
            <a:pPr algn="ctr"/>
            <a:r>
              <a:rPr lang="id-ID" sz="2800" dirty="0">
                <a:latin typeface="Comic Sans MS" pitchFamily="66" charset="0"/>
                <a:ea typeface="ＭＳ Ｐゴシック" pitchFamily="-109" charset="-128"/>
              </a:rPr>
              <a:t>Ia belajar memaki </a:t>
            </a:r>
          </a:p>
          <a:p>
            <a:pPr algn="ctr"/>
            <a:r>
              <a:rPr lang="id-ID" sz="2800" dirty="0">
                <a:latin typeface="Comic Sans MS" pitchFamily="66" charset="0"/>
                <a:ea typeface="ＭＳ Ｐゴシック" pitchFamily="-109" charset="-128"/>
              </a:rPr>
              <a:t>Jika anak dibesarkan dengan permusuhan </a:t>
            </a:r>
          </a:p>
          <a:p>
            <a:pPr algn="ctr"/>
            <a:r>
              <a:rPr lang="id-ID" sz="2800" dirty="0">
                <a:latin typeface="Comic Sans MS" pitchFamily="66" charset="0"/>
                <a:ea typeface="ＭＳ Ｐゴシック" pitchFamily="-109" charset="-128"/>
              </a:rPr>
              <a:t>Ia belajar untuk berkelahi </a:t>
            </a:r>
          </a:p>
          <a:p>
            <a:pPr algn="ctr"/>
            <a:r>
              <a:rPr lang="id-ID" sz="2800" dirty="0">
                <a:latin typeface="Comic Sans MS" pitchFamily="66" charset="0"/>
                <a:ea typeface="ＭＳ Ｐゴシック" pitchFamily="-109" charset="-128"/>
              </a:rPr>
              <a:t>Jika anak dibesarkan dengan cemoohan </a:t>
            </a:r>
          </a:p>
          <a:p>
            <a:pPr algn="ctr"/>
            <a:r>
              <a:rPr lang="id-ID" sz="2800" dirty="0">
                <a:latin typeface="Comic Sans MS" pitchFamily="66" charset="0"/>
                <a:ea typeface="ＭＳ Ｐゴシック" pitchFamily="-109" charset="-128"/>
              </a:rPr>
              <a:t>Ia condong jadi rendah diri </a:t>
            </a:r>
          </a:p>
          <a:p>
            <a:pPr algn="ctr"/>
            <a:r>
              <a:rPr lang="id-ID" sz="2800">
                <a:latin typeface="Comic Sans MS" pitchFamily="66" charset="0"/>
                <a:ea typeface="ＭＳ Ｐゴシック" pitchFamily="-109" charset="-128"/>
              </a:rPr>
              <a:t>Jika anak dibesarkan dengan hinaan</a:t>
            </a:r>
          </a:p>
          <a:p>
            <a:pPr algn="ctr"/>
            <a:r>
              <a:rPr lang="id-ID" sz="2800" dirty="0">
                <a:latin typeface="Comic Sans MS" pitchFamily="66" charset="0"/>
                <a:ea typeface="ＭＳ Ｐゴシック" pitchFamily="-109" charset="-128"/>
              </a:rPr>
              <a:t>Ia condong menyesali diri sendiri </a:t>
            </a:r>
          </a:p>
        </p:txBody>
      </p:sp>
      <p:pic>
        <p:nvPicPr>
          <p:cNvPr id="35845" name="Picture 3" descr="MPj0178845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33600"/>
            <a:ext cx="23399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itaro - seju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58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600" dirty="0" smtClean="0">
                <a:latin typeface="Arial" charset="0"/>
                <a:cs typeface="Arial" charset="0"/>
              </a:rPr>
              <a:t>TUJUAN AKHIR YANG DIHARAPKAN</a:t>
            </a:r>
            <a:r>
              <a:rPr lang="id-ID" sz="3200" dirty="0" smtClean="0">
                <a:latin typeface="Arial" charset="0"/>
                <a:cs typeface="Arial" charset="0"/>
              </a:rPr>
              <a:t/>
            </a:r>
            <a:br>
              <a:rPr lang="id-ID" sz="3200" dirty="0" smtClean="0">
                <a:latin typeface="Arial" charset="0"/>
                <a:cs typeface="Arial" charset="0"/>
              </a:rPr>
            </a:br>
            <a:endParaRPr lang="id-ID" sz="3200" dirty="0" smtClean="0">
              <a:latin typeface="Arial" charset="0"/>
              <a:cs typeface="Arial" charset="0"/>
            </a:endParaRP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71487" y="2255837"/>
            <a:ext cx="8229600" cy="1821235"/>
          </a:xfrm>
        </p:spPr>
        <p:txBody>
          <a:bodyPr/>
          <a:lstStyle/>
          <a:p>
            <a:r>
              <a:rPr lang="id-ID" sz="4000" dirty="0"/>
              <a:t>Mampu </a:t>
            </a:r>
            <a:r>
              <a:rPr lang="en-US" sz="4000" dirty="0" err="1"/>
              <a:t>memahami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menjelaskan</a:t>
            </a:r>
            <a:r>
              <a:rPr lang="id-ID" sz="4000" dirty="0"/>
              <a:t> </a:t>
            </a:r>
            <a:r>
              <a:rPr lang="id-ID" sz="4000" dirty="0" smtClean="0"/>
              <a:t> </a:t>
            </a:r>
            <a:r>
              <a:rPr lang="en-US" sz="4000" dirty="0" smtClean="0"/>
              <a:t> </a:t>
            </a:r>
            <a:r>
              <a:rPr lang="en-US" sz="4000" dirty="0" err="1"/>
              <a:t>pengertian</a:t>
            </a:r>
            <a:r>
              <a:rPr lang="en-US" sz="4000" dirty="0"/>
              <a:t> </a:t>
            </a:r>
            <a:r>
              <a:rPr lang="id-ID" sz="4000" dirty="0"/>
              <a:t>character buiding</a:t>
            </a:r>
            <a:endParaRPr lang="id-ID" sz="40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412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124075" y="0"/>
            <a:ext cx="7019925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d-ID" sz="3200"/>
              <a:t>Jika anak dibesarkan dengan toleransi </a:t>
            </a:r>
          </a:p>
          <a:p>
            <a:r>
              <a:rPr lang="id-ID" sz="3200"/>
              <a:t>Ia belajar untuk menahan diri </a:t>
            </a:r>
          </a:p>
          <a:p>
            <a:r>
              <a:rPr lang="id-ID" sz="3200"/>
              <a:t>Jika anak dibesarkan dengan</a:t>
            </a:r>
            <a:r>
              <a:rPr lang="en-US" sz="3200"/>
              <a:t> </a:t>
            </a:r>
            <a:r>
              <a:rPr lang="id-ID" sz="3200"/>
              <a:t>dorongan </a:t>
            </a:r>
          </a:p>
          <a:p>
            <a:r>
              <a:rPr lang="id-ID" sz="3200"/>
              <a:t>Ia tumbuh menjadi percaya diri </a:t>
            </a:r>
          </a:p>
          <a:p>
            <a:endParaRPr lang="id-ID" sz="3200"/>
          </a:p>
          <a:p>
            <a:r>
              <a:rPr lang="id-ID" sz="3200"/>
              <a:t>Jika anak dibesarkan dengan pujian </a:t>
            </a:r>
          </a:p>
          <a:p>
            <a:r>
              <a:rPr lang="id-ID" sz="3200"/>
              <a:t>Ia belajar menghargai </a:t>
            </a:r>
          </a:p>
          <a:p>
            <a:r>
              <a:rPr lang="id-ID" sz="3200"/>
              <a:t>Jika anak dibesarkan dengan akhlaq </a:t>
            </a:r>
          </a:p>
          <a:p>
            <a:r>
              <a:rPr lang="id-ID" sz="3200"/>
              <a:t>Ia tahu cara berlaku adil </a:t>
            </a:r>
          </a:p>
          <a:p>
            <a:r>
              <a:rPr lang="id-ID" sz="3200"/>
              <a:t>Jika anak dibesarkan dengan rasa aman </a:t>
            </a:r>
          </a:p>
          <a:p>
            <a:r>
              <a:rPr lang="id-ID" sz="3200"/>
              <a:t>Ia belajar menaruh kepercayaan</a:t>
            </a:r>
            <a:endParaRPr lang="en-US" sz="3200"/>
          </a:p>
        </p:txBody>
      </p:sp>
      <p:pic>
        <p:nvPicPr>
          <p:cNvPr id="36868" name="Picture 3" descr="MPj040023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0575"/>
            <a:ext cx="18351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implora - instrumen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547813" y="836613"/>
            <a:ext cx="304800" cy="30480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0579" fill="hold"/>
                                        <p:tgtEl>
                                          <p:spTgt spid="368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70"/>
                </p:tgtEl>
              </p:cMediaNode>
            </p:audio>
          </p:childTnLst>
        </p:cTn>
      </p:par>
    </p:tnLst>
    <p:bldLst>
      <p:bldP spid="3686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051050" y="620713"/>
            <a:ext cx="7092950" cy="642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d-ID" sz="3200"/>
              <a:t>Jika anak dibesarkan dengan dukungan </a:t>
            </a:r>
          </a:p>
          <a:p>
            <a:r>
              <a:rPr lang="id-ID" sz="3200"/>
              <a:t>Ia belajar untuk menyayangi dan </a:t>
            </a:r>
          </a:p>
          <a:p>
            <a:r>
              <a:rPr lang="id-ID" sz="3200"/>
              <a:t>bisa menjaga dirinya sendiri </a:t>
            </a:r>
          </a:p>
          <a:p>
            <a:endParaRPr lang="id-ID" sz="3200"/>
          </a:p>
          <a:p>
            <a:r>
              <a:rPr lang="id-ID" sz="3200"/>
              <a:t>Jika anak dibesarkan dengan </a:t>
            </a:r>
          </a:p>
          <a:p>
            <a:r>
              <a:rPr lang="id-ID" sz="3200"/>
              <a:t>kasih sayang dan persahabatan </a:t>
            </a:r>
          </a:p>
          <a:p>
            <a:r>
              <a:rPr lang="id-ID" sz="3200"/>
              <a:t>Ia menemukan cinta dan</a:t>
            </a:r>
          </a:p>
          <a:p>
            <a:r>
              <a:rPr lang="id-ID" sz="3200"/>
              <a:t>dan mampu berbagi </a:t>
            </a:r>
          </a:p>
          <a:p>
            <a:endParaRPr lang="id-ID" sz="3200" b="1"/>
          </a:p>
          <a:p>
            <a:r>
              <a:rPr lang="id-ID" sz="3200" b="1"/>
              <a:t>Dorothy Law Nolte, 1954</a:t>
            </a:r>
          </a:p>
          <a:p>
            <a:endParaRPr lang="en-US" sz="3200"/>
          </a:p>
          <a:p>
            <a:endParaRPr lang="en-US" sz="3200"/>
          </a:p>
        </p:txBody>
      </p:sp>
      <p:pic>
        <p:nvPicPr>
          <p:cNvPr id="37892" name="Picture 3" descr="MPj0400239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20510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implora - instrumen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476375" y="765175"/>
            <a:ext cx="304800" cy="30480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579" fill="hold"/>
                                        <p:tgtEl>
                                          <p:spTgt spid="378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89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200" y="385156"/>
            <a:ext cx="5181600" cy="1219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6600" b="1" dirty="0" smtClean="0"/>
              <a:t>INNER CHILD</a:t>
            </a:r>
            <a:endParaRPr lang="en-US" sz="6600" b="1" dirty="0"/>
          </a:p>
        </p:txBody>
      </p:sp>
      <p:pic>
        <p:nvPicPr>
          <p:cNvPr id="6" name="Picture 13" descr="C:\Users\Toshiba\Downloads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381000"/>
            <a:ext cx="3733800" cy="3886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5" descr="C:\Users\Toshiba\Downloads\Inner-Chil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790699"/>
            <a:ext cx="3962400" cy="4437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5181600" y="4267200"/>
            <a:ext cx="3657600" cy="1219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dirty="0" err="1" smtClean="0"/>
              <a:t>Bagaimana</a:t>
            </a:r>
            <a:endParaRPr lang="en-US" sz="4000" dirty="0" smtClean="0"/>
          </a:p>
          <a:p>
            <a:pPr>
              <a:buNone/>
            </a:pPr>
            <a:r>
              <a:rPr lang="en-US" sz="4000" b="1" dirty="0" smtClean="0"/>
              <a:t>INNER CHILD</a:t>
            </a:r>
          </a:p>
          <a:p>
            <a:pPr>
              <a:buNone/>
            </a:pPr>
            <a:r>
              <a:rPr lang="en-US" sz="4000" dirty="0" err="1" smtClean="0"/>
              <a:t>Anda</a:t>
            </a:r>
            <a:r>
              <a:rPr lang="en-US" sz="4000" dirty="0" smtClean="0"/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0936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Jawablah soal dibawah ini</a:t>
            </a:r>
            <a:endParaRPr lang="id-ID" dirty="0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285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/>
            <a:r>
              <a:rPr lang="id-ID" dirty="0" smtClean="0">
                <a:latin typeface="Comic Sans MS" pitchFamily="66" charset="0"/>
              </a:rPr>
              <a:t>1.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Apakah</a:t>
            </a:r>
            <a:r>
              <a:rPr lang="en-US" sz="3200" dirty="0">
                <a:latin typeface="Comic Sans MS" pitchFamily="66" charset="0"/>
              </a:rPr>
              <a:t> yang </a:t>
            </a:r>
            <a:r>
              <a:rPr lang="en-US" sz="3200" dirty="0" err="1">
                <a:latin typeface="Comic Sans MS" pitchFamily="66" charset="0"/>
              </a:rPr>
              <a:t>dimaksud</a:t>
            </a:r>
            <a:r>
              <a:rPr lang="en-US" sz="3200" dirty="0">
                <a:latin typeface="Comic Sans MS" pitchFamily="66" charset="0"/>
              </a:rPr>
              <a:t> character building?</a:t>
            </a:r>
          </a:p>
          <a:p>
            <a:pPr eaLnBrk="1" hangingPunct="1">
              <a:buFontTx/>
              <a:buAutoNum type="arabicPeriod"/>
            </a:pP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Apakah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smtClean="0">
                <a:latin typeface="Comic Sans MS" pitchFamily="66" charset="0"/>
              </a:rPr>
              <a:t>yang</a:t>
            </a:r>
            <a:r>
              <a:rPr lang="id-ID" sz="3200" dirty="0" smtClean="0">
                <a:latin typeface="Comic Sans MS" pitchFamily="66" charset="0"/>
              </a:rPr>
              <a:t> dimaksud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perilaku</a:t>
            </a:r>
            <a:r>
              <a:rPr lang="en-US" sz="3200" dirty="0">
                <a:latin typeface="Comic Sans MS" pitchFamily="66" charset="0"/>
              </a:rPr>
              <a:t>?</a:t>
            </a:r>
          </a:p>
          <a:p>
            <a:pPr eaLnBrk="1" hangingPunct="1">
              <a:buFontTx/>
              <a:buAutoNum type="arabicPeriod"/>
            </a:pP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Bagaimana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karakter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terbentuk</a:t>
            </a:r>
            <a:r>
              <a:rPr lang="en-US" sz="3200" dirty="0">
                <a:latin typeface="Comic Sans MS" pitchFamily="66" charset="0"/>
              </a:rPr>
              <a:t>?</a:t>
            </a:r>
          </a:p>
          <a:p>
            <a:pPr eaLnBrk="1" hangingPunct="1">
              <a:buFontTx/>
              <a:buAutoNum type="arabicPeriod"/>
            </a:pP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Sebutkan</a:t>
            </a:r>
            <a:r>
              <a:rPr lang="en-US" sz="3200" dirty="0">
                <a:latin typeface="Comic Sans MS" pitchFamily="66" charset="0"/>
              </a:rPr>
              <a:t> 4 </a:t>
            </a:r>
            <a:r>
              <a:rPr lang="en-US" sz="3200" dirty="0" err="1">
                <a:latin typeface="Comic Sans MS" pitchFamily="66" charset="0"/>
              </a:rPr>
              <a:t>karakter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dasar</a:t>
            </a:r>
            <a:endParaRPr lang="en-US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54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AutoShape 13"/>
          <p:cNvSpPr>
            <a:spLocks noGrp="1" noChangeArrowheads="1"/>
          </p:cNvSpPr>
          <p:nvPr>
            <p:ph idx="1"/>
          </p:nvPr>
        </p:nvSpPr>
        <p:spPr bwMode="auto">
          <a:prstGeom prst="star16">
            <a:avLst>
              <a:gd name="adj" fmla="val 37500"/>
            </a:avLst>
          </a:prstGeom>
          <a:solidFill>
            <a:srgbClr val="FF3300">
              <a:alpha val="8901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 err="1">
                <a:latin typeface="Comic Sans MS" pitchFamily="66" charset="0"/>
              </a:rPr>
              <a:t>Terima</a:t>
            </a:r>
            <a:r>
              <a:rPr lang="en-US" sz="3200" b="1" dirty="0">
                <a:latin typeface="Comic Sans MS" pitchFamily="66" charset="0"/>
              </a:rPr>
              <a:t> </a:t>
            </a:r>
            <a:r>
              <a:rPr lang="en-US" sz="3200" b="1" dirty="0" err="1">
                <a:latin typeface="Comic Sans MS" pitchFamily="66" charset="0"/>
              </a:rPr>
              <a:t>Kasih</a:t>
            </a:r>
            <a:endParaRPr lang="en-US" sz="32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570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Siapa Kamu?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/>
          <a:lstStyle/>
          <a:p>
            <a:r>
              <a:rPr lang="id-ID" dirty="0" smtClean="0"/>
              <a:t>Tulislah 3 karakter </a:t>
            </a:r>
          </a:p>
          <a:p>
            <a:r>
              <a:rPr lang="id-ID" dirty="0" smtClean="0"/>
              <a:t>Yang Sdr Miliki</a:t>
            </a:r>
          </a:p>
          <a:p>
            <a:r>
              <a:rPr lang="id-ID" dirty="0" smtClean="0"/>
              <a:t>Cari pasangan</a:t>
            </a:r>
          </a:p>
          <a:p>
            <a:r>
              <a:rPr lang="id-ID" dirty="0" smtClean="0"/>
              <a:t>Tentukan Siapa Yang </a:t>
            </a:r>
          </a:p>
          <a:p>
            <a:r>
              <a:rPr lang="id-ID" dirty="0" smtClean="0"/>
              <a:t>Bertanya lebih dulu</a:t>
            </a:r>
          </a:p>
          <a:p>
            <a:r>
              <a:rPr lang="id-ID" dirty="0" smtClean="0"/>
              <a:t>Tanya sambil menepuk</a:t>
            </a:r>
          </a:p>
          <a:p>
            <a:r>
              <a:rPr lang="id-ID" dirty="0" smtClean="0"/>
              <a:t>Bahu: :Siapa Kamu”</a:t>
            </a:r>
          </a:p>
          <a:p>
            <a:r>
              <a:rPr lang="id-ID" dirty="0" smtClean="0"/>
              <a:t>Setelah 3x, lalu bergantian</a:t>
            </a:r>
            <a:endParaRPr lang="id-ID" dirty="0"/>
          </a:p>
        </p:txBody>
      </p:sp>
      <p:pic>
        <p:nvPicPr>
          <p:cNvPr id="4" name="Content Placeholder 12" descr="amnesia.cropped.jpg"/>
          <p:cNvPicPr>
            <a:picLocks noGrp="1" noChangeAspect="1"/>
          </p:cNvPicPr>
          <p:nvPr/>
        </p:nvPicPr>
        <p:blipFill>
          <a:blip r:embed="rId2"/>
          <a:srcRect l="6773" r="17928"/>
          <a:stretch>
            <a:fillRect/>
          </a:stretch>
        </p:blipFill>
        <p:spPr>
          <a:xfrm>
            <a:off x="5436096" y="980728"/>
            <a:ext cx="3286148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198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619250" y="0"/>
            <a:ext cx="752475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d-ID" sz="3200"/>
              <a:t>Seorang lelaki tak kunjung berhasil menemukan pasangan hidupnya.</a:t>
            </a:r>
          </a:p>
          <a:p>
            <a:r>
              <a:rPr lang="id-ID" sz="3200"/>
              <a:t>Ia pernah berkenalan dengan seorang gadis yang pandai dan berbakat,</a:t>
            </a:r>
          </a:p>
          <a:p>
            <a:r>
              <a:rPr lang="id-ID" sz="3200"/>
              <a:t> tetapi sayangnya gadis tersebut menurutnya kurang cantik.</a:t>
            </a:r>
          </a:p>
          <a:p>
            <a:r>
              <a:rPr lang="id-ID" sz="3200"/>
              <a:t>Pernah juga ia berkenalan dengan seorang gadis cantik, tetapi sayangnya </a:t>
            </a:r>
          </a:p>
          <a:p>
            <a:r>
              <a:rPr lang="id-ID" sz="3200"/>
              <a:t>perilaku dan kesetiaan gadis tersebut diragukan. Ia pernah pula menjalin</a:t>
            </a:r>
          </a:p>
          <a:p>
            <a:r>
              <a:rPr lang="id-ID" sz="3200"/>
              <a:t>hubungan dengan seorang gadis yang canti dan baik hati. Tetapi sayangnya gadis tersebut kurang pandai</a:t>
            </a:r>
            <a:r>
              <a:rPr lang="en-US" sz="3200"/>
              <a:t>.</a:t>
            </a:r>
          </a:p>
          <a:p>
            <a:endParaRPr lang="en-US" sz="32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0" y="0"/>
            <a:ext cx="2051050" cy="162877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3" name="WordArt 5"/>
          <p:cNvSpPr>
            <a:spLocks noChangeArrowheads="1" noChangeShapeType="1" noTextEdit="1"/>
          </p:cNvSpPr>
          <p:nvPr/>
        </p:nvSpPr>
        <p:spPr bwMode="auto">
          <a:xfrm>
            <a:off x="1979613" y="2060575"/>
            <a:ext cx="5616575" cy="21605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Apa Pendapat Sdr?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692275" y="404813"/>
            <a:ext cx="6480175" cy="642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3200"/>
          </a:p>
          <a:p>
            <a:r>
              <a:rPr lang="id-ID" sz="3200"/>
              <a:t>Menanggapi kisahnya. Seorang kawannya kemudian bertanya : </a:t>
            </a:r>
            <a:endParaRPr lang="en-US" sz="3200"/>
          </a:p>
          <a:p>
            <a:r>
              <a:rPr lang="id-ID" sz="3200"/>
              <a:t>“ jadi tipe</a:t>
            </a:r>
            <a:r>
              <a:rPr lang="en-US" sz="3200"/>
              <a:t> s</a:t>
            </a:r>
            <a:r>
              <a:rPr lang="id-ID" sz="3200"/>
              <a:t>eperti apakah yang sebenarnya kamu cari?</a:t>
            </a:r>
            <a:r>
              <a:rPr lang="en-US" sz="3200"/>
              <a:t>”</a:t>
            </a:r>
            <a:endParaRPr lang="id-ID" sz="3200"/>
          </a:p>
          <a:p>
            <a:r>
              <a:rPr lang="id-ID" sz="3200"/>
              <a:t>Si lelaki mengatakan “Aku mencari gadis yang cantik dan menarik. </a:t>
            </a:r>
            <a:r>
              <a:rPr lang="en-US" sz="3200"/>
              <a:t>K</a:t>
            </a:r>
            <a:r>
              <a:rPr lang="id-ID" sz="3200"/>
              <a:t>ulitnya</a:t>
            </a:r>
            <a:r>
              <a:rPr lang="en-US" sz="3200"/>
              <a:t> k</a:t>
            </a:r>
            <a:r>
              <a:rPr lang="id-ID" sz="3200"/>
              <a:t>uning langsat, badannya tinggi semampai, orangnya baik hati, akhlaknya</a:t>
            </a:r>
            <a:r>
              <a:rPr lang="en-US" sz="3200"/>
              <a:t> m</a:t>
            </a:r>
            <a:r>
              <a:rPr lang="id-ID" sz="3200"/>
              <a:t>ulia </a:t>
            </a:r>
            <a:r>
              <a:rPr lang="en-US" sz="3200"/>
              <a:t>, d</a:t>
            </a:r>
            <a:r>
              <a:rPr lang="id-ID" sz="3200"/>
              <a:t>ia juga harus pandai dan berbakat”</a:t>
            </a:r>
          </a:p>
          <a:p>
            <a:r>
              <a:rPr lang="en-US" sz="3200"/>
              <a:t>.</a:t>
            </a:r>
          </a:p>
          <a:p>
            <a:endParaRPr lang="en-US" sz="32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619250" y="193675"/>
            <a:ext cx="7212013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d-ID" sz="3200"/>
              <a:t>Kawannya menukas, “wah sulit sekali menemukan orang yang</a:t>
            </a:r>
            <a:r>
              <a:rPr lang="en-US" sz="3200"/>
              <a:t> s</a:t>
            </a:r>
            <a:r>
              <a:rPr lang="id-ID" sz="3200"/>
              <a:t>eperti itu. Saya yakin, sampai</a:t>
            </a:r>
            <a:r>
              <a:rPr lang="en-US" sz="3200"/>
              <a:t> </a:t>
            </a:r>
            <a:r>
              <a:rPr lang="id-ID" sz="3200"/>
              <a:t>kapan</a:t>
            </a:r>
            <a:r>
              <a:rPr lang="en-US" sz="3200"/>
              <a:t> </a:t>
            </a:r>
            <a:r>
              <a:rPr lang="id-ID" sz="3200"/>
              <a:t>pun Kamu tidak akan pernah mendapatkannya”</a:t>
            </a:r>
          </a:p>
          <a:p>
            <a:endParaRPr lang="id-ID" sz="3200"/>
          </a:p>
          <a:p>
            <a:r>
              <a:rPr lang="id-ID" sz="3200"/>
              <a:t>“Kamu salah “ kata si lelaki dengan penuh semangat. “Ada</a:t>
            </a:r>
            <a:r>
              <a:rPr lang="en-US" sz="3200"/>
              <a:t> o</a:t>
            </a:r>
            <a:r>
              <a:rPr lang="id-ID" sz="3200"/>
              <a:t>rang yang seperti itu. Aku pernah menemukan tipe idealku</a:t>
            </a:r>
            <a:r>
              <a:rPr lang="en-US" sz="3200"/>
              <a:t> </a:t>
            </a:r>
            <a:r>
              <a:rPr lang="id-ID" sz="3200"/>
              <a:t>Ini</a:t>
            </a:r>
            <a:r>
              <a:rPr lang="en-US" sz="3200"/>
              <a:t> </a:t>
            </a:r>
            <a:r>
              <a:rPr lang="id-ID" sz="3200"/>
              <a:t> katanya lagi</a:t>
            </a:r>
            <a:endParaRPr lang="en-US" sz="3200"/>
          </a:p>
          <a:p>
            <a:endParaRPr lang="id-ID" sz="3200"/>
          </a:p>
          <a:p>
            <a:r>
              <a:rPr lang="id-ID" sz="3200"/>
              <a:t>Lalu, kemana gadis impianmu itu</a:t>
            </a:r>
            <a:r>
              <a:rPr lang="en-US" sz="3200"/>
              <a:t>?</a:t>
            </a:r>
            <a:r>
              <a:rPr lang="id-ID" sz="3200"/>
              <a:t>Mengapa engkau tidak jadi </a:t>
            </a:r>
            <a:r>
              <a:rPr lang="en-US" sz="3200"/>
              <a:t> m</a:t>
            </a:r>
            <a:r>
              <a:rPr lang="id-ID" sz="3200"/>
              <a:t>enikahinya?” tanya sang kawan</a:t>
            </a:r>
            <a:endParaRPr lang="en-US" sz="3200"/>
          </a:p>
          <a:p>
            <a:endParaRPr lang="id-ID" sz="32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835150" y="1052513"/>
            <a:ext cx="604837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400"/>
          </a:p>
          <a:p>
            <a:endParaRPr lang="id-ID" sz="2400"/>
          </a:p>
          <a:p>
            <a:r>
              <a:rPr lang="id-ID" sz="2400"/>
              <a:t>“</a:t>
            </a:r>
            <a:r>
              <a:rPr lang="id-ID" sz="3600"/>
              <a:t>Disitulah masalahnya,” ujar si lelaki sambil ter</a:t>
            </a:r>
            <a:r>
              <a:rPr lang="en-US" sz="3600"/>
              <a:t> </a:t>
            </a:r>
            <a:r>
              <a:rPr lang="id-ID" sz="3600"/>
              <a:t>senyum </a:t>
            </a:r>
            <a:r>
              <a:rPr lang="en-US" sz="3600"/>
              <a:t> k</a:t>
            </a:r>
            <a:r>
              <a:rPr lang="id-ID" sz="3600"/>
              <a:t>ecut.”Gadis impianku itu sama sekali tidak tertarik padaku</a:t>
            </a:r>
            <a:r>
              <a:rPr lang="en-US" sz="3600"/>
              <a:t>. </a:t>
            </a:r>
            <a:r>
              <a:rPr lang="id-ID" sz="3600"/>
              <a:t>Ia mencari pasangan yang sepadan pula dengannya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692275" y="0"/>
            <a:ext cx="745172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d-ID" sz="3200"/>
              <a:t>Moral Cerita :</a:t>
            </a:r>
          </a:p>
          <a:p>
            <a:r>
              <a:rPr lang="id-ID" sz="3200"/>
              <a:t>Cinta adalah menerima keseluruhannya secaraUtuh tanpa kritik dan tanpa analisis apapun</a:t>
            </a: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3492500" y="4076700"/>
            <a:ext cx="792163" cy="71913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95288" y="4816475"/>
            <a:ext cx="7850187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d-ID" sz="3200" dirty="0"/>
              <a:t>Semua hal yang berkaitan dengan </a:t>
            </a:r>
          </a:p>
          <a:p>
            <a:r>
              <a:rPr lang="id-ID" sz="3200" b="1" dirty="0"/>
              <a:t>perilaku </a:t>
            </a:r>
            <a:r>
              <a:rPr lang="id-ID" sz="3200" dirty="0"/>
              <a:t>tentunya dapat diubah, tetapi hal </a:t>
            </a:r>
          </a:p>
          <a:p>
            <a:r>
              <a:rPr lang="en-US" sz="3200" dirty="0"/>
              <a:t>y</a:t>
            </a:r>
            <a:r>
              <a:rPr lang="id-ID" sz="3200" dirty="0"/>
              <a:t>ang berkaitan dengan </a:t>
            </a:r>
            <a:r>
              <a:rPr lang="en-US" sz="3200" dirty="0"/>
              <a:t>k</a:t>
            </a:r>
            <a:r>
              <a:rPr lang="id-ID" sz="3200" dirty="0"/>
              <a:t>arakter dasar </a:t>
            </a:r>
          </a:p>
          <a:p>
            <a:r>
              <a:rPr lang="id-ID" sz="3200" dirty="0"/>
              <a:t>manusia tidaklah dapat diubah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95288" y="2852738"/>
            <a:ext cx="8413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d-ID" sz="3200"/>
              <a:t>Dapat membedakan mana yang dapat diubah</a:t>
            </a:r>
          </a:p>
          <a:p>
            <a:r>
              <a:rPr lang="id-ID" sz="3200"/>
              <a:t> mana yang tidak</a:t>
            </a: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3419475" y="2133600"/>
            <a:ext cx="792163" cy="7905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901</Words>
  <Application>Microsoft Office PowerPoint</Application>
  <PresentationFormat>On-screen Show (4:3)</PresentationFormat>
  <Paragraphs>175</Paragraphs>
  <Slides>24</Slides>
  <Notes>1</Notes>
  <HiddenSlides>0</HiddenSlides>
  <MMClips>5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Default Design</vt:lpstr>
      <vt:lpstr>Office Theme</vt:lpstr>
      <vt:lpstr>PowerPoint Presentation</vt:lpstr>
      <vt:lpstr>TUJUAN AKHIR YANG DIHARAPKAN </vt:lpstr>
      <vt:lpstr>Siapa Kamu?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Hasil survey karakteristik CEO (Chief Excecutive Officer) di 6 benua, untuk menilai dan memilih 7 karakteristik CEO ideal tahun 2002,1995, 1987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Jawablah soal dibawah ini</vt:lpstr>
      <vt:lpstr>PowerPoint Presentation</vt:lpstr>
    </vt:vector>
  </TitlesOfParts>
  <Company>indonusa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 Name</dc:creator>
  <cp:lastModifiedBy>Staff</cp:lastModifiedBy>
  <cp:revision>29</cp:revision>
  <dcterms:created xsi:type="dcterms:W3CDTF">2010-07-05T02:50:07Z</dcterms:created>
  <dcterms:modified xsi:type="dcterms:W3CDTF">2017-09-29T04:24:37Z</dcterms:modified>
</cp:coreProperties>
</file>