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9"/>
  </p:notesMasterIdLst>
  <p:sldIdLst>
    <p:sldId id="289" r:id="rId2"/>
    <p:sldId id="290" r:id="rId3"/>
    <p:sldId id="291" r:id="rId4"/>
    <p:sldId id="292" r:id="rId5"/>
    <p:sldId id="317" r:id="rId6"/>
    <p:sldId id="294" r:id="rId7"/>
    <p:sldId id="295" r:id="rId8"/>
    <p:sldId id="296" r:id="rId9"/>
    <p:sldId id="316"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8" autoAdjust="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AA0E265-6E30-4313-88CF-C1DA6D81393D}" type="datetimeFigureOut">
              <a:rPr lang="id-ID"/>
              <a:pPr>
                <a:defRPr/>
              </a:pPr>
              <a:t>05/11/2019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8AEB4179-081E-4435-B54D-86FC4C2BCC1A}" type="slidenum">
              <a:rPr lang="id-ID"/>
              <a:pPr>
                <a:defRPr/>
              </a:pPr>
              <a:t>‹#›</a:t>
            </a:fld>
            <a:endParaRPr lang="id-ID"/>
          </a:p>
        </p:txBody>
      </p:sp>
    </p:spTree>
    <p:extLst>
      <p:ext uri="{BB962C8B-B14F-4D97-AF65-F5344CB8AC3E}">
        <p14:creationId xmlns:p14="http://schemas.microsoft.com/office/powerpoint/2010/main" val="484370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CCCAD4-E8AB-4F81-8D53-CE233EB94A1E}" type="slidenum">
              <a:rPr lang="id-ID" altLang="en-US" smtClean="0">
                <a:solidFill>
                  <a:srgbClr val="000000"/>
                </a:solidFill>
                <a:latin typeface="Calibri" pitchFamily="34" charset="0"/>
              </a:rPr>
              <a:pPr/>
              <a:t>2</a:t>
            </a:fld>
            <a:endParaRPr lang="id-ID" altLang="en-US" smtClean="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CB7183-9F57-43ED-9A29-59E4469FAF06}" type="slidenum">
              <a:rPr lang="id-ID" altLang="en-US" smtClean="0">
                <a:solidFill>
                  <a:srgbClr val="000000"/>
                </a:solidFill>
                <a:latin typeface="Calibri" pitchFamily="34" charset="0"/>
              </a:rPr>
              <a:pPr/>
              <a:t>3</a:t>
            </a:fld>
            <a:endParaRPr lang="id-ID" altLang="en-US" smtClean="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677768-A007-470A-91C3-27B194551B5C}" type="slidenum">
              <a:rPr lang="id-ID" altLang="en-US" smtClean="0">
                <a:solidFill>
                  <a:srgbClr val="000000"/>
                </a:solidFill>
                <a:latin typeface="Calibri" pitchFamily="34" charset="0"/>
              </a:rPr>
              <a:pPr/>
              <a:t>4</a:t>
            </a:fld>
            <a:endParaRPr lang="id-ID" altLang="en-US"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C3AF654-AFF3-40EF-91F9-583B9DFDDF7C}" type="datetime1">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7B4E5E-B2A0-438F-B6F0-CCDB7A59BFF9}" type="slidenum">
              <a:rPr lang="en-US" altLang="en-US"/>
              <a:pPr>
                <a:defRPr/>
              </a:pPr>
              <a:t>‹#›</a:t>
            </a:fld>
            <a:endParaRPr lang="en-US" altLang="en-US"/>
          </a:p>
        </p:txBody>
      </p:sp>
    </p:spTree>
    <p:extLst>
      <p:ext uri="{BB962C8B-B14F-4D97-AF65-F5344CB8AC3E}">
        <p14:creationId xmlns:p14="http://schemas.microsoft.com/office/powerpoint/2010/main" val="2277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75E856-296D-45F3-9AA2-58355A942418}" type="datetime1">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6BA091-1199-43F2-968B-3E2D94A62D3C}" type="slidenum">
              <a:rPr lang="en-US" altLang="en-US"/>
              <a:pPr>
                <a:defRPr/>
              </a:pPr>
              <a:t>‹#›</a:t>
            </a:fld>
            <a:endParaRPr lang="en-US" altLang="en-US"/>
          </a:p>
        </p:txBody>
      </p:sp>
    </p:spTree>
    <p:extLst>
      <p:ext uri="{BB962C8B-B14F-4D97-AF65-F5344CB8AC3E}">
        <p14:creationId xmlns:p14="http://schemas.microsoft.com/office/powerpoint/2010/main" val="38577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69C08C-1805-4C57-B3BB-CC0B24502BF5}" type="datetime1">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0520E0-6EFF-4700-B3EF-A7F25DAEB622}" type="slidenum">
              <a:rPr lang="en-US" altLang="en-US"/>
              <a:pPr>
                <a:defRPr/>
              </a:pPr>
              <a:t>‹#›</a:t>
            </a:fld>
            <a:endParaRPr lang="en-US" altLang="en-US"/>
          </a:p>
        </p:txBody>
      </p:sp>
    </p:spTree>
    <p:extLst>
      <p:ext uri="{BB962C8B-B14F-4D97-AF65-F5344CB8AC3E}">
        <p14:creationId xmlns:p14="http://schemas.microsoft.com/office/powerpoint/2010/main" val="405768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D52AABD-E2BC-4792-876D-303BAA188C11}" type="datetime1">
              <a:rPr lang="en-US"/>
              <a:pPr>
                <a:defRPr/>
              </a:pPr>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A44897-67DE-43DA-B3E4-8220A470968C}" type="slidenum">
              <a:rPr lang="en-US" altLang="en-US"/>
              <a:pPr>
                <a:defRPr/>
              </a:pPr>
              <a:t>‹#›</a:t>
            </a:fld>
            <a:endParaRPr lang="en-US" altLang="en-US"/>
          </a:p>
        </p:txBody>
      </p:sp>
    </p:spTree>
    <p:extLst>
      <p:ext uri="{BB962C8B-B14F-4D97-AF65-F5344CB8AC3E}">
        <p14:creationId xmlns:p14="http://schemas.microsoft.com/office/powerpoint/2010/main" val="50604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D330E7-CB8C-49AD-8595-E36A912AB936}" type="datetime1">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56C872-8AD3-414F-AE2E-18725B25E012}" type="slidenum">
              <a:rPr lang="en-US" altLang="en-US"/>
              <a:pPr>
                <a:defRPr/>
              </a:pPr>
              <a:t>‹#›</a:t>
            </a:fld>
            <a:endParaRPr lang="en-US" altLang="en-US"/>
          </a:p>
        </p:txBody>
      </p:sp>
    </p:spTree>
    <p:extLst>
      <p:ext uri="{BB962C8B-B14F-4D97-AF65-F5344CB8AC3E}">
        <p14:creationId xmlns:p14="http://schemas.microsoft.com/office/powerpoint/2010/main" val="136645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1673004-B8BD-411E-972B-788A1D47C709}" type="datetime1">
              <a:rPr lang="en-US"/>
              <a:pPr>
                <a:defRPr/>
              </a:pPr>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5BA255-044F-4B68-A8FC-4D2BCB5C4FB4}" type="slidenum">
              <a:rPr lang="en-US" altLang="en-US"/>
              <a:pPr>
                <a:defRPr/>
              </a:pPr>
              <a:t>‹#›</a:t>
            </a:fld>
            <a:endParaRPr lang="en-US" altLang="en-US"/>
          </a:p>
        </p:txBody>
      </p:sp>
    </p:spTree>
    <p:extLst>
      <p:ext uri="{BB962C8B-B14F-4D97-AF65-F5344CB8AC3E}">
        <p14:creationId xmlns:p14="http://schemas.microsoft.com/office/powerpoint/2010/main" val="116491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750C2A-08CD-420C-B741-3EFC0B557FB9}" type="datetime1">
              <a:rPr lang="en-US"/>
              <a:pPr>
                <a:defRPr/>
              </a:pPr>
              <a:t>11/5/2019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5A8D7C-DCBD-409C-955D-F64A6A35F995}" type="slidenum">
              <a:rPr lang="en-US" altLang="en-US"/>
              <a:pPr>
                <a:defRPr/>
              </a:pPr>
              <a:t>‹#›</a:t>
            </a:fld>
            <a:endParaRPr lang="en-US" altLang="en-US"/>
          </a:p>
        </p:txBody>
      </p:sp>
    </p:spTree>
    <p:extLst>
      <p:ext uri="{BB962C8B-B14F-4D97-AF65-F5344CB8AC3E}">
        <p14:creationId xmlns:p14="http://schemas.microsoft.com/office/powerpoint/2010/main" val="350852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FE8D62-26AB-44A0-BDFC-77999FA39CBA}" type="datetime1">
              <a:rPr lang="en-US"/>
              <a:pPr>
                <a:defRPr/>
              </a:pPr>
              <a:t>11/5/2019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799D5C-E0AF-463A-85D0-9A577AC84705}" type="slidenum">
              <a:rPr lang="en-US" altLang="en-US"/>
              <a:pPr>
                <a:defRPr/>
              </a:pPr>
              <a:t>‹#›</a:t>
            </a:fld>
            <a:endParaRPr lang="en-US" altLang="en-US"/>
          </a:p>
        </p:txBody>
      </p:sp>
    </p:spTree>
    <p:extLst>
      <p:ext uri="{BB962C8B-B14F-4D97-AF65-F5344CB8AC3E}">
        <p14:creationId xmlns:p14="http://schemas.microsoft.com/office/powerpoint/2010/main" val="240126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81B8CE-277A-4A38-9E18-3869E45647FC}" type="datetime1">
              <a:rPr lang="en-US"/>
              <a:pPr>
                <a:defRPr/>
              </a:pPr>
              <a:t>11/5/2019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E66147-AF87-48ED-A8D9-0BF5F076F0CF}" type="slidenum">
              <a:rPr lang="en-US" altLang="en-US"/>
              <a:pPr>
                <a:defRPr/>
              </a:pPr>
              <a:t>‹#›</a:t>
            </a:fld>
            <a:endParaRPr lang="en-US" altLang="en-US"/>
          </a:p>
        </p:txBody>
      </p:sp>
    </p:spTree>
    <p:extLst>
      <p:ext uri="{BB962C8B-B14F-4D97-AF65-F5344CB8AC3E}">
        <p14:creationId xmlns:p14="http://schemas.microsoft.com/office/powerpoint/2010/main" val="31801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16819A-A1BD-468A-BF1C-8C1E8860F0BF}" type="datetime1">
              <a:rPr lang="en-US"/>
              <a:pPr>
                <a:defRPr/>
              </a:pPr>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A29CB5-0D19-4A14-9443-557B0503F824}" type="slidenum">
              <a:rPr lang="en-US" altLang="en-US"/>
              <a:pPr>
                <a:defRPr/>
              </a:pPr>
              <a:t>‹#›</a:t>
            </a:fld>
            <a:endParaRPr lang="en-US" altLang="en-US"/>
          </a:p>
        </p:txBody>
      </p:sp>
    </p:spTree>
    <p:extLst>
      <p:ext uri="{BB962C8B-B14F-4D97-AF65-F5344CB8AC3E}">
        <p14:creationId xmlns:p14="http://schemas.microsoft.com/office/powerpoint/2010/main" val="188261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4F6DEC-EB5D-4D13-9BB0-4045CAB11286}" type="datetime1">
              <a:rPr lang="en-US"/>
              <a:pPr>
                <a:defRPr/>
              </a:pPr>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6F8E84-0423-4DDB-B9C9-B99389048141}" type="slidenum">
              <a:rPr lang="en-US" altLang="en-US"/>
              <a:pPr>
                <a:defRPr/>
              </a:pPr>
              <a:t>‹#›</a:t>
            </a:fld>
            <a:endParaRPr lang="en-US" altLang="en-US"/>
          </a:p>
        </p:txBody>
      </p:sp>
    </p:spTree>
    <p:extLst>
      <p:ext uri="{BB962C8B-B14F-4D97-AF65-F5344CB8AC3E}">
        <p14:creationId xmlns:p14="http://schemas.microsoft.com/office/powerpoint/2010/main" val="210924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818571BC-D4E5-4C63-BD8F-9F958B0A43B3}" type="datetime1">
              <a:rPr lang="en-US"/>
              <a:pPr>
                <a:defRPr/>
              </a:pPr>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prstClr val="black"/>
                </a:solidFill>
                <a:latin typeface="Calibri" pitchFamily="34" charset="0"/>
              </a:defRPr>
            </a:lvl1pPr>
          </a:lstStyle>
          <a:p>
            <a:pPr>
              <a:defRPr/>
            </a:pPr>
            <a:fld id="{8F6836A1-6DAB-4C84-92BB-939D4646F7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4" r:id="rId1"/>
    <p:sldLayoutId id="214748374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7463"/>
            <a:ext cx="914400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3200400" y="3429000"/>
            <a:ext cx="5638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altLang="en-US" b="1" dirty="0">
                <a:solidFill>
                  <a:srgbClr val="FFFFFF"/>
                </a:solidFill>
              </a:rPr>
              <a:t>KOMUNIKASI PEMASARAN TERPADU</a:t>
            </a:r>
            <a:endParaRPr lang="en-US" altLang="en-US" b="1" dirty="0">
              <a:solidFill>
                <a:srgbClr val="FFFFFF"/>
              </a:solidFill>
            </a:endParaRPr>
          </a:p>
          <a:p>
            <a:pPr algn="ctr" eaLnBrk="1" hangingPunct="1"/>
            <a:r>
              <a:rPr lang="en-US" altLang="en-US" b="1" dirty="0">
                <a:solidFill>
                  <a:srgbClr val="FFFFFF"/>
                </a:solidFill>
              </a:rPr>
              <a:t>PERTEMUAN </a:t>
            </a:r>
            <a:r>
              <a:rPr lang="id-ID" altLang="en-US" b="1" dirty="0" smtClean="0">
                <a:solidFill>
                  <a:srgbClr val="FFFFFF"/>
                </a:solidFill>
              </a:rPr>
              <a:t>8 – THE BRAND DECISION PROCESS</a:t>
            </a:r>
            <a:endParaRPr lang="en-US" altLang="en-US" b="1" dirty="0">
              <a:solidFill>
                <a:srgbClr val="FFFFFF"/>
              </a:solidFill>
            </a:endParaRPr>
          </a:p>
          <a:p>
            <a:pPr algn="ctr" eaLnBrk="1" hangingPunct="1"/>
            <a:r>
              <a:rPr lang="en-US" altLang="en-US" b="1" dirty="0">
                <a:solidFill>
                  <a:srgbClr val="FFFFFF"/>
                </a:solidFill>
              </a:rPr>
              <a:t>EUIS NURUL B, S.E.,</a:t>
            </a:r>
            <a:r>
              <a:rPr lang="en-US" altLang="en-US" b="1" dirty="0" err="1">
                <a:solidFill>
                  <a:srgbClr val="FFFFFF"/>
                </a:solidFill>
              </a:rPr>
              <a:t>M.Si</a:t>
            </a:r>
            <a:r>
              <a:rPr lang="en-US" altLang="en-US" b="1" dirty="0">
                <a:solidFill>
                  <a:srgbClr val="FFFFFF"/>
                </a:solidFill>
              </a:rPr>
              <a:t> (</a:t>
            </a:r>
            <a:r>
              <a:rPr lang="en-US" altLang="en-US" b="1" dirty="0" err="1">
                <a:solidFill>
                  <a:srgbClr val="FFFFFF"/>
                </a:solidFill>
              </a:rPr>
              <a:t>Koordinator</a:t>
            </a:r>
            <a:r>
              <a:rPr lang="en-US" altLang="en-US" b="1" dirty="0">
                <a:solidFill>
                  <a:srgbClr val="FFFFFF"/>
                </a:solidFill>
              </a:rPr>
              <a:t>) + Team</a:t>
            </a:r>
          </a:p>
          <a:p>
            <a:pPr algn="ctr" eaLnBrk="1" hangingPunct="1"/>
            <a:r>
              <a:rPr lang="en-US" altLang="en-US" b="1" dirty="0">
                <a:solidFill>
                  <a:srgbClr val="FFFFFF"/>
                </a:solidFill>
              </a:rPr>
              <a:t>FAKULTAS ILMU KOMUNIKASI</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2900" b="1" i="1"/>
              <a:t>Customers and Prospects</a:t>
            </a:r>
            <a:r>
              <a:rPr lang="en-US" sz="2900" i="1"/>
              <a:t> : </a:t>
            </a:r>
            <a:br>
              <a:rPr lang="en-US" sz="2900" i="1"/>
            </a:br>
            <a:r>
              <a:rPr lang="en-US" sz="1400"/>
              <a:t>IMC mencoba membedakan pengertian customer dan prospek</a:t>
            </a:r>
          </a:p>
        </p:txBody>
      </p:sp>
      <p:sp>
        <p:nvSpPr>
          <p:cNvPr id="9219" name="Rectangle 3"/>
          <p:cNvSpPr>
            <a:spLocks noGrp="1" noChangeArrowheads="1"/>
          </p:cNvSpPr>
          <p:nvPr>
            <p:ph type="body" idx="1"/>
          </p:nvPr>
        </p:nvSpPr>
        <p:spPr/>
        <p:txBody>
          <a:bodyPr/>
          <a:lstStyle/>
          <a:p>
            <a:pPr>
              <a:lnSpc>
                <a:spcPct val="90000"/>
              </a:lnSpc>
            </a:pPr>
            <a:r>
              <a:rPr lang="en-US" sz="2200" b="1"/>
              <a:t>Prospects</a:t>
            </a:r>
            <a:r>
              <a:rPr lang="en-US" sz="2200"/>
              <a:t> : mereka yang belum pernah membeli merk tertentu tetapi ada kemungkinan tertarik atas merk itu</a:t>
            </a:r>
          </a:p>
          <a:p>
            <a:pPr>
              <a:lnSpc>
                <a:spcPct val="90000"/>
              </a:lnSpc>
            </a:pPr>
            <a:r>
              <a:rPr lang="en-US" sz="2200" b="1"/>
              <a:t>Customers</a:t>
            </a:r>
            <a:r>
              <a:rPr lang="en-US" sz="2200"/>
              <a:t> : mereka yang pernah membeli merk paling tidak sekali</a:t>
            </a:r>
          </a:p>
          <a:p>
            <a:pPr>
              <a:lnSpc>
                <a:spcPct val="90000"/>
              </a:lnSpc>
            </a:pPr>
            <a:endParaRPr lang="en-US" sz="2200"/>
          </a:p>
          <a:p>
            <a:pPr>
              <a:lnSpc>
                <a:spcPct val="90000"/>
              </a:lnSpc>
            </a:pPr>
            <a:r>
              <a:rPr lang="en-US" sz="2200"/>
              <a:t>Kedua jenis konsumen itu akan mempengaruhi tipe-tipe </a:t>
            </a:r>
            <a:r>
              <a:rPr lang="en-US" sz="2200" i="1"/>
              <a:t>approach </a:t>
            </a:r>
            <a:r>
              <a:rPr lang="en-US" sz="2200"/>
              <a:t>perusahaan dalam menyusun strategi pesan (</a:t>
            </a:r>
            <a:r>
              <a:rPr lang="en-US" sz="2200" i="1"/>
              <a:t>message strategies</a:t>
            </a:r>
            <a:r>
              <a:rPr lang="en-US" sz="2200"/>
              <a:t>) karena setiap kelompok konsumen itu berbeda jalur dalam membuat keputusan merk (</a:t>
            </a:r>
            <a:r>
              <a:rPr lang="en-US" sz="2200" i="1"/>
              <a:t>brand decision</a:t>
            </a:r>
            <a:r>
              <a:rPr lang="en-US" sz="2200"/>
              <a:t>) dan jalur itu akan mempengaruhi cara konsumen merespon </a:t>
            </a:r>
            <a:r>
              <a:rPr lang="en-US" sz="2200" i="1"/>
              <a:t>marketing communication</a:t>
            </a:r>
            <a:endParaRPr lang="en-US" sz="2200" b="1" i="1"/>
          </a:p>
        </p:txBody>
      </p:sp>
    </p:spTree>
    <p:extLst>
      <p:ext uri="{BB962C8B-B14F-4D97-AF65-F5344CB8AC3E}">
        <p14:creationId xmlns:p14="http://schemas.microsoft.com/office/powerpoint/2010/main" val="4174190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2900" b="1" i="1"/>
              <a:t>Customers and Prospects</a:t>
            </a:r>
            <a:r>
              <a:rPr lang="en-US" sz="2900" i="1"/>
              <a:t> : </a:t>
            </a:r>
            <a:br>
              <a:rPr lang="en-US" sz="2900" i="1"/>
            </a:br>
            <a:r>
              <a:rPr lang="en-US" sz="1400"/>
              <a:t>IMC mencoba membedakan pengertian customer dan prospek</a:t>
            </a:r>
          </a:p>
        </p:txBody>
      </p:sp>
      <p:sp>
        <p:nvSpPr>
          <p:cNvPr id="10243" name="Rectangle 3"/>
          <p:cNvSpPr>
            <a:spLocks noGrp="1" noChangeArrowheads="1"/>
          </p:cNvSpPr>
          <p:nvPr>
            <p:ph type="body" idx="1"/>
          </p:nvPr>
        </p:nvSpPr>
        <p:spPr/>
        <p:txBody>
          <a:bodyPr/>
          <a:lstStyle/>
          <a:p>
            <a:pPr>
              <a:lnSpc>
                <a:spcPct val="90000"/>
              </a:lnSpc>
            </a:pPr>
            <a:r>
              <a:rPr lang="en-US" sz="2700" b="1"/>
              <a:t>Acquisition Strategy/strategi perolehan</a:t>
            </a:r>
            <a:r>
              <a:rPr lang="en-US" sz="2700"/>
              <a:t>: memotivasi prospek untuk membeli merk</a:t>
            </a:r>
          </a:p>
          <a:p>
            <a:pPr>
              <a:lnSpc>
                <a:spcPct val="90000"/>
              </a:lnSpc>
            </a:pPr>
            <a:r>
              <a:rPr lang="en-US" sz="2700" b="1"/>
              <a:t>Retention Strategy/strategi penyimpanan</a:t>
            </a:r>
            <a:r>
              <a:rPr lang="en-US" sz="2700"/>
              <a:t>: memotivasi konsumen untuk mengulangi pembelian</a:t>
            </a:r>
          </a:p>
          <a:p>
            <a:pPr>
              <a:lnSpc>
                <a:spcPct val="90000"/>
              </a:lnSpc>
            </a:pPr>
            <a:r>
              <a:rPr lang="en-US" sz="2700" b="1"/>
              <a:t>Growth Strategy/strategi pertumbuhan</a:t>
            </a:r>
            <a:r>
              <a:rPr lang="en-US" sz="2700"/>
              <a:t>: mencoba memperoleh konsumen yang sudah ada untuk membeli lebih sering dan lebih banyak</a:t>
            </a:r>
          </a:p>
        </p:txBody>
      </p:sp>
    </p:spTree>
    <p:extLst>
      <p:ext uri="{BB962C8B-B14F-4D97-AF65-F5344CB8AC3E}">
        <p14:creationId xmlns:p14="http://schemas.microsoft.com/office/powerpoint/2010/main" val="67361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2900" b="1" i="1"/>
              <a:t>Customers and Prospects</a:t>
            </a:r>
            <a:r>
              <a:rPr lang="en-US" sz="2900" i="1"/>
              <a:t> : </a:t>
            </a:r>
            <a:br>
              <a:rPr lang="en-US" sz="2900" i="1"/>
            </a:br>
            <a:r>
              <a:rPr lang="en-US" sz="1400"/>
              <a:t>IMC mencoba membedakan pengertian customer dan prospek</a:t>
            </a:r>
          </a:p>
        </p:txBody>
      </p:sp>
      <p:sp>
        <p:nvSpPr>
          <p:cNvPr id="11267" name="Rectangle 3"/>
          <p:cNvSpPr>
            <a:spLocks noGrp="1" noChangeArrowheads="1"/>
          </p:cNvSpPr>
          <p:nvPr>
            <p:ph type="body" idx="1"/>
          </p:nvPr>
        </p:nvSpPr>
        <p:spPr/>
        <p:txBody>
          <a:bodyPr/>
          <a:lstStyle/>
          <a:p>
            <a:r>
              <a:rPr lang="en-US" sz="2700"/>
              <a:t>Dengan </a:t>
            </a:r>
            <a:r>
              <a:rPr lang="en-US" sz="2700" i="1"/>
              <a:t>new brands</a:t>
            </a:r>
            <a:r>
              <a:rPr lang="en-US" sz="2700"/>
              <a:t>, setiap orang lebih merupakan </a:t>
            </a:r>
            <a:r>
              <a:rPr lang="en-US" sz="2700" i="1"/>
              <a:t>prospect  </a:t>
            </a:r>
            <a:r>
              <a:rPr lang="en-US" sz="2700"/>
              <a:t>daripada </a:t>
            </a:r>
            <a:r>
              <a:rPr lang="en-US" sz="2700" i="1"/>
              <a:t>customer </a:t>
            </a:r>
          </a:p>
          <a:p>
            <a:r>
              <a:rPr lang="en-US" sz="2700"/>
              <a:t>Ada 2 tipe pengertian   “new”</a:t>
            </a:r>
          </a:p>
          <a:p>
            <a:r>
              <a:rPr lang="en-US" sz="2700"/>
              <a:t>Dari sudut pandang perusahaan: </a:t>
            </a:r>
            <a:r>
              <a:rPr lang="en-US" sz="2700" i="1"/>
              <a:t>a brand is new</a:t>
            </a:r>
            <a:r>
              <a:rPr lang="en-US" sz="2700"/>
              <a:t> ketika merk itu diperkenalkan pertama kali ke pasar</a:t>
            </a:r>
          </a:p>
          <a:p>
            <a:r>
              <a:rPr lang="en-US" sz="2700"/>
              <a:t>Dari sudut pandang prospect: </a:t>
            </a:r>
            <a:r>
              <a:rPr lang="en-US" sz="2700" i="1"/>
              <a:t>a brand is new</a:t>
            </a:r>
            <a:r>
              <a:rPr lang="en-US" sz="2700"/>
              <a:t> ketika pertama kali mereka mempelajari tentang merk tersebut. Berikan contoh!</a:t>
            </a:r>
          </a:p>
        </p:txBody>
      </p:sp>
    </p:spTree>
    <p:extLst>
      <p:ext uri="{BB962C8B-B14F-4D97-AF65-F5344CB8AC3E}">
        <p14:creationId xmlns:p14="http://schemas.microsoft.com/office/powerpoint/2010/main" val="413333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b="1" i="1"/>
              <a:t>Consumers and Businesses</a:t>
            </a:r>
          </a:p>
        </p:txBody>
      </p:sp>
      <p:sp>
        <p:nvSpPr>
          <p:cNvPr id="12294" name="Rectangle 6"/>
          <p:cNvSpPr>
            <a:spLocks noGrp="1" noChangeArrowheads="1"/>
          </p:cNvSpPr>
          <p:nvPr>
            <p:ph type="body" idx="1"/>
          </p:nvPr>
        </p:nvSpPr>
        <p:spPr/>
        <p:txBody>
          <a:bodyPr/>
          <a:lstStyle/>
          <a:p>
            <a:pPr>
              <a:lnSpc>
                <a:spcPct val="90000"/>
              </a:lnSpc>
            </a:pPr>
            <a:r>
              <a:rPr lang="en-US" sz="2300"/>
              <a:t>Consumer decision making berbeda dengan business decision making</a:t>
            </a:r>
          </a:p>
          <a:p>
            <a:pPr>
              <a:lnSpc>
                <a:spcPct val="90000"/>
              </a:lnSpc>
            </a:pPr>
            <a:r>
              <a:rPr lang="en-US" sz="2300"/>
              <a:t>Umumnya bisnis menggunakan model cognitive decision-making daripada experiental decision-making</a:t>
            </a:r>
          </a:p>
          <a:p>
            <a:pPr>
              <a:lnSpc>
                <a:spcPct val="90000"/>
              </a:lnSpc>
            </a:pPr>
            <a:r>
              <a:rPr lang="en-US" sz="2300"/>
              <a:t>Beberapa perbedaan BtB (business to business) berdampak pada pesan komunikasinya haruslah relevan dan akurat. Perbedaan itu antara lain :</a:t>
            </a:r>
          </a:p>
          <a:p>
            <a:pPr>
              <a:lnSpc>
                <a:spcPct val="90000"/>
              </a:lnSpc>
              <a:buFont typeface="Wingdings" pitchFamily="2" charset="2"/>
              <a:buNone/>
            </a:pPr>
            <a:endParaRPr lang="en-US" sz="2300"/>
          </a:p>
        </p:txBody>
      </p:sp>
    </p:spTree>
    <p:extLst>
      <p:ext uri="{BB962C8B-B14F-4D97-AF65-F5344CB8AC3E}">
        <p14:creationId xmlns:p14="http://schemas.microsoft.com/office/powerpoint/2010/main" val="1506944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i="1"/>
              <a:t>Consumers and Businesses</a:t>
            </a:r>
          </a:p>
        </p:txBody>
      </p:sp>
      <p:sp>
        <p:nvSpPr>
          <p:cNvPr id="17411" name="Rectangle 3"/>
          <p:cNvSpPr>
            <a:spLocks noGrp="1" noChangeArrowheads="1"/>
          </p:cNvSpPr>
          <p:nvPr>
            <p:ph type="body" idx="1"/>
          </p:nvPr>
        </p:nvSpPr>
        <p:spPr/>
        <p:txBody>
          <a:bodyPr/>
          <a:lstStyle/>
          <a:p>
            <a:pPr>
              <a:lnSpc>
                <a:spcPct val="80000"/>
              </a:lnSpc>
            </a:pPr>
            <a:r>
              <a:rPr lang="en-US" sz="2000"/>
              <a:t>Membeli dalam jumlah banyak dibanding konsumen yang hanya melakukan </a:t>
            </a:r>
            <a:r>
              <a:rPr lang="en-US" sz="2000" i="1"/>
              <a:t>shopping trip</a:t>
            </a:r>
            <a:endParaRPr lang="en-US" sz="2000"/>
          </a:p>
          <a:p>
            <a:pPr>
              <a:lnSpc>
                <a:spcPct val="80000"/>
              </a:lnSpc>
            </a:pPr>
            <a:r>
              <a:rPr lang="en-US" sz="2000"/>
              <a:t>Umumnya membutuhkan input dan melibatkan banyak orang. Meski bukan orang yang memiliki wewenang memutuskan pembelian, sebgaian orang itu berpengaruh dalam </a:t>
            </a:r>
            <a:r>
              <a:rPr lang="en-US" sz="2000" i="1"/>
              <a:t>buying decision</a:t>
            </a:r>
            <a:endParaRPr lang="en-US" sz="2000"/>
          </a:p>
          <a:p>
            <a:pPr>
              <a:lnSpc>
                <a:spcPct val="80000"/>
              </a:lnSpc>
            </a:pPr>
            <a:r>
              <a:rPr lang="en-US" sz="2000"/>
              <a:t>Transaksi bisnis berpengaruh pada aktivitas perusahaan lainnya, karenanya risikonya lebih besar</a:t>
            </a:r>
          </a:p>
          <a:p>
            <a:pPr>
              <a:lnSpc>
                <a:spcPct val="80000"/>
              </a:lnSpc>
            </a:pPr>
            <a:r>
              <a:rPr lang="en-US" sz="2000"/>
              <a:t>Bisnis memiliki cenderung tidak melakukan keputusan membeli yang impulsif</a:t>
            </a:r>
          </a:p>
          <a:p>
            <a:pPr>
              <a:lnSpc>
                <a:spcPct val="80000"/>
              </a:lnSpc>
            </a:pPr>
            <a:r>
              <a:rPr lang="en-US" sz="2000"/>
              <a:t>Menggunakan sistem Tender (</a:t>
            </a:r>
            <a:r>
              <a:rPr lang="en-US" sz="2000" i="1"/>
              <a:t>Request for Proposals</a:t>
            </a:r>
            <a:r>
              <a:rPr lang="en-US" sz="2000"/>
              <a:t>—RPFs)dan juga Lelang (</a:t>
            </a:r>
            <a:r>
              <a:rPr lang="en-US" sz="2000" i="1"/>
              <a:t>Bidding). Bidding </a:t>
            </a:r>
            <a:r>
              <a:rPr lang="en-US" sz="2000"/>
              <a:t>sudah jadi kecenderungan dalam bisnis di internet dan bergeser dari business to consumer marketing. seperti Priceline.com</a:t>
            </a:r>
          </a:p>
        </p:txBody>
      </p:sp>
    </p:spTree>
    <p:extLst>
      <p:ext uri="{BB962C8B-B14F-4D97-AF65-F5344CB8AC3E}">
        <p14:creationId xmlns:p14="http://schemas.microsoft.com/office/powerpoint/2010/main" val="1500293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i="1"/>
              <a:t>Consumers and Businesses</a:t>
            </a:r>
          </a:p>
        </p:txBody>
      </p:sp>
      <p:sp>
        <p:nvSpPr>
          <p:cNvPr id="18435" name="Rectangle 3"/>
          <p:cNvSpPr>
            <a:spLocks noGrp="1" noChangeArrowheads="1"/>
          </p:cNvSpPr>
          <p:nvPr>
            <p:ph type="body" idx="1"/>
          </p:nvPr>
        </p:nvSpPr>
        <p:spPr/>
        <p:txBody>
          <a:bodyPr/>
          <a:lstStyle/>
          <a:p>
            <a:pPr>
              <a:lnSpc>
                <a:spcPct val="90000"/>
              </a:lnSpc>
            </a:pPr>
            <a:r>
              <a:rPr lang="en-US" sz="2700"/>
              <a:t>Perusahaan membeli barang dan jasa dari perusahaan lain dengan 3 tujuan :</a:t>
            </a:r>
          </a:p>
          <a:p>
            <a:pPr>
              <a:lnSpc>
                <a:spcPct val="90000"/>
              </a:lnSpc>
              <a:buFont typeface="Wingdings" pitchFamily="2" charset="2"/>
              <a:buNone/>
            </a:pPr>
            <a:r>
              <a:rPr lang="en-US" sz="2700"/>
              <a:t>   1. untuk dijual kembali kepada individu maupun perusahaan, sebagai distributor dan retailer</a:t>
            </a:r>
          </a:p>
          <a:p>
            <a:pPr>
              <a:lnSpc>
                <a:spcPct val="90000"/>
              </a:lnSpc>
              <a:buFont typeface="Wingdings" pitchFamily="2" charset="2"/>
              <a:buNone/>
            </a:pPr>
            <a:r>
              <a:rPr lang="en-US" sz="2700"/>
              <a:t>   2. untuk digunakan dalam produksi   sebagai input</a:t>
            </a:r>
          </a:p>
          <a:p>
            <a:pPr>
              <a:lnSpc>
                <a:spcPct val="90000"/>
              </a:lnSpc>
              <a:buFont typeface="Wingdings" pitchFamily="2" charset="2"/>
              <a:buNone/>
            </a:pPr>
            <a:r>
              <a:rPr lang="en-US" sz="2700"/>
              <a:t>   3. untuk digunakan dalam rangka menjalankan bisnis atau kantor</a:t>
            </a:r>
          </a:p>
        </p:txBody>
      </p:sp>
    </p:spTree>
    <p:extLst>
      <p:ext uri="{BB962C8B-B14F-4D97-AF65-F5344CB8AC3E}">
        <p14:creationId xmlns:p14="http://schemas.microsoft.com/office/powerpoint/2010/main" val="342329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i="1"/>
              <a:t>Consumers and Businesses</a:t>
            </a:r>
          </a:p>
        </p:txBody>
      </p:sp>
      <p:sp>
        <p:nvSpPr>
          <p:cNvPr id="19459" name="Rectangle 3"/>
          <p:cNvSpPr>
            <a:spLocks noGrp="1" noChangeArrowheads="1"/>
          </p:cNvSpPr>
          <p:nvPr>
            <p:ph type="body" idx="1"/>
          </p:nvPr>
        </p:nvSpPr>
        <p:spPr/>
        <p:txBody>
          <a:bodyPr/>
          <a:lstStyle/>
          <a:p>
            <a:r>
              <a:rPr lang="en-US"/>
              <a:t>Contoh Intel Inside : mendorong konsumen meminta Intel prosesor ketika membeli komputer sekaligus menekan perusahaan komputer untuk membeli chips komputernya dari Intel</a:t>
            </a:r>
          </a:p>
        </p:txBody>
      </p:sp>
    </p:spTree>
    <p:extLst>
      <p:ext uri="{BB962C8B-B14F-4D97-AF65-F5344CB8AC3E}">
        <p14:creationId xmlns:p14="http://schemas.microsoft.com/office/powerpoint/2010/main" val="2355865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2900"/>
              <a:t>Three Buying-Behavior Situations</a:t>
            </a:r>
          </a:p>
        </p:txBody>
      </p:sp>
      <p:sp>
        <p:nvSpPr>
          <p:cNvPr id="21508" name="Text Box 4"/>
          <p:cNvSpPr txBox="1">
            <a:spLocks noChangeArrowheads="1"/>
          </p:cNvSpPr>
          <p:nvPr/>
        </p:nvSpPr>
        <p:spPr bwMode="auto">
          <a:xfrm>
            <a:off x="1143000" y="1752600"/>
            <a:ext cx="705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b="1"/>
              <a:t>The Head and Heart Decision-Making Continum</a:t>
            </a:r>
          </a:p>
        </p:txBody>
      </p:sp>
      <p:sp>
        <p:nvSpPr>
          <p:cNvPr id="21509" name="AutoShape 5"/>
          <p:cNvSpPr>
            <a:spLocks noChangeArrowheads="1"/>
          </p:cNvSpPr>
          <p:nvPr/>
        </p:nvSpPr>
        <p:spPr bwMode="auto">
          <a:xfrm>
            <a:off x="914400" y="2362200"/>
            <a:ext cx="2895600" cy="2895600"/>
          </a:xfrm>
          <a:prstGeom prst="smileyFace">
            <a:avLst>
              <a:gd name="adj" fmla="val 4653"/>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1510" name="AutoShape 6"/>
          <p:cNvSpPr>
            <a:spLocks noChangeArrowheads="1"/>
          </p:cNvSpPr>
          <p:nvPr/>
        </p:nvSpPr>
        <p:spPr bwMode="auto">
          <a:xfrm>
            <a:off x="5410200" y="2438400"/>
            <a:ext cx="3200400" cy="2743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1511" name="AutoShape 7"/>
          <p:cNvSpPr>
            <a:spLocks noChangeArrowheads="1"/>
          </p:cNvSpPr>
          <p:nvPr/>
        </p:nvSpPr>
        <p:spPr bwMode="auto">
          <a:xfrm>
            <a:off x="5791200" y="2743200"/>
            <a:ext cx="381000" cy="457200"/>
          </a:xfrm>
          <a:prstGeom prst="moon">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1512" name="Line 8"/>
          <p:cNvSpPr>
            <a:spLocks noChangeShapeType="1"/>
          </p:cNvSpPr>
          <p:nvPr/>
        </p:nvSpPr>
        <p:spPr bwMode="auto">
          <a:xfrm>
            <a:off x="3886200" y="4343400"/>
            <a:ext cx="2133600" cy="0"/>
          </a:xfrm>
          <a:prstGeom prst="line">
            <a:avLst/>
          </a:prstGeom>
          <a:noFill/>
          <a:ln w="571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1513" name="Text Box 9"/>
          <p:cNvSpPr txBox="1">
            <a:spLocks noChangeArrowheads="1"/>
          </p:cNvSpPr>
          <p:nvPr/>
        </p:nvSpPr>
        <p:spPr bwMode="auto">
          <a:xfrm>
            <a:off x="1219200" y="5334000"/>
            <a:ext cx="201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t>Cognitive, rational</a:t>
            </a:r>
          </a:p>
          <a:p>
            <a:pPr eaLnBrk="1" hangingPunct="1"/>
            <a:r>
              <a:rPr lang="en-US"/>
              <a:t>Decision making</a:t>
            </a:r>
          </a:p>
        </p:txBody>
      </p:sp>
      <p:sp>
        <p:nvSpPr>
          <p:cNvPr id="21514" name="Text Box 10"/>
          <p:cNvSpPr txBox="1">
            <a:spLocks noChangeArrowheads="1"/>
          </p:cNvSpPr>
          <p:nvPr/>
        </p:nvSpPr>
        <p:spPr bwMode="auto">
          <a:xfrm>
            <a:off x="5715000" y="5181600"/>
            <a:ext cx="2444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t>Experiental, emotional</a:t>
            </a:r>
          </a:p>
          <a:p>
            <a:pPr eaLnBrk="1" hangingPunct="1"/>
            <a:r>
              <a:rPr lang="en-US"/>
              <a:t>Decision making</a:t>
            </a:r>
          </a:p>
        </p:txBody>
      </p:sp>
    </p:spTree>
    <p:extLst>
      <p:ext uri="{BB962C8B-B14F-4D97-AF65-F5344CB8AC3E}">
        <p14:creationId xmlns:p14="http://schemas.microsoft.com/office/powerpoint/2010/main" val="2990541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Respon Konsumen</a:t>
            </a:r>
          </a:p>
        </p:txBody>
      </p:sp>
      <p:sp>
        <p:nvSpPr>
          <p:cNvPr id="22531" name="Rectangle 3"/>
          <p:cNvSpPr>
            <a:spLocks noGrp="1" noChangeArrowheads="1"/>
          </p:cNvSpPr>
          <p:nvPr>
            <p:ph type="body" idx="1"/>
          </p:nvPr>
        </p:nvSpPr>
        <p:spPr/>
        <p:txBody>
          <a:bodyPr/>
          <a:lstStyle/>
          <a:p>
            <a:r>
              <a:rPr lang="en-US" sz="2700"/>
              <a:t>Respon Kognitif: Sebagian orang membeli produk didasarkan pada kognisi/ pengetahuan, sudut pandang rasional, mencari informasi yang lebih baik untuk memahami produk dan fiturnya, dan membandingkannya dengan produk sejenis dari saingan</a:t>
            </a:r>
          </a:p>
          <a:p>
            <a:r>
              <a:rPr lang="en-US" sz="2700"/>
              <a:t>Respon Afektif: Orang membeli barang dikarenakan gaya atau asosiasi dengan gaya hidup atau statusnya</a:t>
            </a:r>
          </a:p>
        </p:txBody>
      </p:sp>
    </p:spTree>
    <p:extLst>
      <p:ext uri="{BB962C8B-B14F-4D97-AF65-F5344CB8AC3E}">
        <p14:creationId xmlns:p14="http://schemas.microsoft.com/office/powerpoint/2010/main" val="796238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Cognitive Decision Making</a:t>
            </a:r>
          </a:p>
        </p:txBody>
      </p:sp>
      <p:sp>
        <p:nvSpPr>
          <p:cNvPr id="23555" name="Rectangle 3"/>
          <p:cNvSpPr>
            <a:spLocks noGrp="1" noChangeArrowheads="1"/>
          </p:cNvSpPr>
          <p:nvPr>
            <p:ph type="body" idx="1"/>
          </p:nvPr>
        </p:nvSpPr>
        <p:spPr>
          <a:xfrm>
            <a:off x="762000" y="1752600"/>
            <a:ext cx="7696200" cy="4038600"/>
          </a:xfrm>
        </p:spPr>
        <p:txBody>
          <a:bodyPr/>
          <a:lstStyle/>
          <a:p>
            <a:pPr>
              <a:lnSpc>
                <a:spcPct val="80000"/>
              </a:lnSpc>
            </a:pPr>
            <a:r>
              <a:rPr lang="en-US" sz="1800"/>
              <a:t>Perilaku pembeliannya didasari pada proses informasi. Ketika konsumen tahu apa yang diperlukannya, ia akan (1) memikirkannya; (2) mencari informasi dengan membandingkan fitur produk yang mampu memecahkan masalahnya atau memberikan keuntungan baginya; (3) mengevaluasi pilihan yang ada dengan rasional; (4) membuat keputusan seobjektif mungkin</a:t>
            </a:r>
          </a:p>
          <a:p>
            <a:pPr>
              <a:lnSpc>
                <a:spcPct val="80000"/>
              </a:lnSpc>
            </a:pPr>
            <a:r>
              <a:rPr lang="en-US" sz="1800"/>
              <a:t>Rasional untuk produk2 mahal (mobil, asuransi, komputer, furnitur)</a:t>
            </a:r>
          </a:p>
          <a:p>
            <a:pPr>
              <a:lnSpc>
                <a:spcPct val="80000"/>
              </a:lnSpc>
            </a:pPr>
            <a:r>
              <a:rPr lang="en-US" sz="1800"/>
              <a:t>Rasional untuk kategori produk yang tidak dikenali dengan baik (obat2an, legal councel, jasa keuangan)</a:t>
            </a:r>
          </a:p>
          <a:p>
            <a:pPr>
              <a:lnSpc>
                <a:spcPct val="80000"/>
              </a:lnSpc>
            </a:pPr>
            <a:r>
              <a:rPr lang="en-US" sz="1800"/>
              <a:t>Rasional untuk produk yang jarang dibeli (alat2 dapur, makanan eksotis, rodent extermination services, transmission fluid for cars)</a:t>
            </a:r>
          </a:p>
          <a:p>
            <a:pPr>
              <a:lnSpc>
                <a:spcPct val="80000"/>
              </a:lnSpc>
            </a:pPr>
            <a:r>
              <a:rPr lang="en-US" sz="1800"/>
              <a:t>Rasional untuk produk yang membutuhkan high-involvement (binatang peliharaan, pendidikan, pakaian)</a:t>
            </a:r>
          </a:p>
          <a:p>
            <a:pPr>
              <a:lnSpc>
                <a:spcPct val="80000"/>
              </a:lnSpc>
            </a:pPr>
            <a:r>
              <a:rPr lang="en-US" sz="1800"/>
              <a:t>Jika hasil evaluasi konsumen positif, ia akan mengulangi kembali pembelian</a:t>
            </a:r>
          </a:p>
        </p:txBody>
      </p:sp>
    </p:spTree>
    <p:extLst>
      <p:ext uri="{BB962C8B-B14F-4D97-AF65-F5344CB8AC3E}">
        <p14:creationId xmlns:p14="http://schemas.microsoft.com/office/powerpoint/2010/main" val="2770006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en-US" sz="3600" b="1" dirty="0">
                <a:solidFill>
                  <a:prstClr val="white"/>
                </a:solidFill>
              </a:rPr>
              <a:t>VISI DAN MISI UNIVERSITAS ESA UNGGUL</a:t>
            </a:r>
          </a:p>
        </p:txBody>
      </p:sp>
      <p:pic>
        <p:nvPicPr>
          <p:cNvPr id="4102"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600200"/>
            <a:ext cx="9144000" cy="4800600"/>
          </a:xfr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Experiental Decision Making</a:t>
            </a:r>
          </a:p>
        </p:txBody>
      </p:sp>
      <p:sp>
        <p:nvSpPr>
          <p:cNvPr id="24579" name="Rectangle 3"/>
          <p:cNvSpPr>
            <a:spLocks noGrp="1" noChangeArrowheads="1"/>
          </p:cNvSpPr>
          <p:nvPr>
            <p:ph type="body" idx="1"/>
          </p:nvPr>
        </p:nvSpPr>
        <p:spPr/>
        <p:txBody>
          <a:bodyPr/>
          <a:lstStyle/>
          <a:p>
            <a:pPr>
              <a:lnSpc>
                <a:spcPct val="80000"/>
              </a:lnSpc>
            </a:pPr>
            <a:r>
              <a:rPr lang="en-US" sz="2200"/>
              <a:t>Dalam jenis keputusan ini, konsumen mengenali masalahnya dari sisi emosional. Harga seringkali tidak menjadi pertimbangan</a:t>
            </a:r>
          </a:p>
          <a:p>
            <a:pPr>
              <a:lnSpc>
                <a:spcPct val="80000"/>
              </a:lnSpc>
            </a:pPr>
            <a:r>
              <a:rPr lang="en-US" sz="2200"/>
              <a:t>Contoh: membeli baju dikarenakan baju yang lama dipandang tidak lagi modis atau justru melihat baju baru dan mengira2 apakah cocok jika menggunakan baju tersebut. </a:t>
            </a:r>
          </a:p>
          <a:p>
            <a:pPr>
              <a:lnSpc>
                <a:spcPct val="80000"/>
              </a:lnSpc>
            </a:pPr>
            <a:r>
              <a:rPr lang="en-US" sz="2200"/>
              <a:t>Pengalaman seringkali menjadi penekanan marketing yang utama sekarang ini</a:t>
            </a:r>
          </a:p>
          <a:p>
            <a:pPr>
              <a:lnSpc>
                <a:spcPct val="80000"/>
              </a:lnSpc>
            </a:pPr>
            <a:r>
              <a:rPr lang="en-US" sz="2200"/>
              <a:t>Hak tersebut karena terkait dengan upaya mengintensifkan tingkat keterlibatan konsumen dan juga berupaya mengkaitkan relevansinya dengan gaya hidup (</a:t>
            </a:r>
            <a:r>
              <a:rPr lang="en-US" sz="2200" i="1"/>
              <a:t>lifestyle</a:t>
            </a:r>
            <a:r>
              <a:rPr lang="en-US" sz="2200"/>
              <a:t>)</a:t>
            </a:r>
          </a:p>
        </p:txBody>
      </p:sp>
    </p:spTree>
    <p:extLst>
      <p:ext uri="{BB962C8B-B14F-4D97-AF65-F5344CB8AC3E}">
        <p14:creationId xmlns:p14="http://schemas.microsoft.com/office/powerpoint/2010/main" val="1064784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Habit/Repeat Decision Making</a:t>
            </a:r>
          </a:p>
        </p:txBody>
      </p:sp>
      <p:sp>
        <p:nvSpPr>
          <p:cNvPr id="25603" name="Rectangle 3"/>
          <p:cNvSpPr>
            <a:spLocks noGrp="1" noChangeArrowheads="1"/>
          </p:cNvSpPr>
          <p:nvPr>
            <p:ph type="body" idx="1"/>
          </p:nvPr>
        </p:nvSpPr>
        <p:spPr/>
        <p:txBody>
          <a:bodyPr/>
          <a:lstStyle/>
          <a:p>
            <a:pPr>
              <a:lnSpc>
                <a:spcPct val="80000"/>
              </a:lnSpc>
            </a:pPr>
            <a:r>
              <a:rPr lang="en-US" sz="2200"/>
              <a:t>Pada dasarnya konsumen melakukan pembelian tidak berupaya mencari dan mengevaluasi pilihan. “Otomatis” begitu saja membeli sesuatu atau kebiasaan membeli merk tertentu (</a:t>
            </a:r>
            <a:r>
              <a:rPr lang="en-US" sz="2200" i="1"/>
              <a:t>habit</a:t>
            </a:r>
            <a:r>
              <a:rPr lang="en-US" sz="2200"/>
              <a:t>)</a:t>
            </a:r>
          </a:p>
          <a:p>
            <a:pPr>
              <a:lnSpc>
                <a:spcPct val="80000"/>
              </a:lnSpc>
            </a:pPr>
            <a:r>
              <a:rPr lang="en-US" sz="2200"/>
              <a:t>Biasanya untuk produk2 yang sering dibeli dan tidak terlalu mahal</a:t>
            </a:r>
          </a:p>
          <a:p>
            <a:pPr>
              <a:lnSpc>
                <a:spcPct val="80000"/>
              </a:lnSpc>
            </a:pPr>
            <a:r>
              <a:rPr lang="en-US" sz="2200"/>
              <a:t>Model ini sangata penting untuk mendorong </a:t>
            </a:r>
            <a:r>
              <a:rPr lang="en-US" sz="2200" i="1"/>
              <a:t>customer retention </a:t>
            </a:r>
          </a:p>
          <a:p>
            <a:pPr>
              <a:lnSpc>
                <a:spcPct val="80000"/>
              </a:lnSpc>
            </a:pPr>
            <a:r>
              <a:rPr lang="en-US" sz="2200"/>
              <a:t>Konsumen akan tidak membeli lagi jika merk tsb tidak tersedia di pasar atau harga yang menjadi lebih mahal, perubahan mutu atau tampilan, konsumen tahu cara lebih baik memenuhi kebutuhannya selain menggunakan produk dari merk itu</a:t>
            </a:r>
          </a:p>
          <a:p>
            <a:pPr>
              <a:lnSpc>
                <a:spcPct val="80000"/>
              </a:lnSpc>
            </a:pPr>
            <a:endParaRPr lang="en-US" sz="2200"/>
          </a:p>
        </p:txBody>
      </p:sp>
    </p:spTree>
    <p:extLst>
      <p:ext uri="{BB962C8B-B14F-4D97-AF65-F5344CB8AC3E}">
        <p14:creationId xmlns:p14="http://schemas.microsoft.com/office/powerpoint/2010/main" val="2742504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898525" y="496888"/>
            <a:ext cx="6938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b="1"/>
              <a:t>Three Approaches to Making a Brand Decision</a:t>
            </a:r>
          </a:p>
        </p:txBody>
      </p:sp>
      <p:sp>
        <p:nvSpPr>
          <p:cNvPr id="20485" name="Rectangle 5"/>
          <p:cNvSpPr>
            <a:spLocks noChangeArrowheads="1"/>
          </p:cNvSpPr>
          <p:nvPr/>
        </p:nvSpPr>
        <p:spPr bwMode="auto">
          <a:xfrm>
            <a:off x="228600" y="1600200"/>
            <a:ext cx="1371600" cy="9144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488" name="Rectangle 8"/>
          <p:cNvSpPr>
            <a:spLocks noChangeArrowheads="1"/>
          </p:cNvSpPr>
          <p:nvPr/>
        </p:nvSpPr>
        <p:spPr bwMode="auto">
          <a:xfrm>
            <a:off x="1828800" y="1600200"/>
            <a:ext cx="1371600" cy="9144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489" name="Rectangle 9"/>
          <p:cNvSpPr>
            <a:spLocks noChangeArrowheads="1"/>
          </p:cNvSpPr>
          <p:nvPr/>
        </p:nvSpPr>
        <p:spPr bwMode="auto">
          <a:xfrm>
            <a:off x="3505200" y="1600200"/>
            <a:ext cx="1371600" cy="9144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490" name="Rectangle 10"/>
          <p:cNvSpPr>
            <a:spLocks noChangeArrowheads="1"/>
          </p:cNvSpPr>
          <p:nvPr/>
        </p:nvSpPr>
        <p:spPr bwMode="auto">
          <a:xfrm>
            <a:off x="5181600" y="1600200"/>
            <a:ext cx="1371600" cy="9144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491" name="Rectangle 11"/>
          <p:cNvSpPr>
            <a:spLocks noChangeArrowheads="1"/>
          </p:cNvSpPr>
          <p:nvPr/>
        </p:nvSpPr>
        <p:spPr bwMode="auto">
          <a:xfrm>
            <a:off x="6858000" y="1600200"/>
            <a:ext cx="1371600" cy="9144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492" name="Line 12"/>
          <p:cNvSpPr>
            <a:spLocks noChangeShapeType="1"/>
          </p:cNvSpPr>
          <p:nvPr/>
        </p:nvSpPr>
        <p:spPr bwMode="auto">
          <a:xfrm>
            <a:off x="1600200" y="2057400"/>
            <a:ext cx="228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0493" name="Line 13"/>
          <p:cNvSpPr>
            <a:spLocks noChangeShapeType="1"/>
          </p:cNvSpPr>
          <p:nvPr/>
        </p:nvSpPr>
        <p:spPr bwMode="auto">
          <a:xfrm>
            <a:off x="3200400" y="2057400"/>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0494" name="Line 14"/>
          <p:cNvSpPr>
            <a:spLocks noChangeShapeType="1"/>
          </p:cNvSpPr>
          <p:nvPr/>
        </p:nvSpPr>
        <p:spPr bwMode="auto">
          <a:xfrm>
            <a:off x="4876800" y="2133600"/>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0495" name="Line 15"/>
          <p:cNvSpPr>
            <a:spLocks noChangeShapeType="1"/>
          </p:cNvSpPr>
          <p:nvPr/>
        </p:nvSpPr>
        <p:spPr bwMode="auto">
          <a:xfrm>
            <a:off x="6553200" y="2133600"/>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0496" name="Text Box 16"/>
          <p:cNvSpPr txBox="1">
            <a:spLocks noChangeArrowheads="1"/>
          </p:cNvSpPr>
          <p:nvPr/>
        </p:nvSpPr>
        <p:spPr bwMode="auto">
          <a:xfrm>
            <a:off x="457200" y="1752600"/>
            <a:ext cx="9350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t>Recognize</a:t>
            </a:r>
          </a:p>
          <a:p>
            <a:pPr eaLnBrk="1" hangingPunct="1"/>
            <a:r>
              <a:rPr lang="en-US" sz="1200"/>
              <a:t>Problem or</a:t>
            </a:r>
          </a:p>
          <a:p>
            <a:pPr eaLnBrk="1" hangingPunct="1"/>
            <a:r>
              <a:rPr lang="en-US" sz="1200"/>
              <a:t>opportunity</a:t>
            </a:r>
          </a:p>
        </p:txBody>
      </p:sp>
      <p:sp>
        <p:nvSpPr>
          <p:cNvPr id="20497" name="Text Box 17"/>
          <p:cNvSpPr txBox="1">
            <a:spLocks noChangeArrowheads="1"/>
          </p:cNvSpPr>
          <p:nvPr/>
        </p:nvSpPr>
        <p:spPr bwMode="auto">
          <a:xfrm>
            <a:off x="2057400" y="1828800"/>
            <a:ext cx="935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t>Search for</a:t>
            </a:r>
          </a:p>
          <a:p>
            <a:pPr eaLnBrk="1" hangingPunct="1"/>
            <a:r>
              <a:rPr lang="en-US" sz="1200"/>
              <a:t>information</a:t>
            </a:r>
          </a:p>
        </p:txBody>
      </p:sp>
      <p:sp>
        <p:nvSpPr>
          <p:cNvPr id="20498" name="Text Box 18"/>
          <p:cNvSpPr txBox="1">
            <a:spLocks noChangeArrowheads="1"/>
          </p:cNvSpPr>
          <p:nvPr/>
        </p:nvSpPr>
        <p:spPr bwMode="auto">
          <a:xfrm>
            <a:off x="3810000" y="1828800"/>
            <a:ext cx="77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t>Evaluate</a:t>
            </a:r>
          </a:p>
          <a:p>
            <a:pPr eaLnBrk="1" hangingPunct="1"/>
            <a:r>
              <a:rPr lang="en-US" sz="1200"/>
              <a:t>choices</a:t>
            </a:r>
          </a:p>
        </p:txBody>
      </p:sp>
      <p:sp>
        <p:nvSpPr>
          <p:cNvPr id="20499" name="Text Box 19"/>
          <p:cNvSpPr txBox="1">
            <a:spLocks noChangeArrowheads="1"/>
          </p:cNvSpPr>
          <p:nvPr/>
        </p:nvSpPr>
        <p:spPr bwMode="auto">
          <a:xfrm>
            <a:off x="5334000" y="1828800"/>
            <a:ext cx="1044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t>Make buying</a:t>
            </a:r>
          </a:p>
          <a:p>
            <a:pPr eaLnBrk="1" hangingPunct="1"/>
            <a:r>
              <a:rPr lang="en-US" sz="1200"/>
              <a:t>decision</a:t>
            </a:r>
          </a:p>
        </p:txBody>
      </p:sp>
      <p:sp>
        <p:nvSpPr>
          <p:cNvPr id="20500" name="Text Box 20"/>
          <p:cNvSpPr txBox="1">
            <a:spLocks noChangeArrowheads="1"/>
          </p:cNvSpPr>
          <p:nvPr/>
        </p:nvSpPr>
        <p:spPr bwMode="auto">
          <a:xfrm>
            <a:off x="7162800" y="1828800"/>
            <a:ext cx="739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t>Review</a:t>
            </a:r>
          </a:p>
          <a:p>
            <a:pPr eaLnBrk="1" hangingPunct="1"/>
            <a:r>
              <a:rPr lang="en-US" sz="1200"/>
              <a:t>decision</a:t>
            </a:r>
          </a:p>
        </p:txBody>
      </p:sp>
      <p:sp>
        <p:nvSpPr>
          <p:cNvPr id="20501" name="Text Box 21"/>
          <p:cNvSpPr txBox="1">
            <a:spLocks noChangeArrowheads="1"/>
          </p:cNvSpPr>
          <p:nvPr/>
        </p:nvSpPr>
        <p:spPr bwMode="auto">
          <a:xfrm>
            <a:off x="3352800" y="1066800"/>
            <a:ext cx="214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a:t>Cognitive Model</a:t>
            </a:r>
          </a:p>
        </p:txBody>
      </p:sp>
      <p:sp>
        <p:nvSpPr>
          <p:cNvPr id="20502" name="Rectangle 22"/>
          <p:cNvSpPr>
            <a:spLocks noChangeArrowheads="1"/>
          </p:cNvSpPr>
          <p:nvPr/>
        </p:nvSpPr>
        <p:spPr bwMode="auto">
          <a:xfrm>
            <a:off x="609600" y="3429000"/>
            <a:ext cx="1447800" cy="9144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a:t>Recognize</a:t>
            </a:r>
          </a:p>
          <a:p>
            <a:pPr algn="ctr" eaLnBrk="1" hangingPunct="1"/>
            <a:r>
              <a:rPr lang="en-US" sz="1400"/>
              <a:t>Problem or</a:t>
            </a:r>
          </a:p>
          <a:p>
            <a:pPr algn="ctr" eaLnBrk="1" hangingPunct="1"/>
            <a:r>
              <a:rPr lang="en-US" sz="1400"/>
              <a:t>opportunity</a:t>
            </a:r>
          </a:p>
          <a:p>
            <a:pPr algn="ctr" eaLnBrk="1" hangingPunct="1"/>
            <a:endParaRPr lang="en-US"/>
          </a:p>
        </p:txBody>
      </p:sp>
      <p:sp>
        <p:nvSpPr>
          <p:cNvPr id="20503" name="Rectangle 23"/>
          <p:cNvSpPr>
            <a:spLocks noChangeArrowheads="1"/>
          </p:cNvSpPr>
          <p:nvPr/>
        </p:nvSpPr>
        <p:spPr bwMode="auto">
          <a:xfrm>
            <a:off x="2590800" y="3429000"/>
            <a:ext cx="1447800" cy="9144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504" name="Rectangle 24"/>
          <p:cNvSpPr>
            <a:spLocks noChangeArrowheads="1"/>
          </p:cNvSpPr>
          <p:nvPr/>
        </p:nvSpPr>
        <p:spPr bwMode="auto">
          <a:xfrm>
            <a:off x="4724400" y="3429000"/>
            <a:ext cx="1447800" cy="9144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505" name="Rectangle 25"/>
          <p:cNvSpPr>
            <a:spLocks noChangeArrowheads="1"/>
          </p:cNvSpPr>
          <p:nvPr/>
        </p:nvSpPr>
        <p:spPr bwMode="auto">
          <a:xfrm>
            <a:off x="6781800" y="3429000"/>
            <a:ext cx="1447800" cy="9144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506" name="Line 26"/>
          <p:cNvSpPr>
            <a:spLocks noChangeShapeType="1"/>
          </p:cNvSpPr>
          <p:nvPr/>
        </p:nvSpPr>
        <p:spPr bwMode="auto">
          <a:xfrm>
            <a:off x="2057400" y="3886200"/>
            <a:ext cx="533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0507" name="Line 27"/>
          <p:cNvSpPr>
            <a:spLocks noChangeShapeType="1"/>
          </p:cNvSpPr>
          <p:nvPr/>
        </p:nvSpPr>
        <p:spPr bwMode="auto">
          <a:xfrm>
            <a:off x="4038600" y="38862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0508" name="Line 28"/>
          <p:cNvSpPr>
            <a:spLocks noChangeShapeType="1"/>
          </p:cNvSpPr>
          <p:nvPr/>
        </p:nvSpPr>
        <p:spPr bwMode="auto">
          <a:xfrm>
            <a:off x="6172200" y="3886200"/>
            <a:ext cx="60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0509" name="Text Box 29"/>
          <p:cNvSpPr txBox="1">
            <a:spLocks noChangeArrowheads="1"/>
          </p:cNvSpPr>
          <p:nvPr/>
        </p:nvSpPr>
        <p:spPr bwMode="auto">
          <a:xfrm>
            <a:off x="3048000" y="2971800"/>
            <a:ext cx="220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t>Experiential Model</a:t>
            </a:r>
          </a:p>
        </p:txBody>
      </p:sp>
      <p:sp>
        <p:nvSpPr>
          <p:cNvPr id="20511" name="Text Box 31"/>
          <p:cNvSpPr txBox="1">
            <a:spLocks noChangeArrowheads="1"/>
          </p:cNvSpPr>
          <p:nvPr/>
        </p:nvSpPr>
        <p:spPr bwMode="auto">
          <a:xfrm>
            <a:off x="2667000" y="3581400"/>
            <a:ext cx="13398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t>Evaluate feelings</a:t>
            </a:r>
          </a:p>
          <a:p>
            <a:pPr eaLnBrk="1" hangingPunct="1"/>
            <a:r>
              <a:rPr lang="en-US" sz="1200"/>
              <a:t>About choices,</a:t>
            </a:r>
          </a:p>
          <a:p>
            <a:pPr eaLnBrk="1" hangingPunct="1"/>
            <a:r>
              <a:rPr lang="en-US" sz="1200"/>
              <a:t>benefits</a:t>
            </a:r>
          </a:p>
        </p:txBody>
      </p:sp>
      <p:sp>
        <p:nvSpPr>
          <p:cNvPr id="20512" name="Text Box 32"/>
          <p:cNvSpPr txBox="1">
            <a:spLocks noChangeArrowheads="1"/>
          </p:cNvSpPr>
          <p:nvPr/>
        </p:nvSpPr>
        <p:spPr bwMode="auto">
          <a:xfrm>
            <a:off x="4876800" y="3733800"/>
            <a:ext cx="1044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t>Make buying</a:t>
            </a:r>
          </a:p>
          <a:p>
            <a:pPr eaLnBrk="1" hangingPunct="1"/>
            <a:r>
              <a:rPr lang="en-US" sz="1200"/>
              <a:t>decision</a:t>
            </a:r>
          </a:p>
        </p:txBody>
      </p:sp>
      <p:sp>
        <p:nvSpPr>
          <p:cNvPr id="20513" name="Text Box 33"/>
          <p:cNvSpPr txBox="1">
            <a:spLocks noChangeArrowheads="1"/>
          </p:cNvSpPr>
          <p:nvPr/>
        </p:nvSpPr>
        <p:spPr bwMode="auto">
          <a:xfrm>
            <a:off x="7162800" y="3657600"/>
            <a:ext cx="739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t>Review</a:t>
            </a:r>
          </a:p>
          <a:p>
            <a:pPr eaLnBrk="1" hangingPunct="1"/>
            <a:r>
              <a:rPr lang="en-US" sz="1200"/>
              <a:t>decision</a:t>
            </a:r>
          </a:p>
        </p:txBody>
      </p:sp>
      <p:sp>
        <p:nvSpPr>
          <p:cNvPr id="20514" name="Rectangle 34"/>
          <p:cNvSpPr>
            <a:spLocks noChangeArrowheads="1"/>
          </p:cNvSpPr>
          <p:nvPr/>
        </p:nvSpPr>
        <p:spPr bwMode="auto">
          <a:xfrm>
            <a:off x="914400" y="5257800"/>
            <a:ext cx="1447800" cy="9144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a:t>Recognize</a:t>
            </a:r>
          </a:p>
          <a:p>
            <a:pPr algn="ctr" eaLnBrk="1" hangingPunct="1"/>
            <a:r>
              <a:rPr lang="en-US" sz="1400"/>
              <a:t>Problem or</a:t>
            </a:r>
          </a:p>
          <a:p>
            <a:pPr algn="ctr" eaLnBrk="1" hangingPunct="1"/>
            <a:r>
              <a:rPr lang="en-US" sz="1400"/>
              <a:t>opportunity</a:t>
            </a:r>
          </a:p>
          <a:p>
            <a:pPr algn="ctr" eaLnBrk="1" hangingPunct="1"/>
            <a:endParaRPr lang="en-US"/>
          </a:p>
        </p:txBody>
      </p:sp>
      <p:sp>
        <p:nvSpPr>
          <p:cNvPr id="20515" name="Rectangle 35"/>
          <p:cNvSpPr>
            <a:spLocks noChangeArrowheads="1"/>
          </p:cNvSpPr>
          <p:nvPr/>
        </p:nvSpPr>
        <p:spPr bwMode="auto">
          <a:xfrm>
            <a:off x="3657600" y="5257800"/>
            <a:ext cx="1447800" cy="9144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a:t>Make buying</a:t>
            </a:r>
          </a:p>
          <a:p>
            <a:pPr algn="ctr" eaLnBrk="1" hangingPunct="1"/>
            <a:r>
              <a:rPr lang="en-US" sz="1400"/>
              <a:t>decision</a:t>
            </a:r>
          </a:p>
          <a:p>
            <a:pPr algn="ctr" eaLnBrk="1" hangingPunct="1"/>
            <a:endParaRPr lang="en-US" sz="1200"/>
          </a:p>
        </p:txBody>
      </p:sp>
      <p:sp>
        <p:nvSpPr>
          <p:cNvPr id="20516" name="Rectangle 36"/>
          <p:cNvSpPr>
            <a:spLocks noChangeArrowheads="1"/>
          </p:cNvSpPr>
          <p:nvPr/>
        </p:nvSpPr>
        <p:spPr bwMode="auto">
          <a:xfrm>
            <a:off x="6400800" y="5181600"/>
            <a:ext cx="1447800" cy="9144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517" name="Text Box 37"/>
          <p:cNvSpPr txBox="1">
            <a:spLocks noChangeArrowheads="1"/>
          </p:cNvSpPr>
          <p:nvPr/>
        </p:nvSpPr>
        <p:spPr bwMode="auto">
          <a:xfrm>
            <a:off x="6705600" y="5410200"/>
            <a:ext cx="739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t>Review</a:t>
            </a:r>
          </a:p>
          <a:p>
            <a:pPr eaLnBrk="1" hangingPunct="1"/>
            <a:r>
              <a:rPr lang="en-US" sz="1200"/>
              <a:t>decision</a:t>
            </a:r>
          </a:p>
        </p:txBody>
      </p:sp>
      <p:sp>
        <p:nvSpPr>
          <p:cNvPr id="20518" name="Text Box 38"/>
          <p:cNvSpPr txBox="1">
            <a:spLocks noChangeArrowheads="1"/>
          </p:cNvSpPr>
          <p:nvPr/>
        </p:nvSpPr>
        <p:spPr bwMode="auto">
          <a:xfrm>
            <a:off x="3124200" y="4648200"/>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t>Habit/Repeat Model</a:t>
            </a:r>
          </a:p>
        </p:txBody>
      </p:sp>
      <p:sp>
        <p:nvSpPr>
          <p:cNvPr id="20519" name="Line 39"/>
          <p:cNvSpPr>
            <a:spLocks noChangeShapeType="1"/>
          </p:cNvSpPr>
          <p:nvPr/>
        </p:nvSpPr>
        <p:spPr bwMode="auto">
          <a:xfrm>
            <a:off x="2362200" y="5715000"/>
            <a:ext cx="1295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0520" name="Line 40"/>
          <p:cNvSpPr>
            <a:spLocks noChangeShapeType="1"/>
          </p:cNvSpPr>
          <p:nvPr/>
        </p:nvSpPr>
        <p:spPr bwMode="auto">
          <a:xfrm>
            <a:off x="5105400" y="5715000"/>
            <a:ext cx="1295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2818633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822325" y="544513"/>
            <a:ext cx="6940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a:t>Relationship between Decision Making and Involvement</a:t>
            </a:r>
          </a:p>
        </p:txBody>
      </p:sp>
      <p:grpSp>
        <p:nvGrpSpPr>
          <p:cNvPr id="26640" name="Group 16"/>
          <p:cNvGrpSpPr>
            <a:grpSpLocks/>
          </p:cNvGrpSpPr>
          <p:nvPr/>
        </p:nvGrpSpPr>
        <p:grpSpPr bwMode="auto">
          <a:xfrm>
            <a:off x="2057400" y="1828800"/>
            <a:ext cx="4267200" cy="3810000"/>
            <a:chOff x="1488" y="864"/>
            <a:chExt cx="2928" cy="2928"/>
          </a:xfrm>
        </p:grpSpPr>
        <p:sp>
          <p:nvSpPr>
            <p:cNvPr id="26631" name="Oval 7"/>
            <p:cNvSpPr>
              <a:spLocks noChangeArrowheads="1"/>
            </p:cNvSpPr>
            <p:nvPr/>
          </p:nvSpPr>
          <p:spPr bwMode="auto">
            <a:xfrm>
              <a:off x="1488" y="864"/>
              <a:ext cx="2928" cy="2928"/>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6633" name="Line 9"/>
            <p:cNvSpPr>
              <a:spLocks noChangeShapeType="1"/>
            </p:cNvSpPr>
            <p:nvPr/>
          </p:nvSpPr>
          <p:spPr bwMode="auto">
            <a:xfrm>
              <a:off x="2880" y="864"/>
              <a:ext cx="0" cy="15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6634" name="Line 10"/>
            <p:cNvSpPr>
              <a:spLocks noChangeShapeType="1"/>
            </p:cNvSpPr>
            <p:nvPr/>
          </p:nvSpPr>
          <p:spPr bwMode="auto">
            <a:xfrm>
              <a:off x="2880" y="2448"/>
              <a:ext cx="0" cy="1344"/>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6635" name="Line 11"/>
            <p:cNvSpPr>
              <a:spLocks noChangeShapeType="1"/>
            </p:cNvSpPr>
            <p:nvPr/>
          </p:nvSpPr>
          <p:spPr bwMode="auto">
            <a:xfrm>
              <a:off x="2880" y="2544"/>
              <a:ext cx="1344" cy="5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6636" name="Text Box 12"/>
            <p:cNvSpPr txBox="1">
              <a:spLocks noChangeArrowheads="1"/>
            </p:cNvSpPr>
            <p:nvPr/>
          </p:nvSpPr>
          <p:spPr bwMode="auto">
            <a:xfrm>
              <a:off x="2208" y="3169"/>
              <a:ext cx="1582"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t>Habit/Repeat Model</a:t>
              </a:r>
            </a:p>
          </p:txBody>
        </p:sp>
        <p:sp>
          <p:nvSpPr>
            <p:cNvPr id="26637" name="Text Box 13"/>
            <p:cNvSpPr txBox="1">
              <a:spLocks noChangeArrowheads="1"/>
            </p:cNvSpPr>
            <p:nvPr/>
          </p:nvSpPr>
          <p:spPr bwMode="auto">
            <a:xfrm>
              <a:off x="1632" y="1777"/>
              <a:ext cx="133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t>Cognitive Model</a:t>
              </a:r>
            </a:p>
          </p:txBody>
        </p:sp>
        <p:sp>
          <p:nvSpPr>
            <p:cNvPr id="26638" name="Text Box 14"/>
            <p:cNvSpPr txBox="1">
              <a:spLocks noChangeArrowheads="1"/>
            </p:cNvSpPr>
            <p:nvPr/>
          </p:nvSpPr>
          <p:spPr bwMode="auto">
            <a:xfrm>
              <a:off x="2928" y="1824"/>
              <a:ext cx="1468"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t>Experiental Model</a:t>
              </a:r>
            </a:p>
          </p:txBody>
        </p:sp>
      </p:grpSp>
      <p:sp>
        <p:nvSpPr>
          <p:cNvPr id="26641" name="Text Box 17"/>
          <p:cNvSpPr txBox="1">
            <a:spLocks noChangeArrowheads="1"/>
          </p:cNvSpPr>
          <p:nvPr/>
        </p:nvSpPr>
        <p:spPr bwMode="auto">
          <a:xfrm>
            <a:off x="3352800" y="5867400"/>
            <a:ext cx="203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t>Low Involvement</a:t>
            </a:r>
          </a:p>
        </p:txBody>
      </p:sp>
      <p:sp>
        <p:nvSpPr>
          <p:cNvPr id="26642" name="Text Box 18"/>
          <p:cNvSpPr txBox="1">
            <a:spLocks noChangeArrowheads="1"/>
          </p:cNvSpPr>
          <p:nvPr/>
        </p:nvSpPr>
        <p:spPr bwMode="auto">
          <a:xfrm>
            <a:off x="3124200" y="10668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t>High Involvement</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3916481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822325" y="496888"/>
            <a:ext cx="482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b="1"/>
              <a:t>The Cognitive Decision Process</a:t>
            </a:r>
          </a:p>
        </p:txBody>
      </p:sp>
      <p:sp>
        <p:nvSpPr>
          <p:cNvPr id="27653" name="Text Box 5"/>
          <p:cNvSpPr txBox="1">
            <a:spLocks noChangeArrowheads="1"/>
          </p:cNvSpPr>
          <p:nvPr/>
        </p:nvSpPr>
        <p:spPr bwMode="auto">
          <a:xfrm>
            <a:off x="822325" y="1404938"/>
            <a:ext cx="7486650" cy="476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1" hangingPunct="1"/>
            <a:r>
              <a:rPr lang="en-US" b="1"/>
              <a:t>Steps			Psychological Dimensions</a:t>
            </a:r>
          </a:p>
          <a:p>
            <a:pPr eaLnBrk="1" hangingPunct="1">
              <a:buFontTx/>
              <a:buAutoNum type="arabicPeriod"/>
            </a:pPr>
            <a:r>
              <a:rPr lang="en-US" sz="1600"/>
              <a:t>Problem/opportunity	Needs and Wants</a:t>
            </a:r>
          </a:p>
          <a:p>
            <a:pPr eaLnBrk="1" hangingPunct="1"/>
            <a:r>
              <a:rPr lang="en-US" sz="1600"/>
              <a:t>     recognition		Attention</a:t>
            </a:r>
          </a:p>
          <a:p>
            <a:pPr eaLnBrk="1" hangingPunct="1"/>
            <a:r>
              <a:rPr lang="en-US" sz="1600"/>
              <a:t>				Selective Perception</a:t>
            </a:r>
          </a:p>
          <a:p>
            <a:pPr eaLnBrk="1" hangingPunct="1"/>
            <a:endParaRPr lang="en-US" sz="1600"/>
          </a:p>
          <a:p>
            <a:pPr eaLnBrk="1" hangingPunct="1"/>
            <a:r>
              <a:rPr lang="en-US" sz="1600"/>
              <a:t>2. Information Search	Awareness</a:t>
            </a:r>
          </a:p>
          <a:p>
            <a:pPr eaLnBrk="1" hangingPunct="1"/>
            <a:r>
              <a:rPr lang="en-US" sz="1600"/>
              <a:t>				Brand Knowledge</a:t>
            </a:r>
          </a:p>
          <a:p>
            <a:pPr eaLnBrk="1" hangingPunct="1"/>
            <a:r>
              <a:rPr lang="en-US" sz="1600"/>
              <a:t>				Central/peripheral processing</a:t>
            </a:r>
          </a:p>
          <a:p>
            <a:pPr eaLnBrk="1" hangingPunct="1"/>
            <a:r>
              <a:rPr lang="en-US" sz="1600"/>
              <a:t>				Active and passing processing</a:t>
            </a:r>
          </a:p>
          <a:p>
            <a:pPr eaLnBrk="1" hangingPunct="1"/>
            <a:endParaRPr lang="en-US" sz="1600"/>
          </a:p>
          <a:p>
            <a:pPr eaLnBrk="1" hangingPunct="1"/>
            <a:r>
              <a:rPr lang="en-US" sz="1600"/>
              <a:t>3. Evaluation of Choices	Cognitive/affective response</a:t>
            </a:r>
          </a:p>
          <a:p>
            <a:pPr eaLnBrk="1" hangingPunct="1"/>
            <a:r>
              <a:rPr lang="en-US" sz="1600"/>
              <a:t>				Evoked sets</a:t>
            </a:r>
          </a:p>
          <a:p>
            <a:pPr eaLnBrk="1" hangingPunct="1"/>
            <a:r>
              <a:rPr lang="en-US" sz="1600"/>
              <a:t>				Preference and conviction</a:t>
            </a:r>
          </a:p>
          <a:p>
            <a:pPr eaLnBrk="1" hangingPunct="1"/>
            <a:r>
              <a:rPr lang="en-US" sz="1600"/>
              <a:t>				Likability</a:t>
            </a:r>
          </a:p>
          <a:p>
            <a:pPr eaLnBrk="1" hangingPunct="1"/>
            <a:r>
              <a:rPr lang="en-US" sz="1600"/>
              <a:t>				Source credibility</a:t>
            </a:r>
          </a:p>
          <a:p>
            <a:pPr eaLnBrk="1" hangingPunct="1"/>
            <a:r>
              <a:rPr lang="en-US" sz="1600"/>
              <a:t>4. Behavior, action	Sample, visit, try/buy</a:t>
            </a:r>
          </a:p>
          <a:p>
            <a:pPr eaLnBrk="1" hangingPunct="1"/>
            <a:r>
              <a:rPr lang="en-US" sz="1600"/>
              <a:t>5. Review of buying	Cognitive and conditioned learning</a:t>
            </a:r>
          </a:p>
          <a:p>
            <a:pPr eaLnBrk="1" hangingPunct="1"/>
            <a:r>
              <a:rPr lang="en-US" sz="1600"/>
              <a:t>    decision, repeat buy	Learning from satisfaction and dissatisfaction</a:t>
            </a:r>
          </a:p>
          <a:p>
            <a:pPr eaLnBrk="1" hangingPunct="1"/>
            <a:r>
              <a:rPr lang="en-US" sz="1600"/>
              <a:t>				Cognitive dissonance</a:t>
            </a:r>
          </a:p>
        </p:txBody>
      </p:sp>
      <p:sp>
        <p:nvSpPr>
          <p:cNvPr id="27655" name="Line 7"/>
          <p:cNvSpPr>
            <a:spLocks noChangeShapeType="1"/>
          </p:cNvSpPr>
          <p:nvPr/>
        </p:nvSpPr>
        <p:spPr bwMode="auto">
          <a:xfrm>
            <a:off x="914400" y="6629400"/>
            <a:ext cx="7315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2111225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822325" y="573088"/>
            <a:ext cx="4402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b="1"/>
              <a:t>Maslow’s Hierarchy of Needs</a:t>
            </a:r>
          </a:p>
        </p:txBody>
      </p:sp>
      <p:sp>
        <p:nvSpPr>
          <p:cNvPr id="28678" name="Text Box 6"/>
          <p:cNvSpPr txBox="1">
            <a:spLocks noChangeArrowheads="1"/>
          </p:cNvSpPr>
          <p:nvPr/>
        </p:nvSpPr>
        <p:spPr bwMode="auto">
          <a:xfrm>
            <a:off x="1447800" y="1219200"/>
            <a:ext cx="6732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a:t>Level of Needs		Marketing and IMC Implications</a:t>
            </a:r>
          </a:p>
        </p:txBody>
      </p:sp>
      <p:sp>
        <p:nvSpPr>
          <p:cNvPr id="28680" name="Text Box 8"/>
          <p:cNvSpPr txBox="1">
            <a:spLocks noChangeArrowheads="1"/>
          </p:cNvSpPr>
          <p:nvPr/>
        </p:nvSpPr>
        <p:spPr bwMode="auto">
          <a:xfrm>
            <a:off x="533400" y="1371600"/>
            <a:ext cx="958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t>Upper-level</a:t>
            </a:r>
          </a:p>
          <a:p>
            <a:pPr eaLnBrk="1" hangingPunct="1"/>
            <a:r>
              <a:rPr lang="en-US" sz="1200"/>
              <a:t>needs</a:t>
            </a:r>
          </a:p>
        </p:txBody>
      </p:sp>
      <p:sp>
        <p:nvSpPr>
          <p:cNvPr id="28681" name="Text Box 9"/>
          <p:cNvSpPr txBox="1">
            <a:spLocks noChangeArrowheads="1"/>
          </p:cNvSpPr>
          <p:nvPr/>
        </p:nvSpPr>
        <p:spPr bwMode="auto">
          <a:xfrm>
            <a:off x="381000" y="5638800"/>
            <a:ext cx="958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t>Lower-level</a:t>
            </a:r>
          </a:p>
          <a:p>
            <a:pPr eaLnBrk="1" hangingPunct="1"/>
            <a:r>
              <a:rPr lang="en-US" sz="1200"/>
              <a:t>needs</a:t>
            </a:r>
          </a:p>
        </p:txBody>
      </p:sp>
      <p:sp>
        <p:nvSpPr>
          <p:cNvPr id="28682" name="Line 10"/>
          <p:cNvSpPr>
            <a:spLocks noChangeShapeType="1"/>
          </p:cNvSpPr>
          <p:nvPr/>
        </p:nvSpPr>
        <p:spPr bwMode="auto">
          <a:xfrm>
            <a:off x="914400" y="1905000"/>
            <a:ext cx="0" cy="35814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8684" name="Text Box 12"/>
          <p:cNvSpPr txBox="1">
            <a:spLocks noChangeArrowheads="1"/>
          </p:cNvSpPr>
          <p:nvPr/>
        </p:nvSpPr>
        <p:spPr bwMode="auto">
          <a:xfrm>
            <a:off x="1295400" y="1981200"/>
            <a:ext cx="737235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t>Self-actualization:</a:t>
            </a:r>
            <a:r>
              <a:rPr lang="en-US"/>
              <a:t>	Promote the enriching experiences of travel</a:t>
            </a:r>
          </a:p>
          <a:p>
            <a:pPr eaLnBrk="1" hangingPunct="1"/>
            <a:r>
              <a:rPr lang="en-US"/>
              <a:t>Self-fulfillment, creative	education, hobbies</a:t>
            </a:r>
          </a:p>
          <a:p>
            <a:pPr eaLnBrk="1" hangingPunct="1"/>
            <a:r>
              <a:rPr lang="en-US"/>
              <a:t>Expression</a:t>
            </a:r>
          </a:p>
          <a:p>
            <a:pPr eaLnBrk="1" hangingPunct="1"/>
            <a:r>
              <a:rPr lang="en-US" b="1"/>
              <a:t>Esteem</a:t>
            </a:r>
            <a:r>
              <a:rPr lang="en-US"/>
              <a:t>: prestige, status	Promote the status appeal of cars, furniture,</a:t>
            </a:r>
          </a:p>
          <a:p>
            <a:pPr eaLnBrk="1" hangingPunct="1"/>
            <a:r>
              <a:rPr lang="en-US"/>
              <a:t>Accomplishment, respect	upscale electronics, country clubs, liquors,</a:t>
            </a:r>
          </a:p>
          <a:p>
            <a:pPr eaLnBrk="1" hangingPunct="1"/>
            <a:r>
              <a:rPr lang="en-US"/>
              <a:t> recognition		first class</a:t>
            </a:r>
          </a:p>
          <a:p>
            <a:pPr eaLnBrk="1" hangingPunct="1"/>
            <a:r>
              <a:rPr lang="en-US" b="1"/>
              <a:t>Belongingness</a:t>
            </a:r>
            <a:r>
              <a:rPr lang="en-US"/>
              <a:t>: love	Promote lifestyle products, clothing,</a:t>
            </a:r>
          </a:p>
          <a:p>
            <a:pPr eaLnBrk="1" hangingPunct="1"/>
            <a:r>
              <a:rPr lang="en-US"/>
              <a:t>Friendship, acceptance	grooming aids, restaurants, and clubs</a:t>
            </a:r>
          </a:p>
          <a:p>
            <a:pPr eaLnBrk="1" hangingPunct="1"/>
            <a:r>
              <a:rPr lang="en-US" b="1"/>
              <a:t>Safety</a:t>
            </a:r>
            <a:r>
              <a:rPr lang="en-US"/>
              <a:t>: security, shelter	Promote insurance, alarm systems, cavity</a:t>
            </a:r>
          </a:p>
          <a:p>
            <a:pPr eaLnBrk="1" hangingPunct="1"/>
            <a:r>
              <a:rPr lang="en-US"/>
              <a:t>Protection, order 		protection, retirement investments</a:t>
            </a:r>
          </a:p>
          <a:p>
            <a:pPr eaLnBrk="1" hangingPunct="1"/>
            <a:r>
              <a:rPr lang="en-US"/>
              <a:t>Discipline</a:t>
            </a:r>
          </a:p>
          <a:p>
            <a:pPr eaLnBrk="1" hangingPunct="1"/>
            <a:r>
              <a:rPr lang="en-US" b="1"/>
              <a:t>Physiological</a:t>
            </a:r>
            <a:r>
              <a:rPr lang="en-US"/>
              <a:t>: water	Promote survival necessities, staples,</a:t>
            </a:r>
          </a:p>
          <a:p>
            <a:pPr eaLnBrk="1" hangingPunct="1"/>
            <a:r>
              <a:rPr lang="en-US"/>
              <a:t>Food, shelter		medicines, generic food products </a:t>
            </a:r>
          </a:p>
        </p:txBody>
      </p:sp>
      <p:sp>
        <p:nvSpPr>
          <p:cNvPr id="28685" name="Line 13"/>
          <p:cNvSpPr>
            <a:spLocks noChangeShapeType="1"/>
          </p:cNvSpPr>
          <p:nvPr/>
        </p:nvSpPr>
        <p:spPr bwMode="auto">
          <a:xfrm>
            <a:off x="4267200" y="14478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8686" name="Line 14"/>
          <p:cNvSpPr>
            <a:spLocks noChangeShapeType="1"/>
          </p:cNvSpPr>
          <p:nvPr/>
        </p:nvSpPr>
        <p:spPr bwMode="auto">
          <a:xfrm>
            <a:off x="1676400" y="1828800"/>
            <a:ext cx="716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8688" name="Line 16"/>
          <p:cNvSpPr>
            <a:spLocks noChangeShapeType="1"/>
          </p:cNvSpPr>
          <p:nvPr/>
        </p:nvSpPr>
        <p:spPr bwMode="auto">
          <a:xfrm>
            <a:off x="1676400" y="5638800"/>
            <a:ext cx="716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1680730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822325" y="573088"/>
            <a:ext cx="5634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b="1"/>
              <a:t>A comparison of Information Sources</a:t>
            </a:r>
          </a:p>
        </p:txBody>
      </p:sp>
      <p:sp>
        <p:nvSpPr>
          <p:cNvPr id="29701" name="Text Box 5"/>
          <p:cNvSpPr txBox="1">
            <a:spLocks noChangeArrowheads="1"/>
          </p:cNvSpPr>
          <p:nvPr/>
        </p:nvSpPr>
        <p:spPr bwMode="auto">
          <a:xfrm>
            <a:off x="609600" y="2116138"/>
            <a:ext cx="8064500"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a:t>Source				Effort Required	Believability</a:t>
            </a:r>
          </a:p>
          <a:p>
            <a:pPr eaLnBrk="1" hangingPunct="1"/>
            <a:endParaRPr lang="en-US" sz="2000" b="1"/>
          </a:p>
          <a:p>
            <a:pPr eaLnBrk="1" hangingPunct="1"/>
            <a:r>
              <a:rPr lang="en-US"/>
              <a:t>Past experiences			Low			High</a:t>
            </a:r>
          </a:p>
          <a:p>
            <a:pPr eaLnBrk="1" hangingPunct="1"/>
            <a:r>
              <a:rPr lang="en-US"/>
              <a:t>Personal sources (friends)		Low			High</a:t>
            </a:r>
          </a:p>
          <a:p>
            <a:pPr eaLnBrk="1" hangingPunct="1"/>
            <a:r>
              <a:rPr lang="en-US"/>
              <a:t>Marketing Communications	Medium			Low</a:t>
            </a:r>
          </a:p>
          <a:p>
            <a:pPr eaLnBrk="1" hangingPunct="1"/>
            <a:r>
              <a:rPr lang="en-US"/>
              <a:t>Public sources (media)		Low			High</a:t>
            </a:r>
          </a:p>
          <a:p>
            <a:pPr eaLnBrk="1" hangingPunct="1"/>
            <a:r>
              <a:rPr lang="en-US"/>
              <a:t>Product examination and trial	High			High	</a:t>
            </a:r>
          </a:p>
        </p:txBody>
      </p:sp>
      <p:sp>
        <p:nvSpPr>
          <p:cNvPr id="29702" name="Line 6"/>
          <p:cNvSpPr>
            <a:spLocks noChangeShapeType="1"/>
          </p:cNvSpPr>
          <p:nvPr/>
        </p:nvSpPr>
        <p:spPr bwMode="auto">
          <a:xfrm>
            <a:off x="685800" y="4191000"/>
            <a:ext cx="807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9703" name="Line 7"/>
          <p:cNvSpPr>
            <a:spLocks noChangeShapeType="1"/>
          </p:cNvSpPr>
          <p:nvPr/>
        </p:nvSpPr>
        <p:spPr bwMode="auto">
          <a:xfrm>
            <a:off x="685800" y="2057400"/>
            <a:ext cx="792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947339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Line 4"/>
          <p:cNvSpPr>
            <a:spLocks noChangeShapeType="1"/>
          </p:cNvSpPr>
          <p:nvPr/>
        </p:nvSpPr>
        <p:spPr bwMode="auto">
          <a:xfrm>
            <a:off x="4572000" y="1600200"/>
            <a:ext cx="0" cy="36576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30725" name="Line 5"/>
          <p:cNvSpPr>
            <a:spLocks noChangeShapeType="1"/>
          </p:cNvSpPr>
          <p:nvPr/>
        </p:nvSpPr>
        <p:spPr bwMode="auto">
          <a:xfrm>
            <a:off x="2743200" y="3429000"/>
            <a:ext cx="36576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30726" name="Text Box 6"/>
          <p:cNvSpPr txBox="1">
            <a:spLocks noChangeArrowheads="1"/>
          </p:cNvSpPr>
          <p:nvPr/>
        </p:nvSpPr>
        <p:spPr bwMode="auto">
          <a:xfrm>
            <a:off x="4191000" y="1143000"/>
            <a:ext cx="92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t>Strong</a:t>
            </a:r>
          </a:p>
        </p:txBody>
      </p:sp>
      <p:sp>
        <p:nvSpPr>
          <p:cNvPr id="30727" name="Text Box 7"/>
          <p:cNvSpPr txBox="1">
            <a:spLocks noChangeArrowheads="1"/>
          </p:cNvSpPr>
          <p:nvPr/>
        </p:nvSpPr>
        <p:spPr bwMode="auto">
          <a:xfrm>
            <a:off x="4114800" y="53340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t>Weak</a:t>
            </a:r>
          </a:p>
        </p:txBody>
      </p:sp>
      <p:sp>
        <p:nvSpPr>
          <p:cNvPr id="30728" name="Text Box 8"/>
          <p:cNvSpPr txBox="1">
            <a:spLocks noChangeArrowheads="1"/>
          </p:cNvSpPr>
          <p:nvPr/>
        </p:nvSpPr>
        <p:spPr bwMode="auto">
          <a:xfrm>
            <a:off x="1676400" y="3276600"/>
            <a:ext cx="106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t>Positive</a:t>
            </a:r>
          </a:p>
        </p:txBody>
      </p:sp>
      <p:sp>
        <p:nvSpPr>
          <p:cNvPr id="30729" name="Text Box 9"/>
          <p:cNvSpPr txBox="1">
            <a:spLocks noChangeArrowheads="1"/>
          </p:cNvSpPr>
          <p:nvPr/>
        </p:nvSpPr>
        <p:spPr bwMode="auto">
          <a:xfrm>
            <a:off x="6400800" y="32766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t>Negative</a:t>
            </a:r>
          </a:p>
        </p:txBody>
      </p:sp>
      <p:sp>
        <p:nvSpPr>
          <p:cNvPr id="30730" name="Line 10"/>
          <p:cNvSpPr>
            <a:spLocks noChangeShapeType="1"/>
          </p:cNvSpPr>
          <p:nvPr/>
        </p:nvSpPr>
        <p:spPr bwMode="auto">
          <a:xfrm>
            <a:off x="914400" y="6172200"/>
            <a:ext cx="640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30731" name="Line 11"/>
          <p:cNvSpPr>
            <a:spLocks noChangeShapeType="1"/>
          </p:cNvSpPr>
          <p:nvPr/>
        </p:nvSpPr>
        <p:spPr bwMode="auto">
          <a:xfrm flipV="1">
            <a:off x="914400" y="990600"/>
            <a:ext cx="0" cy="518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30732" name="Text Box 12"/>
          <p:cNvSpPr txBox="1">
            <a:spLocks noChangeArrowheads="1"/>
          </p:cNvSpPr>
          <p:nvPr/>
        </p:nvSpPr>
        <p:spPr bwMode="auto">
          <a:xfrm>
            <a:off x="1203325" y="5878513"/>
            <a:ext cx="1162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t>DIRECTION</a:t>
            </a:r>
          </a:p>
        </p:txBody>
      </p:sp>
      <p:sp>
        <p:nvSpPr>
          <p:cNvPr id="30733" name="Text Box 13"/>
          <p:cNvSpPr txBox="1">
            <a:spLocks noChangeArrowheads="1"/>
          </p:cNvSpPr>
          <p:nvPr/>
        </p:nvSpPr>
        <p:spPr bwMode="auto">
          <a:xfrm>
            <a:off x="593725" y="925513"/>
            <a:ext cx="322263"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t>D</a:t>
            </a:r>
          </a:p>
          <a:p>
            <a:pPr eaLnBrk="1" hangingPunct="1"/>
            <a:r>
              <a:rPr lang="en-US" sz="1400"/>
              <a:t>E</a:t>
            </a:r>
          </a:p>
          <a:p>
            <a:pPr eaLnBrk="1" hangingPunct="1"/>
            <a:r>
              <a:rPr lang="en-US" sz="1400"/>
              <a:t>G</a:t>
            </a:r>
          </a:p>
          <a:p>
            <a:pPr eaLnBrk="1" hangingPunct="1"/>
            <a:r>
              <a:rPr lang="en-US" sz="1400"/>
              <a:t>R</a:t>
            </a:r>
          </a:p>
          <a:p>
            <a:pPr eaLnBrk="1" hangingPunct="1"/>
            <a:r>
              <a:rPr lang="en-US" sz="1400"/>
              <a:t>E</a:t>
            </a:r>
          </a:p>
          <a:p>
            <a:pPr eaLnBrk="1" hangingPunct="1"/>
            <a:r>
              <a:rPr lang="en-US" sz="1400"/>
              <a:t>E</a:t>
            </a:r>
          </a:p>
          <a:p>
            <a:pPr eaLnBrk="1" hangingPunct="1"/>
            <a:r>
              <a:rPr lang="en-US" sz="1400"/>
              <a:t>O</a:t>
            </a:r>
          </a:p>
          <a:p>
            <a:pPr eaLnBrk="1" hangingPunct="1"/>
            <a:r>
              <a:rPr lang="en-US" sz="1400"/>
              <a:t>F</a:t>
            </a:r>
          </a:p>
          <a:p>
            <a:pPr eaLnBrk="1" hangingPunct="1"/>
            <a:endParaRPr lang="en-US" sz="1400"/>
          </a:p>
          <a:p>
            <a:pPr eaLnBrk="1" hangingPunct="1"/>
            <a:r>
              <a:rPr lang="en-US" sz="1400"/>
              <a:t>C</a:t>
            </a:r>
          </a:p>
          <a:p>
            <a:pPr eaLnBrk="1" hangingPunct="1"/>
            <a:r>
              <a:rPr lang="en-US" sz="1400"/>
              <a:t>O</a:t>
            </a:r>
          </a:p>
          <a:p>
            <a:pPr eaLnBrk="1" hangingPunct="1"/>
            <a:r>
              <a:rPr lang="en-US" sz="1400"/>
              <a:t>N</a:t>
            </a:r>
          </a:p>
          <a:p>
            <a:pPr eaLnBrk="1" hangingPunct="1"/>
            <a:r>
              <a:rPr lang="en-US" sz="1400"/>
              <a:t>V</a:t>
            </a:r>
          </a:p>
          <a:p>
            <a:pPr eaLnBrk="1" hangingPunct="1"/>
            <a:r>
              <a:rPr lang="en-US" sz="1400"/>
              <a:t>I</a:t>
            </a:r>
          </a:p>
          <a:p>
            <a:pPr eaLnBrk="1" hangingPunct="1"/>
            <a:r>
              <a:rPr lang="en-US" sz="1400"/>
              <a:t>C</a:t>
            </a:r>
          </a:p>
          <a:p>
            <a:pPr eaLnBrk="1" hangingPunct="1"/>
            <a:r>
              <a:rPr lang="en-US" sz="1400"/>
              <a:t>T</a:t>
            </a:r>
          </a:p>
          <a:p>
            <a:pPr eaLnBrk="1" hangingPunct="1"/>
            <a:r>
              <a:rPr lang="en-US" sz="1400"/>
              <a:t>I</a:t>
            </a:r>
          </a:p>
          <a:p>
            <a:pPr eaLnBrk="1" hangingPunct="1"/>
            <a:r>
              <a:rPr lang="en-US" sz="1400"/>
              <a:t>O</a:t>
            </a:r>
          </a:p>
          <a:p>
            <a:pPr eaLnBrk="1" hangingPunct="1"/>
            <a:r>
              <a:rPr lang="en-US" sz="1400"/>
              <a:t>N</a:t>
            </a:r>
          </a:p>
        </p:txBody>
      </p:sp>
      <p:sp>
        <p:nvSpPr>
          <p:cNvPr id="30734" name="Text Box 14"/>
          <p:cNvSpPr txBox="1">
            <a:spLocks noChangeArrowheads="1"/>
          </p:cNvSpPr>
          <p:nvPr/>
        </p:nvSpPr>
        <p:spPr bwMode="auto">
          <a:xfrm>
            <a:off x="3565525" y="493713"/>
            <a:ext cx="240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t>Attitude Dimensions</a:t>
            </a:r>
          </a:p>
        </p:txBody>
      </p:sp>
      <p:sp>
        <p:nvSpPr>
          <p:cNvPr id="30735" name="Text Box 15"/>
          <p:cNvSpPr txBox="1">
            <a:spLocks noChangeArrowheads="1"/>
          </p:cNvSpPr>
          <p:nvPr/>
        </p:nvSpPr>
        <p:spPr bwMode="auto">
          <a:xfrm>
            <a:off x="2286000" y="2362200"/>
            <a:ext cx="2025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t>Objective A:</a:t>
            </a:r>
          </a:p>
          <a:p>
            <a:pPr eaLnBrk="1" hangingPunct="1"/>
            <a:r>
              <a:rPr lang="en-US"/>
              <a:t>Reinforce Confirm</a:t>
            </a:r>
          </a:p>
        </p:txBody>
      </p:sp>
      <p:sp>
        <p:nvSpPr>
          <p:cNvPr id="30736" name="Text Box 16"/>
          <p:cNvSpPr txBox="1">
            <a:spLocks noChangeArrowheads="1"/>
          </p:cNvSpPr>
          <p:nvPr/>
        </p:nvSpPr>
        <p:spPr bwMode="auto">
          <a:xfrm>
            <a:off x="4724400" y="2362200"/>
            <a:ext cx="236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t>Objective B</a:t>
            </a:r>
          </a:p>
          <a:p>
            <a:pPr eaLnBrk="1" hangingPunct="1"/>
            <a:r>
              <a:rPr lang="en-US"/>
              <a:t>Confront and Change</a:t>
            </a:r>
          </a:p>
        </p:txBody>
      </p:sp>
      <p:sp>
        <p:nvSpPr>
          <p:cNvPr id="30737" name="Text Box 17"/>
          <p:cNvSpPr txBox="1">
            <a:spLocks noChangeArrowheads="1"/>
          </p:cNvSpPr>
          <p:nvPr/>
        </p:nvSpPr>
        <p:spPr bwMode="auto">
          <a:xfrm>
            <a:off x="2362200" y="3962400"/>
            <a:ext cx="183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t>Objective C</a:t>
            </a:r>
          </a:p>
          <a:p>
            <a:pPr eaLnBrk="1" hangingPunct="1"/>
            <a:r>
              <a:rPr lang="en-US"/>
              <a:t>Create Opinions</a:t>
            </a:r>
          </a:p>
        </p:txBody>
      </p:sp>
      <p:sp>
        <p:nvSpPr>
          <p:cNvPr id="30738" name="Text Box 18"/>
          <p:cNvSpPr txBox="1">
            <a:spLocks noChangeArrowheads="1"/>
          </p:cNvSpPr>
          <p:nvPr/>
        </p:nvSpPr>
        <p:spPr bwMode="auto">
          <a:xfrm>
            <a:off x="4724400" y="3962400"/>
            <a:ext cx="249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t>Objective D</a:t>
            </a:r>
          </a:p>
          <a:p>
            <a:pPr eaLnBrk="1" hangingPunct="1"/>
            <a:r>
              <a:rPr lang="en-US"/>
              <a:t>Overcome Indifference</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375566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5"/>
          <p:cNvSpPr>
            <a:spLocks noChangeArrowheads="1"/>
          </p:cNvSpPr>
          <p:nvPr/>
        </p:nvSpPr>
        <p:spPr bwMode="auto">
          <a:xfrm>
            <a:off x="3124200" y="2622550"/>
            <a:ext cx="323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400" b="1">
                <a:solidFill>
                  <a:srgbClr val="404040"/>
                </a:solidFill>
                <a:cs typeface="Arial" charset="0"/>
              </a:rPr>
              <a:t>Materi Sebelum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eaLnBrk="1" fontAlgn="auto" hangingPunct="1">
              <a:spcBef>
                <a:spcPts val="0"/>
              </a:spcBef>
              <a:spcAft>
                <a:spcPts val="0"/>
              </a:spcAft>
              <a:defRPr/>
            </a:pPr>
            <a:r>
              <a:rPr lang="en-US" sz="2200" dirty="0">
                <a:ln w="18415" cmpd="sng">
                  <a:solidFill>
                    <a:srgbClr val="FFFFFF"/>
                  </a:solidFill>
                  <a:prstDash val="solid"/>
                </a:ln>
                <a:solidFill>
                  <a:srgbClr val="FFFFFF"/>
                </a:solidFill>
                <a:latin typeface="Calibri"/>
              </a:rPr>
              <a:t> </a:t>
            </a:r>
            <a:endParaRPr lang="en-US" dirty="0">
              <a:ln w="18415" cmpd="sng">
                <a:solidFill>
                  <a:srgbClr val="FFFFFF"/>
                </a:solidFill>
                <a:prstDash val="solid"/>
              </a:ln>
              <a:solidFill>
                <a:srgbClr val="FFFFFF"/>
              </a:solidFill>
              <a:latin typeface="Calibri"/>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eaLnBrk="1" fontAlgn="auto" hangingPunct="1">
              <a:spcBef>
                <a:spcPts val="0"/>
              </a:spcBef>
              <a:spcAft>
                <a:spcPts val="0"/>
              </a:spcAft>
              <a:defRPr/>
            </a:pPr>
            <a:r>
              <a:rPr lang="en-US" sz="2100" dirty="0">
                <a:ln w="18415" cmpd="sng">
                  <a:solidFill>
                    <a:srgbClr val="FFFFFF"/>
                  </a:solidFill>
                  <a:prstDash val="solid"/>
                </a:ln>
                <a:solidFill>
                  <a:srgbClr val="FFFFFF"/>
                </a:solidFill>
                <a:latin typeface="Calibri"/>
              </a:rPr>
              <a:t> </a:t>
            </a:r>
            <a:r>
              <a:rPr lang="en-US" dirty="0">
                <a:ln w="18415" cmpd="sng">
                  <a:solidFill>
                    <a:srgbClr val="FFFFFF"/>
                  </a:solidFill>
                  <a:prstDash val="solid"/>
                </a:ln>
                <a:solidFill>
                  <a:srgbClr val="FFFFFF"/>
                </a:solidFill>
                <a:latin typeface="Arial" pitchFamily="34" charset="0"/>
                <a:cs typeface="Arial" pitchFamily="34" charset="0"/>
              </a:rPr>
              <a:t>02. </a:t>
            </a: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07. </a:t>
            </a:r>
          </a:p>
        </p:txBody>
      </p:sp>
      <p:sp>
        <p:nvSpPr>
          <p:cNvPr id="28" name="Rectangle 27"/>
          <p:cNvSpPr/>
          <p:nvPr/>
        </p:nvSpPr>
        <p:spPr>
          <a:xfrm>
            <a:off x="3636816" y="4038606"/>
            <a:ext cx="5105400" cy="369332"/>
          </a:xfrm>
          <a:prstGeom prst="rect">
            <a:avLst/>
          </a:prstGeom>
          <a:noFill/>
          <a:ln>
            <a:noFill/>
          </a:ln>
          <a:effectLst/>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03. </a:t>
            </a:r>
          </a:p>
        </p:txBody>
      </p:sp>
      <p:sp>
        <p:nvSpPr>
          <p:cNvPr id="29" name="Rectangle 28"/>
          <p:cNvSpPr/>
          <p:nvPr/>
        </p:nvSpPr>
        <p:spPr>
          <a:xfrm>
            <a:off x="3647207" y="4402291"/>
            <a:ext cx="5105400" cy="369332"/>
          </a:xfrm>
          <a:prstGeom prst="rect">
            <a:avLst/>
          </a:prstGeom>
          <a:noFill/>
          <a:ln>
            <a:noFill/>
          </a:ln>
          <a:effectLst/>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04. </a:t>
            </a:r>
          </a:p>
        </p:txBody>
      </p:sp>
      <p:sp>
        <p:nvSpPr>
          <p:cNvPr id="30" name="Rectangle 29"/>
          <p:cNvSpPr/>
          <p:nvPr/>
        </p:nvSpPr>
        <p:spPr>
          <a:xfrm>
            <a:off x="3647207" y="4776367"/>
            <a:ext cx="5105400" cy="415498"/>
          </a:xfrm>
          <a:prstGeom prst="rect">
            <a:avLst/>
          </a:prstGeom>
          <a:noFill/>
          <a:ln>
            <a:noFill/>
          </a:ln>
          <a:effectLst/>
        </p:spPr>
        <p:txBody>
          <a:bodyPr>
            <a:spAutoFit/>
          </a:bodyPr>
          <a:lstStyle/>
          <a:p>
            <a:pPr eaLnBrk="1" fontAlgn="auto" hangingPunct="1">
              <a:spcBef>
                <a:spcPts val="0"/>
              </a:spcBef>
              <a:spcAft>
                <a:spcPts val="0"/>
              </a:spcAft>
              <a:defRPr/>
            </a:pPr>
            <a:r>
              <a:rPr lang="en-US" sz="2100" dirty="0">
                <a:ln w="18415" cmpd="sng">
                  <a:solidFill>
                    <a:srgbClr val="FFFFFF"/>
                  </a:solidFill>
                  <a:prstDash val="solid"/>
                </a:ln>
                <a:solidFill>
                  <a:srgbClr val="FFFFFF"/>
                </a:solidFill>
                <a:latin typeface="Calibri"/>
              </a:rPr>
              <a:t> </a:t>
            </a:r>
            <a:r>
              <a:rPr lang="en-US" dirty="0">
                <a:ln w="18415" cmpd="sng">
                  <a:solidFill>
                    <a:srgbClr val="FFFFFF"/>
                  </a:solidFill>
                  <a:prstDash val="solid"/>
                </a:ln>
                <a:solidFill>
                  <a:srgbClr val="FFFFFF"/>
                </a:solidFill>
                <a:latin typeface="Arial" pitchFamily="34" charset="0"/>
                <a:cs typeface="Arial" pitchFamily="34" charset="0"/>
              </a:rPr>
              <a:t>05. </a:t>
            </a:r>
          </a:p>
        </p:txBody>
      </p:sp>
      <p:sp>
        <p:nvSpPr>
          <p:cNvPr id="31" name="Rectangle 30"/>
          <p:cNvSpPr/>
          <p:nvPr/>
        </p:nvSpPr>
        <p:spPr>
          <a:xfrm>
            <a:off x="3647207" y="5181616"/>
            <a:ext cx="5105400" cy="369332"/>
          </a:xfrm>
          <a:prstGeom prst="rect">
            <a:avLst/>
          </a:prstGeom>
          <a:noFill/>
          <a:ln>
            <a:noFill/>
          </a:ln>
          <a:effectLst/>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06. </a:t>
            </a:r>
          </a:p>
        </p:txBody>
      </p:sp>
      <p:sp>
        <p:nvSpPr>
          <p:cNvPr id="32" name="Rectangle 31"/>
          <p:cNvSpPr/>
          <p:nvPr/>
        </p:nvSpPr>
        <p:spPr>
          <a:xfrm>
            <a:off x="3647207" y="3248890"/>
            <a:ext cx="5105400" cy="415498"/>
          </a:xfrm>
          <a:prstGeom prst="rect">
            <a:avLst/>
          </a:prstGeom>
          <a:noFill/>
          <a:ln>
            <a:noFill/>
          </a:ln>
          <a:effectLst/>
        </p:spPr>
        <p:txBody>
          <a:bodyPr>
            <a:spAutoFit/>
          </a:bodyPr>
          <a:lstStyle/>
          <a:p>
            <a:pPr eaLnBrk="1" fontAlgn="auto" hangingPunct="1">
              <a:spcBef>
                <a:spcPts val="0"/>
              </a:spcBef>
              <a:spcAft>
                <a:spcPts val="0"/>
              </a:spcAft>
              <a:defRPr/>
            </a:pPr>
            <a:r>
              <a:rPr lang="en-US" sz="2100" dirty="0">
                <a:ln w="18415" cmpd="sng">
                  <a:solidFill>
                    <a:srgbClr val="FFFFFF"/>
                  </a:solidFill>
                  <a:prstDash val="solid"/>
                </a:ln>
                <a:solidFill>
                  <a:srgbClr val="FFFFFF"/>
                </a:solidFill>
                <a:latin typeface="Calibri"/>
              </a:rPr>
              <a:t> </a:t>
            </a:r>
            <a:r>
              <a:rPr lang="en-US" dirty="0">
                <a:ln w="18415" cmpd="sng">
                  <a:solidFill>
                    <a:srgbClr val="FFFFFF"/>
                  </a:solidFill>
                  <a:prstDash val="solid"/>
                </a:ln>
                <a:solidFill>
                  <a:srgbClr val="FFFFFF"/>
                </a:solidFill>
                <a:latin typeface="Arial" pitchFamily="34" charset="0"/>
                <a:cs typeface="Arial" pitchFamily="34" charset="0"/>
              </a:rPr>
              <a:t>01.  </a:t>
            </a:r>
          </a:p>
        </p:txBody>
      </p:sp>
      <p:sp>
        <p:nvSpPr>
          <p:cNvPr id="5141" name="TextBox 2"/>
          <p:cNvSpPr txBox="1">
            <a:spLocks noChangeArrowheads="1"/>
          </p:cNvSpPr>
          <p:nvPr/>
        </p:nvSpPr>
        <p:spPr bwMode="auto">
          <a:xfrm>
            <a:off x="4267200" y="32766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id-ID">
                <a:solidFill>
                  <a:srgbClr val="000000"/>
                </a:solidFill>
              </a:rPr>
              <a:t> Marketing to IMC</a:t>
            </a:r>
            <a:endParaRPr lang="en-US">
              <a:solidFill>
                <a:srgbClr val="000000"/>
              </a:solidFill>
            </a:endParaRPr>
          </a:p>
        </p:txBody>
      </p:sp>
      <p:sp>
        <p:nvSpPr>
          <p:cNvPr id="5142" name="TextBox 32"/>
          <p:cNvSpPr txBox="1">
            <a:spLocks noChangeArrowheads="1"/>
          </p:cNvSpPr>
          <p:nvPr/>
        </p:nvSpPr>
        <p:spPr bwMode="auto">
          <a:xfrm>
            <a:off x="4267200" y="36687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id-ID">
                <a:solidFill>
                  <a:srgbClr val="000000"/>
                </a:solidFill>
              </a:rPr>
              <a:t>Tinjauan tentang IMC</a:t>
            </a:r>
            <a:endParaRPr lang="en-US">
              <a:solidFill>
                <a:srgbClr val="000000"/>
              </a:solidFill>
            </a:endParaRPr>
          </a:p>
        </p:txBody>
      </p:sp>
      <p:sp>
        <p:nvSpPr>
          <p:cNvPr id="5143" name="TextBox 33"/>
          <p:cNvSpPr txBox="1">
            <a:spLocks noChangeArrowheads="1"/>
          </p:cNvSpPr>
          <p:nvPr/>
        </p:nvSpPr>
        <p:spPr bwMode="auto">
          <a:xfrm>
            <a:off x="4267200" y="40497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id-ID">
                <a:solidFill>
                  <a:srgbClr val="000000"/>
                </a:solidFill>
              </a:rPr>
              <a:t>Brand and Stakeholder</a:t>
            </a:r>
            <a:endParaRPr lang="en-US">
              <a:solidFill>
                <a:srgbClr val="000000"/>
              </a:solidFill>
            </a:endParaRPr>
          </a:p>
        </p:txBody>
      </p:sp>
      <p:sp>
        <p:nvSpPr>
          <p:cNvPr id="5144" name="TextBox 34"/>
          <p:cNvSpPr txBox="1">
            <a:spLocks noChangeArrowheads="1"/>
          </p:cNvSpPr>
          <p:nvPr/>
        </p:nvSpPr>
        <p:spPr bwMode="auto">
          <a:xfrm>
            <a:off x="4267200" y="44307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id-ID">
                <a:solidFill>
                  <a:srgbClr val="000000"/>
                </a:solidFill>
              </a:rPr>
              <a:t>Manajemen Brand</a:t>
            </a:r>
            <a:endParaRPr lang="en-US">
              <a:solidFill>
                <a:srgbClr val="000000"/>
              </a:solidFill>
            </a:endParaRPr>
          </a:p>
        </p:txBody>
      </p:sp>
      <p:sp>
        <p:nvSpPr>
          <p:cNvPr id="5145" name="TextBox 35"/>
          <p:cNvSpPr txBox="1">
            <a:spLocks noChangeArrowheads="1"/>
          </p:cNvSpPr>
          <p:nvPr/>
        </p:nvSpPr>
        <p:spPr bwMode="auto">
          <a:xfrm>
            <a:off x="4267200" y="4800600"/>
            <a:ext cx="434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a:solidFill>
                  <a:srgbClr val="000000"/>
                </a:solidFill>
              </a:rPr>
              <a:t>P</a:t>
            </a:r>
            <a:r>
              <a:rPr lang="id-ID" sz="1600">
                <a:solidFill>
                  <a:srgbClr val="000000"/>
                </a:solidFill>
              </a:rPr>
              <a:t>roses Komunikasi dan Perilaku Konsumen</a:t>
            </a:r>
            <a:endParaRPr lang="en-US" sz="1600">
              <a:solidFill>
                <a:srgbClr val="000000"/>
              </a:solidFill>
            </a:endParaRPr>
          </a:p>
        </p:txBody>
      </p:sp>
      <p:sp>
        <p:nvSpPr>
          <p:cNvPr id="5146" name="TextBox 36"/>
          <p:cNvSpPr txBox="1">
            <a:spLocks noChangeArrowheads="1"/>
          </p:cNvSpPr>
          <p:nvPr/>
        </p:nvSpPr>
        <p:spPr bwMode="auto">
          <a:xfrm>
            <a:off x="4267200" y="51927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id-ID">
                <a:solidFill>
                  <a:srgbClr val="000000"/>
                </a:solidFill>
              </a:rPr>
              <a:t>Pengambilan Keputusan Tingkat Merek</a:t>
            </a:r>
            <a:endParaRPr lang="en-US">
              <a:solidFill>
                <a:srgbClr val="000000"/>
              </a:solidFill>
            </a:endParaRPr>
          </a:p>
        </p:txBody>
      </p:sp>
      <p:sp>
        <p:nvSpPr>
          <p:cNvPr id="5147" name="TextBox 37"/>
          <p:cNvSpPr txBox="1">
            <a:spLocks noChangeArrowheads="1"/>
          </p:cNvSpPr>
          <p:nvPr/>
        </p:nvSpPr>
        <p:spPr bwMode="auto">
          <a:xfrm>
            <a:off x="4267200" y="56499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id-ID">
                <a:solidFill>
                  <a:srgbClr val="000000"/>
                </a:solidFill>
              </a:rPr>
              <a:t>Karakteristik Media</a:t>
            </a:r>
            <a:endParaRPr lang="en-US">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47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3124200" y="2622550"/>
            <a:ext cx="323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400" b="1">
                <a:solidFill>
                  <a:srgbClr val="404040"/>
                </a:solidFill>
                <a:cs typeface="Arial" charset="0"/>
              </a:rPr>
              <a:t>Materi Setelah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eaLnBrk="1" fontAlgn="auto" hangingPunct="1">
              <a:spcBef>
                <a:spcPts val="0"/>
              </a:spcBef>
              <a:spcAft>
                <a:spcPts val="0"/>
              </a:spcAft>
              <a:defRPr/>
            </a:pPr>
            <a:r>
              <a:rPr lang="en-US" sz="2200" dirty="0">
                <a:ln w="18415" cmpd="sng">
                  <a:solidFill>
                    <a:srgbClr val="FFFFFF"/>
                  </a:solidFill>
                  <a:prstDash val="solid"/>
                </a:ln>
                <a:solidFill>
                  <a:srgbClr val="FFFFFF"/>
                </a:solidFill>
                <a:latin typeface="Calibri"/>
              </a:rPr>
              <a:t> </a:t>
            </a:r>
            <a:endParaRPr lang="en-US" dirty="0">
              <a:ln w="18415" cmpd="sng">
                <a:solidFill>
                  <a:srgbClr val="FFFFFF"/>
                </a:solidFill>
                <a:prstDash val="solid"/>
              </a:ln>
              <a:solidFill>
                <a:srgbClr val="FFFFFF"/>
              </a:solidFill>
              <a:latin typeface="Calibri"/>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eaLnBrk="1" fontAlgn="auto" hangingPunct="1">
              <a:spcBef>
                <a:spcPts val="0"/>
              </a:spcBef>
              <a:spcAft>
                <a:spcPts val="0"/>
              </a:spcAft>
              <a:defRPr/>
            </a:pPr>
            <a:r>
              <a:rPr lang="en-US" sz="2100" dirty="0">
                <a:ln w="18415" cmpd="sng">
                  <a:solidFill>
                    <a:srgbClr val="FFFFFF"/>
                  </a:solidFill>
                  <a:prstDash val="solid"/>
                </a:ln>
                <a:solidFill>
                  <a:srgbClr val="FFFFFF"/>
                </a:solidFill>
                <a:latin typeface="Calibri"/>
              </a:rPr>
              <a:t> </a:t>
            </a:r>
            <a:r>
              <a:rPr lang="en-US" dirty="0">
                <a:ln w="18415" cmpd="sng">
                  <a:solidFill>
                    <a:srgbClr val="FFFFFF"/>
                  </a:solidFill>
                  <a:prstDash val="solid"/>
                </a:ln>
                <a:solidFill>
                  <a:srgbClr val="FFFFFF"/>
                </a:solidFill>
                <a:latin typeface="Arial" pitchFamily="34" charset="0"/>
                <a:cs typeface="Arial" pitchFamily="34" charset="0"/>
              </a:rPr>
              <a:t>09. </a:t>
            </a: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14. </a:t>
            </a:r>
          </a:p>
        </p:txBody>
      </p:sp>
      <p:sp>
        <p:nvSpPr>
          <p:cNvPr id="28" name="Rectangle 27"/>
          <p:cNvSpPr/>
          <p:nvPr/>
        </p:nvSpPr>
        <p:spPr>
          <a:xfrm>
            <a:off x="3636816" y="4038606"/>
            <a:ext cx="5105400" cy="369332"/>
          </a:xfrm>
          <a:prstGeom prst="rect">
            <a:avLst/>
          </a:prstGeom>
          <a:noFill/>
          <a:ln>
            <a:noFill/>
          </a:ln>
          <a:effectLst/>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10. </a:t>
            </a:r>
          </a:p>
        </p:txBody>
      </p:sp>
      <p:sp>
        <p:nvSpPr>
          <p:cNvPr id="29" name="Rectangle 28"/>
          <p:cNvSpPr/>
          <p:nvPr/>
        </p:nvSpPr>
        <p:spPr>
          <a:xfrm>
            <a:off x="3647207" y="4402291"/>
            <a:ext cx="5105400" cy="369332"/>
          </a:xfrm>
          <a:prstGeom prst="rect">
            <a:avLst/>
          </a:prstGeom>
          <a:noFill/>
          <a:ln>
            <a:noFill/>
          </a:ln>
          <a:effectLst/>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11. </a:t>
            </a:r>
          </a:p>
        </p:txBody>
      </p:sp>
      <p:sp>
        <p:nvSpPr>
          <p:cNvPr id="30" name="Rectangle 29"/>
          <p:cNvSpPr/>
          <p:nvPr/>
        </p:nvSpPr>
        <p:spPr>
          <a:xfrm>
            <a:off x="3647207" y="4776367"/>
            <a:ext cx="5105400" cy="415498"/>
          </a:xfrm>
          <a:prstGeom prst="rect">
            <a:avLst/>
          </a:prstGeom>
          <a:noFill/>
          <a:ln>
            <a:noFill/>
          </a:ln>
          <a:effectLst/>
        </p:spPr>
        <p:txBody>
          <a:bodyPr>
            <a:spAutoFit/>
          </a:bodyPr>
          <a:lstStyle/>
          <a:p>
            <a:pPr eaLnBrk="1" fontAlgn="auto" hangingPunct="1">
              <a:spcBef>
                <a:spcPts val="0"/>
              </a:spcBef>
              <a:spcAft>
                <a:spcPts val="0"/>
              </a:spcAft>
              <a:defRPr/>
            </a:pPr>
            <a:r>
              <a:rPr lang="en-US" sz="2100" dirty="0">
                <a:ln w="18415" cmpd="sng">
                  <a:solidFill>
                    <a:srgbClr val="FFFFFF"/>
                  </a:solidFill>
                  <a:prstDash val="solid"/>
                </a:ln>
                <a:solidFill>
                  <a:srgbClr val="FFFFFF"/>
                </a:solidFill>
                <a:latin typeface="Calibri"/>
              </a:rPr>
              <a:t> 12</a:t>
            </a:r>
            <a:r>
              <a:rPr lang="en-US" dirty="0">
                <a:ln w="18415" cmpd="sng">
                  <a:solidFill>
                    <a:srgbClr val="FFFFFF"/>
                  </a:solidFill>
                  <a:prstDash val="solid"/>
                </a:ln>
                <a:solidFill>
                  <a:srgbClr val="FFFFFF"/>
                </a:solidFill>
                <a:latin typeface="Arial" pitchFamily="34" charset="0"/>
                <a:cs typeface="Arial" pitchFamily="34" charset="0"/>
              </a:rPr>
              <a:t>. </a:t>
            </a:r>
          </a:p>
        </p:txBody>
      </p:sp>
      <p:sp>
        <p:nvSpPr>
          <p:cNvPr id="31" name="Rectangle 30"/>
          <p:cNvSpPr/>
          <p:nvPr/>
        </p:nvSpPr>
        <p:spPr>
          <a:xfrm>
            <a:off x="3647207" y="5181616"/>
            <a:ext cx="5105400" cy="369332"/>
          </a:xfrm>
          <a:prstGeom prst="rect">
            <a:avLst/>
          </a:prstGeom>
          <a:noFill/>
          <a:ln>
            <a:noFill/>
          </a:ln>
          <a:effectLst/>
        </p:spPr>
        <p:txBody>
          <a:bodyPr>
            <a:spAutoFit/>
          </a:bodyPr>
          <a:lstStyle/>
          <a:p>
            <a:pPr eaLnBrk="1" fontAlgn="auto" hangingPunct="1">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13. </a:t>
            </a:r>
          </a:p>
        </p:txBody>
      </p:sp>
      <p:sp>
        <p:nvSpPr>
          <p:cNvPr id="32" name="Rectangle 31"/>
          <p:cNvSpPr/>
          <p:nvPr/>
        </p:nvSpPr>
        <p:spPr>
          <a:xfrm>
            <a:off x="3647207" y="3248890"/>
            <a:ext cx="5105400" cy="415498"/>
          </a:xfrm>
          <a:prstGeom prst="rect">
            <a:avLst/>
          </a:prstGeom>
          <a:noFill/>
          <a:ln>
            <a:noFill/>
          </a:ln>
          <a:effectLst/>
        </p:spPr>
        <p:txBody>
          <a:bodyPr>
            <a:spAutoFit/>
          </a:bodyPr>
          <a:lstStyle/>
          <a:p>
            <a:pPr eaLnBrk="1" fontAlgn="auto" hangingPunct="1">
              <a:spcBef>
                <a:spcPts val="0"/>
              </a:spcBef>
              <a:spcAft>
                <a:spcPts val="0"/>
              </a:spcAft>
              <a:defRPr/>
            </a:pPr>
            <a:r>
              <a:rPr lang="en-US" sz="2100" dirty="0">
                <a:ln w="18415" cmpd="sng">
                  <a:solidFill>
                    <a:srgbClr val="FFFFFF"/>
                  </a:solidFill>
                  <a:prstDash val="solid"/>
                </a:ln>
                <a:solidFill>
                  <a:srgbClr val="FFFFFF"/>
                </a:solidFill>
                <a:latin typeface="Calibri"/>
              </a:rPr>
              <a:t> </a:t>
            </a:r>
            <a:r>
              <a:rPr lang="en-US" dirty="0">
                <a:ln w="18415" cmpd="sng">
                  <a:solidFill>
                    <a:srgbClr val="FFFFFF"/>
                  </a:solidFill>
                  <a:prstDash val="solid"/>
                </a:ln>
                <a:solidFill>
                  <a:srgbClr val="FFFFFF"/>
                </a:solidFill>
                <a:latin typeface="Arial" pitchFamily="34" charset="0"/>
                <a:cs typeface="Arial" pitchFamily="34" charset="0"/>
              </a:rPr>
              <a:t>08.  </a:t>
            </a:r>
          </a:p>
        </p:txBody>
      </p:sp>
      <p:sp>
        <p:nvSpPr>
          <p:cNvPr id="6165" name="TextBox 20"/>
          <p:cNvSpPr txBox="1">
            <a:spLocks noChangeArrowheads="1"/>
          </p:cNvSpPr>
          <p:nvPr/>
        </p:nvSpPr>
        <p:spPr bwMode="auto">
          <a:xfrm>
            <a:off x="4191000" y="32766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id-ID">
                <a:solidFill>
                  <a:srgbClr val="000000"/>
                </a:solidFill>
              </a:rPr>
              <a:t> Pengambilan Keputusan Tingkat Merek</a:t>
            </a:r>
            <a:endParaRPr lang="en-US">
              <a:solidFill>
                <a:srgbClr val="000000"/>
              </a:solidFill>
            </a:endParaRPr>
          </a:p>
        </p:txBody>
      </p:sp>
      <p:sp>
        <p:nvSpPr>
          <p:cNvPr id="6166" name="TextBox 21"/>
          <p:cNvSpPr txBox="1">
            <a:spLocks noChangeArrowheads="1"/>
          </p:cNvSpPr>
          <p:nvPr/>
        </p:nvSpPr>
        <p:spPr bwMode="auto">
          <a:xfrm>
            <a:off x="4264025" y="36576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id-ID">
                <a:solidFill>
                  <a:srgbClr val="000000"/>
                </a:solidFill>
              </a:rPr>
              <a:t>Tools IMC : Advertising</a:t>
            </a:r>
            <a:endParaRPr lang="en-US">
              <a:solidFill>
                <a:srgbClr val="000000"/>
              </a:solidFill>
            </a:endParaRPr>
          </a:p>
        </p:txBody>
      </p:sp>
      <p:sp>
        <p:nvSpPr>
          <p:cNvPr id="6167" name="TextBox 32"/>
          <p:cNvSpPr txBox="1">
            <a:spLocks noChangeArrowheads="1"/>
          </p:cNvSpPr>
          <p:nvPr/>
        </p:nvSpPr>
        <p:spPr bwMode="auto">
          <a:xfrm>
            <a:off x="4267200" y="40386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id-ID">
                <a:solidFill>
                  <a:srgbClr val="000000"/>
                </a:solidFill>
              </a:rPr>
              <a:t>Tools IMC : MPR</a:t>
            </a:r>
            <a:endParaRPr lang="en-US">
              <a:solidFill>
                <a:srgbClr val="000000"/>
              </a:solidFill>
            </a:endParaRPr>
          </a:p>
        </p:txBody>
      </p:sp>
      <p:sp>
        <p:nvSpPr>
          <p:cNvPr id="6168" name="TextBox 33"/>
          <p:cNvSpPr txBox="1">
            <a:spLocks noChangeArrowheads="1"/>
          </p:cNvSpPr>
          <p:nvPr/>
        </p:nvSpPr>
        <p:spPr bwMode="auto">
          <a:xfrm>
            <a:off x="4267200" y="44196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id-ID">
                <a:solidFill>
                  <a:srgbClr val="000000"/>
                </a:solidFill>
              </a:rPr>
              <a:t> Creatif MPR</a:t>
            </a:r>
            <a:endParaRPr lang="en-US">
              <a:solidFill>
                <a:srgbClr val="000000"/>
              </a:solidFill>
            </a:endParaRPr>
          </a:p>
        </p:txBody>
      </p:sp>
      <p:sp>
        <p:nvSpPr>
          <p:cNvPr id="6169" name="TextBox 34"/>
          <p:cNvSpPr txBox="1">
            <a:spLocks noChangeArrowheads="1"/>
          </p:cNvSpPr>
          <p:nvPr/>
        </p:nvSpPr>
        <p:spPr bwMode="auto">
          <a:xfrm>
            <a:off x="4267200" y="48006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id-ID">
                <a:solidFill>
                  <a:srgbClr val="000000"/>
                </a:solidFill>
              </a:rPr>
              <a:t>Tools IMC: Sales Promotions</a:t>
            </a:r>
            <a:endParaRPr lang="en-US">
              <a:solidFill>
                <a:srgbClr val="000000"/>
              </a:solidFill>
            </a:endParaRPr>
          </a:p>
        </p:txBody>
      </p:sp>
      <p:sp>
        <p:nvSpPr>
          <p:cNvPr id="6170" name="TextBox 35"/>
          <p:cNvSpPr txBox="1">
            <a:spLocks noChangeArrowheads="1"/>
          </p:cNvSpPr>
          <p:nvPr/>
        </p:nvSpPr>
        <p:spPr bwMode="auto">
          <a:xfrm>
            <a:off x="4267200" y="51927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id-ID">
                <a:solidFill>
                  <a:srgbClr val="000000"/>
                </a:solidFill>
              </a:rPr>
              <a:t>Personal Connections</a:t>
            </a:r>
            <a:endParaRPr lang="en-US">
              <a:solidFill>
                <a:srgbClr val="000000"/>
              </a:solidFill>
            </a:endParaRPr>
          </a:p>
        </p:txBody>
      </p:sp>
      <p:sp>
        <p:nvSpPr>
          <p:cNvPr id="6171" name="TextBox 36"/>
          <p:cNvSpPr txBox="1">
            <a:spLocks noChangeArrowheads="1"/>
          </p:cNvSpPr>
          <p:nvPr/>
        </p:nvSpPr>
        <p:spPr bwMode="auto">
          <a:xfrm>
            <a:off x="4191000" y="56499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srgbClr val="000000"/>
                </a:solidFill>
              </a:rPr>
              <a:t> </a:t>
            </a:r>
            <a:r>
              <a:rPr lang="id-ID">
                <a:solidFill>
                  <a:srgbClr val="000000"/>
                </a:solidFill>
              </a:rPr>
              <a:t>Event and Sponsorship</a:t>
            </a:r>
            <a:endParaRPr lang="en-US">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45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463" y="2183588"/>
            <a:ext cx="7773074" cy="33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99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The Brand Decision Process</a:t>
            </a:r>
          </a:p>
        </p:txBody>
      </p:sp>
      <p:sp>
        <p:nvSpPr>
          <p:cNvPr id="6147" name="Rectangle 3"/>
          <p:cNvSpPr>
            <a:spLocks noGrp="1" noChangeArrowheads="1"/>
          </p:cNvSpPr>
          <p:nvPr>
            <p:ph type="body" idx="1"/>
          </p:nvPr>
        </p:nvSpPr>
        <p:spPr/>
        <p:txBody>
          <a:bodyPr/>
          <a:lstStyle/>
          <a:p>
            <a:pPr>
              <a:lnSpc>
                <a:spcPct val="80000"/>
              </a:lnSpc>
              <a:buFont typeface="Wingdings" pitchFamily="2" charset="2"/>
              <a:buNone/>
            </a:pPr>
            <a:r>
              <a:rPr lang="en-US" sz="2700"/>
              <a:t>   Untuk memahami bagaimana IMC bekerja,kita harus mengerti proses pembuatan keputusan dari </a:t>
            </a:r>
            <a:r>
              <a:rPr lang="en-US" sz="2700" i="1"/>
              <a:t>customer </a:t>
            </a:r>
            <a:r>
              <a:rPr lang="en-US" sz="2700"/>
              <a:t>atau pun dari calon konsumen (prospects). Misalnya :</a:t>
            </a:r>
          </a:p>
          <a:p>
            <a:pPr>
              <a:lnSpc>
                <a:spcPct val="80000"/>
              </a:lnSpc>
            </a:pPr>
            <a:r>
              <a:rPr lang="en-US" sz="2700"/>
              <a:t>Bagaimana </a:t>
            </a:r>
            <a:r>
              <a:rPr lang="en-US" sz="2700" i="1"/>
              <a:t>prospects</a:t>
            </a:r>
            <a:r>
              <a:rPr lang="en-US" sz="2700"/>
              <a:t> memutuskan membeli pertama kali?</a:t>
            </a:r>
          </a:p>
          <a:p>
            <a:pPr>
              <a:lnSpc>
                <a:spcPct val="80000"/>
              </a:lnSpc>
            </a:pPr>
            <a:r>
              <a:rPr lang="en-US" sz="2700"/>
              <a:t>Bagaimana konsumen membuat keputusan mengulangi pembelian?</a:t>
            </a:r>
          </a:p>
          <a:p>
            <a:pPr>
              <a:lnSpc>
                <a:spcPct val="80000"/>
              </a:lnSpc>
            </a:pPr>
            <a:r>
              <a:rPr lang="en-US" sz="2700"/>
              <a:t>Bagaimana </a:t>
            </a:r>
            <a:r>
              <a:rPr lang="en-US" sz="2700" i="1"/>
              <a:t>customer</a:t>
            </a:r>
            <a:r>
              <a:rPr lang="en-US" sz="2700"/>
              <a:t> memutuskan untuk meningkatkan bisnis mereka dengan perusahaan?</a:t>
            </a:r>
          </a:p>
          <a:p>
            <a:pPr>
              <a:lnSpc>
                <a:spcPct val="80000"/>
              </a:lnSpc>
              <a:buFont typeface="Wingdings" pitchFamily="2" charset="2"/>
              <a:buNone/>
            </a:pPr>
            <a:endParaRPr lang="en-US" sz="2700"/>
          </a:p>
        </p:txBody>
      </p:sp>
    </p:spTree>
    <p:extLst>
      <p:ext uri="{BB962C8B-B14F-4D97-AF65-F5344CB8AC3E}">
        <p14:creationId xmlns:p14="http://schemas.microsoft.com/office/powerpoint/2010/main" val="3605671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901700" y="598488"/>
            <a:ext cx="7442200" cy="985837"/>
          </a:xfrm>
        </p:spPr>
        <p:txBody>
          <a:bodyPr/>
          <a:lstStyle/>
          <a:p>
            <a:r>
              <a:rPr lang="en-US" sz="2900" b="1"/>
              <a:t>Faktor-faktor yang Mempengaruhi </a:t>
            </a:r>
            <a:r>
              <a:rPr lang="en-US" sz="2900" b="1" i="1"/>
              <a:t>Brand Decisions</a:t>
            </a:r>
          </a:p>
        </p:txBody>
      </p:sp>
      <p:sp>
        <p:nvSpPr>
          <p:cNvPr id="3077" name="Rectangle 5"/>
          <p:cNvSpPr>
            <a:spLocks noGrp="1" noChangeArrowheads="1"/>
          </p:cNvSpPr>
          <p:nvPr>
            <p:ph type="body" idx="1"/>
          </p:nvPr>
        </p:nvSpPr>
        <p:spPr>
          <a:xfrm>
            <a:off x="457200" y="1905000"/>
            <a:ext cx="8229600" cy="4525963"/>
          </a:xfrm>
        </p:spPr>
        <p:txBody>
          <a:bodyPr/>
          <a:lstStyle/>
          <a:p>
            <a:r>
              <a:rPr lang="en-US" sz="2700" b="1"/>
              <a:t>High-involvement versus low-involvement products</a:t>
            </a:r>
            <a:r>
              <a:rPr lang="en-US" sz="2700"/>
              <a:t> : bagaimana keterlibatan </a:t>
            </a:r>
            <a:r>
              <a:rPr lang="en-US" sz="2700" i="1"/>
              <a:t>customers</a:t>
            </a:r>
            <a:r>
              <a:rPr lang="en-US" sz="2700"/>
              <a:t> dengan kategori produk</a:t>
            </a:r>
            <a:endParaRPr lang="en-US" sz="2700" i="1"/>
          </a:p>
          <a:p>
            <a:r>
              <a:rPr lang="en-US" sz="2700" b="1"/>
              <a:t>Customers versus prospects</a:t>
            </a:r>
            <a:r>
              <a:rPr lang="en-US" sz="2700"/>
              <a:t> : apakah keputusan dibuat oleh konsumen sekarang atau oleh calon konsumen</a:t>
            </a:r>
          </a:p>
          <a:p>
            <a:r>
              <a:rPr lang="en-US" sz="2700" b="1"/>
              <a:t>Consumer versus business buyers</a:t>
            </a:r>
            <a:r>
              <a:rPr lang="en-US" sz="2700"/>
              <a:t> : apakah pembeli adalah konsumen akhir atau bisnis</a:t>
            </a:r>
          </a:p>
          <a:p>
            <a:endParaRPr lang="en-US" sz="2700"/>
          </a:p>
          <a:p>
            <a:endParaRPr lang="en-US" sz="2700"/>
          </a:p>
          <a:p>
            <a:endParaRPr lang="en-US" sz="2700"/>
          </a:p>
        </p:txBody>
      </p:sp>
    </p:spTree>
    <p:extLst>
      <p:ext uri="{BB962C8B-B14F-4D97-AF65-F5344CB8AC3E}">
        <p14:creationId xmlns:p14="http://schemas.microsoft.com/office/powerpoint/2010/main" val="131391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2900" b="1"/>
              <a:t>Keterlibatan (</a:t>
            </a:r>
            <a:r>
              <a:rPr lang="en-US" sz="2900" b="1" i="1"/>
              <a:t>Involvement</a:t>
            </a:r>
            <a:r>
              <a:rPr lang="en-US" sz="2900" b="1"/>
              <a:t>)</a:t>
            </a:r>
            <a:br>
              <a:rPr lang="en-US" sz="2900" b="1"/>
            </a:br>
            <a:r>
              <a:rPr lang="en-US" sz="1000"/>
              <a:t>ada di kepala dan hati konsumen karena merupakan</a:t>
            </a:r>
            <a:r>
              <a:rPr lang="en-US" sz="1000" b="1"/>
              <a:t> </a:t>
            </a:r>
            <a:r>
              <a:rPr lang="en-US" sz="1000"/>
              <a:t>persepsi mereka</a:t>
            </a:r>
            <a:r>
              <a:rPr lang="en-US" sz="1000" b="1"/>
              <a:t> </a:t>
            </a:r>
            <a:r>
              <a:rPr lang="en-US" sz="1000"/>
              <a:t>atas atribut produk</a:t>
            </a:r>
          </a:p>
        </p:txBody>
      </p:sp>
      <p:sp>
        <p:nvSpPr>
          <p:cNvPr id="5123" name="Rectangle 3"/>
          <p:cNvSpPr>
            <a:spLocks noGrp="1" noChangeArrowheads="1"/>
          </p:cNvSpPr>
          <p:nvPr>
            <p:ph type="body" idx="1"/>
          </p:nvPr>
        </p:nvSpPr>
        <p:spPr/>
        <p:txBody>
          <a:bodyPr/>
          <a:lstStyle/>
          <a:p>
            <a:pPr>
              <a:lnSpc>
                <a:spcPct val="90000"/>
              </a:lnSpc>
            </a:pPr>
            <a:r>
              <a:rPr lang="en-US" b="1"/>
              <a:t>High-involvement products</a:t>
            </a:r>
            <a:r>
              <a:rPr lang="en-US"/>
              <a:t>: jenis produk yang dipersepsikan konsumen berbeda antara satu merk dengan merk lainnya dan konsumen tidak keberatan menginvestasikan energi sebelum pembelian untuk membuat keputusan </a:t>
            </a:r>
          </a:p>
          <a:p>
            <a:pPr>
              <a:lnSpc>
                <a:spcPct val="90000"/>
              </a:lnSpc>
            </a:pPr>
            <a:r>
              <a:rPr lang="en-US" b="1"/>
              <a:t>Low-involvement products</a:t>
            </a:r>
            <a:r>
              <a:rPr lang="en-US"/>
              <a:t>: produk yang dibeli lebih karena impulsif atau tidak memerlukan banyak pertimbangan</a:t>
            </a:r>
          </a:p>
        </p:txBody>
      </p:sp>
    </p:spTree>
    <p:extLst>
      <p:ext uri="{BB962C8B-B14F-4D97-AF65-F5344CB8AC3E}">
        <p14:creationId xmlns:p14="http://schemas.microsoft.com/office/powerpoint/2010/main" val="71614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772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398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TotalTime>
  <Words>1152</Words>
  <Application>Microsoft Office PowerPoint</Application>
  <PresentationFormat>On-screen Show (4:3)</PresentationFormat>
  <Paragraphs>228</Paragraphs>
  <Slides>27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Palatino Linotype</vt:lpstr>
      <vt:lpstr>Wingdings</vt:lpstr>
      <vt:lpstr>ＭＳ Ｐゴシック</vt:lpstr>
      <vt:lpstr>Tahoma</vt:lpstr>
      <vt:lpstr>Papyrus</vt:lpstr>
      <vt:lpstr>Office Theme</vt:lpstr>
      <vt:lpstr>PowerPoint Presentation</vt:lpstr>
      <vt:lpstr>PowerPoint Presentation</vt:lpstr>
      <vt:lpstr>PowerPoint Presentation</vt:lpstr>
      <vt:lpstr>PowerPoint Presentation</vt:lpstr>
      <vt:lpstr>PowerPoint Presentation</vt:lpstr>
      <vt:lpstr>The Brand Decision Process</vt:lpstr>
      <vt:lpstr>Faktor-faktor yang Mempengaruhi Brand Decisions</vt:lpstr>
      <vt:lpstr>Keterlibatan (Involvement) ada di kepala dan hati konsumen karena merupakan persepsi mereka atas atribut produk</vt:lpstr>
      <vt:lpstr>PowerPoint Presentation</vt:lpstr>
      <vt:lpstr>Customers and Prospects :  IMC mencoba membedakan pengertian customer dan prospek</vt:lpstr>
      <vt:lpstr>Customers and Prospects :  IMC mencoba membedakan pengertian customer dan prospek</vt:lpstr>
      <vt:lpstr>Customers and Prospects :  IMC mencoba membedakan pengertian customer dan prospek</vt:lpstr>
      <vt:lpstr>Consumers and Businesses</vt:lpstr>
      <vt:lpstr>Consumers and Businesses</vt:lpstr>
      <vt:lpstr>Consumers and Businesses</vt:lpstr>
      <vt:lpstr>Consumers and Businesses</vt:lpstr>
      <vt:lpstr>Three Buying-Behavior Situations</vt:lpstr>
      <vt:lpstr>Respon Konsumen</vt:lpstr>
      <vt:lpstr>Cognitive Decision Making</vt:lpstr>
      <vt:lpstr>Experiental Decision Making</vt:lpstr>
      <vt:lpstr>Habit/Repeat Decision Making</vt:lpstr>
      <vt:lpstr>PowerPoint Presentation</vt:lpstr>
      <vt:lpstr>PowerPoint Presentation</vt:lpstr>
      <vt:lpstr>PowerPoint Presentation</vt:lpstr>
      <vt:lpstr>PowerPoint Presentation</vt:lpstr>
      <vt:lpstr>PowerPoint Presentation</vt:lpstr>
      <vt:lpstr>PowerPoint Presentation</vt:lpstr>
    </vt:vector>
  </TitlesOfParts>
  <Company>Univ. INDONUSA Esa Unggul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Brand Decision Process: speaking to the head and the heart</dc:title>
  <dc:creator>sarah.santi</dc:creator>
  <cp:lastModifiedBy>NURUL</cp:lastModifiedBy>
  <cp:revision>34</cp:revision>
  <dcterms:created xsi:type="dcterms:W3CDTF">2006-08-12T06:18:21Z</dcterms:created>
  <dcterms:modified xsi:type="dcterms:W3CDTF">2019-11-05T10:01:37Z</dcterms:modified>
</cp:coreProperties>
</file>