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66" r:id="rId2"/>
    <p:sldId id="275" r:id="rId3"/>
    <p:sldId id="273" r:id="rId4"/>
    <p:sldId id="267" r:id="rId5"/>
    <p:sldId id="268" r:id="rId6"/>
    <p:sldId id="269" r:id="rId7"/>
    <p:sldId id="270" r:id="rId8"/>
    <p:sldId id="271" r:id="rId9"/>
    <p:sldId id="272" r:id="rId10"/>
    <p:sldId id="274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25176852-459D-433A-BF7E-7823DB8B07F0}" type="datetimeFigureOut">
              <a:rPr lang="en-US"/>
              <a:pPr>
                <a:defRPr/>
              </a:pPr>
              <a:t>12/20/2019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BA60FCAF-D499-4A3C-8B56-873DAA2440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6573797C-8076-494E-879A-B92BB04E7A80}" type="datetimeFigureOut">
              <a:rPr lang="en-US"/>
              <a:pPr>
                <a:defRPr/>
              </a:pPr>
              <a:t>12/20/2019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A1D8E203-4986-4B39-812A-D2F6B0C75A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BED217E-2EA9-49C4-80E4-8830CFCAD8AD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BED217E-2EA9-49C4-80E4-8830CFCAD8AD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  <a:extLst/>
          </a:lstStyle>
          <a:p>
            <a:pPr>
              <a:defRPr/>
            </a:pPr>
            <a:fld id="{3E9237F7-2797-4822-BC30-3A38C457272B}" type="datetime1">
              <a:rPr lang="en-US"/>
              <a:pPr>
                <a:defRPr/>
              </a:pPr>
              <a:t>12/20/2019</a:t>
            </a:fld>
            <a:endParaRPr lang="en-US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5921475-B225-4A63-841D-F6A679009A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EA2E34-0F01-417C-8E17-B274FA83F382}" type="datetime1">
              <a:rPr lang="en-US"/>
              <a:pPr>
                <a:defRPr/>
              </a:pPr>
              <a:t>12/20/2019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39A11-82D0-4F30-B85B-F13D1091D7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27FC0-9D3F-4848-BD5C-A5A34204FC64}" type="datetime1">
              <a:rPr lang="en-US"/>
              <a:pPr>
                <a:defRPr/>
              </a:pPr>
              <a:t>12/20/2019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133258-3A14-47A3-937C-8A35365A62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BAB1B-7B26-48B6-8E39-75A50B49DE54}" type="datetime1">
              <a:rPr lang="en-US"/>
              <a:pPr>
                <a:defRPr/>
              </a:pPr>
              <a:t>12/20/2019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2D517-D03C-44C3-BB70-F3F00F78EF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  <a:extLst/>
          </a:lstStyle>
          <a:p>
            <a:pPr>
              <a:defRPr/>
            </a:pPr>
            <a:fld id="{B6687F31-1220-491C-99AF-40456EEF48E4}" type="datetime1">
              <a:rPr lang="en-US"/>
              <a:pPr>
                <a:defRPr/>
              </a:pPr>
              <a:t>12/20/2019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4A802D0-19B2-4939-A3D5-ADD2466F35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43C390-B2AB-4BAC-9885-EDE613D28904}" type="datetime1">
              <a:rPr lang="en-US"/>
              <a:pPr>
                <a:defRPr/>
              </a:pPr>
              <a:t>12/20/2019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CE77CD-2531-4595-8336-1F262F6D2C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  <a:extLst/>
          </a:lstStyle>
          <a:p>
            <a:pPr>
              <a:defRPr/>
            </a:pPr>
            <a:fld id="{579E7A74-AFA7-4CEB-BC4A-562FE7D4050B}" type="datetime1">
              <a:rPr lang="en-US"/>
              <a:pPr>
                <a:defRPr/>
              </a:pPr>
              <a:t>12/20/2019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ABE71E2-C2C9-4057-92D6-5D339ED110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380BDF-46C4-4858-8571-96B074853A64}" type="datetime1">
              <a:rPr lang="en-US"/>
              <a:pPr>
                <a:defRPr/>
              </a:pPr>
              <a:t>12/20/2019</a:t>
            </a:fld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1E14C-A3B8-4377-9673-7A23FD037E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Rectangle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  <a:extLst/>
          </a:lstStyle>
          <a:p>
            <a:pPr>
              <a:defRPr/>
            </a:pPr>
            <a:fld id="{C84315DC-76B7-430A-9F43-A929A63D6AC8}" type="datetime1">
              <a:rPr lang="en-US"/>
              <a:pPr>
                <a:defRPr/>
              </a:pPr>
              <a:t>12/20/2019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05B9AC4-580F-4972-B7EF-9EEC3892C1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  <a:extLst/>
          </a:lstStyle>
          <a:p>
            <a:pPr>
              <a:defRPr/>
            </a:pPr>
            <a:fld id="{48B011F5-F5F2-47A5-9B13-476E27832DD9}" type="datetime1">
              <a:rPr lang="en-US"/>
              <a:pPr>
                <a:defRPr/>
              </a:pPr>
              <a:t>12/20/2019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CF2450C-8D13-4E33-91B6-9DA6446F6D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</a:endParaRPr>
          </a:p>
        </p:txBody>
      </p:sp>
      <p:sp>
        <p:nvSpPr>
          <p:cNvPr id="6" name="Flowchart: Process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lowchart: Process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  <a:extLst/>
          </a:lstStyle>
          <a:p>
            <a:pPr>
              <a:defRPr/>
            </a:pPr>
            <a:fld id="{410B6963-B765-4003-96B7-0137162428C0}" type="datetime1">
              <a:rPr lang="en-US"/>
              <a:pPr>
                <a:defRPr/>
              </a:pPr>
              <a:t>12/20/2019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20DD668-D264-417B-A320-E71FE0D693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957A7DB3-35AD-4416-B8F6-06D4FECC58F6}" type="datetime1">
              <a:rPr lang="en-US"/>
              <a:pPr>
                <a:defRPr/>
              </a:pPr>
              <a:t>12/20/2019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fld id="{2CA50BE8-5BFA-4C46-B83F-CC9587E62C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14" r:id="rId2"/>
    <p:sldLayoutId id="2147483820" r:id="rId3"/>
    <p:sldLayoutId id="2147483815" r:id="rId4"/>
    <p:sldLayoutId id="2147483821" r:id="rId5"/>
    <p:sldLayoutId id="2147483816" r:id="rId6"/>
    <p:sldLayoutId id="2147483822" r:id="rId7"/>
    <p:sldLayoutId id="2147483823" r:id="rId8"/>
    <p:sldLayoutId id="2147483824" r:id="rId9"/>
    <p:sldLayoutId id="2147483817" r:id="rId10"/>
    <p:sldLayoutId id="2147483818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2"/>
          <p:cNvSpPr>
            <a:spLocks noGrp="1"/>
          </p:cNvSpPr>
          <p:nvPr>
            <p:ph idx="1"/>
          </p:nvPr>
        </p:nvSpPr>
        <p:spPr>
          <a:xfrm>
            <a:off x="1071563" y="285750"/>
            <a:ext cx="8072437" cy="6572250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endParaRPr lang="en-US" sz="2400" b="1" dirty="0" smtClean="0">
              <a:latin typeface="Arial" charset="0"/>
              <a:cs typeface="Arial" charset="0"/>
            </a:endParaRPr>
          </a:p>
          <a:p>
            <a:pPr algn="ctr">
              <a:buFont typeface="Wingdings 2" pitchFamily="18" charset="2"/>
              <a:buNone/>
            </a:pPr>
            <a:r>
              <a:rPr lang="en-US" sz="7200" b="1" dirty="0" smtClean="0">
                <a:latin typeface="Arial" charset="0"/>
                <a:cs typeface="Arial" charset="0"/>
              </a:rPr>
              <a:t>ANGGARAN </a:t>
            </a:r>
            <a:r>
              <a:rPr lang="en-US" sz="7200" b="1" dirty="0" smtClean="0">
                <a:latin typeface="Arial" charset="0"/>
                <a:cs typeface="Arial" charset="0"/>
              </a:rPr>
              <a:t>PERUSAHAAN JASA</a:t>
            </a:r>
          </a:p>
          <a:p>
            <a:pPr>
              <a:buFont typeface="Wingdings 2" pitchFamily="18" charset="2"/>
              <a:buNone/>
            </a:pPr>
            <a:endParaRPr lang="en-US" sz="1600" dirty="0" smtClean="0">
              <a:latin typeface="Arial" charset="0"/>
              <a:cs typeface="Arial" charset="0"/>
            </a:endParaRPr>
          </a:p>
          <a:p>
            <a:pPr algn="just">
              <a:buNone/>
            </a:pPr>
            <a:endParaRPr lang="en-US" sz="1600" dirty="0" smtClean="0">
              <a:latin typeface="Arial" charset="0"/>
              <a:cs typeface="Arial" charset="0"/>
            </a:endParaRPr>
          </a:p>
          <a:p>
            <a:pPr algn="just">
              <a:buFont typeface="Wingdings" pitchFamily="2" charset="2"/>
              <a:buChar char="v"/>
            </a:pPr>
            <a:endParaRPr lang="en-US" sz="1600" dirty="0" smtClean="0">
              <a:latin typeface="Arial" charset="0"/>
              <a:cs typeface="Arial" charset="0"/>
            </a:endParaRPr>
          </a:p>
          <a:p>
            <a:pPr>
              <a:buFont typeface="Wingdings 2" pitchFamily="18" charset="2"/>
              <a:buNone/>
            </a:pPr>
            <a:endParaRPr lang="en-US" sz="1800" dirty="0" smtClean="0">
              <a:latin typeface="Arial" charset="0"/>
              <a:cs typeface="Arial" charset="0"/>
            </a:endParaRPr>
          </a:p>
          <a:p>
            <a:pPr>
              <a:buFont typeface="Wingdings 2" pitchFamily="18" charset="2"/>
              <a:buNone/>
            </a:pPr>
            <a:endParaRPr lang="en-US" sz="1800" dirty="0" smtClean="0">
              <a:latin typeface="Arial" charset="0"/>
              <a:cs typeface="Arial" charset="0"/>
            </a:endParaRPr>
          </a:p>
          <a:p>
            <a:pPr>
              <a:buFont typeface="Wingdings 2" pitchFamily="18" charset="2"/>
              <a:buNone/>
            </a:pPr>
            <a:endParaRPr lang="en-US" sz="1800" dirty="0" smtClean="0">
              <a:latin typeface="Arial" charset="0"/>
              <a:cs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10FDE0-34A3-4CDA-B4B5-9B111584E15E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563" y="71438"/>
            <a:ext cx="8072437" cy="6715125"/>
          </a:xfrm>
        </p:spPr>
        <p:txBody>
          <a:bodyPr/>
          <a:lstStyle/>
          <a:p>
            <a:pPr marL="530225" indent="0" algn="just">
              <a:buFont typeface="Wingdings 2" pitchFamily="18" charset="2"/>
              <a:buNone/>
              <a:defRPr/>
            </a:pP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Diminta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susunlah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anggaran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:</a:t>
            </a:r>
          </a:p>
          <a:p>
            <a:pPr marL="873125" indent="-342900" algn="just">
              <a:buFont typeface="+mj-lt"/>
              <a:buAutoNum type="arabicParenR"/>
              <a:defRPr/>
            </a:pP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Penjualan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bulan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Januari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2015,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jika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diperkirakan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sebanyak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1.200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uit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barang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dapat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dijual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873125" indent="-342900" algn="just">
              <a:buFont typeface="+mj-lt"/>
              <a:buAutoNum type="arabicParenR"/>
              <a:defRPr/>
            </a:pP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Harga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pokok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penjualan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bulan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Januari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 2015</a:t>
            </a:r>
          </a:p>
          <a:p>
            <a:pPr marL="873125" indent="-342900" algn="just">
              <a:buFont typeface="+mj-lt"/>
              <a:buAutoNum type="arabicParenR"/>
              <a:defRPr/>
            </a:pP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Beban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operasional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bulan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Januari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2015</a:t>
            </a:r>
          </a:p>
          <a:p>
            <a:pPr marL="873125" indent="-342900" algn="just">
              <a:buFont typeface="+mj-lt"/>
              <a:buAutoNum type="arabicParenR"/>
              <a:defRPr/>
            </a:pP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Laporan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Laba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Rudi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periode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bulan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Januari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2015 </a:t>
            </a:r>
          </a:p>
          <a:p>
            <a:pPr marL="530225" indent="-176213" algn="just">
              <a:buFont typeface="+mj-lt"/>
              <a:buAutoNum type="arabicPeriod" startAt="4"/>
              <a:defRPr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PD CIPTARASA 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adalah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perushaan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dagang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 yang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menjual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Produk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“AA” 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mempunyai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rencana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menyusun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anggaran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triwulan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I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tahun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2015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data yang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dimiliki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sebagai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berikut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:</a:t>
            </a:r>
          </a:p>
          <a:p>
            <a:pPr marL="695325" indent="-165100" algn="just">
              <a:buFont typeface="+mj-lt"/>
              <a:buAutoNum type="alphaLcPeriod"/>
              <a:defRPr/>
            </a:pP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Rencana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penjualan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triwulan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I 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tahun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 2015 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sbb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: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Januari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Rp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. 50.000.000,-;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Februari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Rp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. 37.500.000,-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Maret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Rp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. 43.750.000,- </a:t>
            </a:r>
          </a:p>
          <a:p>
            <a:pPr marL="695325" indent="-165100" algn="just">
              <a:buFont typeface="+mj-lt"/>
              <a:buAutoNum type="alphaLcPeriod"/>
              <a:defRPr/>
            </a:pP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Penjualan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akhir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triwulan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IV 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tahun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2014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Rp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. 54.000.000,-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semua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penjualan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adalah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kredit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695325" indent="-165100" algn="just">
              <a:buFont typeface="+mj-lt"/>
              <a:buAutoNum type="alphaLcPeriod"/>
              <a:defRPr/>
            </a:pP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Manajemen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memperkirakan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 70%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dari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penjualan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akan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diterima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bulan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penjualan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sedangkan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sisanya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akan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diterima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bulan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berikutnya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695325" indent="-165100" algn="just">
              <a:buFont typeface="+mj-lt"/>
              <a:buAutoNum type="alphaLcPeriod"/>
              <a:defRPr/>
            </a:pP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Harga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jual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Produk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“AA” 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Rp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. 2.500,- per unit.</a:t>
            </a:r>
          </a:p>
          <a:p>
            <a:pPr marL="695325" indent="-165100" algn="just">
              <a:buFont typeface="+mj-lt"/>
              <a:buAutoNum type="alphaLcPeriod"/>
              <a:defRPr/>
            </a:pP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Saldo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kas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awal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triwulan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I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tahun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2015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diperkirakan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Rp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. 10.000.000,- </a:t>
            </a:r>
          </a:p>
          <a:p>
            <a:pPr marL="695325" indent="-165100" algn="just">
              <a:buFont typeface="+mj-lt"/>
              <a:buAutoNum type="alphaLcPeriod"/>
              <a:defRPr/>
            </a:pP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Direncanakan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75%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dari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pembelian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akan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dibayar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bulan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terjadinya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pembelian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sisanya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akan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dibayar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bulan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berikutnya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695325" indent="-165100" algn="just">
              <a:buFont typeface="+mj-lt"/>
              <a:buAutoNum type="alphaLcPeriod"/>
              <a:defRPr/>
            </a:pP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Harga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beli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Produk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“AA”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Rp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. 2.000,- per unit </a:t>
            </a:r>
          </a:p>
          <a:p>
            <a:pPr marL="695325" indent="-165100" algn="just">
              <a:buFont typeface="+mj-lt"/>
              <a:buAutoNum type="alphaLcPeriod"/>
              <a:defRPr/>
            </a:pP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Kuantitas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jumlah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dijual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kuantitas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jumlah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 yang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dibeli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695325" indent="-165100" algn="just">
              <a:buFont typeface="Wingdings 2" pitchFamily="18" charset="2"/>
              <a:buNone/>
              <a:defRPr/>
            </a:pPr>
            <a:r>
              <a:rPr lang="en-US" sz="1400" b="1" dirty="0" err="1" smtClean="0">
                <a:latin typeface="Arial" pitchFamily="34" charset="0"/>
                <a:cs typeface="Arial" pitchFamily="34" charset="0"/>
              </a:rPr>
              <a:t>Sdr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1400" b="1" dirty="0" err="1" smtClean="0">
                <a:latin typeface="Arial" pitchFamily="34" charset="0"/>
                <a:cs typeface="Arial" pitchFamily="34" charset="0"/>
              </a:rPr>
              <a:t>Diminta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latin typeface="Arial" pitchFamily="34" charset="0"/>
                <a:cs typeface="Arial" pitchFamily="34" charset="0"/>
              </a:rPr>
              <a:t>bantuannya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:</a:t>
            </a:r>
          </a:p>
          <a:p>
            <a:pPr marL="873125" indent="-342900" algn="just">
              <a:buFont typeface="+mj-lt"/>
              <a:buAutoNum type="arabicParenR"/>
              <a:defRPr/>
            </a:pP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Menyusun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anggaran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kas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sementara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triwulan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I 2015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bila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diasumsikan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terdapat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biaya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operasional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bulan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Januari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Rp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. 6.250.000,-;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Februari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naik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sebesar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 15%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dari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bulan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sebelumnya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Maret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naik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menjadi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130%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dari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dua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bulan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sebelumnya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873125" indent="-342900" algn="just">
              <a:buFont typeface="+mj-lt"/>
              <a:buAutoNum type="arabicParenR"/>
              <a:defRPr/>
            </a:pP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Menyusun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Anggaran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Kas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akhir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Triwulan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I 2015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bila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manajemen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meninginkan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saldo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akhir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kas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setiap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bulannya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Rp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. 10.625.000,- (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defisit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/surplus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kas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akan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ditutup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digunakan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pinjaman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investasi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bulan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ybs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.)</a:t>
            </a:r>
          </a:p>
          <a:p>
            <a:pPr marL="530225" indent="-176213">
              <a:buFont typeface="Wingdings 2" pitchFamily="18" charset="2"/>
              <a:buNone/>
              <a:defRPr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 marL="530225" indent="0">
              <a:buFont typeface="Wingdings 2" pitchFamily="18" charset="2"/>
              <a:buNone/>
              <a:defRPr/>
            </a:pP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CD8DDD-231C-43A8-93B5-A8B757FFB0F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2"/>
          <p:cNvSpPr>
            <a:spLocks noGrp="1"/>
          </p:cNvSpPr>
          <p:nvPr>
            <p:ph idx="1"/>
          </p:nvPr>
        </p:nvSpPr>
        <p:spPr>
          <a:xfrm>
            <a:off x="1071563" y="285750"/>
            <a:ext cx="8072437" cy="6572250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endParaRPr lang="en-US" sz="2400" b="1" dirty="0" smtClean="0">
              <a:latin typeface="Arial" charset="0"/>
              <a:cs typeface="Arial" charset="0"/>
            </a:endParaRPr>
          </a:p>
          <a:p>
            <a:pPr algn="ctr">
              <a:buFont typeface="Wingdings 2" pitchFamily="18" charset="2"/>
              <a:buNone/>
            </a:pPr>
            <a:r>
              <a:rPr lang="en-US" sz="2400" b="1" dirty="0" smtClean="0">
                <a:latin typeface="Arial" charset="0"/>
                <a:cs typeface="Arial" charset="0"/>
              </a:rPr>
              <a:t>ANGGARAN </a:t>
            </a:r>
            <a:r>
              <a:rPr lang="en-US" sz="2400" b="1" dirty="0" smtClean="0">
                <a:latin typeface="Arial" charset="0"/>
                <a:cs typeface="Arial" charset="0"/>
              </a:rPr>
              <a:t>PERUSAHAAN JASA</a:t>
            </a:r>
          </a:p>
          <a:p>
            <a:pPr>
              <a:buFont typeface="Wingdings 2" pitchFamily="18" charset="2"/>
              <a:buNone/>
            </a:pPr>
            <a:endParaRPr lang="en-US" sz="1600" dirty="0" smtClean="0">
              <a:latin typeface="Arial" charset="0"/>
              <a:cs typeface="Arial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sz="1600" dirty="0" smtClean="0">
                <a:latin typeface="Arial" charset="0"/>
                <a:cs typeface="Arial" charset="0"/>
              </a:rPr>
              <a:t>Perusahaan </a:t>
            </a:r>
            <a:r>
              <a:rPr lang="en-US" sz="1600" dirty="0" err="1" smtClean="0">
                <a:latin typeface="Arial" charset="0"/>
                <a:cs typeface="Arial" charset="0"/>
              </a:rPr>
              <a:t>Jasa</a:t>
            </a:r>
            <a:r>
              <a:rPr lang="en-US" sz="1600" dirty="0" smtClean="0">
                <a:latin typeface="Arial" charset="0"/>
                <a:cs typeface="Arial" charset="0"/>
              </a:rPr>
              <a:t> </a:t>
            </a:r>
            <a:r>
              <a:rPr lang="en-US" sz="1600" dirty="0" err="1" smtClean="0">
                <a:latin typeface="Arial" charset="0"/>
                <a:cs typeface="Arial" charset="0"/>
              </a:rPr>
              <a:t>adalah</a:t>
            </a:r>
            <a:r>
              <a:rPr lang="en-US" sz="1600" dirty="0" smtClean="0">
                <a:latin typeface="Arial" charset="0"/>
                <a:cs typeface="Arial" charset="0"/>
              </a:rPr>
              <a:t> </a:t>
            </a:r>
            <a:r>
              <a:rPr lang="en-US" sz="1600" dirty="0" err="1" smtClean="0">
                <a:latin typeface="Arial" charset="0"/>
                <a:cs typeface="Arial" charset="0"/>
              </a:rPr>
              <a:t>perusahaan</a:t>
            </a:r>
            <a:r>
              <a:rPr lang="en-US" sz="1600" dirty="0" smtClean="0">
                <a:latin typeface="Arial" charset="0"/>
                <a:cs typeface="Arial" charset="0"/>
              </a:rPr>
              <a:t> </a:t>
            </a:r>
            <a:r>
              <a:rPr lang="en-US" sz="1600" dirty="0" smtClean="0">
                <a:latin typeface="Arial" charset="0"/>
                <a:cs typeface="Arial" charset="0"/>
              </a:rPr>
              <a:t>yang </a:t>
            </a:r>
            <a:r>
              <a:rPr lang="en-US" sz="1600" dirty="0" err="1" smtClean="0">
                <a:latin typeface="Arial" charset="0"/>
                <a:cs typeface="Arial" charset="0"/>
              </a:rPr>
              <a:t>kegiatannya</a:t>
            </a:r>
            <a:r>
              <a:rPr lang="en-US" sz="1600" dirty="0" smtClean="0">
                <a:latin typeface="Arial" charset="0"/>
                <a:cs typeface="Arial" charset="0"/>
              </a:rPr>
              <a:t> </a:t>
            </a:r>
            <a:r>
              <a:rPr lang="en-US" sz="1600" dirty="0" err="1" smtClean="0">
                <a:latin typeface="Arial" charset="0"/>
                <a:cs typeface="Arial" charset="0"/>
              </a:rPr>
              <a:t>menjual</a:t>
            </a:r>
            <a:r>
              <a:rPr lang="en-US" sz="1600" dirty="0" smtClean="0">
                <a:latin typeface="Arial" charset="0"/>
                <a:cs typeface="Arial" charset="0"/>
              </a:rPr>
              <a:t> </a:t>
            </a:r>
            <a:r>
              <a:rPr lang="en-US" sz="1600" dirty="0" err="1" smtClean="0">
                <a:latin typeface="Arial" charset="0"/>
                <a:cs typeface="Arial" charset="0"/>
              </a:rPr>
              <a:t>jasa</a:t>
            </a:r>
            <a:r>
              <a:rPr lang="en-US" sz="1600" dirty="0" smtClean="0">
                <a:latin typeface="Arial" charset="0"/>
                <a:cs typeface="Arial" charset="0"/>
              </a:rPr>
              <a:t> </a:t>
            </a:r>
            <a:r>
              <a:rPr lang="en-US" sz="1600" dirty="0" err="1" smtClean="0">
                <a:latin typeface="Arial" charset="0"/>
                <a:cs typeface="Arial" charset="0"/>
              </a:rPr>
              <a:t>dalam</a:t>
            </a:r>
            <a:r>
              <a:rPr lang="en-US" sz="1600" dirty="0" smtClean="0">
                <a:latin typeface="Arial" charset="0"/>
                <a:cs typeface="Arial" charset="0"/>
              </a:rPr>
              <a:t> </a:t>
            </a:r>
            <a:r>
              <a:rPr lang="en-US" sz="1600" dirty="0" err="1" smtClean="0">
                <a:latin typeface="Arial" charset="0"/>
                <a:cs typeface="Arial" charset="0"/>
              </a:rPr>
              <a:t>bentuk</a:t>
            </a:r>
            <a:r>
              <a:rPr lang="en-US" sz="1600" dirty="0" smtClean="0">
                <a:latin typeface="Arial" charset="0"/>
                <a:cs typeface="Arial" charset="0"/>
              </a:rPr>
              <a:t> </a:t>
            </a:r>
            <a:r>
              <a:rPr lang="en-US" sz="1600" dirty="0" err="1" smtClean="0">
                <a:latin typeface="Arial" charset="0"/>
                <a:cs typeface="Arial" charset="0"/>
              </a:rPr>
              <a:t>pelayanan</a:t>
            </a:r>
            <a:r>
              <a:rPr lang="en-US" sz="1600" dirty="0" smtClean="0">
                <a:latin typeface="Arial" charset="0"/>
                <a:cs typeface="Arial" charset="0"/>
              </a:rPr>
              <a:t> (</a:t>
            </a:r>
            <a:r>
              <a:rPr lang="en-US" sz="1600" i="1" dirty="0" smtClean="0">
                <a:latin typeface="Arial" charset="0"/>
                <a:cs typeface="Arial" charset="0"/>
              </a:rPr>
              <a:t>service</a:t>
            </a:r>
            <a:r>
              <a:rPr lang="en-US" sz="1600" dirty="0" smtClean="0">
                <a:latin typeface="Arial" charset="0"/>
                <a:cs typeface="Arial" charset="0"/>
              </a:rPr>
              <a:t>) </a:t>
            </a:r>
            <a:r>
              <a:rPr lang="en-US" sz="1600" dirty="0" err="1" smtClean="0">
                <a:latin typeface="Arial" charset="0"/>
                <a:cs typeface="Arial" charset="0"/>
              </a:rPr>
              <a:t>dalam</a:t>
            </a:r>
            <a:r>
              <a:rPr lang="en-US" sz="1600" dirty="0" smtClean="0">
                <a:latin typeface="Arial" charset="0"/>
                <a:cs typeface="Arial" charset="0"/>
              </a:rPr>
              <a:t> </a:t>
            </a:r>
            <a:r>
              <a:rPr lang="en-US" sz="1600" dirty="0" err="1" smtClean="0">
                <a:latin typeface="Arial" charset="0"/>
                <a:cs typeface="Arial" charset="0"/>
              </a:rPr>
              <a:t>rangka</a:t>
            </a:r>
            <a:r>
              <a:rPr lang="en-US" sz="1600" dirty="0" smtClean="0">
                <a:latin typeface="Arial" charset="0"/>
                <a:cs typeface="Arial" charset="0"/>
              </a:rPr>
              <a:t> </a:t>
            </a:r>
            <a:r>
              <a:rPr lang="en-US" sz="1600" dirty="0" err="1" smtClean="0">
                <a:latin typeface="Arial" charset="0"/>
                <a:cs typeface="Arial" charset="0"/>
              </a:rPr>
              <a:t>memberikan</a:t>
            </a:r>
            <a:r>
              <a:rPr lang="en-US" sz="1600" dirty="0" smtClean="0">
                <a:latin typeface="Arial" charset="0"/>
                <a:cs typeface="Arial" charset="0"/>
              </a:rPr>
              <a:t> </a:t>
            </a:r>
            <a:r>
              <a:rPr lang="en-US" sz="1600" dirty="0" err="1" smtClean="0">
                <a:latin typeface="Arial" charset="0"/>
                <a:cs typeface="Arial" charset="0"/>
              </a:rPr>
              <a:t>kemudahan</a:t>
            </a:r>
            <a:r>
              <a:rPr lang="en-US" sz="1600" dirty="0" smtClean="0">
                <a:latin typeface="Arial" charset="0"/>
                <a:cs typeface="Arial" charset="0"/>
              </a:rPr>
              <a:t> </a:t>
            </a:r>
            <a:r>
              <a:rPr lang="en-US" sz="1600" dirty="0" err="1" smtClean="0">
                <a:latin typeface="Arial" charset="0"/>
                <a:cs typeface="Arial" charset="0"/>
              </a:rPr>
              <a:t>dan</a:t>
            </a:r>
            <a:r>
              <a:rPr lang="en-US" sz="1600" dirty="0" smtClean="0">
                <a:latin typeface="Arial" charset="0"/>
                <a:cs typeface="Arial" charset="0"/>
              </a:rPr>
              <a:t> </a:t>
            </a:r>
            <a:r>
              <a:rPr lang="en-US" sz="1600" dirty="0" err="1" smtClean="0">
                <a:latin typeface="Arial" charset="0"/>
                <a:cs typeface="Arial" charset="0"/>
              </a:rPr>
              <a:t>kenyamanan</a:t>
            </a:r>
            <a:r>
              <a:rPr lang="en-US" sz="1600" dirty="0" smtClean="0">
                <a:latin typeface="Arial" charset="0"/>
                <a:cs typeface="Arial" charset="0"/>
              </a:rPr>
              <a:t> </a:t>
            </a:r>
            <a:r>
              <a:rPr lang="en-US" sz="1600" dirty="0" err="1" smtClean="0">
                <a:latin typeface="Arial" charset="0"/>
                <a:cs typeface="Arial" charset="0"/>
              </a:rPr>
              <a:t>bagi</a:t>
            </a:r>
            <a:r>
              <a:rPr lang="en-US" sz="1600" dirty="0" smtClean="0">
                <a:latin typeface="Arial" charset="0"/>
                <a:cs typeface="Arial" charset="0"/>
              </a:rPr>
              <a:t> </a:t>
            </a:r>
            <a:r>
              <a:rPr lang="en-US" sz="1600" dirty="0" err="1" smtClean="0">
                <a:latin typeface="Arial" charset="0"/>
                <a:cs typeface="Arial" charset="0"/>
              </a:rPr>
              <a:t>konsumen</a:t>
            </a:r>
            <a:endParaRPr lang="en-US" sz="1600" dirty="0" smtClean="0">
              <a:latin typeface="Arial" charset="0"/>
              <a:cs typeface="Arial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sz="1600" dirty="0" err="1" smtClean="0">
                <a:latin typeface="Arial" charset="0"/>
                <a:cs typeface="Arial" charset="0"/>
              </a:rPr>
              <a:t>Anggaran</a:t>
            </a:r>
            <a:r>
              <a:rPr lang="en-US" sz="1600" dirty="0" smtClean="0">
                <a:latin typeface="Arial" charset="0"/>
                <a:cs typeface="Arial" charset="0"/>
              </a:rPr>
              <a:t> Perusahaan </a:t>
            </a:r>
            <a:r>
              <a:rPr lang="en-US" sz="1600" dirty="0" err="1" smtClean="0">
                <a:latin typeface="Arial" charset="0"/>
                <a:cs typeface="Arial" charset="0"/>
              </a:rPr>
              <a:t>Jasa</a:t>
            </a:r>
            <a:r>
              <a:rPr lang="en-US" sz="1600" dirty="0" smtClean="0">
                <a:latin typeface="Arial" charset="0"/>
                <a:cs typeface="Arial" charset="0"/>
              </a:rPr>
              <a:t> </a:t>
            </a:r>
            <a:r>
              <a:rPr lang="en-US" sz="1600" dirty="0" err="1" smtClean="0">
                <a:latin typeface="Arial" charset="0"/>
                <a:cs typeface="Arial" charset="0"/>
              </a:rPr>
              <a:t>adalah</a:t>
            </a:r>
            <a:r>
              <a:rPr lang="en-US" sz="1600" dirty="0" smtClean="0">
                <a:latin typeface="Arial" charset="0"/>
                <a:cs typeface="Arial" charset="0"/>
              </a:rPr>
              <a:t> </a:t>
            </a:r>
            <a:r>
              <a:rPr lang="en-US" sz="1600" dirty="0" err="1" smtClean="0">
                <a:latin typeface="Arial" charset="0"/>
                <a:cs typeface="Arial" charset="0"/>
              </a:rPr>
              <a:t>anggaran</a:t>
            </a:r>
            <a:r>
              <a:rPr lang="en-US" sz="1600" dirty="0" smtClean="0">
                <a:latin typeface="Arial" charset="0"/>
                <a:cs typeface="Arial" charset="0"/>
              </a:rPr>
              <a:t> yang </a:t>
            </a:r>
            <a:r>
              <a:rPr lang="en-US" sz="1600" dirty="0" err="1" smtClean="0">
                <a:latin typeface="Arial" charset="0"/>
                <a:cs typeface="Arial" charset="0"/>
              </a:rPr>
              <a:t>disusun</a:t>
            </a:r>
            <a:r>
              <a:rPr lang="en-US" sz="1600" dirty="0" smtClean="0">
                <a:latin typeface="Arial" charset="0"/>
                <a:cs typeface="Arial" charset="0"/>
              </a:rPr>
              <a:t> </a:t>
            </a:r>
            <a:r>
              <a:rPr lang="en-US" sz="1600" dirty="0" err="1" smtClean="0">
                <a:latin typeface="Arial" charset="0"/>
                <a:cs typeface="Arial" charset="0"/>
              </a:rPr>
              <a:t>dengan</a:t>
            </a:r>
            <a:r>
              <a:rPr lang="en-US" sz="1600" dirty="0" smtClean="0">
                <a:latin typeface="Arial" charset="0"/>
                <a:cs typeface="Arial" charset="0"/>
              </a:rPr>
              <a:t> </a:t>
            </a:r>
            <a:r>
              <a:rPr lang="en-US" sz="1600" dirty="0" err="1" smtClean="0">
                <a:latin typeface="Arial" charset="0"/>
                <a:cs typeface="Arial" charset="0"/>
              </a:rPr>
              <a:t>rinci</a:t>
            </a:r>
            <a:r>
              <a:rPr lang="en-US" sz="1600" dirty="0" smtClean="0">
                <a:latin typeface="Arial" charset="0"/>
                <a:cs typeface="Arial" charset="0"/>
              </a:rPr>
              <a:t>  </a:t>
            </a:r>
            <a:r>
              <a:rPr lang="en-US" sz="1600" dirty="0" err="1" smtClean="0">
                <a:latin typeface="Arial" charset="0"/>
                <a:cs typeface="Arial" charset="0"/>
              </a:rPr>
              <a:t>mengenai</a:t>
            </a:r>
            <a:r>
              <a:rPr lang="en-US" sz="1600" dirty="0" smtClean="0">
                <a:latin typeface="Arial" charset="0"/>
                <a:cs typeface="Arial" charset="0"/>
              </a:rPr>
              <a:t> </a:t>
            </a:r>
            <a:r>
              <a:rPr lang="en-US" sz="1600" dirty="0" err="1" smtClean="0">
                <a:latin typeface="Arial" charset="0"/>
                <a:cs typeface="Arial" charset="0"/>
              </a:rPr>
              <a:t>segala</a:t>
            </a:r>
            <a:r>
              <a:rPr lang="en-US" sz="1600" dirty="0" smtClean="0">
                <a:latin typeface="Arial" charset="0"/>
                <a:cs typeface="Arial" charset="0"/>
              </a:rPr>
              <a:t> </a:t>
            </a:r>
            <a:r>
              <a:rPr lang="en-US" sz="1600" dirty="0" err="1" smtClean="0">
                <a:latin typeface="Arial" charset="0"/>
                <a:cs typeface="Arial" charset="0"/>
              </a:rPr>
              <a:t>aktivitas</a:t>
            </a:r>
            <a:r>
              <a:rPr lang="en-US" sz="1600" dirty="0" smtClean="0">
                <a:latin typeface="Arial" charset="0"/>
                <a:cs typeface="Arial" charset="0"/>
              </a:rPr>
              <a:t> yang </a:t>
            </a:r>
            <a:r>
              <a:rPr lang="en-US" sz="1600" dirty="0" err="1" smtClean="0">
                <a:latin typeface="Arial" charset="0"/>
                <a:cs typeface="Arial" charset="0"/>
              </a:rPr>
              <a:t>behubungan</a:t>
            </a:r>
            <a:r>
              <a:rPr lang="en-US" sz="1600" dirty="0" smtClean="0">
                <a:latin typeface="Arial" charset="0"/>
                <a:cs typeface="Arial" charset="0"/>
              </a:rPr>
              <a:t> </a:t>
            </a:r>
            <a:r>
              <a:rPr lang="en-US" sz="1600" dirty="0" err="1" smtClean="0">
                <a:latin typeface="Arial" charset="0"/>
                <a:cs typeface="Arial" charset="0"/>
              </a:rPr>
              <a:t>dengan</a:t>
            </a:r>
            <a:r>
              <a:rPr lang="en-US" sz="1600" dirty="0" smtClean="0">
                <a:latin typeface="Arial" charset="0"/>
                <a:cs typeface="Arial" charset="0"/>
              </a:rPr>
              <a:t> </a:t>
            </a:r>
            <a:r>
              <a:rPr lang="en-US" sz="1600" dirty="0" err="1" smtClean="0">
                <a:latin typeface="Arial" charset="0"/>
                <a:cs typeface="Arial" charset="0"/>
              </a:rPr>
              <a:t>penyampaian</a:t>
            </a:r>
            <a:r>
              <a:rPr lang="en-US" sz="1600" dirty="0" smtClean="0">
                <a:latin typeface="Arial" charset="0"/>
                <a:cs typeface="Arial" charset="0"/>
              </a:rPr>
              <a:t> </a:t>
            </a:r>
            <a:r>
              <a:rPr lang="en-US" sz="1600" dirty="0" err="1" smtClean="0">
                <a:latin typeface="Arial" charset="0"/>
                <a:cs typeface="Arial" charset="0"/>
              </a:rPr>
              <a:t>jasa</a:t>
            </a:r>
            <a:r>
              <a:rPr lang="en-US" sz="1600" dirty="0" smtClean="0">
                <a:latin typeface="Arial" charset="0"/>
                <a:cs typeface="Arial" charset="0"/>
              </a:rPr>
              <a:t> </a:t>
            </a:r>
            <a:r>
              <a:rPr lang="en-US" sz="1600" dirty="0" err="1" smtClean="0">
                <a:latin typeface="Arial" charset="0"/>
                <a:cs typeface="Arial" charset="0"/>
              </a:rPr>
              <a:t>dan</a:t>
            </a:r>
            <a:r>
              <a:rPr lang="en-US" sz="1600" dirty="0" smtClean="0">
                <a:latin typeface="Arial" charset="0"/>
                <a:cs typeface="Arial" charset="0"/>
              </a:rPr>
              <a:t> </a:t>
            </a:r>
            <a:r>
              <a:rPr lang="en-US" sz="1600" dirty="0" err="1" smtClean="0">
                <a:latin typeface="Arial" charset="0"/>
                <a:cs typeface="Arial" charset="0"/>
              </a:rPr>
              <a:t>pendukung</a:t>
            </a:r>
            <a:r>
              <a:rPr lang="en-US" sz="1600" dirty="0" smtClean="0">
                <a:latin typeface="Arial" charset="0"/>
                <a:cs typeface="Arial" charset="0"/>
              </a:rPr>
              <a:t> </a:t>
            </a:r>
            <a:r>
              <a:rPr lang="en-US" sz="1600" dirty="0" err="1" smtClean="0">
                <a:latin typeface="Arial" charset="0"/>
                <a:cs typeface="Arial" charset="0"/>
              </a:rPr>
              <a:t>lainnya</a:t>
            </a:r>
            <a:r>
              <a:rPr lang="en-US" sz="1600" dirty="0" smtClean="0">
                <a:latin typeface="Arial" charset="0"/>
                <a:cs typeface="Arial" charset="0"/>
              </a:rPr>
              <a:t> </a:t>
            </a:r>
            <a:r>
              <a:rPr lang="en-US" sz="1600" dirty="0" err="1" smtClean="0">
                <a:latin typeface="Arial" charset="0"/>
                <a:cs typeface="Arial" charset="0"/>
              </a:rPr>
              <a:t>untuk</a:t>
            </a:r>
            <a:r>
              <a:rPr lang="en-US" sz="1600" dirty="0" smtClean="0">
                <a:latin typeface="Arial" charset="0"/>
                <a:cs typeface="Arial" charset="0"/>
              </a:rPr>
              <a:t> </a:t>
            </a:r>
            <a:r>
              <a:rPr lang="en-US" sz="1600" dirty="0" err="1" smtClean="0">
                <a:latin typeface="Arial" charset="0"/>
                <a:cs typeface="Arial" charset="0"/>
              </a:rPr>
              <a:t>suatu</a:t>
            </a:r>
            <a:r>
              <a:rPr lang="en-US" sz="1600" dirty="0" smtClean="0">
                <a:latin typeface="Arial" charset="0"/>
                <a:cs typeface="Arial" charset="0"/>
              </a:rPr>
              <a:t> </a:t>
            </a:r>
            <a:r>
              <a:rPr lang="en-US" sz="1600" dirty="0" err="1" smtClean="0">
                <a:latin typeface="Arial" charset="0"/>
                <a:cs typeface="Arial" charset="0"/>
              </a:rPr>
              <a:t>periode</a:t>
            </a:r>
            <a:r>
              <a:rPr lang="en-US" sz="1600" dirty="0" smtClean="0">
                <a:latin typeface="Arial" charset="0"/>
                <a:cs typeface="Arial" charset="0"/>
              </a:rPr>
              <a:t> </a:t>
            </a:r>
            <a:r>
              <a:rPr lang="en-US" sz="1600" dirty="0" err="1" smtClean="0">
                <a:latin typeface="Arial" charset="0"/>
                <a:cs typeface="Arial" charset="0"/>
              </a:rPr>
              <a:t>waktu</a:t>
            </a:r>
            <a:r>
              <a:rPr lang="en-US" sz="1600" dirty="0" smtClean="0">
                <a:latin typeface="Arial" charset="0"/>
                <a:cs typeface="Arial" charset="0"/>
              </a:rPr>
              <a:t> </a:t>
            </a:r>
            <a:r>
              <a:rPr lang="en-US" sz="1600" dirty="0" err="1" smtClean="0">
                <a:latin typeface="Arial" charset="0"/>
                <a:cs typeface="Arial" charset="0"/>
              </a:rPr>
              <a:t>tertentu</a:t>
            </a:r>
            <a:r>
              <a:rPr lang="en-US" sz="1600" dirty="0" smtClean="0">
                <a:latin typeface="Arial" charset="0"/>
                <a:cs typeface="Arial" charset="0"/>
              </a:rPr>
              <a:t> </a:t>
            </a:r>
            <a:r>
              <a:rPr lang="en-US" sz="1600" dirty="0" err="1" smtClean="0">
                <a:latin typeface="Arial" charset="0"/>
                <a:cs typeface="Arial" charset="0"/>
              </a:rPr>
              <a:t>di</a:t>
            </a:r>
            <a:r>
              <a:rPr lang="en-US" sz="1600" dirty="0" smtClean="0">
                <a:latin typeface="Arial" charset="0"/>
                <a:cs typeface="Arial" charset="0"/>
              </a:rPr>
              <a:t> </a:t>
            </a:r>
            <a:r>
              <a:rPr lang="en-US" sz="1600" dirty="0" err="1" smtClean="0">
                <a:latin typeface="Arial" charset="0"/>
                <a:cs typeface="Arial" charset="0"/>
              </a:rPr>
              <a:t>masa</a:t>
            </a:r>
            <a:r>
              <a:rPr lang="en-US" sz="1600" dirty="0" smtClean="0">
                <a:latin typeface="Arial" charset="0"/>
                <a:cs typeface="Arial" charset="0"/>
              </a:rPr>
              <a:t> yang </a:t>
            </a:r>
            <a:r>
              <a:rPr lang="en-US" sz="1600" dirty="0" err="1" smtClean="0">
                <a:latin typeface="Arial" charset="0"/>
                <a:cs typeface="Arial" charset="0"/>
              </a:rPr>
              <a:t>akan</a:t>
            </a:r>
            <a:r>
              <a:rPr lang="en-US" sz="1600" dirty="0" smtClean="0">
                <a:latin typeface="Arial" charset="0"/>
                <a:cs typeface="Arial" charset="0"/>
              </a:rPr>
              <a:t> </a:t>
            </a:r>
            <a:r>
              <a:rPr lang="en-US" sz="1600" dirty="0" err="1" smtClean="0">
                <a:latin typeface="Arial" charset="0"/>
                <a:cs typeface="Arial" charset="0"/>
              </a:rPr>
              <a:t>datang</a:t>
            </a:r>
            <a:r>
              <a:rPr lang="en-US" sz="1600" dirty="0" smtClean="0">
                <a:latin typeface="Arial" charset="0"/>
                <a:cs typeface="Arial" charset="0"/>
              </a:rPr>
              <a:t>.</a:t>
            </a:r>
          </a:p>
          <a:p>
            <a:pPr algn="just">
              <a:buFont typeface="Wingdings" pitchFamily="2" charset="2"/>
              <a:buChar char="v"/>
            </a:pPr>
            <a:r>
              <a:rPr lang="en-US" sz="1600" i="1" dirty="0" smtClean="0">
                <a:latin typeface="Arial" charset="0"/>
                <a:cs typeface="Arial" charset="0"/>
              </a:rPr>
              <a:t>Master Budget </a:t>
            </a:r>
            <a:r>
              <a:rPr lang="en-US" sz="1600" dirty="0" smtClean="0">
                <a:latin typeface="Arial" charset="0"/>
                <a:cs typeface="Arial" charset="0"/>
              </a:rPr>
              <a:t>Perusahaan </a:t>
            </a:r>
            <a:r>
              <a:rPr lang="en-US" sz="1600" dirty="0" err="1" smtClean="0">
                <a:latin typeface="Arial" charset="0"/>
                <a:cs typeface="Arial" charset="0"/>
              </a:rPr>
              <a:t>jasa</a:t>
            </a:r>
            <a:r>
              <a:rPr lang="en-US" sz="1600" dirty="0" smtClean="0">
                <a:latin typeface="Arial" charset="0"/>
                <a:cs typeface="Arial" charset="0"/>
              </a:rPr>
              <a:t> </a:t>
            </a:r>
            <a:r>
              <a:rPr lang="en-US" sz="1600" dirty="0" err="1" smtClean="0">
                <a:latin typeface="Arial" charset="0"/>
                <a:cs typeface="Arial" charset="0"/>
              </a:rPr>
              <a:t>merupakan</a:t>
            </a:r>
            <a:r>
              <a:rPr lang="en-US" sz="1600" dirty="0" smtClean="0">
                <a:latin typeface="Arial" charset="0"/>
                <a:cs typeface="Arial" charset="0"/>
              </a:rPr>
              <a:t> </a:t>
            </a:r>
            <a:r>
              <a:rPr lang="en-US" sz="1600" dirty="0" err="1" smtClean="0">
                <a:latin typeface="Arial" charset="0"/>
                <a:cs typeface="Arial" charset="0"/>
              </a:rPr>
              <a:t>kumpulan</a:t>
            </a:r>
            <a:r>
              <a:rPr lang="en-US" sz="1600" dirty="0" smtClean="0">
                <a:latin typeface="Arial" charset="0"/>
                <a:cs typeface="Arial" charset="0"/>
              </a:rPr>
              <a:t> </a:t>
            </a:r>
            <a:r>
              <a:rPr lang="en-US" sz="1600" dirty="0" err="1" smtClean="0">
                <a:latin typeface="Arial" charset="0"/>
                <a:cs typeface="Arial" charset="0"/>
              </a:rPr>
              <a:t>anggaran</a:t>
            </a:r>
            <a:r>
              <a:rPr lang="en-US" sz="1600" dirty="0" smtClean="0">
                <a:latin typeface="Arial" charset="0"/>
                <a:cs typeface="Arial" charset="0"/>
              </a:rPr>
              <a:t> </a:t>
            </a:r>
            <a:r>
              <a:rPr lang="en-US" sz="1600" dirty="0" err="1" smtClean="0">
                <a:latin typeface="Arial" charset="0"/>
                <a:cs typeface="Arial" charset="0"/>
              </a:rPr>
              <a:t>perusahaan</a:t>
            </a:r>
            <a:r>
              <a:rPr lang="en-US" sz="1600" dirty="0" smtClean="0">
                <a:latin typeface="Arial" charset="0"/>
                <a:cs typeface="Arial" charset="0"/>
              </a:rPr>
              <a:t> yang </a:t>
            </a:r>
            <a:r>
              <a:rPr lang="en-US" sz="1600" dirty="0" err="1" smtClean="0">
                <a:latin typeface="Arial" charset="0"/>
                <a:cs typeface="Arial" charset="0"/>
              </a:rPr>
              <a:t>disusun</a:t>
            </a:r>
            <a:r>
              <a:rPr lang="en-US" sz="1600" dirty="0" smtClean="0">
                <a:latin typeface="Arial" charset="0"/>
                <a:cs typeface="Arial" charset="0"/>
              </a:rPr>
              <a:t> </a:t>
            </a:r>
            <a:r>
              <a:rPr lang="en-US" sz="1600" dirty="0" err="1" smtClean="0">
                <a:latin typeface="Arial" charset="0"/>
                <a:cs typeface="Arial" charset="0"/>
              </a:rPr>
              <a:t>secara</a:t>
            </a:r>
            <a:r>
              <a:rPr lang="en-US" sz="1600" dirty="0" smtClean="0">
                <a:latin typeface="Arial" charset="0"/>
                <a:cs typeface="Arial" charset="0"/>
              </a:rPr>
              <a:t> </a:t>
            </a:r>
            <a:r>
              <a:rPr lang="en-US" sz="1600" dirty="0" err="1" smtClean="0">
                <a:latin typeface="Arial" charset="0"/>
                <a:cs typeface="Arial" charset="0"/>
              </a:rPr>
              <a:t>komprehensif</a:t>
            </a:r>
            <a:r>
              <a:rPr lang="en-US" sz="1600" dirty="0" smtClean="0">
                <a:latin typeface="Arial" charset="0"/>
                <a:cs typeface="Arial" charset="0"/>
              </a:rPr>
              <a:t> </a:t>
            </a:r>
            <a:r>
              <a:rPr lang="en-US" sz="1600" dirty="0" err="1" smtClean="0">
                <a:latin typeface="Arial" charset="0"/>
                <a:cs typeface="Arial" charset="0"/>
              </a:rPr>
              <a:t>membentuk</a:t>
            </a:r>
            <a:r>
              <a:rPr lang="en-US" sz="1600" dirty="0" smtClean="0">
                <a:latin typeface="Arial" charset="0"/>
                <a:cs typeface="Arial" charset="0"/>
              </a:rPr>
              <a:t> </a:t>
            </a:r>
            <a:r>
              <a:rPr lang="en-US" sz="1600" dirty="0" err="1" smtClean="0">
                <a:latin typeface="Arial" charset="0"/>
                <a:cs typeface="Arial" charset="0"/>
              </a:rPr>
              <a:t>suatu</a:t>
            </a:r>
            <a:r>
              <a:rPr lang="en-US" sz="1600" dirty="0" smtClean="0">
                <a:latin typeface="Arial" charset="0"/>
                <a:cs typeface="Arial" charset="0"/>
              </a:rPr>
              <a:t> </a:t>
            </a:r>
            <a:r>
              <a:rPr lang="en-US" sz="1600" dirty="0" err="1" smtClean="0">
                <a:latin typeface="Arial" charset="0"/>
                <a:cs typeface="Arial" charset="0"/>
              </a:rPr>
              <a:t>jaringan</a:t>
            </a:r>
            <a:r>
              <a:rPr lang="en-US" sz="1600" dirty="0" smtClean="0">
                <a:latin typeface="Arial" charset="0"/>
                <a:cs typeface="Arial" charset="0"/>
              </a:rPr>
              <a:t> </a:t>
            </a:r>
            <a:r>
              <a:rPr lang="en-US" sz="1600" dirty="0" err="1" smtClean="0">
                <a:latin typeface="Arial" charset="0"/>
                <a:cs typeface="Arial" charset="0"/>
              </a:rPr>
              <a:t>kerja</a:t>
            </a:r>
            <a:r>
              <a:rPr lang="en-US" sz="1600" dirty="0" smtClean="0">
                <a:latin typeface="Arial" charset="0"/>
                <a:cs typeface="Arial" charset="0"/>
              </a:rPr>
              <a:t> </a:t>
            </a:r>
            <a:r>
              <a:rPr lang="en-US" sz="1600" dirty="0" err="1" smtClean="0">
                <a:latin typeface="Arial" charset="0"/>
                <a:cs typeface="Arial" charset="0"/>
              </a:rPr>
              <a:t>dari</a:t>
            </a:r>
            <a:r>
              <a:rPr lang="en-US" sz="1600" dirty="0" smtClean="0">
                <a:latin typeface="Arial" charset="0"/>
                <a:cs typeface="Arial" charset="0"/>
              </a:rPr>
              <a:t> </a:t>
            </a:r>
            <a:r>
              <a:rPr lang="en-US" sz="1600" dirty="0" err="1" smtClean="0">
                <a:latin typeface="Arial" charset="0"/>
                <a:cs typeface="Arial" charset="0"/>
              </a:rPr>
              <a:t>berbagai</a:t>
            </a:r>
            <a:r>
              <a:rPr lang="en-US" sz="1600" dirty="0" smtClean="0">
                <a:latin typeface="Arial" charset="0"/>
                <a:cs typeface="Arial" charset="0"/>
              </a:rPr>
              <a:t> </a:t>
            </a:r>
            <a:r>
              <a:rPr lang="en-US" sz="1600" dirty="0" err="1" smtClean="0">
                <a:latin typeface="Arial" charset="0"/>
                <a:cs typeface="Arial" charset="0"/>
              </a:rPr>
              <a:t>jenis</a:t>
            </a:r>
            <a:r>
              <a:rPr lang="en-US" sz="1600" dirty="0" smtClean="0">
                <a:latin typeface="Arial" charset="0"/>
                <a:cs typeface="Arial" charset="0"/>
              </a:rPr>
              <a:t> </a:t>
            </a:r>
            <a:r>
              <a:rPr lang="en-US" sz="1600" dirty="0" err="1" smtClean="0">
                <a:latin typeface="Arial" charset="0"/>
                <a:cs typeface="Arial" charset="0"/>
              </a:rPr>
              <a:t>anggaran</a:t>
            </a:r>
            <a:r>
              <a:rPr lang="en-US" sz="1600" dirty="0" smtClean="0">
                <a:latin typeface="Arial" charset="0"/>
                <a:cs typeface="Arial" charset="0"/>
              </a:rPr>
              <a:t> yang </a:t>
            </a:r>
            <a:r>
              <a:rPr lang="en-US" sz="1600" dirty="0" err="1" smtClean="0">
                <a:latin typeface="Arial" charset="0"/>
                <a:cs typeface="Arial" charset="0"/>
              </a:rPr>
              <a:t>saling</a:t>
            </a:r>
            <a:r>
              <a:rPr lang="en-US" sz="1600" dirty="0" smtClean="0">
                <a:latin typeface="Arial" charset="0"/>
                <a:cs typeface="Arial" charset="0"/>
              </a:rPr>
              <a:t> </a:t>
            </a:r>
            <a:r>
              <a:rPr lang="en-US" sz="1600" dirty="0" err="1" smtClean="0">
                <a:latin typeface="Arial" charset="0"/>
                <a:cs typeface="Arial" charset="0"/>
              </a:rPr>
              <a:t>berhubungan</a:t>
            </a:r>
            <a:r>
              <a:rPr lang="en-US" sz="1600" dirty="0" smtClean="0">
                <a:latin typeface="Arial" charset="0"/>
                <a:cs typeface="Arial" charset="0"/>
              </a:rPr>
              <a:t>.</a:t>
            </a:r>
          </a:p>
          <a:p>
            <a:pPr algn="just">
              <a:buFont typeface="Wingdings" pitchFamily="2" charset="2"/>
              <a:buChar char="v"/>
            </a:pPr>
            <a:r>
              <a:rPr lang="en-US" sz="1600" dirty="0" err="1" smtClean="0">
                <a:latin typeface="Arial" charset="0"/>
                <a:cs typeface="Arial" charset="0"/>
              </a:rPr>
              <a:t>Penyusunan</a:t>
            </a:r>
            <a:r>
              <a:rPr lang="en-US" sz="1600" dirty="0" smtClean="0">
                <a:latin typeface="Arial" charset="0"/>
                <a:cs typeface="Arial" charset="0"/>
              </a:rPr>
              <a:t> </a:t>
            </a:r>
            <a:r>
              <a:rPr lang="en-US" sz="1600" dirty="0" err="1" smtClean="0">
                <a:latin typeface="Arial" charset="0"/>
                <a:cs typeface="Arial" charset="0"/>
              </a:rPr>
              <a:t>anggaran</a:t>
            </a:r>
            <a:r>
              <a:rPr lang="en-US" sz="1600" dirty="0" smtClean="0">
                <a:latin typeface="Arial" charset="0"/>
                <a:cs typeface="Arial" charset="0"/>
              </a:rPr>
              <a:t> </a:t>
            </a:r>
            <a:r>
              <a:rPr lang="en-US" sz="1600" dirty="0" err="1" smtClean="0">
                <a:latin typeface="Arial" charset="0"/>
                <a:cs typeface="Arial" charset="0"/>
              </a:rPr>
              <a:t>induk</a:t>
            </a:r>
            <a:r>
              <a:rPr lang="en-US" sz="1600" dirty="0" smtClean="0">
                <a:latin typeface="Arial" charset="0"/>
                <a:cs typeface="Arial" charset="0"/>
              </a:rPr>
              <a:t> </a:t>
            </a:r>
            <a:r>
              <a:rPr lang="en-US" sz="1600" dirty="0" err="1" smtClean="0">
                <a:latin typeface="Arial" charset="0"/>
                <a:cs typeface="Arial" charset="0"/>
              </a:rPr>
              <a:t>perusahaan</a:t>
            </a:r>
            <a:r>
              <a:rPr lang="en-US" sz="1600" dirty="0" smtClean="0">
                <a:latin typeface="Arial" charset="0"/>
                <a:cs typeface="Arial" charset="0"/>
              </a:rPr>
              <a:t> </a:t>
            </a:r>
            <a:r>
              <a:rPr lang="en-US" sz="1600" dirty="0" err="1" smtClean="0">
                <a:latin typeface="Arial" charset="0"/>
                <a:cs typeface="Arial" charset="0"/>
              </a:rPr>
              <a:t>jasa</a:t>
            </a:r>
            <a:r>
              <a:rPr lang="en-US" sz="1600" dirty="0" smtClean="0">
                <a:latin typeface="Arial" charset="0"/>
                <a:cs typeface="Arial" charset="0"/>
              </a:rPr>
              <a:t> </a:t>
            </a:r>
            <a:r>
              <a:rPr lang="en-US" sz="1600" dirty="0" err="1" smtClean="0">
                <a:latin typeface="Arial" charset="0"/>
                <a:cs typeface="Arial" charset="0"/>
              </a:rPr>
              <a:t>dimulai</a:t>
            </a:r>
            <a:r>
              <a:rPr lang="en-US" sz="1600" dirty="0" smtClean="0">
                <a:latin typeface="Arial" charset="0"/>
                <a:cs typeface="Arial" charset="0"/>
              </a:rPr>
              <a:t> </a:t>
            </a:r>
            <a:r>
              <a:rPr lang="en-US" sz="1600" dirty="0" err="1" smtClean="0">
                <a:latin typeface="Arial" charset="0"/>
                <a:cs typeface="Arial" charset="0"/>
              </a:rPr>
              <a:t>dari</a:t>
            </a:r>
            <a:r>
              <a:rPr lang="en-US" sz="1600" dirty="0" smtClean="0">
                <a:latin typeface="Arial" charset="0"/>
                <a:cs typeface="Arial" charset="0"/>
              </a:rPr>
              <a:t> </a:t>
            </a:r>
            <a:r>
              <a:rPr lang="en-US" sz="1600" dirty="0" err="1" smtClean="0">
                <a:latin typeface="Arial" charset="0"/>
                <a:cs typeface="Arial" charset="0"/>
              </a:rPr>
              <a:t>penyusunan</a:t>
            </a:r>
            <a:r>
              <a:rPr lang="en-US" sz="1600" dirty="0" smtClean="0">
                <a:latin typeface="Arial" charset="0"/>
                <a:cs typeface="Arial" charset="0"/>
              </a:rPr>
              <a:t> </a:t>
            </a:r>
            <a:r>
              <a:rPr lang="en-US" sz="1600" dirty="0" err="1" smtClean="0">
                <a:latin typeface="Arial" charset="0"/>
                <a:cs typeface="Arial" charset="0"/>
              </a:rPr>
              <a:t>anggaran</a:t>
            </a:r>
            <a:r>
              <a:rPr lang="en-US" sz="1600" dirty="0" smtClean="0">
                <a:latin typeface="Arial" charset="0"/>
                <a:cs typeface="Arial" charset="0"/>
              </a:rPr>
              <a:t> </a:t>
            </a:r>
            <a:r>
              <a:rPr lang="en-US" sz="1600" dirty="0" err="1" smtClean="0">
                <a:latin typeface="Arial" charset="0"/>
                <a:cs typeface="Arial" charset="0"/>
              </a:rPr>
              <a:t>pendapatan</a:t>
            </a:r>
            <a:r>
              <a:rPr lang="en-US" sz="1600" dirty="0" smtClean="0">
                <a:latin typeface="Arial" charset="0"/>
                <a:cs typeface="Arial" charset="0"/>
              </a:rPr>
              <a:t> </a:t>
            </a:r>
            <a:r>
              <a:rPr lang="en-US" sz="1600" dirty="0" err="1" smtClean="0">
                <a:latin typeface="Arial" charset="0"/>
                <a:cs typeface="Arial" charset="0"/>
              </a:rPr>
              <a:t>jasa</a:t>
            </a:r>
            <a:r>
              <a:rPr lang="en-US" sz="1600" dirty="0" smtClean="0">
                <a:latin typeface="Arial" charset="0"/>
                <a:cs typeface="Arial" charset="0"/>
              </a:rPr>
              <a:t> </a:t>
            </a:r>
            <a:r>
              <a:rPr lang="en-US" sz="1600" dirty="0" err="1" smtClean="0">
                <a:latin typeface="Arial" charset="0"/>
                <a:cs typeface="Arial" charset="0"/>
              </a:rPr>
              <a:t>didasarkan</a:t>
            </a:r>
            <a:r>
              <a:rPr lang="en-US" sz="1600" dirty="0" smtClean="0">
                <a:latin typeface="Arial" charset="0"/>
                <a:cs typeface="Arial" charset="0"/>
              </a:rPr>
              <a:t> </a:t>
            </a:r>
            <a:r>
              <a:rPr lang="en-US" sz="1600" dirty="0" err="1" smtClean="0">
                <a:latin typeface="Arial" charset="0"/>
                <a:cs typeface="Arial" charset="0"/>
              </a:rPr>
              <a:t>atas</a:t>
            </a:r>
            <a:r>
              <a:rPr lang="en-US" sz="1600" dirty="0" smtClean="0">
                <a:latin typeface="Arial" charset="0"/>
                <a:cs typeface="Arial" charset="0"/>
              </a:rPr>
              <a:t> </a:t>
            </a:r>
            <a:r>
              <a:rPr lang="en-US" sz="1600" dirty="0" err="1" smtClean="0">
                <a:latin typeface="Arial" charset="0"/>
                <a:cs typeface="Arial" charset="0"/>
              </a:rPr>
              <a:t>taksiran</a:t>
            </a:r>
            <a:r>
              <a:rPr lang="en-US" sz="1600" dirty="0" smtClean="0">
                <a:latin typeface="Arial" charset="0"/>
                <a:cs typeface="Arial" charset="0"/>
              </a:rPr>
              <a:t> </a:t>
            </a:r>
            <a:r>
              <a:rPr lang="en-US" sz="1600" dirty="0" err="1" smtClean="0">
                <a:latin typeface="Arial" charset="0"/>
                <a:cs typeface="Arial" charset="0"/>
              </a:rPr>
              <a:t>jasa</a:t>
            </a:r>
            <a:r>
              <a:rPr lang="en-US" sz="1600" dirty="0" smtClean="0">
                <a:latin typeface="Arial" charset="0"/>
                <a:cs typeface="Arial" charset="0"/>
              </a:rPr>
              <a:t> yang </a:t>
            </a:r>
            <a:r>
              <a:rPr lang="en-US" sz="1600" dirty="0" err="1" smtClean="0">
                <a:latin typeface="Arial" charset="0"/>
                <a:cs typeface="Arial" charset="0"/>
              </a:rPr>
              <a:t>diberikan</a:t>
            </a:r>
            <a:r>
              <a:rPr lang="en-US" sz="1600" dirty="0" smtClean="0">
                <a:latin typeface="Arial" charset="0"/>
                <a:cs typeface="Arial" charset="0"/>
              </a:rPr>
              <a:t>.</a:t>
            </a:r>
          </a:p>
          <a:p>
            <a:pPr algn="just">
              <a:buFont typeface="Wingdings" pitchFamily="2" charset="2"/>
              <a:buChar char="v"/>
            </a:pPr>
            <a:r>
              <a:rPr lang="en-US" sz="1600" dirty="0" err="1" smtClean="0">
                <a:latin typeface="Arial" charset="0"/>
                <a:cs typeface="Arial" charset="0"/>
              </a:rPr>
              <a:t>Anggaran</a:t>
            </a:r>
            <a:r>
              <a:rPr lang="en-US" sz="1600" dirty="0" smtClean="0">
                <a:latin typeface="Arial" charset="0"/>
                <a:cs typeface="Arial" charset="0"/>
              </a:rPr>
              <a:t> </a:t>
            </a:r>
            <a:r>
              <a:rPr lang="en-US" sz="1600" dirty="0" err="1" smtClean="0">
                <a:latin typeface="Arial" charset="0"/>
                <a:cs typeface="Arial" charset="0"/>
              </a:rPr>
              <a:t>induk</a:t>
            </a:r>
            <a:r>
              <a:rPr lang="en-US" sz="1600" dirty="0" smtClean="0">
                <a:latin typeface="Arial" charset="0"/>
                <a:cs typeface="Arial" charset="0"/>
              </a:rPr>
              <a:t> </a:t>
            </a:r>
            <a:r>
              <a:rPr lang="en-US" sz="1600" dirty="0" err="1" smtClean="0">
                <a:latin typeface="Arial" charset="0"/>
                <a:cs typeface="Arial" charset="0"/>
              </a:rPr>
              <a:t>perusahaan</a:t>
            </a:r>
            <a:r>
              <a:rPr lang="en-US" sz="1600" dirty="0" smtClean="0">
                <a:latin typeface="Arial" charset="0"/>
                <a:cs typeface="Arial" charset="0"/>
              </a:rPr>
              <a:t> </a:t>
            </a:r>
            <a:r>
              <a:rPr lang="en-US" sz="1600" dirty="0" err="1" smtClean="0">
                <a:latin typeface="Arial" charset="0"/>
                <a:cs typeface="Arial" charset="0"/>
              </a:rPr>
              <a:t>jasa</a:t>
            </a:r>
            <a:r>
              <a:rPr lang="en-US" sz="1600" dirty="0" smtClean="0">
                <a:latin typeface="Arial" charset="0"/>
                <a:cs typeface="Arial" charset="0"/>
              </a:rPr>
              <a:t> </a:t>
            </a:r>
            <a:r>
              <a:rPr lang="en-US" sz="1600" dirty="0" err="1" smtClean="0">
                <a:latin typeface="Arial" charset="0"/>
                <a:cs typeface="Arial" charset="0"/>
              </a:rPr>
              <a:t>terdiri</a:t>
            </a:r>
            <a:r>
              <a:rPr lang="en-US" sz="1600" dirty="0" smtClean="0">
                <a:latin typeface="Arial" charset="0"/>
                <a:cs typeface="Arial" charset="0"/>
              </a:rPr>
              <a:t> </a:t>
            </a:r>
            <a:r>
              <a:rPr lang="en-US" sz="1600" dirty="0" err="1" smtClean="0">
                <a:latin typeface="Arial" charset="0"/>
                <a:cs typeface="Arial" charset="0"/>
              </a:rPr>
              <a:t>dari</a:t>
            </a:r>
            <a:r>
              <a:rPr lang="en-US" sz="1600" dirty="0" smtClean="0">
                <a:latin typeface="Arial" charset="0"/>
                <a:cs typeface="Arial" charset="0"/>
              </a:rPr>
              <a:t> </a:t>
            </a:r>
            <a:r>
              <a:rPr lang="en-US" sz="1600" i="1" dirty="0" smtClean="0">
                <a:latin typeface="Arial" charset="0"/>
                <a:cs typeface="Arial" charset="0"/>
              </a:rPr>
              <a:t>Operational Budget</a:t>
            </a:r>
            <a:r>
              <a:rPr lang="en-US" sz="1600" dirty="0" smtClean="0">
                <a:latin typeface="Arial" charset="0"/>
                <a:cs typeface="Arial" charset="0"/>
              </a:rPr>
              <a:t> </a:t>
            </a:r>
            <a:r>
              <a:rPr lang="en-US" sz="1600" dirty="0" err="1" smtClean="0">
                <a:latin typeface="Arial" charset="0"/>
                <a:cs typeface="Arial" charset="0"/>
              </a:rPr>
              <a:t>dan</a:t>
            </a:r>
            <a:r>
              <a:rPr lang="en-US" sz="1600" dirty="0" smtClean="0">
                <a:latin typeface="Arial" charset="0"/>
                <a:cs typeface="Arial" charset="0"/>
              </a:rPr>
              <a:t> </a:t>
            </a:r>
            <a:r>
              <a:rPr lang="en-US" sz="1600" i="1" dirty="0" smtClean="0">
                <a:latin typeface="Arial" charset="0"/>
                <a:cs typeface="Arial" charset="0"/>
              </a:rPr>
              <a:t>Financial Budget </a:t>
            </a:r>
          </a:p>
          <a:p>
            <a:pPr algn="just">
              <a:buFont typeface="Wingdings" pitchFamily="2" charset="2"/>
              <a:buChar char="v"/>
            </a:pPr>
            <a:r>
              <a:rPr lang="en-US" sz="1600" dirty="0" err="1" smtClean="0">
                <a:latin typeface="Arial" charset="0"/>
                <a:cs typeface="Arial" charset="0"/>
              </a:rPr>
              <a:t>Struktur</a:t>
            </a:r>
            <a:r>
              <a:rPr lang="en-US" sz="1600" i="1" dirty="0" smtClean="0">
                <a:latin typeface="Arial" charset="0"/>
                <a:cs typeface="Arial" charset="0"/>
              </a:rPr>
              <a:t> Master Budget </a:t>
            </a:r>
            <a:r>
              <a:rPr lang="en-US" sz="1600" dirty="0" smtClean="0">
                <a:latin typeface="Arial" charset="0"/>
                <a:cs typeface="Arial" charset="0"/>
              </a:rPr>
              <a:t>Perusahaan </a:t>
            </a:r>
            <a:r>
              <a:rPr lang="en-US" sz="1600" dirty="0" err="1" smtClean="0">
                <a:latin typeface="Arial" charset="0"/>
                <a:cs typeface="Arial" charset="0"/>
              </a:rPr>
              <a:t>Jasa</a:t>
            </a:r>
            <a:endParaRPr lang="en-US" sz="1600" dirty="0" smtClean="0">
              <a:latin typeface="Arial" charset="0"/>
              <a:cs typeface="Arial" charset="0"/>
            </a:endParaRPr>
          </a:p>
          <a:p>
            <a:pPr algn="just">
              <a:buFont typeface="Wingdings" pitchFamily="2" charset="2"/>
              <a:buChar char="v"/>
            </a:pPr>
            <a:endParaRPr lang="en-US" sz="1600" dirty="0" smtClean="0">
              <a:latin typeface="Arial" charset="0"/>
              <a:cs typeface="Arial" charset="0"/>
            </a:endParaRPr>
          </a:p>
          <a:p>
            <a:pPr algn="just">
              <a:buFont typeface="Wingdings" pitchFamily="2" charset="2"/>
              <a:buChar char="v"/>
            </a:pPr>
            <a:endParaRPr lang="en-US" sz="1600" dirty="0" smtClean="0">
              <a:latin typeface="Arial" charset="0"/>
              <a:cs typeface="Arial" charset="0"/>
            </a:endParaRPr>
          </a:p>
          <a:p>
            <a:pPr>
              <a:buFont typeface="Wingdings 2" pitchFamily="18" charset="2"/>
              <a:buNone/>
            </a:pPr>
            <a:endParaRPr lang="en-US" sz="1800" dirty="0" smtClean="0">
              <a:latin typeface="Arial" charset="0"/>
              <a:cs typeface="Arial" charset="0"/>
            </a:endParaRPr>
          </a:p>
          <a:p>
            <a:pPr>
              <a:buFont typeface="Wingdings 2" pitchFamily="18" charset="2"/>
              <a:buNone/>
            </a:pPr>
            <a:endParaRPr lang="en-US" sz="1800" dirty="0" smtClean="0">
              <a:latin typeface="Arial" charset="0"/>
              <a:cs typeface="Arial" charset="0"/>
            </a:endParaRPr>
          </a:p>
          <a:p>
            <a:pPr>
              <a:buFont typeface="Wingdings 2" pitchFamily="18" charset="2"/>
              <a:buNone/>
            </a:pPr>
            <a:endParaRPr lang="en-US" sz="1800" dirty="0" smtClean="0">
              <a:latin typeface="Arial" charset="0"/>
              <a:cs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10FDE0-34A3-4CDA-B4B5-9B111584E15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1071563" y="142875"/>
            <a:ext cx="8072437" cy="6500813"/>
          </a:xfrm>
        </p:spPr>
        <p:txBody>
          <a:bodyPr/>
          <a:lstStyle/>
          <a:p>
            <a:pPr marL="88900" indent="-6350">
              <a:buFont typeface="Wingdings 2" pitchFamily="18" charset="2"/>
              <a:buNone/>
            </a:pPr>
            <a:endParaRPr lang="en-US" sz="1400" smtClean="0">
              <a:latin typeface="Arial" charset="0"/>
              <a:cs typeface="Arial" charset="0"/>
            </a:endParaRPr>
          </a:p>
          <a:p>
            <a:pPr marL="88900" indent="-6350">
              <a:buFont typeface="Wingdings 2" pitchFamily="18" charset="2"/>
              <a:buNone/>
            </a:pPr>
            <a:endParaRPr lang="en-US" sz="1400" smtClean="0">
              <a:latin typeface="Arial" charset="0"/>
              <a:cs typeface="Arial" charset="0"/>
            </a:endParaRPr>
          </a:p>
          <a:p>
            <a:pPr marL="88900" indent="-6350">
              <a:buFont typeface="Wingdings 2" pitchFamily="18" charset="2"/>
              <a:buNone/>
            </a:pPr>
            <a:endParaRPr lang="en-US" sz="1400" smtClean="0">
              <a:latin typeface="Arial" charset="0"/>
              <a:cs typeface="Arial" charset="0"/>
            </a:endParaRPr>
          </a:p>
          <a:p>
            <a:pPr marL="88900" indent="-6350">
              <a:buFont typeface="Wingdings 2" pitchFamily="18" charset="2"/>
              <a:buNone/>
            </a:pPr>
            <a:endParaRPr lang="en-US" sz="1400" smtClean="0">
              <a:latin typeface="Arial" charset="0"/>
              <a:cs typeface="Arial" charset="0"/>
            </a:endParaRPr>
          </a:p>
          <a:p>
            <a:pPr marL="88900" indent="-6350">
              <a:buFont typeface="Wingdings 2" pitchFamily="18" charset="2"/>
              <a:buNone/>
            </a:pPr>
            <a:endParaRPr lang="en-US" sz="1400" smtClean="0">
              <a:latin typeface="Arial" charset="0"/>
              <a:cs typeface="Arial" charset="0"/>
            </a:endParaRPr>
          </a:p>
          <a:p>
            <a:pPr marL="88900" indent="-6350">
              <a:buFont typeface="Wingdings 2" pitchFamily="18" charset="2"/>
              <a:buNone/>
            </a:pPr>
            <a:endParaRPr lang="en-US" sz="1400" smtClean="0">
              <a:latin typeface="Arial" charset="0"/>
              <a:cs typeface="Arial" charset="0"/>
            </a:endParaRPr>
          </a:p>
          <a:p>
            <a:pPr marL="88900" indent="-6350">
              <a:buFont typeface="Wingdings 2" pitchFamily="18" charset="2"/>
              <a:buNone/>
            </a:pPr>
            <a:endParaRPr lang="en-US" sz="1400" smtClean="0">
              <a:latin typeface="Arial" charset="0"/>
              <a:cs typeface="Arial" charset="0"/>
            </a:endParaRPr>
          </a:p>
          <a:p>
            <a:pPr marL="88900" indent="-6350">
              <a:buFont typeface="Wingdings 2" pitchFamily="18" charset="2"/>
              <a:buNone/>
            </a:pPr>
            <a:endParaRPr lang="en-US" sz="1400" smtClean="0">
              <a:latin typeface="Arial" charset="0"/>
              <a:cs typeface="Arial" charset="0"/>
            </a:endParaRPr>
          </a:p>
          <a:p>
            <a:pPr marL="88900" indent="-6350">
              <a:buFont typeface="Wingdings 2" pitchFamily="18" charset="2"/>
              <a:buNone/>
            </a:pPr>
            <a:endParaRPr lang="en-US" sz="1400" smtClean="0">
              <a:latin typeface="Arial" charset="0"/>
              <a:cs typeface="Arial" charset="0"/>
            </a:endParaRPr>
          </a:p>
          <a:p>
            <a:pPr marL="88900" indent="-6350">
              <a:buFont typeface="Wingdings 2" pitchFamily="18" charset="2"/>
              <a:buNone/>
            </a:pPr>
            <a:endParaRPr lang="en-US" sz="1400" smtClean="0">
              <a:latin typeface="Arial" charset="0"/>
              <a:cs typeface="Arial" charset="0"/>
            </a:endParaRPr>
          </a:p>
          <a:p>
            <a:pPr marL="88900" indent="-6350">
              <a:buFont typeface="Wingdings 2" pitchFamily="18" charset="2"/>
              <a:buNone/>
            </a:pPr>
            <a:endParaRPr lang="en-US" sz="1400" smtClean="0">
              <a:latin typeface="Arial" charset="0"/>
              <a:cs typeface="Arial" charset="0"/>
            </a:endParaRPr>
          </a:p>
          <a:p>
            <a:pPr marL="88900" indent="-6350">
              <a:buFont typeface="Wingdings 2" pitchFamily="18" charset="2"/>
              <a:buNone/>
            </a:pPr>
            <a:endParaRPr lang="en-US" sz="1400" smtClean="0">
              <a:latin typeface="Arial" charset="0"/>
              <a:cs typeface="Arial" charset="0"/>
            </a:endParaRPr>
          </a:p>
          <a:p>
            <a:pPr marL="88900" indent="-6350">
              <a:buFont typeface="Wingdings 2" pitchFamily="18" charset="2"/>
              <a:buNone/>
            </a:pPr>
            <a:endParaRPr lang="en-US" sz="1400" smtClean="0">
              <a:latin typeface="Arial" charset="0"/>
              <a:cs typeface="Arial" charset="0"/>
            </a:endParaRPr>
          </a:p>
          <a:p>
            <a:pPr marL="88900" indent="-6350">
              <a:buFont typeface="Wingdings 2" pitchFamily="18" charset="2"/>
              <a:buNone/>
            </a:pPr>
            <a:endParaRPr lang="en-US" sz="1400" smtClean="0">
              <a:latin typeface="Arial" charset="0"/>
              <a:cs typeface="Arial" charset="0"/>
            </a:endParaRPr>
          </a:p>
          <a:p>
            <a:pPr marL="88900" indent="-6350">
              <a:buFont typeface="Wingdings 2" pitchFamily="18" charset="2"/>
              <a:buNone/>
            </a:pPr>
            <a:endParaRPr lang="en-US" sz="1400" smtClean="0">
              <a:latin typeface="Arial" charset="0"/>
              <a:cs typeface="Arial" charset="0"/>
            </a:endParaRPr>
          </a:p>
          <a:p>
            <a:pPr marL="88900" indent="-6350">
              <a:buFont typeface="Wingdings 2" pitchFamily="18" charset="2"/>
              <a:buNone/>
            </a:pPr>
            <a:endParaRPr lang="en-US" sz="1400" smtClean="0">
              <a:latin typeface="Arial" charset="0"/>
              <a:cs typeface="Arial" charset="0"/>
            </a:endParaRPr>
          </a:p>
          <a:p>
            <a:pPr marL="88900" indent="-6350">
              <a:buFont typeface="Wingdings 2" pitchFamily="18" charset="2"/>
              <a:buNone/>
            </a:pPr>
            <a:endParaRPr lang="en-US" sz="1400" smtClean="0">
              <a:latin typeface="Arial" charset="0"/>
              <a:cs typeface="Arial" charset="0"/>
            </a:endParaRPr>
          </a:p>
          <a:p>
            <a:pPr marL="88900" indent="-6350">
              <a:buFont typeface="Wingdings 2" pitchFamily="18" charset="2"/>
              <a:buNone/>
            </a:pPr>
            <a:endParaRPr lang="en-US" sz="1400" smtClean="0">
              <a:latin typeface="Arial" charset="0"/>
              <a:cs typeface="Arial" charset="0"/>
            </a:endParaRPr>
          </a:p>
          <a:p>
            <a:pPr marL="88900" indent="-6350">
              <a:buFont typeface="Wingdings 2" pitchFamily="18" charset="2"/>
              <a:buNone/>
            </a:pPr>
            <a:endParaRPr lang="en-US" sz="1400" smtClean="0">
              <a:latin typeface="Arial" charset="0"/>
              <a:cs typeface="Arial" charset="0"/>
            </a:endParaRPr>
          </a:p>
          <a:p>
            <a:pPr marL="88900" indent="-6350">
              <a:buFont typeface="Wingdings 2" pitchFamily="18" charset="2"/>
              <a:buNone/>
            </a:pPr>
            <a:endParaRPr lang="en-US" sz="1400" smtClean="0">
              <a:latin typeface="Arial" charset="0"/>
              <a:cs typeface="Arial" charset="0"/>
            </a:endParaRPr>
          </a:p>
          <a:p>
            <a:pPr marL="88900" indent="-6350">
              <a:buFont typeface="Wingdings 2" pitchFamily="18" charset="2"/>
              <a:buNone/>
            </a:pPr>
            <a:endParaRPr lang="en-US" sz="1400" smtClean="0">
              <a:latin typeface="Arial" charset="0"/>
              <a:cs typeface="Arial" charset="0"/>
            </a:endParaRPr>
          </a:p>
          <a:p>
            <a:pPr marL="88900" indent="-6350">
              <a:buFont typeface="Wingdings 2" pitchFamily="18" charset="2"/>
              <a:buNone/>
            </a:pPr>
            <a:r>
              <a:rPr lang="en-US" sz="1400" smtClean="0">
                <a:latin typeface="Arial" charset="0"/>
                <a:cs typeface="Arial" charset="0"/>
              </a:rPr>
              <a:t>   Gambar : </a:t>
            </a:r>
            <a:r>
              <a:rPr lang="en-US" sz="1400" i="1" smtClean="0">
                <a:latin typeface="Arial" charset="0"/>
                <a:cs typeface="Arial" charset="0"/>
              </a:rPr>
              <a:t>Master Budget </a:t>
            </a:r>
            <a:r>
              <a:rPr lang="en-US" sz="1400" smtClean="0">
                <a:latin typeface="Arial" charset="0"/>
                <a:cs typeface="Arial" charset="0"/>
              </a:rPr>
              <a:t>Perusahaan Jasa</a:t>
            </a:r>
          </a:p>
        </p:txBody>
      </p:sp>
      <p:sp>
        <p:nvSpPr>
          <p:cNvPr id="4" name="Flowchart: Predefined Process 3"/>
          <p:cNvSpPr/>
          <p:nvPr/>
        </p:nvSpPr>
        <p:spPr>
          <a:xfrm>
            <a:off x="1428750" y="2214563"/>
            <a:ext cx="1785938" cy="1500187"/>
          </a:xfrm>
          <a:prstGeom prst="flowChartPredefined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 err="1"/>
              <a:t>Anggaran</a:t>
            </a:r>
            <a:r>
              <a:rPr lang="en-US" sz="1600" dirty="0"/>
              <a:t> TK  </a:t>
            </a:r>
            <a:r>
              <a:rPr lang="en-US" sz="1600" dirty="0" err="1"/>
              <a:t>Profesional</a:t>
            </a:r>
            <a:r>
              <a:rPr lang="en-US" sz="1600" dirty="0"/>
              <a:t>  </a:t>
            </a:r>
            <a:r>
              <a:rPr lang="en-US" sz="1600" dirty="0" err="1"/>
              <a:t>dan</a:t>
            </a:r>
            <a:r>
              <a:rPr lang="en-US" sz="1600" dirty="0"/>
              <a:t> TK </a:t>
            </a:r>
            <a:r>
              <a:rPr lang="en-US" sz="1600" dirty="0" err="1"/>
              <a:t>Pendukung</a:t>
            </a:r>
            <a:endParaRPr lang="en-US" sz="1600" dirty="0"/>
          </a:p>
        </p:txBody>
      </p:sp>
      <p:sp>
        <p:nvSpPr>
          <p:cNvPr id="5" name="Flowchart: Predefined Process 4"/>
          <p:cNvSpPr/>
          <p:nvPr/>
        </p:nvSpPr>
        <p:spPr>
          <a:xfrm>
            <a:off x="3643313" y="785813"/>
            <a:ext cx="2571750" cy="714375"/>
          </a:xfrm>
          <a:prstGeom prst="flowChartPredefined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 err="1">
                <a:latin typeface="Arial" pitchFamily="34" charset="0"/>
                <a:cs typeface="Arial" pitchFamily="34" charset="0"/>
              </a:rPr>
              <a:t>Anggaran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Pendapatan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Jasa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Flowchart: Predefined Process 5"/>
          <p:cNvSpPr/>
          <p:nvPr/>
        </p:nvSpPr>
        <p:spPr>
          <a:xfrm>
            <a:off x="4000500" y="2214563"/>
            <a:ext cx="1857375" cy="1571625"/>
          </a:xfrm>
          <a:prstGeom prst="flowChartPredefined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err="1"/>
              <a:t>Anggaran</a:t>
            </a:r>
            <a:r>
              <a:rPr lang="en-US" dirty="0"/>
              <a:t> </a:t>
            </a:r>
            <a:r>
              <a:rPr lang="en-US" dirty="0" err="1"/>
              <a:t>Beban</a:t>
            </a:r>
            <a:r>
              <a:rPr lang="en-US" dirty="0"/>
              <a:t> </a:t>
            </a:r>
            <a:r>
              <a:rPr lang="en-US" dirty="0" err="1"/>
              <a:t>Pemasaran</a:t>
            </a:r>
            <a:endParaRPr lang="en-US" dirty="0"/>
          </a:p>
        </p:txBody>
      </p:sp>
      <p:sp>
        <p:nvSpPr>
          <p:cNvPr id="7" name="Flowchart: Predefined Process 6"/>
          <p:cNvSpPr/>
          <p:nvPr/>
        </p:nvSpPr>
        <p:spPr>
          <a:xfrm>
            <a:off x="6572250" y="2214563"/>
            <a:ext cx="1928813" cy="1500187"/>
          </a:xfrm>
          <a:prstGeom prst="flowChartPredefined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err="1"/>
              <a:t>Anggaran</a:t>
            </a:r>
            <a:r>
              <a:rPr lang="en-US" dirty="0"/>
              <a:t> </a:t>
            </a:r>
            <a:r>
              <a:rPr lang="en-US" dirty="0" err="1"/>
              <a:t>Beban</a:t>
            </a:r>
            <a:r>
              <a:rPr lang="en-US" dirty="0"/>
              <a:t> </a:t>
            </a:r>
            <a:r>
              <a:rPr lang="en-US" dirty="0" err="1"/>
              <a:t>Adm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 </a:t>
            </a:r>
          </a:p>
        </p:txBody>
      </p:sp>
      <p:sp>
        <p:nvSpPr>
          <p:cNvPr id="8" name="Flowchart: Predefined Process 7"/>
          <p:cNvSpPr/>
          <p:nvPr/>
        </p:nvSpPr>
        <p:spPr>
          <a:xfrm>
            <a:off x="3357563" y="4286250"/>
            <a:ext cx="3214687" cy="571500"/>
          </a:xfrm>
          <a:prstGeom prst="flowChartPredefined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err="1"/>
              <a:t>Anggaran</a:t>
            </a:r>
            <a:r>
              <a:rPr lang="en-US" dirty="0"/>
              <a:t> </a:t>
            </a:r>
            <a:r>
              <a:rPr lang="en-US" dirty="0" err="1"/>
              <a:t>Laporan</a:t>
            </a:r>
            <a:r>
              <a:rPr lang="en-US" dirty="0"/>
              <a:t> L/R</a:t>
            </a:r>
          </a:p>
        </p:txBody>
      </p:sp>
      <p:sp>
        <p:nvSpPr>
          <p:cNvPr id="9" name="Flowchart: Predefined Process 8"/>
          <p:cNvSpPr/>
          <p:nvPr/>
        </p:nvSpPr>
        <p:spPr>
          <a:xfrm>
            <a:off x="1285875" y="5500688"/>
            <a:ext cx="3071813" cy="571500"/>
          </a:xfrm>
          <a:prstGeom prst="flowChartPredefined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err="1"/>
              <a:t>Anggaran</a:t>
            </a:r>
            <a:r>
              <a:rPr lang="en-US" dirty="0"/>
              <a:t> </a:t>
            </a:r>
            <a:r>
              <a:rPr lang="en-US" dirty="0" err="1"/>
              <a:t>Kas</a:t>
            </a:r>
            <a:r>
              <a:rPr lang="en-US" dirty="0"/>
              <a:t> </a:t>
            </a:r>
          </a:p>
        </p:txBody>
      </p:sp>
      <p:sp>
        <p:nvSpPr>
          <p:cNvPr id="10" name="Flowchart: Predefined Process 9"/>
          <p:cNvSpPr/>
          <p:nvPr/>
        </p:nvSpPr>
        <p:spPr>
          <a:xfrm>
            <a:off x="5429250" y="5500688"/>
            <a:ext cx="3214688" cy="571500"/>
          </a:xfrm>
          <a:prstGeom prst="flowChartPredefined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400" dirty="0" err="1">
                <a:latin typeface="Arial" pitchFamily="34" charset="0"/>
                <a:cs typeface="Arial" pitchFamily="34" charset="0"/>
              </a:rPr>
              <a:t>Anggaran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Posisi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Keuangan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rot="5400000">
            <a:off x="4642644" y="1856581"/>
            <a:ext cx="5715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286000" y="1785938"/>
            <a:ext cx="5357813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5400000">
            <a:off x="2070894" y="1999457"/>
            <a:ext cx="42862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5400000">
            <a:off x="7430294" y="1999457"/>
            <a:ext cx="42862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286000" y="4071938"/>
            <a:ext cx="542925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5400000">
            <a:off x="2142332" y="3929856"/>
            <a:ext cx="285750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5400000">
            <a:off x="7573169" y="3929856"/>
            <a:ext cx="28575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6" idx="2"/>
          </p:cNvCxnSpPr>
          <p:nvPr/>
        </p:nvCxnSpPr>
        <p:spPr>
          <a:xfrm rot="5400000">
            <a:off x="4679950" y="4037013"/>
            <a:ext cx="500063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9" idx="3"/>
            <a:endCxn id="10" idx="1"/>
          </p:cNvCxnSpPr>
          <p:nvPr/>
        </p:nvCxnSpPr>
        <p:spPr>
          <a:xfrm>
            <a:off x="4357688" y="5786438"/>
            <a:ext cx="1071562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714625" y="5213350"/>
            <a:ext cx="45005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5400000">
            <a:off x="2606675" y="5322888"/>
            <a:ext cx="214313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5400000">
            <a:off x="7108825" y="5322888"/>
            <a:ext cx="214313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rot="5400000">
            <a:off x="4750594" y="5036344"/>
            <a:ext cx="3571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5315E4-17B5-4348-88CF-636E2E62D57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563" y="142875"/>
            <a:ext cx="8072437" cy="6572250"/>
          </a:xfrm>
        </p:spPr>
        <p:txBody>
          <a:bodyPr/>
          <a:lstStyle/>
          <a:p>
            <a:pPr>
              <a:buFont typeface="Wingdings" pitchFamily="2" charset="2"/>
              <a:buChar char="v"/>
              <a:defRPr/>
            </a:pP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Contoh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Penyusunan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Anggaran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Perusahaan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Jasa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algn="just">
              <a:buFont typeface="Wingdings 2" pitchFamily="18" charset="2"/>
              <a:buNone/>
              <a:defRPr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Frans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seorang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akuntan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membuka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jasa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konsultasi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di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bidang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akuntansi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diberi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nama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 FRANS KONSULTAMA 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memiliki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informasi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sampai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Desember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2014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sbb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: </a:t>
            </a:r>
          </a:p>
          <a:p>
            <a:pPr algn="just">
              <a:buFont typeface="Wingdings 2" pitchFamily="18" charset="2"/>
              <a:buNone/>
              <a:defRPr/>
            </a:pPr>
            <a:endParaRPr lang="en-US" sz="15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 2" pitchFamily="18" charset="2"/>
              <a:buNone/>
              <a:defRPr/>
            </a:pPr>
            <a:endParaRPr lang="en-US" sz="15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 2" pitchFamily="18" charset="2"/>
              <a:buNone/>
              <a:defRPr/>
            </a:pPr>
            <a:endParaRPr lang="en-US" sz="15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 2" pitchFamily="18" charset="2"/>
              <a:buNone/>
              <a:defRPr/>
            </a:pPr>
            <a:endParaRPr lang="en-US" sz="15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 2" pitchFamily="18" charset="2"/>
              <a:buNone/>
              <a:defRPr/>
            </a:pPr>
            <a:endParaRPr lang="en-US" sz="15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 2" pitchFamily="18" charset="2"/>
              <a:buNone/>
              <a:defRPr/>
            </a:pPr>
            <a:endParaRPr lang="en-US" sz="15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 2" pitchFamily="18" charset="2"/>
              <a:buNone/>
              <a:defRPr/>
            </a:pPr>
            <a:endParaRPr lang="en-US" sz="15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 2" pitchFamily="18" charset="2"/>
              <a:buNone/>
              <a:defRPr/>
            </a:pPr>
            <a:endParaRPr lang="en-US" sz="15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 2" pitchFamily="18" charset="2"/>
              <a:buNone/>
              <a:defRPr/>
            </a:pPr>
            <a:endParaRPr lang="en-US" sz="15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 2" pitchFamily="18" charset="2"/>
              <a:buNone/>
              <a:defRPr/>
            </a:pPr>
            <a:r>
              <a:rPr lang="en-US" sz="150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 algn="just">
              <a:buFont typeface="Wingdings 2" pitchFamily="18" charset="2"/>
              <a:buNone/>
              <a:defRPr/>
            </a:pPr>
            <a:r>
              <a:rPr lang="en-US" sz="15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mengantisipasi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kondisi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tahun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2015,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Frans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menyusun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anggaran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memperkirakan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hal-hal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sbb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:</a:t>
            </a:r>
          </a:p>
          <a:p>
            <a:pPr marL="530225" indent="-176213" algn="just">
              <a:buFont typeface="+mj-lt"/>
              <a:buAutoNum type="alphaLcPeriod"/>
              <a:defRPr/>
            </a:pP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Pendapatan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jasa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akan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meningkat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minimal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sebesar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8%</a:t>
            </a:r>
          </a:p>
          <a:p>
            <a:pPr marL="530225" indent="-176213" algn="just">
              <a:buFont typeface="+mj-lt"/>
              <a:buAutoNum type="alphaLcPeriod"/>
              <a:defRPr/>
            </a:pP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Biaya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tenaga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kerja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profesional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akan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meningkat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sebesar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10%</a:t>
            </a:r>
          </a:p>
          <a:p>
            <a:pPr marL="530225" indent="-176213" algn="just">
              <a:buFont typeface="+mj-lt"/>
              <a:buAutoNum type="alphaLcPeriod"/>
              <a:defRPr/>
            </a:pP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Biaya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tenaga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kerja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pendukungakan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meningkat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sebesar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6%</a:t>
            </a:r>
          </a:p>
          <a:p>
            <a:pPr marL="530225" indent="-176213" algn="just">
              <a:buFont typeface="+mj-lt"/>
              <a:buAutoNum type="alphaLcPeriod"/>
              <a:defRPr/>
            </a:pP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Biaya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perlengkapan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biaya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utilitas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akan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meningkat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sebesar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5%</a:t>
            </a:r>
          </a:p>
          <a:p>
            <a:pPr marL="530225" indent="-176213" algn="just">
              <a:buFont typeface="+mj-lt"/>
              <a:buAutoNum type="alphaLcPeriod"/>
              <a:defRPr/>
            </a:pP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Biaya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transportasi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akomodasi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turun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sebesar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6% </a:t>
            </a:r>
          </a:p>
          <a:p>
            <a:pPr marL="530225" indent="-176213" algn="just">
              <a:buFont typeface="+mj-lt"/>
              <a:buAutoNum type="alphaLcPeriod"/>
              <a:defRPr/>
            </a:pP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Biaya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sewa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biaya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penyusutan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tidak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ada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err="1" smtClean="0">
                <a:latin typeface="Arial" pitchFamily="34" charset="0"/>
                <a:cs typeface="Arial" pitchFamily="34" charset="0"/>
              </a:rPr>
              <a:t>perubahan</a:t>
            </a:r>
            <a:endParaRPr lang="en-US" sz="1500" dirty="0" smtClean="0">
              <a:latin typeface="Arial" pitchFamily="34" charset="0"/>
              <a:cs typeface="Arial" pitchFamily="34" charset="0"/>
            </a:endParaRPr>
          </a:p>
          <a:p>
            <a:pPr marL="530225" indent="-176213" algn="just">
              <a:buFont typeface="Wingdings 2" pitchFamily="18" charset="2"/>
              <a:buNone/>
              <a:defRPr/>
            </a:pPr>
            <a:r>
              <a:rPr lang="en-US" sz="1500" b="1" dirty="0" err="1" smtClean="0">
                <a:latin typeface="Arial" pitchFamily="34" charset="0"/>
                <a:cs typeface="Arial" pitchFamily="34" charset="0"/>
              </a:rPr>
              <a:t>Susunlah</a:t>
            </a:r>
            <a:r>
              <a:rPr lang="en-US" sz="1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b="1" dirty="0" err="1" smtClean="0">
                <a:latin typeface="Arial" pitchFamily="34" charset="0"/>
                <a:cs typeface="Arial" pitchFamily="34" charset="0"/>
              </a:rPr>
              <a:t>Anggaran</a:t>
            </a:r>
            <a:r>
              <a:rPr lang="en-US" sz="1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b="1" dirty="0" err="1" smtClean="0">
                <a:latin typeface="Arial" pitchFamily="34" charset="0"/>
                <a:cs typeface="Arial" pitchFamily="34" charset="0"/>
              </a:rPr>
              <a:t>Laporan</a:t>
            </a:r>
            <a:r>
              <a:rPr lang="en-US" sz="1500" b="1" dirty="0" smtClean="0">
                <a:latin typeface="Arial" pitchFamily="34" charset="0"/>
                <a:cs typeface="Arial" pitchFamily="34" charset="0"/>
              </a:rPr>
              <a:t> L/R </a:t>
            </a:r>
            <a:r>
              <a:rPr lang="en-US" sz="1500" b="1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1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b="1" dirty="0" err="1" smtClean="0">
                <a:latin typeface="Arial" pitchFamily="34" charset="0"/>
                <a:cs typeface="Arial" pitchFamily="34" charset="0"/>
              </a:rPr>
              <a:t>Frans</a:t>
            </a:r>
            <a:r>
              <a:rPr lang="en-US" sz="1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b="1" dirty="0" err="1" smtClean="0">
                <a:latin typeface="Arial" pitchFamily="34" charset="0"/>
                <a:cs typeface="Arial" pitchFamily="34" charset="0"/>
              </a:rPr>
              <a:t>Konsultama</a:t>
            </a:r>
            <a:r>
              <a:rPr lang="en-US" sz="1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b="1" dirty="0" err="1" smtClean="0">
                <a:latin typeface="Arial" pitchFamily="34" charset="0"/>
                <a:cs typeface="Arial" pitchFamily="34" charset="0"/>
              </a:rPr>
              <a:t>periode</a:t>
            </a:r>
            <a:r>
              <a:rPr lang="en-US" sz="1500" b="1" dirty="0" smtClean="0">
                <a:latin typeface="Arial" pitchFamily="34" charset="0"/>
                <a:cs typeface="Arial" pitchFamily="34" charset="0"/>
              </a:rPr>
              <a:t> 2015  !</a:t>
            </a:r>
          </a:p>
          <a:p>
            <a:pPr>
              <a:buFont typeface="Wingdings 2" pitchFamily="18" charset="2"/>
              <a:buNone/>
              <a:defRPr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	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86000" y="1071563"/>
          <a:ext cx="5738810" cy="28902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7877"/>
                <a:gridCol w="177093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Keterangan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Jumlah</a:t>
                      </a:r>
                      <a:r>
                        <a:rPr lang="en-US" sz="1600" dirty="0" smtClean="0"/>
                        <a:t> (</a:t>
                      </a:r>
                      <a:r>
                        <a:rPr lang="en-US" sz="1600" dirty="0" err="1" smtClean="0"/>
                        <a:t>Rp</a:t>
                      </a:r>
                      <a:r>
                        <a:rPr lang="en-US" sz="1600" dirty="0" smtClean="0"/>
                        <a:t>.)</a:t>
                      </a:r>
                      <a:endParaRPr lang="en-US" sz="1600" dirty="0"/>
                    </a:p>
                  </a:txBody>
                  <a:tcPr/>
                </a:tc>
              </a:tr>
              <a:tr h="272102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Pendapatan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Jasa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   400.000.000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53054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Biaya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tenaga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kerja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profesional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   160.000.000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05444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Biaya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tenaga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kerja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pendukung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     80.000.000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85752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Biaya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perlengkapan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kantor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     25.000.000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66704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Biaya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transportasi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dan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akomodasi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     35.000.000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19094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Biaya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utilitas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     20.000.000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42876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Biaya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sewa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     22.000.000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Biaya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penyusutan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aktiva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tetap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     12.000.000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43ADE1-D6EA-42E4-B1F5-6A49655AD79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2"/>
          <p:cNvSpPr>
            <a:spLocks noGrp="1"/>
          </p:cNvSpPr>
          <p:nvPr>
            <p:ph idx="1"/>
          </p:nvPr>
        </p:nvSpPr>
        <p:spPr>
          <a:xfrm>
            <a:off x="1071563" y="142875"/>
            <a:ext cx="8072437" cy="6500813"/>
          </a:xfrm>
        </p:spPr>
        <p:txBody>
          <a:bodyPr/>
          <a:lstStyle/>
          <a:p>
            <a:pPr indent="-11113">
              <a:buFont typeface="Wingdings 2" pitchFamily="18" charset="2"/>
              <a:buNone/>
            </a:pPr>
            <a:r>
              <a:rPr lang="en-US" sz="1400" smtClean="0">
                <a:latin typeface="Arial" charset="0"/>
                <a:cs typeface="Arial" charset="0"/>
              </a:rPr>
              <a:t>	</a:t>
            </a:r>
            <a:r>
              <a:rPr lang="en-US" sz="1400" b="1" smtClean="0">
                <a:latin typeface="Arial" charset="0"/>
                <a:cs typeface="Arial" charset="0"/>
              </a:rPr>
              <a:t>Penyelesaian :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71625" y="528638"/>
          <a:ext cx="6786609" cy="28285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0396"/>
                <a:gridCol w="2143140"/>
                <a:gridCol w="164307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latin typeface="Arial" pitchFamily="34" charset="0"/>
                          <a:cs typeface="Arial" pitchFamily="34" charset="0"/>
                        </a:rPr>
                        <a:t>Keterangan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latin typeface="Arial" pitchFamily="34" charset="0"/>
                          <a:cs typeface="Arial" pitchFamily="34" charset="0"/>
                        </a:rPr>
                        <a:t>Perhitungan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latin typeface="Arial" pitchFamily="34" charset="0"/>
                          <a:cs typeface="Arial" pitchFamily="34" charset="0"/>
                        </a:rPr>
                        <a:t>Jumlah</a:t>
                      </a:r>
                      <a:r>
                        <a:rPr lang="en-US" sz="1600" baseline="0" dirty="0" smtClean="0">
                          <a:latin typeface="Arial" pitchFamily="34" charset="0"/>
                          <a:cs typeface="Arial" pitchFamily="34" charset="0"/>
                        </a:rPr>
                        <a:t> (</a:t>
                      </a:r>
                      <a:r>
                        <a:rPr lang="en-US" sz="1600" baseline="0" dirty="0" err="1" smtClean="0">
                          <a:latin typeface="Arial" pitchFamily="34" charset="0"/>
                          <a:cs typeface="Arial" pitchFamily="34" charset="0"/>
                        </a:rPr>
                        <a:t>Rp</a:t>
                      </a:r>
                      <a:r>
                        <a:rPr lang="en-US" sz="1600" baseline="0" dirty="0" smtClean="0">
                          <a:latin typeface="Arial" pitchFamily="34" charset="0"/>
                          <a:cs typeface="Arial" pitchFamily="34" charset="0"/>
                        </a:rPr>
                        <a:t>.)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57474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Pendapatan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jasa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= 1,08 x 400.000.000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432.000.000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09864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Biaya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tenaga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kerja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profesional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= 1,10 x 160.000.000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176.000.000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85752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Biaya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tenaga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kerja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pendukung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= 1,06 x   80.000.000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 84.800.000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66704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Biaya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perlengkapan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kantor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= 1,05 x   25.000.000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 26.250.000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19094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Biaya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transportasi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dan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akamodasi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= 0,94 x   35.000.000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 32.900.000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85752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Biaya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utilitas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= 1,05 x   20.000.000 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 21.000.000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66704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Biaya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sewa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               22.000.000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 22.000.000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76218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Biaya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penyusutan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aktiva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tetap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               12.000.000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 12.000.000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541486-2854-4616-9456-053EB565F11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1"/>
          </p:nvPr>
        </p:nvSpPr>
        <p:spPr>
          <a:xfrm>
            <a:off x="1071563" y="142875"/>
            <a:ext cx="8072437" cy="6500813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endParaRPr lang="en-US" sz="1400" smtClean="0">
              <a:latin typeface="Arial" charset="0"/>
              <a:cs typeface="Arial" charset="0"/>
            </a:endParaRPr>
          </a:p>
          <a:p>
            <a:pPr algn="ctr">
              <a:buFont typeface="Wingdings 2" pitchFamily="18" charset="2"/>
              <a:buNone/>
            </a:pPr>
            <a:r>
              <a:rPr lang="en-US" sz="1400" smtClean="0">
                <a:latin typeface="Arial" charset="0"/>
                <a:cs typeface="Arial" charset="0"/>
              </a:rPr>
              <a:t>FRANS KONSULTAMA</a:t>
            </a:r>
          </a:p>
          <a:p>
            <a:pPr algn="ctr">
              <a:buFont typeface="Wingdings 2" pitchFamily="18" charset="2"/>
              <a:buNone/>
            </a:pPr>
            <a:r>
              <a:rPr lang="en-US" sz="1400" smtClean="0">
                <a:latin typeface="Arial" charset="0"/>
                <a:cs typeface="Arial" charset="0"/>
              </a:rPr>
              <a:t>Anggaran Laporan Laba Rugi</a:t>
            </a:r>
          </a:p>
          <a:p>
            <a:pPr algn="ctr">
              <a:buFont typeface="Wingdings 2" pitchFamily="18" charset="2"/>
              <a:buNone/>
            </a:pPr>
            <a:r>
              <a:rPr lang="en-US" sz="1400" smtClean="0">
                <a:latin typeface="Arial" charset="0"/>
                <a:cs typeface="Arial" charset="0"/>
              </a:rPr>
              <a:t>1 Januari s.d. 31 Desember 2015</a:t>
            </a:r>
          </a:p>
          <a:p>
            <a:pPr>
              <a:buFont typeface="Wingdings 2" pitchFamily="18" charset="2"/>
              <a:buNone/>
            </a:pPr>
            <a:endParaRPr lang="en-US" sz="1400" smtClean="0">
              <a:latin typeface="Arial" charset="0"/>
              <a:cs typeface="Arial" charset="0"/>
            </a:endParaRPr>
          </a:p>
          <a:p>
            <a:pPr>
              <a:buFont typeface="Wingdings 2" pitchFamily="18" charset="2"/>
              <a:buNone/>
            </a:pPr>
            <a:r>
              <a:rPr lang="en-US" sz="1400" smtClean="0">
                <a:latin typeface="Arial" charset="0"/>
                <a:cs typeface="Arial" charset="0"/>
              </a:rPr>
              <a:t>	Pendapatan jasa						Rp. 432.000.000,-</a:t>
            </a:r>
          </a:p>
          <a:p>
            <a:pPr>
              <a:buFont typeface="Wingdings 2" pitchFamily="18" charset="2"/>
              <a:buNone/>
            </a:pPr>
            <a:r>
              <a:rPr lang="en-US" sz="1400" smtClean="0">
                <a:latin typeface="Arial" charset="0"/>
                <a:cs typeface="Arial" charset="0"/>
              </a:rPr>
              <a:t>	Biaya-biaya :</a:t>
            </a:r>
          </a:p>
          <a:p>
            <a:pPr>
              <a:buFont typeface="Wingdings 2" pitchFamily="18" charset="2"/>
              <a:buNone/>
            </a:pPr>
            <a:r>
              <a:rPr lang="en-US" sz="1400" smtClean="0">
                <a:latin typeface="Arial" charset="0"/>
                <a:cs typeface="Arial" charset="0"/>
              </a:rPr>
              <a:t>	Biaya tenaga kerja profesional	Rp.  176.000.000,-</a:t>
            </a:r>
          </a:p>
          <a:p>
            <a:pPr>
              <a:buFont typeface="Wingdings 2" pitchFamily="18" charset="2"/>
              <a:buNone/>
            </a:pPr>
            <a:r>
              <a:rPr lang="en-US" sz="1400" smtClean="0">
                <a:latin typeface="Arial" charset="0"/>
                <a:cs typeface="Arial" charset="0"/>
              </a:rPr>
              <a:t>	Biaya tenaga kerja pendukung	Rp.    84.800.000,-</a:t>
            </a:r>
          </a:p>
          <a:p>
            <a:pPr>
              <a:buFont typeface="Wingdings 2" pitchFamily="18" charset="2"/>
              <a:buNone/>
            </a:pPr>
            <a:r>
              <a:rPr lang="en-US" sz="1400" smtClean="0">
                <a:latin typeface="Arial" charset="0"/>
                <a:cs typeface="Arial" charset="0"/>
              </a:rPr>
              <a:t>	Biaya perlengkapankantor		Rp.    26.250.000,-</a:t>
            </a:r>
          </a:p>
          <a:p>
            <a:pPr>
              <a:buFont typeface="Wingdings 2" pitchFamily="18" charset="2"/>
              <a:buNone/>
            </a:pPr>
            <a:r>
              <a:rPr lang="en-US" sz="1400" smtClean="0">
                <a:latin typeface="Arial" charset="0"/>
                <a:cs typeface="Arial" charset="0"/>
              </a:rPr>
              <a:t>	Biaya transportasi dan akomodasi	Rp.    32.900.000,-</a:t>
            </a:r>
          </a:p>
          <a:p>
            <a:pPr>
              <a:buFont typeface="Wingdings 2" pitchFamily="18" charset="2"/>
              <a:buNone/>
            </a:pPr>
            <a:r>
              <a:rPr lang="en-US" sz="1400" smtClean="0">
                <a:latin typeface="Arial" charset="0"/>
                <a:cs typeface="Arial" charset="0"/>
              </a:rPr>
              <a:t>	Biaya utilitas			Rp.    21.000.000,-</a:t>
            </a:r>
          </a:p>
          <a:p>
            <a:pPr>
              <a:buFont typeface="Wingdings 2" pitchFamily="18" charset="2"/>
              <a:buNone/>
            </a:pPr>
            <a:r>
              <a:rPr lang="en-US" sz="1400" smtClean="0">
                <a:latin typeface="Arial" charset="0"/>
                <a:cs typeface="Arial" charset="0"/>
              </a:rPr>
              <a:t>	Biaya sewa			Rp.    22.000.000,-</a:t>
            </a:r>
          </a:p>
          <a:p>
            <a:pPr>
              <a:buFont typeface="Wingdings 2" pitchFamily="18" charset="2"/>
              <a:buNone/>
            </a:pPr>
            <a:r>
              <a:rPr lang="en-US" sz="1400" smtClean="0">
                <a:latin typeface="Arial" charset="0"/>
                <a:cs typeface="Arial" charset="0"/>
              </a:rPr>
              <a:t>	Biaya penyusutan aktiva tetap		</a:t>
            </a:r>
            <a:r>
              <a:rPr lang="en-US" sz="1400" u="sng" smtClean="0">
                <a:latin typeface="Arial" charset="0"/>
                <a:cs typeface="Arial" charset="0"/>
              </a:rPr>
              <a:t>Rp.    12.000.000,-</a:t>
            </a:r>
          </a:p>
          <a:p>
            <a:pPr>
              <a:buFont typeface="Wingdings 2" pitchFamily="18" charset="2"/>
              <a:buNone/>
            </a:pPr>
            <a:r>
              <a:rPr lang="en-US" sz="1400" smtClean="0">
                <a:latin typeface="Arial" charset="0"/>
                <a:cs typeface="Arial" charset="0"/>
              </a:rPr>
              <a:t>			Total Biaya					</a:t>
            </a:r>
            <a:r>
              <a:rPr lang="en-US" sz="1400" u="sng" smtClean="0">
                <a:latin typeface="Arial" charset="0"/>
                <a:cs typeface="Arial" charset="0"/>
              </a:rPr>
              <a:t>Rp. 374.950.000,-</a:t>
            </a:r>
          </a:p>
          <a:p>
            <a:pPr>
              <a:buFont typeface="Wingdings 2" pitchFamily="18" charset="2"/>
              <a:buNone/>
            </a:pPr>
            <a:r>
              <a:rPr lang="en-US" sz="1400" smtClean="0">
                <a:latin typeface="Arial" charset="0"/>
                <a:cs typeface="Arial" charset="0"/>
              </a:rPr>
              <a:t>			Laba					</a:t>
            </a:r>
            <a:r>
              <a:rPr lang="en-US" sz="1400" u="sng" smtClean="0">
                <a:latin typeface="Arial" charset="0"/>
                <a:cs typeface="Arial" charset="0"/>
              </a:rPr>
              <a:t>Rp.   37.050.000,-</a:t>
            </a:r>
            <a:r>
              <a:rPr lang="en-US" sz="1400" i="1" smtClean="0">
                <a:latin typeface="Arial" charset="0"/>
                <a:cs typeface="Arial" charset="0"/>
              </a:rPr>
              <a:t>		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60533D-D1BC-4381-BFFA-0533673CDAF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563" y="214313"/>
            <a:ext cx="8072437" cy="6500812"/>
          </a:xfrm>
        </p:spPr>
        <p:txBody>
          <a:bodyPr/>
          <a:lstStyle/>
          <a:p>
            <a:pPr marL="354013" indent="-265113">
              <a:buFont typeface="Wingdings" pitchFamily="2" charset="2"/>
              <a:buChar char="v"/>
              <a:defRPr/>
            </a:pP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Latihan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 :</a:t>
            </a:r>
          </a:p>
          <a:p>
            <a:pPr marL="530225" indent="-176213" algn="just">
              <a:buFont typeface="+mj-lt"/>
              <a:buAutoNum type="arabicPeriod"/>
              <a:defRPr/>
            </a:pP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Pendapatan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Jasa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dari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JJ TRAVEL 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Triwulan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III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tahun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2015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adalah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sebesar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Rp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. 105.000.000,- 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Triwulan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IV 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manajemen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memperkirakan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pendapatan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jasa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akan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meningkat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sebesar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40%.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Laba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Kotor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diperkirakan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sebesar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55%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dari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pendapatan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jasa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Informasi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lainnya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anggaran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Triwulan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IV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tahun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2015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sbb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:</a:t>
            </a:r>
          </a:p>
          <a:p>
            <a:pPr marL="722313" indent="-192088">
              <a:buFont typeface="Wingdings" pitchFamily="2" charset="2"/>
              <a:buChar char="§"/>
              <a:defRPr/>
            </a:pP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Beban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pemasaran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tetap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sebesar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Rp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. 19.350.000,- per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triwulan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722313" indent="-192088">
              <a:buFont typeface="Wingdings" pitchFamily="2" charset="2"/>
              <a:buChar char="§"/>
              <a:defRPr/>
            </a:pP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Beban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pemasaran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variabel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sebesar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10%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dari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nilai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penjualan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722313" indent="-192088">
              <a:buFont typeface="Wingdings" pitchFamily="2" charset="2"/>
              <a:buChar char="§"/>
              <a:defRPr/>
            </a:pP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Beban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administrasi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tetap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sebesar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Rp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. 15.750.000,-</a:t>
            </a:r>
          </a:p>
          <a:p>
            <a:pPr marL="722313" indent="-192088">
              <a:buFont typeface="Wingdings" pitchFamily="2" charset="2"/>
              <a:buChar char="§"/>
              <a:defRPr/>
            </a:pP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Beban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administrasi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variabel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sebesar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5%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dari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nilai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penjualan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530225" indent="0">
              <a:buFont typeface="Wingdings 2" pitchFamily="18" charset="2"/>
              <a:buNone/>
              <a:defRPr/>
            </a:pP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Susunlah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Anggaran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Laporan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Laba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Rugi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JJ TRAVEL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periode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Triwulan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Tahun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2015  !!</a:t>
            </a:r>
          </a:p>
          <a:p>
            <a:pPr marL="530225" indent="0">
              <a:buFont typeface="Wingdings 2" pitchFamily="18" charset="2"/>
              <a:buNone/>
              <a:defRPr/>
            </a:pPr>
            <a:endParaRPr lang="en-US" sz="1600" b="1" dirty="0" smtClean="0">
              <a:latin typeface="Arial" pitchFamily="34" charset="0"/>
              <a:cs typeface="Arial" pitchFamily="34" charset="0"/>
            </a:endParaRPr>
          </a:p>
          <a:p>
            <a:pPr marL="530225" indent="-176213" algn="just">
              <a:buFont typeface="+mj-lt"/>
              <a:buAutoNum type="arabicPeriod" startAt="2"/>
              <a:defRPr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JAYA TEKNIK 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konsultan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jasa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arsitek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mempunyai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informasi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keuangan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tahun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2014,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sbb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:</a:t>
            </a:r>
          </a:p>
          <a:p>
            <a:pPr marL="530225" indent="-176213" algn="just">
              <a:buFont typeface="Wingdings 2" pitchFamily="18" charset="2"/>
              <a:buNone/>
              <a:defRPr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 marL="530225" indent="-176213">
              <a:buFont typeface="Wingdings 2" pitchFamily="18" charset="2"/>
              <a:buNone/>
              <a:defRPr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8210B6-5E0B-4084-BD3B-6529AEB071E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000250" y="714375"/>
          <a:ext cx="6858048" cy="556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0594"/>
                <a:gridCol w="235745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Keterangan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Jumlah</a:t>
                      </a:r>
                      <a:r>
                        <a:rPr lang="en-US" dirty="0" smtClean="0"/>
                        <a:t> (</a:t>
                      </a:r>
                      <a:r>
                        <a:rPr lang="en-US" dirty="0" err="1" smtClean="0"/>
                        <a:t>Rp</a:t>
                      </a:r>
                      <a:r>
                        <a:rPr lang="en-US" dirty="0" smtClean="0"/>
                        <a:t>.)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Pendapatan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Jasa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92.500.000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Beban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Iklan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13.400.000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Beban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Jasa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akutan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publik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 8.850.000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Beban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Gaji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tenaga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gambar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teknik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22.700.000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Honor </a:t>
                      </a:r>
                      <a:r>
                        <a:rPr lang="en-US" dirty="0" err="1" smtClean="0"/>
                        <a:t>tenaga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gambar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kontrak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 4.600.000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Beban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transportas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 3.000.000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Beban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sewa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 2.500.000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Beban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cetak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gambar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 6.200.000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Beban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gaji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kantor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10.000.000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Beban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keanggotaan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asosiasi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arsitek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 1.500.000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Beban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utilitas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 3.900.000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Beban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bahan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bakar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 2.100.000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Beban</a:t>
                      </a:r>
                      <a:r>
                        <a:rPr lang="en-US" dirty="0" smtClean="0"/>
                        <a:t> bank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 1.700.000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Beban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bunga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 1.000.000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D6A725-3E68-4A42-BC56-8A959085DAA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563" y="142875"/>
            <a:ext cx="8072437" cy="6572250"/>
          </a:xfrm>
        </p:spPr>
        <p:txBody>
          <a:bodyPr/>
          <a:lstStyle/>
          <a:p>
            <a:pPr marL="530225" indent="0">
              <a:buFont typeface="Wingdings 2" pitchFamily="18" charset="2"/>
              <a:buNone/>
              <a:defRPr/>
            </a:pP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anggaran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tahun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2015 ,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manajemen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JAYA TEKNIK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memperkirakan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hal-hal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sbb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: </a:t>
            </a:r>
          </a:p>
          <a:p>
            <a:pPr marL="722313" indent="-192088">
              <a:buFont typeface="+mj-lt"/>
              <a:buAutoNum type="alphaLcPeriod"/>
              <a:defRPr/>
            </a:pP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Pendapatan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jasa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akan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meningkat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sebesar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6%</a:t>
            </a:r>
          </a:p>
          <a:p>
            <a:pPr marL="722313" indent="-192088">
              <a:buFont typeface="+mj-lt"/>
              <a:buAutoNum type="alphaLcPeriod"/>
              <a:defRPr/>
            </a:pP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Beban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iklan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sebesar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10%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dari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pendapatan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jasa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722313" indent="-192088">
              <a:buFont typeface="+mj-lt"/>
              <a:buAutoNum type="alphaLcPeriod"/>
              <a:defRPr/>
            </a:pP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Bebanpiutang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ragu-ragu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sebesar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1%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dari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pendapatan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jasa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722313" indent="-192088">
              <a:buFont typeface="+mj-lt"/>
              <a:buAutoNum type="alphaLcPeriod"/>
              <a:defRPr/>
            </a:pP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Beban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sewa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akan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meningkat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sebesar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10%</a:t>
            </a:r>
          </a:p>
          <a:p>
            <a:pPr marL="722313" indent="-192088">
              <a:buFont typeface="+mj-lt"/>
              <a:buAutoNum type="alphaLcPeriod"/>
              <a:defRPr/>
            </a:pP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Beban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bunga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akan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berkurang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sebesar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15%</a:t>
            </a:r>
          </a:p>
          <a:p>
            <a:pPr marL="722313" indent="-192088">
              <a:buFont typeface="+mj-lt"/>
              <a:buAutoNum type="alphaLcPeriod"/>
              <a:defRPr/>
            </a:pP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Beban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lainnya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selain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disebut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atas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akan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meningkat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sebesar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5%</a:t>
            </a:r>
          </a:p>
          <a:p>
            <a:pPr marL="722313" indent="-192088">
              <a:buFont typeface="Wingdings 2" pitchFamily="18" charset="2"/>
              <a:buNone/>
              <a:defRPr/>
            </a:pPr>
            <a:r>
              <a:rPr lang="en-US" sz="1400" b="1" dirty="0" err="1" smtClean="0">
                <a:latin typeface="Arial" pitchFamily="34" charset="0"/>
                <a:cs typeface="Arial" pitchFamily="34" charset="0"/>
              </a:rPr>
              <a:t>Susunlah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latin typeface="Arial" pitchFamily="34" charset="0"/>
                <a:cs typeface="Arial" pitchFamily="34" charset="0"/>
              </a:rPr>
              <a:t>Anggaran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latin typeface="Arial" pitchFamily="34" charset="0"/>
                <a:cs typeface="Arial" pitchFamily="34" charset="0"/>
              </a:rPr>
              <a:t>Laba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latin typeface="Arial" pitchFamily="34" charset="0"/>
                <a:cs typeface="Arial" pitchFamily="34" charset="0"/>
              </a:rPr>
              <a:t>Rugi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Jaya </a:t>
            </a:r>
            <a:r>
              <a:rPr lang="en-US" sz="1400" b="1" dirty="0" err="1" smtClean="0">
                <a:latin typeface="Arial" pitchFamily="34" charset="0"/>
                <a:cs typeface="Arial" pitchFamily="34" charset="0"/>
              </a:rPr>
              <a:t>Teknik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1400" b="1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latin typeface="Arial" pitchFamily="34" charset="0"/>
                <a:cs typeface="Arial" pitchFamily="34" charset="0"/>
              </a:rPr>
              <a:t>periode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err="1" smtClean="0">
                <a:latin typeface="Arial" pitchFamily="34" charset="0"/>
                <a:cs typeface="Arial" pitchFamily="34" charset="0"/>
              </a:rPr>
              <a:t>tahun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2015 !!</a:t>
            </a:r>
          </a:p>
          <a:p>
            <a:pPr marL="354013" indent="0">
              <a:buFont typeface="Wingdings 2" pitchFamily="18" charset="2"/>
              <a:buNone/>
              <a:defRPr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3.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Berikut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data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dari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PD RAJAWALI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menyusun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anggaran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tahun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2015 :</a:t>
            </a:r>
          </a:p>
          <a:p>
            <a:pPr marL="696913" indent="-166688">
              <a:buFont typeface="+mj-lt"/>
              <a:buAutoNum type="alphaLcPeriod"/>
              <a:defRPr/>
            </a:pP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Harga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jual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barang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sebesar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Rp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.          9.000,- per unit </a:t>
            </a:r>
          </a:p>
          <a:p>
            <a:pPr marL="696913" indent="-166688">
              <a:buFont typeface="+mj-lt"/>
              <a:buAutoNum type="alphaLcPeriod"/>
              <a:defRPr/>
            </a:pP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Harga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pokok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penjualan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:</a:t>
            </a:r>
          </a:p>
          <a:p>
            <a:pPr marL="696913" indent="-166688">
              <a:buFont typeface="Wingdings 2" pitchFamily="18" charset="2"/>
              <a:buNone/>
              <a:defRPr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	Total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biaya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tetap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Rp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.   2.400.000,-</a:t>
            </a:r>
          </a:p>
          <a:p>
            <a:pPr marL="696913" indent="-166688">
              <a:buFont typeface="Wingdings 2" pitchFamily="18" charset="2"/>
              <a:buNone/>
              <a:defRPr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Biaya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variabel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			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Rp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.          1.800,- per unit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jual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722313" indent="-192088">
              <a:buFont typeface="+mj-lt"/>
              <a:buAutoNum type="alphaLcPeriod" startAt="3"/>
              <a:defRPr/>
            </a:pP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Beban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pemasaran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:</a:t>
            </a:r>
          </a:p>
          <a:p>
            <a:pPr marL="722313" indent="-192088">
              <a:buFont typeface="Wingdings 2" pitchFamily="18" charset="2"/>
              <a:buNone/>
              <a:defRPr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	Total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biaya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tetap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Rp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.   1.275.000,-</a:t>
            </a:r>
          </a:p>
          <a:p>
            <a:pPr marL="722313" indent="-192088">
              <a:buFont typeface="Wingdings 2" pitchFamily="18" charset="2"/>
              <a:buNone/>
              <a:defRPr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Biaya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variabel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		10%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dari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nilai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penjualan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722313" indent="-192088">
              <a:buFont typeface="+mj-lt"/>
              <a:buAutoNum type="alphaLcPeriod" startAt="4"/>
              <a:defRPr/>
            </a:pP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Beban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administrasi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umum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:</a:t>
            </a:r>
          </a:p>
          <a:p>
            <a:pPr marL="696913" indent="-166688">
              <a:buFont typeface="Wingdings 2" pitchFamily="18" charset="2"/>
              <a:buNone/>
              <a:defRPr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	Total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biaya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tetap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Rp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.      900.000,-</a:t>
            </a:r>
          </a:p>
          <a:p>
            <a:pPr marL="722313" indent="-192088">
              <a:buFont typeface="Wingdings 2" pitchFamily="18" charset="2"/>
              <a:buNone/>
              <a:defRPr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 	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Biaya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variabel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		8%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dari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nilai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penjualan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722313" indent="-192088">
              <a:buFont typeface="+mj-lt"/>
              <a:buAutoNum type="alphaLcPeriod" startAt="5"/>
              <a:defRPr/>
            </a:pP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Biaya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lainnya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: total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biaya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tetap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Rp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.      375.000,-</a:t>
            </a:r>
          </a:p>
          <a:p>
            <a:pPr marL="722313" indent="-192088">
              <a:buFont typeface="+mj-lt"/>
              <a:buAutoNum type="alphaLcPeriod" startAt="5"/>
              <a:defRPr/>
            </a:pP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Pendapatan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lainnya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: </a:t>
            </a:r>
            <a:endParaRPr lang="en-US" sz="1000" dirty="0" smtClean="0">
              <a:latin typeface="Arial" pitchFamily="34" charset="0"/>
              <a:cs typeface="Arial" pitchFamily="34" charset="0"/>
            </a:endParaRPr>
          </a:p>
          <a:p>
            <a:pPr marL="722313" indent="-192088">
              <a:buFont typeface="Wingdings 2" pitchFamily="18" charset="2"/>
              <a:buNone/>
              <a:defRPr/>
            </a:pPr>
            <a:r>
              <a:rPr lang="en-US" sz="10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Pendapatanpenjualan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aktiva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tetap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Rp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.    1.050.000,-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2B3D48-A00A-45B1-8E46-43FC7E0C673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1410</TotalTime>
  <Words>826</Words>
  <Application>Microsoft Office PowerPoint</Application>
  <PresentationFormat>On-screen Show (4:3)</PresentationFormat>
  <Paragraphs>223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Gill Sans MT</vt:lpstr>
      <vt:lpstr>Wingdings 2</vt:lpstr>
      <vt:lpstr>Verdana</vt:lpstr>
      <vt:lpstr>Calibri</vt:lpstr>
      <vt:lpstr>Wingdings</vt:lpstr>
      <vt:lpstr>Solstice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060087667</cp:lastModifiedBy>
  <cp:revision>88</cp:revision>
  <dcterms:created xsi:type="dcterms:W3CDTF">2014-12-06T15:26:38Z</dcterms:created>
  <dcterms:modified xsi:type="dcterms:W3CDTF">2019-12-20T02:19:50Z</dcterms:modified>
</cp:coreProperties>
</file>