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9" r:id="rId19"/>
    <p:sldId id="310" r:id="rId20"/>
    <p:sldId id="311" r:id="rId21"/>
    <p:sldId id="312" r:id="rId22"/>
    <p:sldId id="33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4" autoAdjust="0"/>
    <p:restoredTop sz="94660"/>
  </p:normalViewPr>
  <p:slideViewPr>
    <p:cSldViewPr showGuides="1">
      <p:cViewPr varScale="1">
        <p:scale>
          <a:sx n="61" d="100"/>
          <a:sy n="61" d="100"/>
        </p:scale>
        <p:origin x="-98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2D7BD-AF62-0C4F-93E7-C8DD61015D94}" type="datetimeFigureOut">
              <a:rPr lang="en-US" smtClean="0"/>
              <a:t>10/15/19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3D2B-BB6F-9046-9648-31DA315E6268}" type="slidenum">
              <a:rPr lang="en-US" smtClean="0"/>
              <a:t>‹#›</a:t>
            </a:fld>
            <a:endParaRPr lang="en-US"/>
          </a:p>
        </p:txBody>
      </p:sp>
    </p:spTree>
    <p:extLst>
      <p:ext uri="{BB962C8B-B14F-4D97-AF65-F5344CB8AC3E}">
        <p14:creationId xmlns:p14="http://schemas.microsoft.com/office/powerpoint/2010/main" val="149269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47854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9115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903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5175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FB87D-38D7-4FEC-AC0F-7D539262653F}" type="datetimeFigureOut">
              <a:rPr lang="en-US" smtClean="0"/>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819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FB87D-38D7-4FEC-AC0F-7D539262653F}" type="datetimeFigureOut">
              <a:rPr lang="en-US" smtClean="0"/>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5238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FB87D-38D7-4FEC-AC0F-7D539262653F}" type="datetimeFigureOut">
              <a:rPr lang="en-US" smtClean="0"/>
              <a:t>10/15/19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568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FB87D-38D7-4FEC-AC0F-7D539262653F}" type="datetimeFigureOut">
              <a:rPr lang="en-US" smtClean="0"/>
              <a:t>10/15/19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787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B87D-38D7-4FEC-AC0F-7D539262653F}" type="datetimeFigureOut">
              <a:rPr lang="en-US" smtClean="0"/>
              <a:t>10/15/19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2434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414546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67233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FB87D-38D7-4FEC-AC0F-7D539262653F}" type="datetimeFigureOut">
              <a:rPr lang="en-US" smtClean="0"/>
              <a:t>10/15/19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8C16-3685-40E2-B16C-428ED1DC65B6}" type="slidenum">
              <a:rPr lang="en-US" smtClean="0"/>
              <a:t>‹#›</a:t>
            </a:fld>
            <a:endParaRPr lang="en-US"/>
          </a:p>
        </p:txBody>
      </p:sp>
    </p:spTree>
    <p:extLst>
      <p:ext uri="{BB962C8B-B14F-4D97-AF65-F5344CB8AC3E}">
        <p14:creationId xmlns:p14="http://schemas.microsoft.com/office/powerpoint/2010/main" val="392703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276600" y="3352800"/>
            <a:ext cx="563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dirty="0" smtClean="0">
                <a:solidFill>
                  <a:schemeClr val="bg1"/>
                </a:solidFill>
              </a:rPr>
              <a:t>GIZI KEBUGARAN</a:t>
            </a:r>
          </a:p>
          <a:p>
            <a:pPr algn="ctr" eaLnBrk="1" hangingPunct="1"/>
            <a:r>
              <a:rPr lang="en-US" sz="2200" b="1" dirty="0" smtClean="0">
                <a:solidFill>
                  <a:schemeClr val="bg1"/>
                </a:solidFill>
              </a:rPr>
              <a:t>PERTEMUAN V</a:t>
            </a:r>
            <a:endParaRPr lang="en-US" sz="2200" b="1" dirty="0">
              <a:solidFill>
                <a:schemeClr val="bg1"/>
              </a:solidFill>
            </a:endParaRPr>
          </a:p>
          <a:p>
            <a:pPr algn="ctr" eaLnBrk="1" hangingPunct="1"/>
            <a:r>
              <a:rPr lang="en-US" sz="2200" b="1" dirty="0" smtClean="0">
                <a:solidFill>
                  <a:schemeClr val="bg1"/>
                </a:solidFill>
              </a:rPr>
              <a:t>Program </a:t>
            </a:r>
            <a:r>
              <a:rPr lang="en-US" sz="2200" b="1" dirty="0" err="1" smtClean="0">
                <a:solidFill>
                  <a:schemeClr val="bg1"/>
                </a:solidFill>
              </a:rPr>
              <a:t>Studi</a:t>
            </a:r>
            <a:r>
              <a:rPr lang="en-US" sz="2200" b="1" dirty="0" smtClean="0">
                <a:solidFill>
                  <a:schemeClr val="bg1"/>
                </a:solidFill>
              </a:rPr>
              <a:t> </a:t>
            </a:r>
            <a:r>
              <a:rPr lang="en-US" sz="2200" b="1" dirty="0" err="1">
                <a:solidFill>
                  <a:schemeClr val="bg1"/>
                </a:solidFill>
              </a:rPr>
              <a:t>Gizi</a:t>
            </a:r>
            <a:r>
              <a:rPr lang="en-US" sz="2200" b="1" dirty="0">
                <a:solidFill>
                  <a:schemeClr val="bg1"/>
                </a:solidFill>
              </a:rPr>
              <a:t> </a:t>
            </a:r>
            <a:endParaRPr lang="en-US" sz="2200" b="1" dirty="0" smtClean="0">
              <a:solidFill>
                <a:schemeClr val="bg1"/>
              </a:solidFill>
            </a:endParaRPr>
          </a:p>
          <a:p>
            <a:pPr algn="ctr" eaLnBrk="1" hangingPunct="1"/>
            <a:r>
              <a:rPr lang="en-US" sz="2200" b="1" dirty="0" err="1" smtClean="0">
                <a:solidFill>
                  <a:schemeClr val="bg1"/>
                </a:solidFill>
              </a:rPr>
              <a:t>Fakultas</a:t>
            </a:r>
            <a:r>
              <a:rPr lang="en-US" sz="2200" b="1" dirty="0" smtClean="0">
                <a:solidFill>
                  <a:schemeClr val="bg1"/>
                </a:solidFill>
              </a:rPr>
              <a:t> </a:t>
            </a:r>
            <a:r>
              <a:rPr lang="en-US" sz="2200" b="1" dirty="0" err="1" smtClean="0">
                <a:solidFill>
                  <a:schemeClr val="bg1"/>
                </a:solidFill>
              </a:rPr>
              <a:t>Ilmu-ilmu</a:t>
            </a:r>
            <a:r>
              <a:rPr lang="en-US" sz="2200" b="1" dirty="0" smtClean="0">
                <a:solidFill>
                  <a:schemeClr val="bg1"/>
                </a:solidFill>
              </a:rPr>
              <a:t> </a:t>
            </a:r>
            <a:r>
              <a:rPr lang="en-US" sz="2200" b="1" dirty="0" err="1" smtClean="0">
                <a:solidFill>
                  <a:schemeClr val="bg1"/>
                </a:solidFill>
              </a:rPr>
              <a:t>Kesehatan</a:t>
            </a:r>
            <a:endParaRPr lang="en-US" sz="2200" b="1" dirty="0">
              <a:solidFill>
                <a:schemeClr val="bg1"/>
              </a:solidFill>
            </a:endParaRPr>
          </a:p>
        </p:txBody>
      </p:sp>
    </p:spTree>
    <p:extLst>
      <p:ext uri="{BB962C8B-B14F-4D97-AF65-F5344CB8AC3E}">
        <p14:creationId xmlns:p14="http://schemas.microsoft.com/office/powerpoint/2010/main" val="69926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3" y="685800"/>
            <a:ext cx="9106877" cy="838200"/>
          </a:xfrm>
        </p:spPr>
        <p:txBody>
          <a:bodyPr>
            <a:noAutofit/>
          </a:bodyPr>
          <a:lstStyle/>
          <a:p>
            <a:pPr algn="l"/>
            <a:r>
              <a:rPr lang="en-US" sz="2800" b="1" dirty="0">
                <a:solidFill>
                  <a:srgbClr val="000000"/>
                </a:solidFill>
                <a:latin typeface="Tw Cen MT"/>
                <a:cs typeface="Tw Cen MT"/>
              </a:rPr>
              <a:t>How does exercise increase my requirements of vitamins and minerals? </a:t>
            </a:r>
          </a:p>
        </p:txBody>
      </p:sp>
      <p:sp>
        <p:nvSpPr>
          <p:cNvPr id="3" name="Content Placeholder 2"/>
          <p:cNvSpPr>
            <a:spLocks noGrp="1"/>
          </p:cNvSpPr>
          <p:nvPr>
            <p:ph idx="1"/>
          </p:nvPr>
        </p:nvSpPr>
        <p:spPr>
          <a:xfrm>
            <a:off x="58392" y="2033439"/>
            <a:ext cx="9085608" cy="2350480"/>
          </a:xfrm>
        </p:spPr>
        <p:txBody>
          <a:bodyPr>
            <a:normAutofit/>
          </a:bodyPr>
          <a:lstStyle/>
          <a:p>
            <a:r>
              <a:rPr lang="en-US" sz="2300" dirty="0">
                <a:latin typeface="Tw Cen MT"/>
                <a:cs typeface="Tw Cen MT"/>
              </a:rPr>
              <a:t>is a powerful </a:t>
            </a:r>
            <a:r>
              <a:rPr lang="en-US" sz="2300" dirty="0" smtClean="0">
                <a:latin typeface="Tw Cen MT"/>
                <a:cs typeface="Tw Cen MT"/>
              </a:rPr>
              <a:t>antioxidant, </a:t>
            </a:r>
            <a:r>
              <a:rPr lang="en-US" sz="2300" dirty="0">
                <a:latin typeface="Tw Cen MT"/>
                <a:cs typeface="Tw Cen MT"/>
              </a:rPr>
              <a:t>which prevents the oxidation of fatty acids in cell membranes and protects the cell from damage. Indeed, a study with </a:t>
            </a:r>
            <a:r>
              <a:rPr lang="en-US" sz="2300" dirty="0" err="1" smtClean="0">
                <a:latin typeface="Tw Cen MT"/>
                <a:cs typeface="Tw Cen MT"/>
              </a:rPr>
              <a:t>élite</a:t>
            </a:r>
            <a:r>
              <a:rPr lang="en-US" sz="2300" dirty="0" smtClean="0">
                <a:latin typeface="Tw Cen MT"/>
                <a:cs typeface="Tw Cen MT"/>
              </a:rPr>
              <a:t> cyclists </a:t>
            </a:r>
            <a:r>
              <a:rPr lang="en-US" sz="2300" dirty="0">
                <a:latin typeface="Tw Cen MT"/>
                <a:cs typeface="Tw Cen MT"/>
              </a:rPr>
              <a:t>showed that vitamin E supplementation reduced the amount of free </a:t>
            </a:r>
            <a:r>
              <a:rPr lang="en-US" sz="2300" dirty="0" smtClean="0">
                <a:latin typeface="Tw Cen MT"/>
                <a:cs typeface="Tw Cen MT"/>
              </a:rPr>
              <a:t>radical damage </a:t>
            </a:r>
            <a:r>
              <a:rPr lang="en-US" sz="2300" dirty="0">
                <a:latin typeface="Tw Cen MT"/>
                <a:cs typeface="Tw Cen MT"/>
              </a:rPr>
              <a:t>following prolonged intense cycling to exhaustion, </a:t>
            </a:r>
            <a:r>
              <a:rPr lang="en-US" sz="2300" dirty="0" smtClean="0">
                <a:latin typeface="Tw Cen MT"/>
                <a:cs typeface="Tw Cen MT"/>
              </a:rPr>
              <a:t>compared </a:t>
            </a:r>
            <a:r>
              <a:rPr lang="en-US" sz="2300" dirty="0">
                <a:latin typeface="Tw Cen MT"/>
                <a:cs typeface="Tw Cen MT"/>
              </a:rPr>
              <a:t>with a placebo (</a:t>
            </a:r>
            <a:r>
              <a:rPr lang="en-US" sz="2300" dirty="0" err="1">
                <a:latin typeface="Tw Cen MT"/>
                <a:cs typeface="Tw Cen MT"/>
              </a:rPr>
              <a:t>Rokitzki</a:t>
            </a:r>
            <a:r>
              <a:rPr lang="en-US" sz="2300" dirty="0">
                <a:latin typeface="Tw Cen MT"/>
                <a:cs typeface="Tw Cen MT"/>
              </a:rPr>
              <a:t> </a:t>
            </a:r>
            <a:r>
              <a:rPr lang="en-US" sz="2300" i="1" dirty="0">
                <a:latin typeface="Tw Cen MT"/>
                <a:cs typeface="Tw Cen MT"/>
              </a:rPr>
              <a:t>et </a:t>
            </a:r>
            <a:r>
              <a:rPr lang="en-US" sz="2300" i="1" dirty="0" smtClean="0">
                <a:latin typeface="Tw Cen MT"/>
                <a:cs typeface="Tw Cen MT"/>
              </a:rPr>
              <a:t>al</a:t>
            </a:r>
            <a:r>
              <a:rPr lang="en-US" sz="2300" dirty="0" smtClean="0">
                <a:latin typeface="Tw Cen MT"/>
                <a:cs typeface="Tw Cen MT"/>
              </a:rPr>
              <a:t>)</a:t>
            </a:r>
            <a:r>
              <a:rPr lang="en-US" sz="2300" dirty="0">
                <a:latin typeface="Tw Cen MT"/>
                <a:cs typeface="Tw Cen MT"/>
              </a:rPr>
              <a:t>. </a:t>
            </a:r>
            <a:endParaRPr lang="en-US" sz="2300" dirty="0" smtClean="0">
              <a:effectLst/>
              <a:latin typeface="Tw Cen MT"/>
              <a:cs typeface="Tw Cen MT"/>
            </a:endParaRPr>
          </a:p>
        </p:txBody>
      </p:sp>
      <p:sp>
        <p:nvSpPr>
          <p:cNvPr id="5" name="Content Placeholder 2"/>
          <p:cNvSpPr txBox="1">
            <a:spLocks/>
          </p:cNvSpPr>
          <p:nvPr/>
        </p:nvSpPr>
        <p:spPr>
          <a:xfrm>
            <a:off x="0" y="4442342"/>
            <a:ext cx="9144000" cy="16536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300" dirty="0" err="1" smtClean="0">
                <a:latin typeface="Tw Cen MT"/>
                <a:cs typeface="Tw Cen MT"/>
              </a:rPr>
              <a:t>Vit</a:t>
            </a:r>
            <a:r>
              <a:rPr lang="en-US" sz="2300" dirty="0" smtClean="0">
                <a:latin typeface="Tw Cen MT"/>
                <a:cs typeface="Tw Cen MT"/>
              </a:rPr>
              <a:t> C has </a:t>
            </a:r>
            <a:r>
              <a:rPr lang="en-US" sz="2300" dirty="0">
                <a:latin typeface="Tw Cen MT"/>
                <a:cs typeface="Tw Cen MT"/>
              </a:rPr>
              <a:t>several </a:t>
            </a:r>
            <a:r>
              <a:rPr lang="en-US" sz="2300" dirty="0" smtClean="0">
                <a:latin typeface="Tw Cen MT"/>
                <a:cs typeface="Tw Cen MT"/>
              </a:rPr>
              <a:t>exercise related </a:t>
            </a:r>
            <a:r>
              <a:rPr lang="en-US" sz="2300" dirty="0">
                <a:latin typeface="Tw Cen MT"/>
                <a:cs typeface="Tw Cen MT"/>
              </a:rPr>
              <a:t>functions. It is required for </a:t>
            </a:r>
            <a:r>
              <a:rPr lang="en-US" sz="2300" dirty="0" smtClean="0">
                <a:latin typeface="Tw Cen MT"/>
                <a:cs typeface="Tw Cen MT"/>
              </a:rPr>
              <a:t>the formation </a:t>
            </a:r>
            <a:r>
              <a:rPr lang="en-US" sz="2300" dirty="0">
                <a:latin typeface="Tw Cen MT"/>
                <a:cs typeface="Tw Cen MT"/>
              </a:rPr>
              <a:t>of connective tissue and certain </a:t>
            </a:r>
            <a:r>
              <a:rPr lang="en-US" sz="2300" dirty="0" smtClean="0">
                <a:latin typeface="Tw Cen MT"/>
                <a:cs typeface="Tw Cen MT"/>
              </a:rPr>
              <a:t>hormones. </a:t>
            </a:r>
            <a:r>
              <a:rPr lang="en-US" sz="2300" dirty="0">
                <a:latin typeface="Tw Cen MT"/>
                <a:cs typeface="Tw Cen MT"/>
              </a:rPr>
              <a:t>the University of North Carolina, US found that vitamin C </a:t>
            </a:r>
            <a:r>
              <a:rPr lang="en-US" sz="2300" dirty="0" smtClean="0">
                <a:latin typeface="Tw Cen MT"/>
                <a:cs typeface="Tw Cen MT"/>
              </a:rPr>
              <a:t>before </a:t>
            </a:r>
            <a:r>
              <a:rPr lang="en-US" sz="2300" dirty="0">
                <a:latin typeface="Tw Cen MT"/>
                <a:cs typeface="Tw Cen MT"/>
              </a:rPr>
              <a:t>and after resistance exercise reduced post- exercise muscle soreness and muscle damage and promoted recovery (</a:t>
            </a:r>
            <a:r>
              <a:rPr lang="en-US" sz="2300" dirty="0" err="1">
                <a:latin typeface="Tw Cen MT"/>
                <a:cs typeface="Tw Cen MT"/>
              </a:rPr>
              <a:t>Bryer</a:t>
            </a:r>
            <a:r>
              <a:rPr lang="en-US" sz="2300" dirty="0">
                <a:latin typeface="Tw Cen MT"/>
                <a:cs typeface="Tw Cen MT"/>
              </a:rPr>
              <a:t> &amp; </a:t>
            </a:r>
            <a:r>
              <a:rPr lang="en-US" sz="2300" dirty="0" smtClean="0">
                <a:latin typeface="Tw Cen MT"/>
                <a:cs typeface="Tw Cen MT"/>
              </a:rPr>
              <a:t>Goldfarb)</a:t>
            </a:r>
            <a:r>
              <a:rPr lang="en-US" sz="2300" dirty="0">
                <a:latin typeface="Tw Cen MT"/>
                <a:cs typeface="Tw Cen MT"/>
              </a:rPr>
              <a:t>. </a:t>
            </a:r>
            <a:endParaRPr lang="en-US" sz="2300" dirty="0" smtClean="0">
              <a:latin typeface="Tw Cen MT"/>
              <a:cs typeface="Tw Cen MT"/>
            </a:endParaRPr>
          </a:p>
          <a:p>
            <a:endParaRPr lang="en-US" sz="2300" dirty="0">
              <a:effectLst/>
              <a:latin typeface="Tw Cen MT"/>
              <a:cs typeface="Tw Cen MT"/>
            </a:endParaRPr>
          </a:p>
        </p:txBody>
      </p:sp>
      <p:sp>
        <p:nvSpPr>
          <p:cNvPr id="6" name="Rectangle 5"/>
          <p:cNvSpPr/>
          <p:nvPr/>
        </p:nvSpPr>
        <p:spPr>
          <a:xfrm>
            <a:off x="473562" y="1612360"/>
            <a:ext cx="1983004"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500" b="1" dirty="0" smtClean="0">
                <a:solidFill>
                  <a:srgbClr val="FFFFFF"/>
                </a:solidFill>
              </a:rPr>
              <a:t>Vitamin E</a:t>
            </a:r>
            <a:endParaRPr lang="en-US" sz="2500" b="1" dirty="0">
              <a:solidFill>
                <a:srgbClr val="FFFFFF"/>
              </a:solidFill>
            </a:endParaRPr>
          </a:p>
        </p:txBody>
      </p:sp>
      <p:sp>
        <p:nvSpPr>
          <p:cNvPr id="7" name="Rectangle 6"/>
          <p:cNvSpPr/>
          <p:nvPr/>
        </p:nvSpPr>
        <p:spPr>
          <a:xfrm>
            <a:off x="458963" y="3945227"/>
            <a:ext cx="2555331"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Vitamin C</a:t>
            </a:r>
            <a:endParaRPr lang="en-US" sz="2400" dirty="0"/>
          </a:p>
        </p:txBody>
      </p:sp>
    </p:spTree>
    <p:extLst>
      <p:ext uri="{BB962C8B-B14F-4D97-AF65-F5344CB8AC3E}">
        <p14:creationId xmlns:p14="http://schemas.microsoft.com/office/powerpoint/2010/main" val="23754845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225" y="1650762"/>
            <a:ext cx="8798113" cy="1152295"/>
          </a:xfrm>
        </p:spPr>
        <p:txBody>
          <a:bodyPr>
            <a:noAutofit/>
          </a:bodyPr>
          <a:lstStyle/>
          <a:p>
            <a:r>
              <a:rPr lang="en-US" sz="2300" dirty="0" smtClean="0">
                <a:latin typeface="Tw Cen MT"/>
                <a:cs typeface="Tw Cen MT"/>
              </a:rPr>
              <a:t>There are </a:t>
            </a:r>
            <a:r>
              <a:rPr lang="en-US" sz="2300" dirty="0">
                <a:latin typeface="Tw Cen MT"/>
                <a:cs typeface="Tw Cen MT"/>
              </a:rPr>
              <a:t>involved in releasing energy from </a:t>
            </a:r>
            <a:r>
              <a:rPr lang="en-US" sz="2300" dirty="0" smtClean="0">
                <a:latin typeface="Tw Cen MT"/>
                <a:cs typeface="Tw Cen MT"/>
              </a:rPr>
              <a:t>food</a:t>
            </a:r>
            <a:r>
              <a:rPr lang="en-US" sz="2300" dirty="0">
                <a:latin typeface="Tw Cen MT"/>
                <a:cs typeface="Tw Cen MT"/>
              </a:rPr>
              <a:t>. Since requirements for these are based on the amount of carbohydrate and calories consumed, athletes do need more than sedentary people. </a:t>
            </a:r>
            <a:endParaRPr lang="en-US" sz="2300" dirty="0" smtClean="0">
              <a:latin typeface="Tw Cen MT"/>
              <a:cs typeface="Tw Cen MT"/>
            </a:endParaRPr>
          </a:p>
          <a:p>
            <a:endParaRPr lang="en-US" sz="2300" dirty="0">
              <a:latin typeface="Tw Cen MT"/>
              <a:cs typeface="Tw Cen MT"/>
            </a:endParaRPr>
          </a:p>
        </p:txBody>
      </p:sp>
      <p:sp>
        <p:nvSpPr>
          <p:cNvPr id="4" name="Rectangle 3"/>
          <p:cNvSpPr/>
          <p:nvPr/>
        </p:nvSpPr>
        <p:spPr>
          <a:xfrm>
            <a:off x="238226" y="1123700"/>
            <a:ext cx="7951411"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t>The B vitamins thiamin (B1), riboflavin (B2) and niacin (B3</a:t>
            </a:r>
            <a:r>
              <a:rPr lang="en-US" sz="2400" dirty="0" smtClean="0"/>
              <a:t>) </a:t>
            </a:r>
            <a:endParaRPr lang="en-US" sz="2400" dirty="0"/>
          </a:p>
        </p:txBody>
      </p:sp>
      <p:sp>
        <p:nvSpPr>
          <p:cNvPr id="5" name="Rectangle 4"/>
          <p:cNvSpPr/>
          <p:nvPr/>
        </p:nvSpPr>
        <p:spPr>
          <a:xfrm>
            <a:off x="194431" y="2949349"/>
            <a:ext cx="2555331"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Vitamin B6</a:t>
            </a:r>
            <a:endParaRPr lang="en-US" sz="2400" dirty="0"/>
          </a:p>
        </p:txBody>
      </p:sp>
      <p:sp>
        <p:nvSpPr>
          <p:cNvPr id="6" name="Content Placeholder 2"/>
          <p:cNvSpPr txBox="1">
            <a:spLocks/>
          </p:cNvSpPr>
          <p:nvPr/>
        </p:nvSpPr>
        <p:spPr>
          <a:xfrm>
            <a:off x="209030" y="3452880"/>
            <a:ext cx="8798112" cy="115229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err="1" smtClean="0">
                <a:latin typeface="Tw Cen MT"/>
                <a:cs typeface="Tw Cen MT"/>
              </a:rPr>
              <a:t>Vit</a:t>
            </a:r>
            <a:r>
              <a:rPr lang="en-US" sz="2400" dirty="0" smtClean="0">
                <a:latin typeface="Tw Cen MT"/>
                <a:cs typeface="Tw Cen MT"/>
              </a:rPr>
              <a:t> B6 is </a:t>
            </a:r>
            <a:r>
              <a:rPr lang="en-US" sz="2400" dirty="0">
                <a:latin typeface="Tw Cen MT"/>
                <a:cs typeface="Tw Cen MT"/>
              </a:rPr>
              <a:t>involved in protein and amino acid metabolism. It is needed for making red blood cells and new proteins so the right amount of vitamin B6 is very important to athletes. </a:t>
            </a:r>
          </a:p>
        </p:txBody>
      </p:sp>
      <p:sp>
        <p:nvSpPr>
          <p:cNvPr id="7" name="Rectangle 6"/>
          <p:cNvSpPr/>
          <p:nvPr/>
        </p:nvSpPr>
        <p:spPr>
          <a:xfrm>
            <a:off x="209029" y="4751165"/>
            <a:ext cx="4082867"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t>Pantothenic acid (vitamin B5) </a:t>
            </a:r>
          </a:p>
        </p:txBody>
      </p:sp>
      <p:sp>
        <p:nvSpPr>
          <p:cNvPr id="9" name="Content Placeholder 2"/>
          <p:cNvSpPr txBox="1">
            <a:spLocks/>
          </p:cNvSpPr>
          <p:nvPr/>
        </p:nvSpPr>
        <p:spPr>
          <a:xfrm>
            <a:off x="194432" y="5232647"/>
            <a:ext cx="8798112" cy="115229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Tw Cen MT"/>
                <a:cs typeface="Tw Cen MT"/>
              </a:rPr>
              <a:t>is necessary for making glucose and fatty acids from other metabolites in the body. It is also used in the manufacture of steroid hormones and brain chemicals. </a:t>
            </a:r>
          </a:p>
        </p:txBody>
      </p:sp>
    </p:spTree>
    <p:extLst>
      <p:ext uri="{BB962C8B-B14F-4D97-AF65-F5344CB8AC3E}">
        <p14:creationId xmlns:p14="http://schemas.microsoft.com/office/powerpoint/2010/main" val="2268753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637" y="1442869"/>
            <a:ext cx="8783514" cy="1167941"/>
          </a:xfrm>
        </p:spPr>
        <p:txBody>
          <a:bodyPr>
            <a:noAutofit/>
          </a:bodyPr>
          <a:lstStyle/>
          <a:p>
            <a:r>
              <a:rPr lang="en-US" sz="2300" dirty="0">
                <a:latin typeface="Tw Cen MT"/>
                <a:cs typeface="Tw Cen MT"/>
              </a:rPr>
              <a:t>are both involved with red blood cell production in the bone marrow. They are also needed for cell division, and protein and DNA manufacture. Clearly, exercise increases all of these processes and therefore your requirements for folic acid and vitamin B12 </a:t>
            </a:r>
            <a:endParaRPr lang="en-US" sz="2300" dirty="0" smtClean="0">
              <a:latin typeface="Tw Cen MT"/>
              <a:cs typeface="Tw Cen MT"/>
            </a:endParaRPr>
          </a:p>
          <a:p>
            <a:endParaRPr lang="en-US" sz="2300" dirty="0">
              <a:latin typeface="Tw Cen MT"/>
              <a:cs typeface="Tw Cen MT"/>
            </a:endParaRPr>
          </a:p>
        </p:txBody>
      </p:sp>
      <p:sp>
        <p:nvSpPr>
          <p:cNvPr id="4" name="Rectangle 3"/>
          <p:cNvSpPr/>
          <p:nvPr/>
        </p:nvSpPr>
        <p:spPr>
          <a:xfrm>
            <a:off x="194431" y="990600"/>
            <a:ext cx="3440542"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latin typeface="Tw Cen MT"/>
                <a:cs typeface="Tw Cen MT"/>
              </a:rPr>
              <a:t>Folic acid and vitamin B12 </a:t>
            </a:r>
          </a:p>
        </p:txBody>
      </p:sp>
      <p:sp>
        <p:nvSpPr>
          <p:cNvPr id="5" name="Rectangle 4"/>
          <p:cNvSpPr/>
          <p:nvPr/>
        </p:nvSpPr>
        <p:spPr>
          <a:xfrm>
            <a:off x="194431" y="2909504"/>
            <a:ext cx="2555331"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latin typeface="Tw Cen MT"/>
                <a:cs typeface="Tw Cen MT"/>
              </a:rPr>
              <a:t>Beta-carotene </a:t>
            </a:r>
          </a:p>
        </p:txBody>
      </p:sp>
      <p:sp>
        <p:nvSpPr>
          <p:cNvPr id="6" name="Rectangle 5"/>
          <p:cNvSpPr/>
          <p:nvPr/>
        </p:nvSpPr>
        <p:spPr>
          <a:xfrm>
            <a:off x="150637" y="4580970"/>
            <a:ext cx="2555331"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Tw Cen MT"/>
                <a:cs typeface="Tw Cen MT"/>
              </a:rPr>
              <a:t>Calcium</a:t>
            </a:r>
            <a:endParaRPr lang="en-US" sz="2400" dirty="0">
              <a:latin typeface="Tw Cen MT"/>
              <a:cs typeface="Tw Cen MT"/>
            </a:endParaRPr>
          </a:p>
        </p:txBody>
      </p:sp>
      <p:sp>
        <p:nvSpPr>
          <p:cNvPr id="7" name="Content Placeholder 2"/>
          <p:cNvSpPr txBox="1">
            <a:spLocks/>
          </p:cNvSpPr>
          <p:nvPr/>
        </p:nvSpPr>
        <p:spPr>
          <a:xfrm>
            <a:off x="150637" y="3363570"/>
            <a:ext cx="8783514" cy="11679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Tw Cen MT"/>
                <a:cs typeface="Tw Cen MT"/>
              </a:rPr>
              <a:t>Is </a:t>
            </a:r>
            <a:r>
              <a:rPr lang="en-US" sz="2400" dirty="0">
                <a:latin typeface="Tw Cen MT"/>
                <a:cs typeface="Tw Cen MT"/>
              </a:rPr>
              <a:t>one of 600 carotenoid pigments which give fruit and vegetables their yellow, orange and red </a:t>
            </a:r>
            <a:r>
              <a:rPr lang="en-US" sz="2400" dirty="0" err="1">
                <a:latin typeface="Tw Cen MT"/>
                <a:cs typeface="Tw Cen MT"/>
              </a:rPr>
              <a:t>colours</a:t>
            </a:r>
            <a:r>
              <a:rPr lang="en-US" sz="2400" dirty="0" smtClean="0">
                <a:latin typeface="Tw Cen MT"/>
                <a:cs typeface="Tw Cen MT"/>
              </a:rPr>
              <a:t>. </a:t>
            </a:r>
            <a:r>
              <a:rPr lang="en-US" sz="2400" dirty="0">
                <a:latin typeface="Tw Cen MT"/>
                <a:cs typeface="Tw Cen MT"/>
              </a:rPr>
              <a:t>Beta-carotene enhances the antioxidant function of vitamin </a:t>
            </a:r>
            <a:r>
              <a:rPr lang="en-US" sz="2400" dirty="0" smtClean="0">
                <a:latin typeface="Tw Cen MT"/>
                <a:cs typeface="Tw Cen MT"/>
              </a:rPr>
              <a:t>E.</a:t>
            </a:r>
            <a:endParaRPr lang="en-US" sz="2400" dirty="0">
              <a:latin typeface="Tw Cen MT"/>
              <a:cs typeface="Tw Cen MT"/>
            </a:endParaRPr>
          </a:p>
        </p:txBody>
      </p:sp>
      <p:sp>
        <p:nvSpPr>
          <p:cNvPr id="8" name="Content Placeholder 2"/>
          <p:cNvSpPr txBox="1">
            <a:spLocks/>
          </p:cNvSpPr>
          <p:nvPr/>
        </p:nvSpPr>
        <p:spPr>
          <a:xfrm>
            <a:off x="0" y="4991246"/>
            <a:ext cx="9144000" cy="11679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Tw Cen MT"/>
                <a:cs typeface="Tw Cen MT"/>
              </a:rPr>
              <a:t>Is </a:t>
            </a:r>
            <a:r>
              <a:rPr lang="en-US" sz="2400" dirty="0">
                <a:latin typeface="Tw Cen MT"/>
                <a:cs typeface="Tw Cen MT"/>
              </a:rPr>
              <a:t>an important mineral in bone formation, but it also plays an important role in muscle growth, muscle contraction and nerve transmission. </a:t>
            </a:r>
            <a:endParaRPr lang="en-US" sz="2400" dirty="0" smtClean="0">
              <a:latin typeface="Tw Cen MT"/>
              <a:cs typeface="Tw Cen MT"/>
            </a:endParaRPr>
          </a:p>
          <a:p>
            <a:endParaRPr lang="en-US" sz="2400" dirty="0">
              <a:latin typeface="Tw Cen MT"/>
              <a:cs typeface="Tw Cen MT"/>
            </a:endParaRPr>
          </a:p>
        </p:txBody>
      </p:sp>
    </p:spTree>
    <p:extLst>
      <p:ext uri="{BB962C8B-B14F-4D97-AF65-F5344CB8AC3E}">
        <p14:creationId xmlns:p14="http://schemas.microsoft.com/office/powerpoint/2010/main" val="41282700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229600" cy="1538640"/>
          </a:xfrm>
        </p:spPr>
        <p:txBody>
          <a:bodyPr>
            <a:normAutofit/>
          </a:bodyPr>
          <a:lstStyle/>
          <a:p>
            <a:r>
              <a:rPr lang="en-US" sz="2300" dirty="0" smtClean="0">
                <a:latin typeface="Tw Cen MT"/>
                <a:cs typeface="Tw Cen MT"/>
              </a:rPr>
              <a:t>Is </a:t>
            </a:r>
            <a:r>
              <a:rPr lang="en-US" sz="2300" dirty="0">
                <a:latin typeface="Tw Cen MT"/>
                <a:cs typeface="Tw Cen MT"/>
              </a:rPr>
              <a:t>important for athletes. Its major function is in the formation of </a:t>
            </a:r>
            <a:r>
              <a:rPr lang="en-US" sz="2300" dirty="0" err="1">
                <a:latin typeface="Tw Cen MT"/>
                <a:cs typeface="Tw Cen MT"/>
              </a:rPr>
              <a:t>haemoglobin</a:t>
            </a:r>
            <a:r>
              <a:rPr lang="en-US" sz="2300" dirty="0">
                <a:latin typeface="Tw Cen MT"/>
                <a:cs typeface="Tw Cen MT"/>
              </a:rPr>
              <a:t> (which transports oxygen in the blood) and myoglobin (which transports oxygen in the muscle cells). Many muscle enzymes involved in energy metabolism require iron. </a:t>
            </a:r>
            <a:endParaRPr lang="en-US" sz="2300" dirty="0" smtClean="0">
              <a:latin typeface="Tw Cen MT"/>
              <a:cs typeface="Tw Cen MT"/>
            </a:endParaRPr>
          </a:p>
        </p:txBody>
      </p:sp>
      <p:sp>
        <p:nvSpPr>
          <p:cNvPr id="4" name="Rectangle 3"/>
          <p:cNvSpPr/>
          <p:nvPr/>
        </p:nvSpPr>
        <p:spPr>
          <a:xfrm>
            <a:off x="458963" y="1031104"/>
            <a:ext cx="1586559"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Tw Cen MT"/>
                <a:cs typeface="Tw Cen MT"/>
              </a:rPr>
              <a:t>Iron</a:t>
            </a:r>
            <a:endParaRPr lang="en-US" sz="2400" dirty="0">
              <a:latin typeface="Tw Cen MT"/>
              <a:cs typeface="Tw Cen MT"/>
            </a:endParaRPr>
          </a:p>
        </p:txBody>
      </p:sp>
      <p:grpSp>
        <p:nvGrpSpPr>
          <p:cNvPr id="7" name="Group 6"/>
          <p:cNvGrpSpPr/>
          <p:nvPr/>
        </p:nvGrpSpPr>
        <p:grpSpPr>
          <a:xfrm>
            <a:off x="1096635" y="3447780"/>
            <a:ext cx="6584648" cy="2771881"/>
            <a:chOff x="817504" y="3280395"/>
            <a:chExt cx="7241571" cy="3048420"/>
          </a:xfrm>
        </p:grpSpPr>
        <p:pic>
          <p:nvPicPr>
            <p:cNvPr id="5" name="Picture 4" descr="zat besi 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04" y="3557780"/>
              <a:ext cx="3703595" cy="2771035"/>
            </a:xfrm>
            <a:prstGeom prst="rect">
              <a:avLst/>
            </a:prstGeom>
            <a:ln>
              <a:noFill/>
            </a:ln>
            <a:effectLst>
              <a:softEdge rad="112500"/>
            </a:effectLst>
          </p:spPr>
        </p:pic>
        <p:pic>
          <p:nvPicPr>
            <p:cNvPr id="6" name="Picture 5" descr="zat besi 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55480" y="3280395"/>
              <a:ext cx="3703595" cy="2771035"/>
            </a:xfrm>
            <a:prstGeom prst="rect">
              <a:avLst/>
            </a:prstGeom>
            <a:ln>
              <a:noFill/>
            </a:ln>
            <a:effectLst>
              <a:softEdge rad="112500"/>
            </a:effectLst>
          </p:spPr>
        </p:pic>
      </p:grpSp>
    </p:spTree>
    <p:extLst>
      <p:ext uri="{BB962C8B-B14F-4D97-AF65-F5344CB8AC3E}">
        <p14:creationId xmlns:p14="http://schemas.microsoft.com/office/powerpoint/2010/main" val="40911049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10-15 at 9.06.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8" y="274638"/>
            <a:ext cx="9050525" cy="5886244"/>
          </a:xfrm>
          <a:prstGeom prst="rect">
            <a:avLst/>
          </a:prstGeom>
        </p:spPr>
      </p:pic>
    </p:spTree>
    <p:extLst>
      <p:ext uri="{BB962C8B-B14F-4D97-AF65-F5344CB8AC3E}">
        <p14:creationId xmlns:p14="http://schemas.microsoft.com/office/powerpoint/2010/main" val="2168888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1F497D"/>
              </a:solidFill>
            </a:endParaRPr>
          </a:p>
        </p:txBody>
      </p:sp>
      <p:pic>
        <p:nvPicPr>
          <p:cNvPr id="4" name="Picture 3" descr="Screen Shot 2015-10-15 at 9.07.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1499"/>
            <a:ext cx="9144000" cy="4336211"/>
          </a:xfrm>
          <a:prstGeom prst="rect">
            <a:avLst/>
          </a:prstGeom>
        </p:spPr>
      </p:pic>
    </p:spTree>
    <p:extLst>
      <p:ext uri="{BB962C8B-B14F-4D97-AF65-F5344CB8AC3E}">
        <p14:creationId xmlns:p14="http://schemas.microsoft.com/office/powerpoint/2010/main" val="12659200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9804"/>
            <a:ext cx="8229600" cy="1143000"/>
          </a:xfrm>
        </p:spPr>
        <p:txBody>
          <a:bodyPr>
            <a:normAutofit/>
          </a:bodyPr>
          <a:lstStyle/>
          <a:p>
            <a:r>
              <a:rPr lang="en-US" sz="5400" b="1" dirty="0" smtClean="0"/>
              <a:t>MINERAL</a:t>
            </a:r>
            <a:endParaRPr lang="en-US" sz="5400" b="1" dirty="0"/>
          </a:p>
        </p:txBody>
      </p:sp>
    </p:spTree>
    <p:extLst>
      <p:ext uri="{BB962C8B-B14F-4D97-AF65-F5344CB8AC3E}">
        <p14:creationId xmlns:p14="http://schemas.microsoft.com/office/powerpoint/2010/main" val="22512099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pPr algn="l"/>
            <a:r>
              <a:rPr lang="en-US" dirty="0" smtClean="0">
                <a:solidFill>
                  <a:srgbClr val="000000"/>
                </a:solidFill>
              </a:rPr>
              <a:t>AIR</a:t>
            </a:r>
            <a:endParaRPr lang="en-US" dirty="0">
              <a:solidFill>
                <a:srgbClr val="000000"/>
              </a:solidFill>
            </a:endParaRPr>
          </a:p>
        </p:txBody>
      </p:sp>
      <p:sp>
        <p:nvSpPr>
          <p:cNvPr id="3" name="Content Placeholder 2"/>
          <p:cNvSpPr>
            <a:spLocks noGrp="1"/>
          </p:cNvSpPr>
          <p:nvPr>
            <p:ph idx="1"/>
          </p:nvPr>
        </p:nvSpPr>
        <p:spPr>
          <a:xfrm>
            <a:off x="282020" y="1352012"/>
            <a:ext cx="8633379" cy="4525963"/>
          </a:xfrm>
        </p:spPr>
        <p:txBody>
          <a:bodyPr/>
          <a:lstStyle/>
          <a:p>
            <a:r>
              <a:rPr lang="en-US" dirty="0" smtClean="0">
                <a:latin typeface="Tw Cen MT"/>
                <a:cs typeface="Tw Cen MT"/>
              </a:rPr>
              <a:t>Water is one of the most important nutrients in your sports diet.</a:t>
            </a:r>
          </a:p>
          <a:p>
            <a:endParaRPr lang="en-US" dirty="0">
              <a:latin typeface="Tw Cen MT"/>
              <a:cs typeface="Tw Cen MT"/>
            </a:endParaRPr>
          </a:p>
        </p:txBody>
      </p:sp>
      <p:pic>
        <p:nvPicPr>
          <p:cNvPr id="4" name="Picture 3" descr="water 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435" y="2419883"/>
            <a:ext cx="5255382" cy="3673235"/>
          </a:xfrm>
          <a:prstGeom prst="rect">
            <a:avLst/>
          </a:prstGeom>
          <a:ln>
            <a:noFill/>
          </a:ln>
          <a:effectLst>
            <a:softEdge rad="112500"/>
          </a:effectLst>
        </p:spPr>
      </p:pic>
    </p:spTree>
    <p:extLst>
      <p:ext uri="{BB962C8B-B14F-4D97-AF65-F5344CB8AC3E}">
        <p14:creationId xmlns:p14="http://schemas.microsoft.com/office/powerpoint/2010/main" val="31330502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Grp="1" noChangeArrowheads="1"/>
          </p:cNvSpPr>
          <p:nvPr>
            <p:ph idx="1"/>
          </p:nvPr>
        </p:nvSpPr>
        <p:spPr bwMode="auto">
          <a:xfrm>
            <a:off x="457200" y="1066800"/>
            <a:ext cx="822960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3600" b="1" dirty="0">
                <a:latin typeface="Tw Cen MT"/>
                <a:cs typeface="Tw Cen MT"/>
              </a:rPr>
              <a:t>Water &amp; Body fluid regulation by the electrolytes: Sodium, Potassium, Chloride</a:t>
            </a:r>
          </a:p>
        </p:txBody>
      </p:sp>
      <p:sp>
        <p:nvSpPr>
          <p:cNvPr id="8" name="Rectangle 5"/>
          <p:cNvSpPr>
            <a:spLocks noChangeArrowheads="1"/>
          </p:cNvSpPr>
          <p:nvPr/>
        </p:nvSpPr>
        <p:spPr bwMode="auto">
          <a:xfrm>
            <a:off x="0" y="3276600"/>
            <a:ext cx="9144000" cy="3581400"/>
          </a:xfrm>
          <a:prstGeom prst="rect">
            <a:avLst/>
          </a:prstGeom>
          <a:solidFill>
            <a:srgbClr val="CCFF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grpSp>
        <p:nvGrpSpPr>
          <p:cNvPr id="9" name="Group 61"/>
          <p:cNvGrpSpPr>
            <a:grpSpLocks/>
          </p:cNvGrpSpPr>
          <p:nvPr/>
        </p:nvGrpSpPr>
        <p:grpSpPr bwMode="auto">
          <a:xfrm>
            <a:off x="304800" y="3657600"/>
            <a:ext cx="2209800" cy="2057400"/>
            <a:chOff x="1680" y="2256"/>
            <a:chExt cx="1392" cy="1296"/>
          </a:xfrm>
        </p:grpSpPr>
        <p:sp>
          <p:nvSpPr>
            <p:cNvPr id="10" name="AutoShape 18"/>
            <p:cNvSpPr>
              <a:spLocks noChangeArrowheads="1"/>
            </p:cNvSpPr>
            <p:nvPr/>
          </p:nvSpPr>
          <p:spPr bwMode="auto">
            <a:xfrm>
              <a:off x="2160" y="2736"/>
              <a:ext cx="432" cy="336"/>
            </a:xfrm>
            <a:prstGeom prst="octagon">
              <a:avLst>
                <a:gd name="adj" fmla="val 29287"/>
              </a:avLst>
            </a:prstGeom>
            <a:solidFill>
              <a:srgbClr val="FFCCFF"/>
            </a:solidFill>
            <a:ln w="12700" cap="sq">
              <a:noFill/>
              <a:miter lim="800000"/>
              <a:headEnd type="none" w="sm" len="sm"/>
              <a:tailEnd type="none" w="sm" len="sm"/>
            </a:ln>
          </p:spPr>
          <p:txBody>
            <a:bodyPr wrap="none" anchor="ctr"/>
            <a:lstStyle/>
            <a:p>
              <a:pPr algn="ctr">
                <a:defRPr/>
              </a:pPr>
              <a:r>
                <a:rPr lang="en-US" b="1" dirty="0">
                  <a:solidFill>
                    <a:schemeClr val="tx1">
                      <a:lumMod val="50000"/>
                    </a:schemeClr>
                  </a:solidFill>
                  <a:latin typeface="Arial" pitchFamily="34" charset="0"/>
                  <a:ea typeface="+mn-ea"/>
                  <a:cs typeface="Arial" pitchFamily="34" charset="0"/>
                </a:rPr>
                <a:t>Na</a:t>
              </a:r>
              <a:r>
                <a:rPr lang="en-US" sz="2400" b="1" baseline="30000" dirty="0">
                  <a:solidFill>
                    <a:schemeClr val="tx1">
                      <a:lumMod val="50000"/>
                    </a:schemeClr>
                  </a:solidFill>
                  <a:latin typeface="Arial" pitchFamily="34" charset="0"/>
                  <a:ea typeface="+mn-ea"/>
                  <a:cs typeface="Arial" pitchFamily="34" charset="0"/>
                </a:rPr>
                <a:t>+</a:t>
              </a:r>
            </a:p>
          </p:txBody>
        </p:sp>
        <p:grpSp>
          <p:nvGrpSpPr>
            <p:cNvPr id="11" name="Group 23"/>
            <p:cNvGrpSpPr>
              <a:grpSpLocks/>
            </p:cNvGrpSpPr>
            <p:nvPr/>
          </p:nvGrpSpPr>
          <p:grpSpPr bwMode="auto">
            <a:xfrm>
              <a:off x="2208" y="2256"/>
              <a:ext cx="480" cy="480"/>
              <a:chOff x="1104" y="3312"/>
              <a:chExt cx="480" cy="480"/>
            </a:xfrm>
          </p:grpSpPr>
          <p:sp>
            <p:nvSpPr>
              <p:cNvPr id="24" name="Oval 24"/>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25" name="Oval 25"/>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26" name="Oval 26"/>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12" name="Group 28"/>
            <p:cNvGrpSpPr>
              <a:grpSpLocks/>
            </p:cNvGrpSpPr>
            <p:nvPr/>
          </p:nvGrpSpPr>
          <p:grpSpPr bwMode="auto">
            <a:xfrm rot="-5400000">
              <a:off x="1680" y="2640"/>
              <a:ext cx="480" cy="480"/>
              <a:chOff x="1104" y="3312"/>
              <a:chExt cx="480" cy="480"/>
            </a:xfrm>
          </p:grpSpPr>
          <p:sp>
            <p:nvSpPr>
              <p:cNvPr id="21" name="Oval 29"/>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22" name="Oval 30"/>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23" name="Oval 31"/>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13" name="Group 32"/>
            <p:cNvGrpSpPr>
              <a:grpSpLocks/>
            </p:cNvGrpSpPr>
            <p:nvPr/>
          </p:nvGrpSpPr>
          <p:grpSpPr bwMode="auto">
            <a:xfrm rot="5400000">
              <a:off x="2592" y="2688"/>
              <a:ext cx="480" cy="480"/>
              <a:chOff x="1104" y="3312"/>
              <a:chExt cx="480" cy="480"/>
            </a:xfrm>
          </p:grpSpPr>
          <p:sp>
            <p:nvSpPr>
              <p:cNvPr id="18" name="Oval 33"/>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19" name="Oval 34"/>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20" name="Oval 35"/>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dirty="0"/>
                  <a:t>H</a:t>
                </a:r>
                <a:r>
                  <a:rPr lang="en-US" sz="2400" b="1" baseline="30000" dirty="0"/>
                  <a:t>+</a:t>
                </a:r>
              </a:p>
            </p:txBody>
          </p:sp>
        </p:grpSp>
        <p:grpSp>
          <p:nvGrpSpPr>
            <p:cNvPr id="14" name="Group 36"/>
            <p:cNvGrpSpPr>
              <a:grpSpLocks/>
            </p:cNvGrpSpPr>
            <p:nvPr/>
          </p:nvGrpSpPr>
          <p:grpSpPr bwMode="auto">
            <a:xfrm flipV="1">
              <a:off x="2208" y="3072"/>
              <a:ext cx="480" cy="480"/>
              <a:chOff x="1104" y="3312"/>
              <a:chExt cx="480" cy="480"/>
            </a:xfrm>
          </p:grpSpPr>
          <p:sp>
            <p:nvSpPr>
              <p:cNvPr id="15" name="Oval 37"/>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16" name="Oval 38"/>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17" name="Oval 39"/>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grpSp>
        <p:nvGrpSpPr>
          <p:cNvPr id="27" name="Group 60"/>
          <p:cNvGrpSpPr>
            <a:grpSpLocks/>
          </p:cNvGrpSpPr>
          <p:nvPr/>
        </p:nvGrpSpPr>
        <p:grpSpPr bwMode="auto">
          <a:xfrm>
            <a:off x="3886200" y="4267200"/>
            <a:ext cx="1752600" cy="1676400"/>
            <a:chOff x="4032" y="2352"/>
            <a:chExt cx="1104" cy="1056"/>
          </a:xfrm>
        </p:grpSpPr>
        <p:sp>
          <p:nvSpPr>
            <p:cNvPr id="28" name="AutoShape 20"/>
            <p:cNvSpPr>
              <a:spLocks noChangeArrowheads="1"/>
            </p:cNvSpPr>
            <p:nvPr/>
          </p:nvSpPr>
          <p:spPr bwMode="auto">
            <a:xfrm>
              <a:off x="4320" y="2640"/>
              <a:ext cx="528" cy="480"/>
            </a:xfrm>
            <a:prstGeom prst="diamond">
              <a:avLst/>
            </a:prstGeom>
            <a:solidFill>
              <a:srgbClr val="FF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a:r>
                <a:rPr lang="en-US" b="1">
                  <a:solidFill>
                    <a:srgbClr val="00B050"/>
                  </a:solidFill>
                </a:rPr>
                <a:t>Cl</a:t>
              </a:r>
              <a:r>
                <a:rPr lang="en-US" sz="2400" b="1" baseline="30000">
                  <a:solidFill>
                    <a:srgbClr val="00B050"/>
                  </a:solidFill>
                </a:rPr>
                <a:t>-</a:t>
              </a:r>
            </a:p>
          </p:txBody>
        </p:sp>
        <p:grpSp>
          <p:nvGrpSpPr>
            <p:cNvPr id="29" name="Group 41"/>
            <p:cNvGrpSpPr>
              <a:grpSpLocks/>
            </p:cNvGrpSpPr>
            <p:nvPr/>
          </p:nvGrpSpPr>
          <p:grpSpPr bwMode="auto">
            <a:xfrm rot="7419773">
              <a:off x="4032" y="2352"/>
              <a:ext cx="480" cy="480"/>
              <a:chOff x="1104" y="3312"/>
              <a:chExt cx="480" cy="480"/>
            </a:xfrm>
          </p:grpSpPr>
          <p:sp>
            <p:nvSpPr>
              <p:cNvPr id="42" name="Oval 42"/>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43" name="Oval 43"/>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44" name="Oval 44"/>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30" name="Group 45"/>
            <p:cNvGrpSpPr>
              <a:grpSpLocks/>
            </p:cNvGrpSpPr>
            <p:nvPr/>
          </p:nvGrpSpPr>
          <p:grpSpPr bwMode="auto">
            <a:xfrm rot="2878273" flipV="1">
              <a:off x="4656" y="2352"/>
              <a:ext cx="480" cy="480"/>
              <a:chOff x="1104" y="3312"/>
              <a:chExt cx="480" cy="480"/>
            </a:xfrm>
          </p:grpSpPr>
          <p:sp>
            <p:nvSpPr>
              <p:cNvPr id="39" name="Oval 46"/>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40" name="Oval 47"/>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41" name="Oval 48"/>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31" name="Group 49"/>
            <p:cNvGrpSpPr>
              <a:grpSpLocks/>
            </p:cNvGrpSpPr>
            <p:nvPr/>
          </p:nvGrpSpPr>
          <p:grpSpPr bwMode="auto">
            <a:xfrm rot="2077063">
              <a:off x="4032" y="2928"/>
              <a:ext cx="480" cy="480"/>
              <a:chOff x="1104" y="3312"/>
              <a:chExt cx="480" cy="480"/>
            </a:xfrm>
          </p:grpSpPr>
          <p:sp>
            <p:nvSpPr>
              <p:cNvPr id="36" name="Oval 50"/>
              <p:cNvSpPr>
                <a:spLocks noChangeArrowheads="1"/>
              </p:cNvSpPr>
              <p:nvPr/>
            </p:nvSpPr>
            <p:spPr bwMode="auto">
              <a:xfrm flipH="1" flipV="1">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37" name="Oval 51"/>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38" name="Oval 52"/>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32" name="Group 53"/>
            <p:cNvGrpSpPr>
              <a:grpSpLocks/>
            </p:cNvGrpSpPr>
            <p:nvPr/>
          </p:nvGrpSpPr>
          <p:grpSpPr bwMode="auto">
            <a:xfrm rot="-3480390">
              <a:off x="4656" y="2928"/>
              <a:ext cx="480" cy="480"/>
              <a:chOff x="1104" y="3312"/>
              <a:chExt cx="480" cy="480"/>
            </a:xfrm>
          </p:grpSpPr>
          <p:sp>
            <p:nvSpPr>
              <p:cNvPr id="33" name="Oval 54"/>
              <p:cNvSpPr>
                <a:spLocks noChangeArrowheads="1"/>
              </p:cNvSpPr>
              <p:nvPr/>
            </p:nvSpPr>
            <p:spPr bwMode="auto">
              <a:xfrm flipH="1" flipV="1">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34" name="Oval 55"/>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35" name="Oval 56"/>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grpSp>
        <p:nvGrpSpPr>
          <p:cNvPr id="45" name="Group 62"/>
          <p:cNvGrpSpPr>
            <a:grpSpLocks/>
          </p:cNvGrpSpPr>
          <p:nvPr/>
        </p:nvGrpSpPr>
        <p:grpSpPr bwMode="auto">
          <a:xfrm>
            <a:off x="5638800" y="5943600"/>
            <a:ext cx="762000" cy="762000"/>
            <a:chOff x="1104" y="3312"/>
            <a:chExt cx="480" cy="480"/>
          </a:xfrm>
        </p:grpSpPr>
        <p:sp>
          <p:nvSpPr>
            <p:cNvPr id="46" name="Oval 63"/>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47" name="Oval 64"/>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48" name="Oval 65"/>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49" name="Group 66"/>
          <p:cNvGrpSpPr>
            <a:grpSpLocks/>
          </p:cNvGrpSpPr>
          <p:nvPr/>
        </p:nvGrpSpPr>
        <p:grpSpPr bwMode="auto">
          <a:xfrm rot="-2881828">
            <a:off x="6934200" y="5943600"/>
            <a:ext cx="762000" cy="762000"/>
            <a:chOff x="1104" y="3312"/>
            <a:chExt cx="480" cy="480"/>
          </a:xfrm>
        </p:grpSpPr>
        <p:sp>
          <p:nvSpPr>
            <p:cNvPr id="50" name="Oval 67"/>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51" name="Oval 68"/>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52" name="Oval 69"/>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53" name="Group 70"/>
          <p:cNvGrpSpPr>
            <a:grpSpLocks/>
          </p:cNvGrpSpPr>
          <p:nvPr/>
        </p:nvGrpSpPr>
        <p:grpSpPr bwMode="auto">
          <a:xfrm rot="-9489247">
            <a:off x="3048000" y="5943600"/>
            <a:ext cx="762000" cy="762000"/>
            <a:chOff x="1104" y="3312"/>
            <a:chExt cx="480" cy="480"/>
          </a:xfrm>
        </p:grpSpPr>
        <p:sp>
          <p:nvSpPr>
            <p:cNvPr id="54" name="Oval 71"/>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55" name="Oval 72"/>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56" name="Oval 73"/>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57" name="Group 78"/>
          <p:cNvGrpSpPr>
            <a:grpSpLocks/>
          </p:cNvGrpSpPr>
          <p:nvPr/>
        </p:nvGrpSpPr>
        <p:grpSpPr bwMode="auto">
          <a:xfrm rot="1523493">
            <a:off x="4495800" y="6096000"/>
            <a:ext cx="762000" cy="762000"/>
            <a:chOff x="1104" y="3312"/>
            <a:chExt cx="480" cy="480"/>
          </a:xfrm>
        </p:grpSpPr>
        <p:sp>
          <p:nvSpPr>
            <p:cNvPr id="58" name="Oval 79"/>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59" name="Oval 80"/>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60" name="Oval 81"/>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61" name="Group 82"/>
          <p:cNvGrpSpPr>
            <a:grpSpLocks/>
          </p:cNvGrpSpPr>
          <p:nvPr/>
        </p:nvGrpSpPr>
        <p:grpSpPr bwMode="auto">
          <a:xfrm rot="6742809">
            <a:off x="8077200" y="6019800"/>
            <a:ext cx="762000" cy="762000"/>
            <a:chOff x="1104" y="3312"/>
            <a:chExt cx="480" cy="480"/>
          </a:xfrm>
        </p:grpSpPr>
        <p:sp>
          <p:nvSpPr>
            <p:cNvPr id="62" name="Oval 83"/>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63" name="Oval 84"/>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64" name="Oval 85"/>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65" name="Group 90"/>
          <p:cNvGrpSpPr>
            <a:grpSpLocks/>
          </p:cNvGrpSpPr>
          <p:nvPr/>
        </p:nvGrpSpPr>
        <p:grpSpPr bwMode="auto">
          <a:xfrm rot="-3556866">
            <a:off x="2819400" y="3429000"/>
            <a:ext cx="762000" cy="762000"/>
            <a:chOff x="1104" y="3312"/>
            <a:chExt cx="480" cy="480"/>
          </a:xfrm>
        </p:grpSpPr>
        <p:sp>
          <p:nvSpPr>
            <p:cNvPr id="66" name="Oval 91"/>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67" name="Oval 92"/>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68" name="Oval 93"/>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69" name="Group 106"/>
          <p:cNvGrpSpPr>
            <a:grpSpLocks/>
          </p:cNvGrpSpPr>
          <p:nvPr/>
        </p:nvGrpSpPr>
        <p:grpSpPr bwMode="auto">
          <a:xfrm>
            <a:off x="7086600" y="3429000"/>
            <a:ext cx="1828800" cy="1828800"/>
            <a:chOff x="4368" y="2448"/>
            <a:chExt cx="1152" cy="1152"/>
          </a:xfrm>
        </p:grpSpPr>
        <p:sp>
          <p:nvSpPr>
            <p:cNvPr id="70" name="AutoShape 97"/>
            <p:cNvSpPr>
              <a:spLocks noChangeArrowheads="1"/>
            </p:cNvSpPr>
            <p:nvPr/>
          </p:nvSpPr>
          <p:spPr bwMode="auto">
            <a:xfrm>
              <a:off x="4704" y="2880"/>
              <a:ext cx="432" cy="288"/>
            </a:xfrm>
            <a:prstGeom prst="roundRect">
              <a:avLst>
                <a:gd name="adj" fmla="val 16667"/>
              </a:avLst>
            </a:prstGeom>
            <a:solidFill>
              <a:srgbClr val="CC99F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K</a:t>
              </a:r>
              <a:r>
                <a:rPr lang="en-US" sz="2400" b="1" baseline="30000"/>
                <a:t>+</a:t>
              </a:r>
            </a:p>
          </p:txBody>
        </p:sp>
        <p:grpSp>
          <p:nvGrpSpPr>
            <p:cNvPr id="71" name="Group 98"/>
            <p:cNvGrpSpPr>
              <a:grpSpLocks/>
            </p:cNvGrpSpPr>
            <p:nvPr/>
          </p:nvGrpSpPr>
          <p:grpSpPr bwMode="auto">
            <a:xfrm rot="14175597" flipH="1">
              <a:off x="4368" y="3120"/>
              <a:ext cx="480" cy="480"/>
              <a:chOff x="1104" y="3312"/>
              <a:chExt cx="480" cy="480"/>
            </a:xfrm>
          </p:grpSpPr>
          <p:sp>
            <p:nvSpPr>
              <p:cNvPr id="84" name="Oval 99"/>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85" name="Oval 100"/>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86" name="Oval 101"/>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72" name="Group 102"/>
            <p:cNvGrpSpPr>
              <a:grpSpLocks/>
            </p:cNvGrpSpPr>
            <p:nvPr/>
          </p:nvGrpSpPr>
          <p:grpSpPr bwMode="auto">
            <a:xfrm rot="9235171" flipH="1">
              <a:off x="5040" y="3072"/>
              <a:ext cx="480" cy="480"/>
              <a:chOff x="1104" y="3312"/>
              <a:chExt cx="480" cy="480"/>
            </a:xfrm>
          </p:grpSpPr>
          <p:sp>
            <p:nvSpPr>
              <p:cNvPr id="81" name="Oval 103"/>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82" name="Oval 104"/>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83" name="Oval 105"/>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73" name="Group 86"/>
            <p:cNvGrpSpPr>
              <a:grpSpLocks/>
            </p:cNvGrpSpPr>
            <p:nvPr/>
          </p:nvGrpSpPr>
          <p:grpSpPr bwMode="auto">
            <a:xfrm rot="1133773">
              <a:off x="5040" y="2496"/>
              <a:ext cx="480" cy="480"/>
              <a:chOff x="1104" y="3312"/>
              <a:chExt cx="480" cy="480"/>
            </a:xfrm>
          </p:grpSpPr>
          <p:sp>
            <p:nvSpPr>
              <p:cNvPr id="78" name="Oval 87"/>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79" name="Oval 88"/>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80" name="Oval 89"/>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74" name="Group 74"/>
            <p:cNvGrpSpPr>
              <a:grpSpLocks/>
            </p:cNvGrpSpPr>
            <p:nvPr/>
          </p:nvGrpSpPr>
          <p:grpSpPr bwMode="auto">
            <a:xfrm rot="-2477867">
              <a:off x="4416" y="2448"/>
              <a:ext cx="480" cy="480"/>
              <a:chOff x="1104" y="3312"/>
              <a:chExt cx="480" cy="480"/>
            </a:xfrm>
          </p:grpSpPr>
          <p:sp>
            <p:nvSpPr>
              <p:cNvPr id="75" name="Oval 75"/>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76" name="Oval 76"/>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77" name="Oval 77"/>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grpSp>
        <p:nvGrpSpPr>
          <p:cNvPr id="87" name="Group 107"/>
          <p:cNvGrpSpPr>
            <a:grpSpLocks/>
          </p:cNvGrpSpPr>
          <p:nvPr/>
        </p:nvGrpSpPr>
        <p:grpSpPr bwMode="auto">
          <a:xfrm>
            <a:off x="4495800" y="3352800"/>
            <a:ext cx="762000" cy="762000"/>
            <a:chOff x="1104" y="3312"/>
            <a:chExt cx="480" cy="480"/>
          </a:xfrm>
        </p:grpSpPr>
        <p:sp>
          <p:nvSpPr>
            <p:cNvPr id="88" name="Oval 108"/>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89" name="Oval 109"/>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90" name="Oval 110"/>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91" name="Group 111"/>
          <p:cNvGrpSpPr>
            <a:grpSpLocks/>
          </p:cNvGrpSpPr>
          <p:nvPr/>
        </p:nvGrpSpPr>
        <p:grpSpPr bwMode="auto">
          <a:xfrm rot="-3556866">
            <a:off x="1981200" y="5791200"/>
            <a:ext cx="762000" cy="762000"/>
            <a:chOff x="1104" y="3312"/>
            <a:chExt cx="480" cy="480"/>
          </a:xfrm>
        </p:grpSpPr>
        <p:sp>
          <p:nvSpPr>
            <p:cNvPr id="92" name="Oval 112"/>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93" name="Oval 113"/>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94" name="Oval 114"/>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95" name="Group 115"/>
          <p:cNvGrpSpPr>
            <a:grpSpLocks/>
          </p:cNvGrpSpPr>
          <p:nvPr/>
        </p:nvGrpSpPr>
        <p:grpSpPr bwMode="auto">
          <a:xfrm rot="6742809">
            <a:off x="5791200" y="3810000"/>
            <a:ext cx="762000" cy="762000"/>
            <a:chOff x="1104" y="3312"/>
            <a:chExt cx="480" cy="480"/>
          </a:xfrm>
        </p:grpSpPr>
        <p:sp>
          <p:nvSpPr>
            <p:cNvPr id="96" name="Oval 116"/>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97" name="Oval 117"/>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98" name="Oval 118"/>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99" name="Group 119"/>
          <p:cNvGrpSpPr>
            <a:grpSpLocks/>
          </p:cNvGrpSpPr>
          <p:nvPr/>
        </p:nvGrpSpPr>
        <p:grpSpPr bwMode="auto">
          <a:xfrm rot="6742809">
            <a:off x="2819400" y="4953000"/>
            <a:ext cx="762000" cy="762000"/>
            <a:chOff x="1104" y="3312"/>
            <a:chExt cx="480" cy="480"/>
          </a:xfrm>
        </p:grpSpPr>
        <p:sp>
          <p:nvSpPr>
            <p:cNvPr id="100" name="Oval 120"/>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101" name="Oval 121"/>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102" name="Oval 122"/>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103" name="Group 123"/>
          <p:cNvGrpSpPr>
            <a:grpSpLocks/>
          </p:cNvGrpSpPr>
          <p:nvPr/>
        </p:nvGrpSpPr>
        <p:grpSpPr bwMode="auto">
          <a:xfrm>
            <a:off x="152400" y="3276600"/>
            <a:ext cx="762000" cy="762000"/>
            <a:chOff x="1104" y="3312"/>
            <a:chExt cx="480" cy="480"/>
          </a:xfrm>
        </p:grpSpPr>
        <p:sp>
          <p:nvSpPr>
            <p:cNvPr id="104" name="Oval 124"/>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105" name="Oval 125"/>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106" name="Oval 126"/>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107" name="Group 127"/>
          <p:cNvGrpSpPr>
            <a:grpSpLocks/>
          </p:cNvGrpSpPr>
          <p:nvPr/>
        </p:nvGrpSpPr>
        <p:grpSpPr bwMode="auto">
          <a:xfrm rot="-3556866">
            <a:off x="6324600" y="5181600"/>
            <a:ext cx="762000" cy="762000"/>
            <a:chOff x="1104" y="3312"/>
            <a:chExt cx="480" cy="480"/>
          </a:xfrm>
        </p:grpSpPr>
        <p:sp>
          <p:nvSpPr>
            <p:cNvPr id="108" name="Oval 128"/>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109" name="Oval 129"/>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110" name="Oval 130"/>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111" name="Group 131"/>
          <p:cNvGrpSpPr>
            <a:grpSpLocks/>
          </p:cNvGrpSpPr>
          <p:nvPr/>
        </p:nvGrpSpPr>
        <p:grpSpPr bwMode="auto">
          <a:xfrm rot="1523493">
            <a:off x="381000" y="5867400"/>
            <a:ext cx="762000" cy="762000"/>
            <a:chOff x="1104" y="3312"/>
            <a:chExt cx="480" cy="480"/>
          </a:xfrm>
        </p:grpSpPr>
        <p:sp>
          <p:nvSpPr>
            <p:cNvPr id="112" name="Oval 132"/>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113" name="Oval 133"/>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114" name="Oval 134"/>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spTree>
    <p:extLst>
      <p:ext uri="{BB962C8B-B14F-4D97-AF65-F5344CB8AC3E}">
        <p14:creationId xmlns:p14="http://schemas.microsoft.com/office/powerpoint/2010/main" val="42615879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2513"/>
            <a:ext cx="88328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3374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5238957" cy="689539"/>
          </a:xfrm>
        </p:spPr>
        <p:txBody>
          <a:bodyPr>
            <a:normAutofit fontScale="90000"/>
          </a:bodyPr>
          <a:lstStyle/>
          <a:p>
            <a:r>
              <a:rPr lang="en-US" b="1" dirty="0">
                <a:solidFill>
                  <a:srgbClr val="000000"/>
                </a:solidFill>
                <a:latin typeface="Tw Cen MT"/>
                <a:cs typeface="Tw Cen MT"/>
              </a:rPr>
              <a:t>LEARNING OBJECTIVES </a:t>
            </a:r>
          </a:p>
        </p:txBody>
      </p:sp>
      <p:sp>
        <p:nvSpPr>
          <p:cNvPr id="3" name="Content Placeholder 2"/>
          <p:cNvSpPr>
            <a:spLocks noGrp="1"/>
          </p:cNvSpPr>
          <p:nvPr>
            <p:ph idx="1"/>
          </p:nvPr>
        </p:nvSpPr>
        <p:spPr>
          <a:xfrm>
            <a:off x="457200" y="1905000"/>
            <a:ext cx="8534400" cy="4191000"/>
          </a:xfrm>
        </p:spPr>
        <p:txBody>
          <a:bodyPr>
            <a:noAutofit/>
          </a:bodyPr>
          <a:lstStyle/>
          <a:p>
            <a:pPr marL="457200" indent="-457200">
              <a:buFont typeface="+mj-lt"/>
              <a:buAutoNum type="arabicPeriod"/>
            </a:pPr>
            <a:r>
              <a:rPr lang="en-US" sz="2500" dirty="0">
                <a:latin typeface="Tw Cen MT"/>
                <a:cs typeface="Tw Cen MT"/>
              </a:rPr>
              <a:t>Define the term </a:t>
            </a:r>
            <a:r>
              <a:rPr lang="en-US" sz="2500" i="1" dirty="0">
                <a:latin typeface="Tw Cen MT"/>
                <a:cs typeface="Tw Cen MT"/>
              </a:rPr>
              <a:t>micronutrient </a:t>
            </a:r>
            <a:r>
              <a:rPr lang="en-US" sz="2500" dirty="0">
                <a:latin typeface="Tw Cen MT"/>
                <a:cs typeface="Tw Cen MT"/>
              </a:rPr>
              <a:t>and explain </a:t>
            </a:r>
            <a:r>
              <a:rPr lang="en-US" sz="2500" dirty="0" smtClean="0">
                <a:latin typeface="Tw Cen MT"/>
                <a:cs typeface="Tw Cen MT"/>
              </a:rPr>
              <a:t>the different </a:t>
            </a:r>
            <a:r>
              <a:rPr lang="en-US" sz="2500" dirty="0">
                <a:latin typeface="Tw Cen MT"/>
                <a:cs typeface="Tw Cen MT"/>
              </a:rPr>
              <a:t>categories of </a:t>
            </a:r>
            <a:r>
              <a:rPr lang="en-US" sz="2500" dirty="0" smtClean="0">
                <a:latin typeface="Tw Cen MT"/>
                <a:cs typeface="Tw Cen MT"/>
              </a:rPr>
              <a:t>micronutrients</a:t>
            </a:r>
            <a:endParaRPr lang="en-US" sz="2500" dirty="0">
              <a:latin typeface="Tw Cen MT"/>
              <a:cs typeface="Tw Cen MT"/>
            </a:endParaRPr>
          </a:p>
          <a:p>
            <a:pPr marL="457200" indent="-457200">
              <a:buFont typeface="+mj-lt"/>
              <a:buAutoNum type="arabicPeriod"/>
            </a:pPr>
            <a:r>
              <a:rPr lang="en-US" sz="2500" dirty="0">
                <a:latin typeface="Tw Cen MT"/>
                <a:cs typeface="Tw Cen MT"/>
              </a:rPr>
              <a:t>Describe the role of electrolytes in </a:t>
            </a:r>
            <a:r>
              <a:rPr lang="en-US" sz="2500" dirty="0" smtClean="0">
                <a:latin typeface="Tw Cen MT"/>
                <a:cs typeface="Tw Cen MT"/>
              </a:rPr>
              <a:t>athletic performance</a:t>
            </a:r>
          </a:p>
          <a:p>
            <a:pPr marL="457200" indent="-457200">
              <a:buFont typeface="+mj-lt"/>
              <a:buAutoNum type="arabicPeriod"/>
            </a:pPr>
            <a:r>
              <a:rPr lang="en-US" sz="2500" dirty="0">
                <a:latin typeface="Tw Cen MT"/>
                <a:cs typeface="Tw Cen MT"/>
              </a:rPr>
              <a:t>List the micronutrients most commonly deficient in </a:t>
            </a:r>
            <a:r>
              <a:rPr lang="en-US" sz="2500" dirty="0" smtClean="0">
                <a:latin typeface="Tw Cen MT"/>
                <a:cs typeface="Tw Cen MT"/>
              </a:rPr>
              <a:t>athletes</a:t>
            </a:r>
          </a:p>
          <a:p>
            <a:pPr marL="457200" indent="-457200">
              <a:buFont typeface="+mj-lt"/>
              <a:buAutoNum type="arabicPeriod"/>
            </a:pPr>
            <a:r>
              <a:rPr lang="en-US" sz="2500" dirty="0">
                <a:latin typeface="Tw Cen MT"/>
                <a:cs typeface="Tw Cen MT"/>
              </a:rPr>
              <a:t>Describe the benefit or lack of benefit of vitamin and mineral </a:t>
            </a:r>
            <a:r>
              <a:rPr lang="en-US" sz="2500" dirty="0" smtClean="0">
                <a:latin typeface="Tw Cen MT"/>
                <a:cs typeface="Tw Cen MT"/>
              </a:rPr>
              <a:t>supplementation</a:t>
            </a:r>
            <a:endParaRPr lang="en-US" sz="2500" dirty="0">
              <a:latin typeface="Tw Cen MT"/>
              <a:cs typeface="Tw Cen MT"/>
            </a:endParaRPr>
          </a:p>
          <a:p>
            <a:pPr marL="457200" indent="-457200">
              <a:buFont typeface="+mj-lt"/>
              <a:buAutoNum type="arabicPeriod"/>
            </a:pPr>
            <a:r>
              <a:rPr lang="en-US" sz="2500" dirty="0">
                <a:latin typeface="Tw Cen MT"/>
                <a:cs typeface="Tw Cen MT"/>
              </a:rPr>
              <a:t>Explain the importance of water for health and athletic performance. </a:t>
            </a:r>
            <a:endParaRPr lang="en-US" sz="2500" dirty="0" smtClean="0">
              <a:latin typeface="Tw Cen MT"/>
              <a:cs typeface="Tw Cen MT"/>
            </a:endParaRPr>
          </a:p>
          <a:p>
            <a:endParaRPr lang="en-US" sz="2500" dirty="0" smtClean="0">
              <a:latin typeface="Tw Cen MT"/>
              <a:cs typeface="Tw Cen MT"/>
            </a:endParaRPr>
          </a:p>
          <a:p>
            <a:pPr marL="0" indent="0">
              <a:buNone/>
            </a:pPr>
            <a:endParaRPr lang="en-US" sz="2500" dirty="0" smtClean="0">
              <a:effectLst/>
              <a:latin typeface="Tw Cen MT"/>
              <a:cs typeface="Tw Cen MT"/>
            </a:endParaRPr>
          </a:p>
          <a:p>
            <a:endParaRPr lang="en-US" sz="2500" dirty="0" smtClean="0">
              <a:effectLst/>
              <a:latin typeface="Tw Cen MT"/>
              <a:cs typeface="Tw Cen MT"/>
            </a:endParaRPr>
          </a:p>
          <a:p>
            <a:endParaRPr lang="en-US" sz="2500" dirty="0">
              <a:latin typeface="Tw Cen MT"/>
              <a:cs typeface="Tw Cen MT"/>
            </a:endParaRPr>
          </a:p>
        </p:txBody>
      </p:sp>
    </p:spTree>
    <p:extLst>
      <p:ext uri="{BB962C8B-B14F-4D97-AF65-F5344CB8AC3E}">
        <p14:creationId xmlns:p14="http://schemas.microsoft.com/office/powerpoint/2010/main" val="21984001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6928565" cy="1143000"/>
          </a:xfrm>
        </p:spPr>
        <p:txBody>
          <a:bodyPr/>
          <a:lstStyle/>
          <a:p>
            <a:pPr algn="l"/>
            <a:r>
              <a:rPr lang="id-ID" b="1" dirty="0" smtClean="0">
                <a:solidFill>
                  <a:srgbClr val="000000"/>
                </a:solidFill>
                <a:latin typeface="Tw Cen MT"/>
                <a:cs typeface="Tw Cen MT"/>
              </a:rPr>
              <a:t>Function</a:t>
            </a:r>
            <a:endParaRPr lang="en-US" b="1" dirty="0">
              <a:solidFill>
                <a:srgbClr val="000000"/>
              </a:solidFill>
              <a:latin typeface="Tw Cen MT"/>
              <a:cs typeface="Tw Cen MT"/>
            </a:endParaRPr>
          </a:p>
        </p:txBody>
      </p:sp>
      <p:sp>
        <p:nvSpPr>
          <p:cNvPr id="4" name="Rectangle 5"/>
          <p:cNvSpPr>
            <a:spLocks noGrp="1" noChangeArrowheads="1"/>
          </p:cNvSpPr>
          <p:nvPr>
            <p:ph idx="1"/>
          </p:nvPr>
        </p:nvSpPr>
        <p:spPr>
          <a:xfrm>
            <a:off x="0" y="1600200"/>
            <a:ext cx="4572000" cy="4742612"/>
          </a:xfrm>
        </p:spPr>
        <p:txBody>
          <a:bodyPr>
            <a:noAutofit/>
          </a:bodyPr>
          <a:lstStyle/>
          <a:p>
            <a:pPr eaLnBrk="1" hangingPunct="1">
              <a:lnSpc>
                <a:spcPct val="80000"/>
              </a:lnSpc>
            </a:pPr>
            <a:r>
              <a:rPr lang="en-US" sz="2800" dirty="0">
                <a:solidFill>
                  <a:srgbClr val="000000"/>
                </a:solidFill>
                <a:latin typeface="Tw Cen MT"/>
                <a:cs typeface="Tw Cen MT"/>
              </a:rPr>
              <a:t>Important functions of water</a:t>
            </a:r>
          </a:p>
          <a:p>
            <a:pPr lvl="1" eaLnBrk="1" hangingPunct="1">
              <a:lnSpc>
                <a:spcPct val="80000"/>
              </a:lnSpc>
            </a:pPr>
            <a:r>
              <a:rPr lang="en-US" dirty="0">
                <a:solidFill>
                  <a:srgbClr val="000000"/>
                </a:solidFill>
                <a:latin typeface="Tw Cen MT"/>
                <a:cs typeface="Tw Cen MT"/>
              </a:rPr>
              <a:t>Makes up plasma, which transports and delivers nutrients to tissues</a:t>
            </a:r>
          </a:p>
          <a:p>
            <a:pPr lvl="1" eaLnBrk="1" hangingPunct="1">
              <a:lnSpc>
                <a:spcPct val="80000"/>
              </a:lnSpc>
            </a:pPr>
            <a:r>
              <a:rPr lang="en-US" dirty="0">
                <a:solidFill>
                  <a:srgbClr val="000000"/>
                </a:solidFill>
                <a:latin typeface="Tw Cen MT"/>
                <a:cs typeface="Tw Cen MT"/>
              </a:rPr>
              <a:t>Maintains body temperature and pH</a:t>
            </a:r>
          </a:p>
          <a:p>
            <a:pPr lvl="1" eaLnBrk="1" hangingPunct="1">
              <a:lnSpc>
                <a:spcPct val="80000"/>
              </a:lnSpc>
            </a:pPr>
            <a:r>
              <a:rPr lang="en-US" dirty="0">
                <a:solidFill>
                  <a:srgbClr val="000000"/>
                </a:solidFill>
                <a:latin typeface="Tw Cen MT"/>
                <a:cs typeface="Tw Cen MT"/>
              </a:rPr>
              <a:t>Maintains blood circulation </a:t>
            </a:r>
            <a:br>
              <a:rPr lang="en-US" dirty="0">
                <a:solidFill>
                  <a:srgbClr val="000000"/>
                </a:solidFill>
                <a:latin typeface="Tw Cen MT"/>
                <a:cs typeface="Tw Cen MT"/>
              </a:rPr>
            </a:br>
            <a:r>
              <a:rPr lang="en-US" dirty="0">
                <a:solidFill>
                  <a:srgbClr val="000000"/>
                </a:solidFill>
                <a:latin typeface="Tw Cen MT"/>
                <a:cs typeface="Tw Cen MT"/>
              </a:rPr>
              <a:t>and pressure</a:t>
            </a:r>
          </a:p>
          <a:p>
            <a:pPr lvl="1" eaLnBrk="1" hangingPunct="1">
              <a:lnSpc>
                <a:spcPct val="80000"/>
              </a:lnSpc>
            </a:pPr>
            <a:r>
              <a:rPr lang="en-US" dirty="0">
                <a:solidFill>
                  <a:srgbClr val="000000"/>
                </a:solidFill>
                <a:latin typeface="Tw Cen MT"/>
                <a:cs typeface="Tw Cen MT"/>
              </a:rPr>
              <a:t>Supports energy processes</a:t>
            </a:r>
          </a:p>
          <a:p>
            <a:pPr eaLnBrk="1" hangingPunct="1">
              <a:lnSpc>
                <a:spcPct val="80000"/>
              </a:lnSpc>
            </a:pPr>
            <a:endParaRPr lang="en-US" sz="2400" dirty="0">
              <a:solidFill>
                <a:srgbClr val="000000"/>
              </a:solidFill>
              <a:latin typeface="Tw Cen MT"/>
              <a:cs typeface="Tw Cen MT"/>
            </a:endParaRPr>
          </a:p>
        </p:txBody>
      </p:sp>
      <p:pic>
        <p:nvPicPr>
          <p:cNvPr id="5" name="Picture 11" descr="07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467" y="838200"/>
            <a:ext cx="4245133" cy="576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8829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587168" cy="1143000"/>
          </a:xfrm>
        </p:spPr>
        <p:txBody>
          <a:bodyPr>
            <a:normAutofit/>
          </a:bodyPr>
          <a:lstStyle/>
          <a:p>
            <a:pPr algn="l"/>
            <a:r>
              <a:rPr lang="en-US" sz="3600" dirty="0" smtClean="0">
                <a:solidFill>
                  <a:srgbClr val="1F497D"/>
                </a:solidFill>
                <a:latin typeface="Arial Black" charset="0"/>
                <a:cs typeface="Arial" charset="0"/>
              </a:rPr>
              <a:t>Benefits of Water</a:t>
            </a:r>
            <a:endParaRPr lang="en-US" sz="3600" dirty="0">
              <a:solidFill>
                <a:srgbClr val="1F497D"/>
              </a:solidFill>
            </a:endParaRPr>
          </a:p>
        </p:txBody>
      </p:sp>
      <p:sp>
        <p:nvSpPr>
          <p:cNvPr id="5" name="Rectangle 3"/>
          <p:cNvSpPr txBox="1">
            <a:spLocks noChangeArrowheads="1"/>
          </p:cNvSpPr>
          <p:nvPr/>
        </p:nvSpPr>
        <p:spPr>
          <a:xfrm>
            <a:off x="457200" y="1600199"/>
            <a:ext cx="8015946" cy="45831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Tw Cen MT"/>
                <a:cs typeface="Tw Cen MT"/>
              </a:rPr>
              <a:t>Athletes lose concentration, coordination, and endurance capacity when they don’t replace water lost from sweat</a:t>
            </a:r>
          </a:p>
          <a:p>
            <a:r>
              <a:rPr lang="en-US" sz="2800" dirty="0" smtClean="0">
                <a:latin typeface="Tw Cen MT"/>
                <a:cs typeface="Tw Cen MT"/>
              </a:rPr>
              <a:t>Water helps regulate body temperature</a:t>
            </a:r>
          </a:p>
          <a:p>
            <a:r>
              <a:rPr lang="en-US" sz="2800" dirty="0" smtClean="0">
                <a:latin typeface="Tw Cen MT"/>
                <a:cs typeface="Tw Cen MT"/>
              </a:rPr>
              <a:t>Helps maintain proper muscle tone by giving muscles their natural ability to contract and by preventing dehydration</a:t>
            </a:r>
          </a:p>
          <a:p>
            <a:r>
              <a:rPr lang="en-US" sz="2800" dirty="0" smtClean="0">
                <a:latin typeface="Tw Cen MT"/>
                <a:cs typeface="Tw Cen MT"/>
              </a:rPr>
              <a:t>Rids the body of excess salt and other wastes</a:t>
            </a:r>
          </a:p>
          <a:p>
            <a:endParaRPr lang="en-US" sz="2800" dirty="0">
              <a:latin typeface="Tw Cen MT"/>
              <a:cs typeface="Tw Cen MT"/>
            </a:endParaRPr>
          </a:p>
        </p:txBody>
      </p:sp>
    </p:spTree>
    <p:extLst>
      <p:ext uri="{BB962C8B-B14F-4D97-AF65-F5344CB8AC3E}">
        <p14:creationId xmlns:p14="http://schemas.microsoft.com/office/powerpoint/2010/main" val="9616737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2920"/>
            <a:ext cx="8229600" cy="1143000"/>
          </a:xfrm>
        </p:spPr>
        <p:txBody>
          <a:bodyPr>
            <a:normAutofit/>
          </a:bodyPr>
          <a:lstStyle/>
          <a:p>
            <a:r>
              <a:rPr lang="en-US" sz="6600" b="1" dirty="0" smtClean="0">
                <a:solidFill>
                  <a:srgbClr val="1F497D"/>
                </a:solidFill>
              </a:rPr>
              <a:t>TERIMA KASIH</a:t>
            </a:r>
            <a:endParaRPr lang="en-US" sz="6600" b="1" dirty="0">
              <a:solidFill>
                <a:srgbClr val="1F497D"/>
              </a:solidFill>
            </a:endParaRPr>
          </a:p>
        </p:txBody>
      </p:sp>
    </p:spTree>
    <p:extLst>
      <p:ext uri="{BB962C8B-B14F-4D97-AF65-F5344CB8AC3E}">
        <p14:creationId xmlns:p14="http://schemas.microsoft.com/office/powerpoint/2010/main" val="33417512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12" y="2415316"/>
            <a:ext cx="8229600" cy="1143000"/>
          </a:xfrm>
        </p:spPr>
        <p:txBody>
          <a:bodyPr>
            <a:normAutofit/>
          </a:bodyPr>
          <a:lstStyle/>
          <a:p>
            <a:r>
              <a:rPr lang="en-US" sz="5400" b="1" dirty="0" smtClean="0"/>
              <a:t>VITAMIN DAN MINERAL</a:t>
            </a:r>
            <a:endParaRPr lang="en-US" sz="5400" b="1" dirty="0"/>
          </a:p>
        </p:txBody>
      </p:sp>
    </p:spTree>
    <p:extLst>
      <p:ext uri="{BB962C8B-B14F-4D97-AF65-F5344CB8AC3E}">
        <p14:creationId xmlns:p14="http://schemas.microsoft.com/office/powerpoint/2010/main" val="9882321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924800" cy="1143000"/>
          </a:xfrm>
        </p:spPr>
        <p:txBody>
          <a:bodyPr>
            <a:normAutofit/>
          </a:bodyPr>
          <a:lstStyle/>
          <a:p>
            <a:pPr algn="l"/>
            <a:r>
              <a:rPr lang="en-US" b="1" dirty="0" smtClean="0">
                <a:solidFill>
                  <a:srgbClr val="000000"/>
                </a:solidFill>
                <a:latin typeface="Tw Cen MT"/>
                <a:cs typeface="Tw Cen MT"/>
              </a:rPr>
              <a:t>What are vitamins? </a:t>
            </a:r>
            <a:endParaRPr lang="en-US" b="1" dirty="0">
              <a:solidFill>
                <a:srgbClr val="000000"/>
              </a:solidFill>
              <a:latin typeface="Tw Cen MT"/>
              <a:cs typeface="Tw Cen MT"/>
            </a:endParaRPr>
          </a:p>
        </p:txBody>
      </p:sp>
      <p:sp>
        <p:nvSpPr>
          <p:cNvPr id="3" name="Content Placeholder 2"/>
          <p:cNvSpPr>
            <a:spLocks noGrp="1"/>
          </p:cNvSpPr>
          <p:nvPr>
            <p:ph idx="1"/>
          </p:nvPr>
        </p:nvSpPr>
        <p:spPr>
          <a:xfrm>
            <a:off x="179833" y="1447800"/>
            <a:ext cx="5382767" cy="4631258"/>
          </a:xfrm>
        </p:spPr>
        <p:txBody>
          <a:bodyPr>
            <a:normAutofit/>
          </a:bodyPr>
          <a:lstStyle/>
          <a:p>
            <a:r>
              <a:rPr lang="en-US" sz="2500" dirty="0">
                <a:solidFill>
                  <a:srgbClr val="000000"/>
                </a:solidFill>
                <a:latin typeface="Tw Cen MT"/>
                <a:cs typeface="Tw Cen MT"/>
              </a:rPr>
              <a:t>Vitamins are required in tiny amounts for growth, health and physical well-being. Many form the essential parts of enzyme systems that are involved in energy production and exercise </a:t>
            </a:r>
            <a:r>
              <a:rPr lang="en-US" sz="2500" dirty="0" smtClean="0">
                <a:solidFill>
                  <a:srgbClr val="000000"/>
                </a:solidFill>
                <a:latin typeface="Tw Cen MT"/>
                <a:cs typeface="Tw Cen MT"/>
              </a:rPr>
              <a:t>performance</a:t>
            </a:r>
            <a:r>
              <a:rPr lang="en-US" sz="2500" dirty="0">
                <a:solidFill>
                  <a:srgbClr val="000000"/>
                </a:solidFill>
                <a:latin typeface="Tw Cen MT"/>
                <a:cs typeface="Tw Cen MT"/>
              </a:rPr>
              <a:t>. </a:t>
            </a:r>
            <a:endParaRPr lang="en-US" sz="2500" dirty="0" smtClean="0">
              <a:solidFill>
                <a:srgbClr val="000000"/>
              </a:solidFill>
              <a:latin typeface="Tw Cen MT"/>
              <a:cs typeface="Tw Cen MT"/>
            </a:endParaRPr>
          </a:p>
          <a:p>
            <a:r>
              <a:rPr lang="en-US" sz="2500" dirty="0" smtClean="0">
                <a:solidFill>
                  <a:srgbClr val="000000"/>
                </a:solidFill>
                <a:latin typeface="Tw Cen MT"/>
                <a:cs typeface="Tw Cen MT"/>
              </a:rPr>
              <a:t>Others are </a:t>
            </a:r>
            <a:r>
              <a:rPr lang="en-US" sz="2500" dirty="0">
                <a:solidFill>
                  <a:srgbClr val="000000"/>
                </a:solidFill>
                <a:latin typeface="Tw Cen MT"/>
                <a:cs typeface="Tw Cen MT"/>
              </a:rPr>
              <a:t>involved in the functioning of the immune system, the hormonal system and the nervous system. </a:t>
            </a:r>
            <a:endParaRPr lang="en-US" sz="2500" dirty="0" smtClean="0">
              <a:solidFill>
                <a:srgbClr val="000000"/>
              </a:solidFill>
              <a:latin typeface="Tw Cen MT"/>
              <a:cs typeface="Tw Cen MT"/>
            </a:endParaRPr>
          </a:p>
          <a:p>
            <a:endParaRPr lang="en-US" sz="2500" dirty="0">
              <a:solidFill>
                <a:srgbClr val="000000"/>
              </a:solidFill>
              <a:latin typeface="Tw Cen MT"/>
              <a:cs typeface="Tw Cen MT"/>
            </a:endParaRPr>
          </a:p>
        </p:txBody>
      </p:sp>
      <p:pic>
        <p:nvPicPr>
          <p:cNvPr id="4" name="Picture 3" descr="vitamin 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667" y="1828800"/>
            <a:ext cx="3733333" cy="3479365"/>
          </a:xfrm>
          <a:prstGeom prst="rect">
            <a:avLst/>
          </a:prstGeom>
        </p:spPr>
      </p:pic>
    </p:spTree>
    <p:extLst>
      <p:ext uri="{BB962C8B-B14F-4D97-AF65-F5344CB8AC3E}">
        <p14:creationId xmlns:p14="http://schemas.microsoft.com/office/powerpoint/2010/main" val="39365620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0-15 at 9.45.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700442"/>
            <a:ext cx="7010400" cy="5601843"/>
          </a:xfrm>
          <a:prstGeom prst="rect">
            <a:avLst/>
          </a:prstGeom>
        </p:spPr>
      </p:pic>
    </p:spTree>
    <p:extLst>
      <p:ext uri="{BB962C8B-B14F-4D97-AF65-F5344CB8AC3E}">
        <p14:creationId xmlns:p14="http://schemas.microsoft.com/office/powerpoint/2010/main" val="2937942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143000"/>
          </a:xfrm>
        </p:spPr>
        <p:txBody>
          <a:bodyPr>
            <a:normAutofit/>
          </a:bodyPr>
          <a:lstStyle/>
          <a:p>
            <a:pPr algn="l"/>
            <a:r>
              <a:rPr lang="en-US" b="1" dirty="0">
                <a:solidFill>
                  <a:srgbClr val="000000"/>
                </a:solidFill>
                <a:latin typeface="Tw Cen MT"/>
                <a:cs typeface="Tw Cen MT"/>
              </a:rPr>
              <a:t>What are minerals? </a:t>
            </a:r>
          </a:p>
        </p:txBody>
      </p:sp>
      <p:sp>
        <p:nvSpPr>
          <p:cNvPr id="3" name="Content Placeholder 2"/>
          <p:cNvSpPr>
            <a:spLocks noGrp="1"/>
          </p:cNvSpPr>
          <p:nvPr>
            <p:ph idx="1"/>
          </p:nvPr>
        </p:nvSpPr>
        <p:spPr>
          <a:xfrm>
            <a:off x="150636" y="1523999"/>
            <a:ext cx="5367515" cy="4739081"/>
          </a:xfrm>
        </p:spPr>
        <p:txBody>
          <a:bodyPr>
            <a:normAutofit/>
          </a:bodyPr>
          <a:lstStyle/>
          <a:p>
            <a:r>
              <a:rPr lang="en-US" sz="2400" dirty="0">
                <a:latin typeface="Tw Cen MT"/>
                <a:cs typeface="Tw Cen MT"/>
              </a:rPr>
              <a:t>Minerals are inorganic elements that have many regulatory and structural roles in the body. </a:t>
            </a:r>
            <a:endParaRPr lang="en-US" sz="2400" dirty="0" smtClean="0">
              <a:latin typeface="Tw Cen MT"/>
              <a:cs typeface="Tw Cen MT"/>
            </a:endParaRPr>
          </a:p>
          <a:p>
            <a:r>
              <a:rPr lang="en-US" sz="2400" dirty="0" smtClean="0">
                <a:latin typeface="Tw Cen MT"/>
                <a:cs typeface="Tw Cen MT"/>
              </a:rPr>
              <a:t>Others </a:t>
            </a:r>
            <a:r>
              <a:rPr lang="en-US" sz="2400" dirty="0">
                <a:latin typeface="Tw Cen MT"/>
                <a:cs typeface="Tw Cen MT"/>
              </a:rPr>
              <a:t>are involved in controlling the fluid balance in tissues</a:t>
            </a:r>
            <a:r>
              <a:rPr lang="en-US" sz="2400" dirty="0" smtClean="0">
                <a:latin typeface="Tw Cen MT"/>
                <a:cs typeface="Tw Cen MT"/>
              </a:rPr>
              <a:t>, muscle </a:t>
            </a:r>
            <a:r>
              <a:rPr lang="en-US" sz="2400" dirty="0">
                <a:latin typeface="Tw Cen MT"/>
                <a:cs typeface="Tw Cen MT"/>
              </a:rPr>
              <a:t>contraction, nerve function, enzyme secretion and the formation of red blood cells. </a:t>
            </a:r>
            <a:endParaRPr lang="en-US" sz="2400" dirty="0" smtClean="0">
              <a:latin typeface="Tw Cen MT"/>
              <a:cs typeface="Tw Cen MT"/>
            </a:endParaRPr>
          </a:p>
          <a:p>
            <a:r>
              <a:rPr lang="en-US" sz="2400" dirty="0" smtClean="0">
                <a:latin typeface="Tw Cen MT"/>
                <a:cs typeface="Tw Cen MT"/>
              </a:rPr>
              <a:t>Like </a:t>
            </a:r>
            <a:r>
              <a:rPr lang="en-US" sz="2400" dirty="0">
                <a:latin typeface="Tw Cen MT"/>
                <a:cs typeface="Tw Cen MT"/>
              </a:rPr>
              <a:t>vitamins, they cannot be made in the body and must be obtained in the diet. </a:t>
            </a:r>
            <a:endParaRPr lang="en-US" sz="2400" dirty="0" smtClean="0">
              <a:latin typeface="Tw Cen MT"/>
              <a:cs typeface="Tw Cen MT"/>
            </a:endParaRPr>
          </a:p>
          <a:p>
            <a:endParaRPr lang="en-US" sz="2400" dirty="0">
              <a:latin typeface="Tw Cen MT"/>
              <a:cs typeface="Tw Cen MT"/>
            </a:endParaRPr>
          </a:p>
        </p:txBody>
      </p:sp>
      <p:pic>
        <p:nvPicPr>
          <p:cNvPr id="4" name="Picture 3" descr="miner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500" y="2438400"/>
            <a:ext cx="3492500" cy="2324100"/>
          </a:xfrm>
          <a:prstGeom prst="rect">
            <a:avLst/>
          </a:prstGeom>
        </p:spPr>
      </p:pic>
    </p:spTree>
    <p:extLst>
      <p:ext uri="{BB962C8B-B14F-4D97-AF65-F5344CB8AC3E}">
        <p14:creationId xmlns:p14="http://schemas.microsoft.com/office/powerpoint/2010/main" val="36996628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10-15 at 9.21.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74" y="4635528"/>
            <a:ext cx="6779567" cy="2196923"/>
          </a:xfrm>
          <a:prstGeom prst="rect">
            <a:avLst/>
          </a:prstGeom>
        </p:spPr>
      </p:pic>
      <p:pic>
        <p:nvPicPr>
          <p:cNvPr id="5" name="Picture 4" descr="PGS u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459" y="-2"/>
            <a:ext cx="5592931" cy="4707343"/>
          </a:xfrm>
          <a:prstGeom prst="rect">
            <a:avLst/>
          </a:prstGeom>
        </p:spPr>
      </p:pic>
    </p:spTree>
    <p:extLst>
      <p:ext uri="{BB962C8B-B14F-4D97-AF65-F5344CB8AC3E}">
        <p14:creationId xmlns:p14="http://schemas.microsoft.com/office/powerpoint/2010/main" val="36920221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10-15 at 9.09.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 y="0"/>
            <a:ext cx="7771105" cy="6858000"/>
          </a:xfrm>
          <a:prstGeom prst="rect">
            <a:avLst/>
          </a:prstGeom>
        </p:spPr>
      </p:pic>
    </p:spTree>
    <p:extLst>
      <p:ext uri="{BB962C8B-B14F-4D97-AF65-F5344CB8AC3E}">
        <p14:creationId xmlns:p14="http://schemas.microsoft.com/office/powerpoint/2010/main" val="6904075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10-15 at 9.49.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96" y="-14601"/>
            <a:ext cx="5810670" cy="6858000"/>
          </a:xfrm>
          <a:prstGeom prst="rect">
            <a:avLst/>
          </a:prstGeom>
        </p:spPr>
      </p:pic>
    </p:spTree>
    <p:extLst>
      <p:ext uri="{BB962C8B-B14F-4D97-AF65-F5344CB8AC3E}">
        <p14:creationId xmlns:p14="http://schemas.microsoft.com/office/powerpoint/2010/main" val="36720097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7936</TotalTime>
  <Words>878</Words>
  <Application>Microsoft Macintosh PowerPoint</Application>
  <PresentationFormat>On-screen Show (4:3)</PresentationFormat>
  <Paragraphs>133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LEARNING OBJECTIVES </vt:lpstr>
      <vt:lpstr>VITAMIN DAN MINERAL</vt:lpstr>
      <vt:lpstr>What are vitamins? </vt:lpstr>
      <vt:lpstr>PowerPoint Presentation</vt:lpstr>
      <vt:lpstr>What are minerals? </vt:lpstr>
      <vt:lpstr>PowerPoint Presentation</vt:lpstr>
      <vt:lpstr>PowerPoint Presentation</vt:lpstr>
      <vt:lpstr>PowerPoint Presentation</vt:lpstr>
      <vt:lpstr>How does exercise increase my requirements of vitamins and minerals? </vt:lpstr>
      <vt:lpstr>PowerPoint Presentation</vt:lpstr>
      <vt:lpstr>PowerPoint Presentation</vt:lpstr>
      <vt:lpstr>PowerPoint Presentation</vt:lpstr>
      <vt:lpstr>PowerPoint Presentation</vt:lpstr>
      <vt:lpstr>PowerPoint Presentation</vt:lpstr>
      <vt:lpstr>MINERAL</vt:lpstr>
      <vt:lpstr>AIR</vt:lpstr>
      <vt:lpstr>PowerPoint Presentation</vt:lpstr>
      <vt:lpstr>PowerPoint Presentation</vt:lpstr>
      <vt:lpstr>Function</vt:lpstr>
      <vt:lpstr>Benefits of Water</vt:lpstr>
      <vt:lpstr>TERIMA KASIH</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Nazhif Gifari</cp:lastModifiedBy>
  <cp:revision>233</cp:revision>
  <cp:lastPrinted>2018-06-03T16:36:28Z</cp:lastPrinted>
  <dcterms:created xsi:type="dcterms:W3CDTF">2018-03-13T02:49:38Z</dcterms:created>
  <dcterms:modified xsi:type="dcterms:W3CDTF">2019-10-15T08:58:56Z</dcterms:modified>
</cp:coreProperties>
</file>