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5"/>
  </p:notesMasterIdLst>
  <p:sldIdLst>
    <p:sldId id="256" r:id="rId2"/>
    <p:sldId id="268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1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08525EB-4086-4A1D-A6C9-147C99C8A1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1507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CCF0C492-BDA4-4EA6-B3A8-5027C5B737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F44D5-8BD3-4240-9F50-A602186933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CCC37-3076-4BB1-811E-46290A74FD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421D9-A67D-4FF6-AF3D-D9474E44CF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412A8A-3C5A-4EB1-AB5B-F522ADDC5E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E1480-CFAA-491B-8088-D0FC5A9B86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F1F85-98A2-4D8E-9D89-0AF2DED575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9DE32-F9AE-46A7-9F68-9609129785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1ABC8-BE77-48D2-978B-B83B7C5035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22039-32A3-48B1-AEA1-499934AE2B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E3F8BF-AB27-42C1-8D87-D81CD8B6CB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r>
              <a:rPr lang="en-US"/>
              <a:t>winsr-rev2008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fld id="{31669114-6BA7-442A-853C-62468B661A2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0487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20488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0489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Kesulitan Membaca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Dysgraphia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Dysgraphia 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Kesulitan menuliskan sesuatu dg tulisan tangan. Tdk dpt menulis dg jelas meskipun sdh berusaha </a:t>
            </a:r>
            <a:r>
              <a:rPr lang="en-US" sz="2000">
                <a:sym typeface="Wingdings" pitchFamily="2" charset="2"/>
              </a:rPr>
              <a:t> orang lain &amp; dirinya sendiri tdk dpt mengerti tulisannya.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1800"/>
              <a:t>Syarat yg harus dipenuhi dlm menulis 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Penglihatan yg cukup jelas.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Membutuhkan ketrampilan motorik halus.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Pengetahuan ttg bahasa &amp; ejaan.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Otak </a:t>
            </a:r>
            <a:r>
              <a:rPr lang="en-US" sz="1800">
                <a:sym typeface="Wingdings" pitchFamily="2" charset="2"/>
              </a:rPr>
              <a:t> utk koordinasi visual motorik dg ide-ide yg akan dituliskan.</a:t>
            </a:r>
            <a:endParaRPr lang="en-US" sz="1800"/>
          </a:p>
          <a:p>
            <a:pPr>
              <a:lnSpc>
                <a:spcPct val="90000"/>
              </a:lnSpc>
            </a:pPr>
            <a:r>
              <a:rPr lang="en-US" sz="2200"/>
              <a:t>Muncul masalah terutama ketika tes &amp; ujian tertulis.</a:t>
            </a:r>
          </a:p>
          <a:p>
            <a:pPr>
              <a:lnSpc>
                <a:spcPct val="90000"/>
              </a:lnSpc>
            </a:pPr>
            <a:r>
              <a:rPr lang="en-US" sz="2200"/>
              <a:t>Penyebab : berkaitan dg kelainan di otak.</a:t>
            </a:r>
          </a:p>
          <a:p>
            <a:pPr>
              <a:lnSpc>
                <a:spcPct val="90000"/>
              </a:lnSpc>
            </a:pPr>
            <a:r>
              <a:rPr lang="en-US" sz="2200"/>
              <a:t>Belum banyak penelitian, shg belum diketahui seberapa banyak kasus yg ada.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Dysorthographia</a:t>
            </a: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Masalah kesulitan mengeja</a:t>
            </a:r>
          </a:p>
          <a:p>
            <a:r>
              <a:rPr lang="en-US"/>
              <a:t>Penyebab : belum diketahui, mungkin ada kaitan dg kelainan otak.</a:t>
            </a:r>
          </a:p>
          <a:p>
            <a:r>
              <a:rPr lang="en-US"/>
              <a:t>Muncul masalah </a:t>
            </a:r>
            <a:r>
              <a:rPr lang="en-US">
                <a:sym typeface="Wingdings" pitchFamily="2" charset="2"/>
              </a:rPr>
              <a:t> pd saat tugas2 menuntut penggunaan ejaan yg tepat.</a:t>
            </a:r>
          </a:p>
          <a:p>
            <a:pPr lvl="1"/>
            <a:r>
              <a:rPr lang="en-US"/>
              <a:t>Misal : Komputer (www), kata-kata / bahasa, nama, dll.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Dyscalculia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Masalah khusus dlm menghitung / melakukan operasi aritmatika (+, -, :, x)</a:t>
            </a:r>
          </a:p>
          <a:p>
            <a:r>
              <a:rPr lang="en-US"/>
              <a:t>Operasi aritmatika penting utk memahami konsep2 matematis.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LATIHAN SOAL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/>
              <a:t>Apa yang dimaksud dengan kesulitan membaca ?</a:t>
            </a:r>
          </a:p>
          <a:p>
            <a:pPr>
              <a:lnSpc>
                <a:spcPct val="90000"/>
              </a:lnSpc>
            </a:pPr>
            <a:r>
              <a:rPr lang="en-US" sz="2700"/>
              <a:t>Sebutkan beberapa macam kesulitan yang terkait dengan kesulitan membaca ?</a:t>
            </a:r>
          </a:p>
          <a:p>
            <a:pPr>
              <a:lnSpc>
                <a:spcPct val="90000"/>
              </a:lnSpc>
            </a:pPr>
            <a:r>
              <a:rPr lang="en-US" sz="2700"/>
              <a:t>Apa yang dimaksud dengan dyslexia, dysorthographia &amp; dyscalculia ? Jelaskan !</a:t>
            </a:r>
          </a:p>
          <a:p>
            <a:pPr>
              <a:lnSpc>
                <a:spcPct val="90000"/>
              </a:lnSpc>
            </a:pPr>
            <a:r>
              <a:rPr lang="en-US" sz="2700"/>
              <a:t>Sebutkan tanda-tanda dyslexia !</a:t>
            </a:r>
          </a:p>
          <a:p>
            <a:pPr>
              <a:lnSpc>
                <a:spcPct val="90000"/>
              </a:lnSpc>
            </a:pPr>
            <a:r>
              <a:rPr lang="en-US" sz="2700"/>
              <a:t>Metode apa yang cocok untuk mengatasi kesulitan membaca ? Jelaskan 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Pengertian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Kesulitan yang terkait dengan kemampuan membaca, baik kemampuan secara lisan maupun tulisan.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200"/>
              <a:t>Di sekolah, yg tdk mampu membaca dg baik </a:t>
            </a:r>
            <a:r>
              <a:rPr lang="en-US" sz="2200">
                <a:sym typeface="Wingdings" pitchFamily="2" charset="2"/>
              </a:rPr>
              <a:t> dianggap bodoh, malas, ceroboh, dll.</a:t>
            </a:r>
          </a:p>
          <a:p>
            <a:pPr>
              <a:lnSpc>
                <a:spcPct val="80000"/>
              </a:lnSpc>
            </a:pPr>
            <a:r>
              <a:rPr lang="en-US" sz="2200">
                <a:sym typeface="Wingdings" pitchFamily="2" charset="2"/>
              </a:rPr>
              <a:t>Anak normal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ym typeface="Wingdings" pitchFamily="2" charset="2"/>
              </a:rPr>
              <a:t>Usia 6 th  sdh berfikir utk membaca &amp; menulis.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ym typeface="Wingdings" pitchFamily="2" charset="2"/>
              </a:rPr>
              <a:t>Usia 8 th  sdh mampu membaca buku yg sederhana.</a:t>
            </a:r>
          </a:p>
          <a:p>
            <a:pPr>
              <a:lnSpc>
                <a:spcPct val="80000"/>
              </a:lnSpc>
            </a:pPr>
            <a:r>
              <a:rPr lang="en-US" sz="2200">
                <a:sym typeface="Wingdings" pitchFamily="2" charset="2"/>
              </a:rPr>
              <a:t>Untuk mendiagnosa &amp; mengatasi masalah ini MUDAH, tetapi :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ym typeface="Wingdings" pitchFamily="2" charset="2"/>
              </a:rPr>
              <a:t>Butuh waktu &amp; kesabaran.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ym typeface="Wingdings" pitchFamily="2" charset="2"/>
              </a:rPr>
              <a:t>Bersedia memahami kesulitan  mendengarkan &amp; mengamati scr tepat.</a:t>
            </a:r>
          </a:p>
          <a:p>
            <a:pPr lvl="1">
              <a:lnSpc>
                <a:spcPct val="80000"/>
              </a:lnSpc>
            </a:pPr>
            <a:r>
              <a:rPr lang="en-US" sz="2000">
                <a:sym typeface="Wingdings" pitchFamily="2" charset="2"/>
              </a:rPr>
              <a:t>Meluangkan waktu utk membantu mengatasi masalahnya.</a:t>
            </a:r>
          </a:p>
          <a:p>
            <a:pPr>
              <a:lnSpc>
                <a:spcPct val="80000"/>
              </a:lnSpc>
            </a:pPr>
            <a:r>
              <a:rPr lang="en-US" sz="2200"/>
              <a:t>Yang penting 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Jangan terlalu cepat mengambil kesimpulan / judgement / label.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en-US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/>
              <a:t>Membaca merupakan proses yg kompleks.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Menurut William Feldman, melibatkan proses berikut 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Meneliti huruf2 dg urutan yg benar.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Mengirimkan huruf2 tsb scr berurutan ke otak.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Mengenali pengelompokkan huruf yg berbeda yg menyusun kata ttt.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Membandingkan pengelompokkan huruf dg kata2 yg telah dikenal yg disimpan di emmori, utk mengidentifikasi lafal &amp; arti kata.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Menyimpan arti kata tsb &amp; menghubungkan dg kata2 lain dlm kalimat utk membangun pemahaman penuh dari maksud penulis.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Menyelesaikan seluruh proses di atas dlm waktu sepersekian detik, seiring mata melanjutkan ke kalimat berikutnya.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Ketidakmampuan membaca sering dihubungkan dg perkembangan yg tdk normal.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/>
              <a:t>Sulit memahami tulisan krn faktor bawaan.</a:t>
            </a:r>
          </a:p>
          <a:p>
            <a:pPr>
              <a:lnSpc>
                <a:spcPct val="90000"/>
              </a:lnSpc>
            </a:pPr>
            <a:r>
              <a:rPr lang="en-US" sz="2200"/>
              <a:t>Mengalami kegagalan / kemunduran dlm tes membaca.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Potensi membaca normal, tetapi 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Mengalami kecemasan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Negativism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Emotional blocking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Gangguan penglihatan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Kesempatan belajar terbatas</a:t>
            </a:r>
          </a:p>
          <a:p>
            <a:pPr>
              <a:lnSpc>
                <a:spcPct val="90000"/>
              </a:lnSpc>
            </a:pPr>
            <a:r>
              <a:rPr lang="en-US" sz="2200"/>
              <a:t>Perkembangan (bicara) yg lambat.</a:t>
            </a:r>
          </a:p>
          <a:p>
            <a:pPr>
              <a:lnSpc>
                <a:spcPct val="90000"/>
              </a:lnSpc>
            </a:pPr>
            <a:r>
              <a:rPr lang="en-US" sz="2200"/>
              <a:t>Mengalami kerusakan pd sentral mekanisme yg berhubungan dg fungsi bahasa.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Ada kelainan pd syaraf otak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Spelling disability, dyslexia</a:t>
            </a:r>
          </a:p>
          <a:p>
            <a:pPr lvl="2">
              <a:lnSpc>
                <a:spcPct val="90000"/>
              </a:lnSpc>
              <a:buFontTx/>
              <a:buNone/>
            </a:pPr>
            <a:endParaRPr lang="en-US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 Reading Disability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/>
              <a:t>Merupakan suatu symdrom yg ditandai oleh :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Kesukaran mengerti bahasa tulisan</a:t>
            </a:r>
          </a:p>
          <a:p>
            <a:pPr lvl="2">
              <a:lnSpc>
                <a:spcPct val="80000"/>
              </a:lnSpc>
            </a:pPr>
            <a:r>
              <a:rPr lang="en-US" sz="1500"/>
              <a:t>2 th I </a:t>
            </a:r>
            <a:r>
              <a:rPr lang="en-US" sz="1500">
                <a:sym typeface="Wingdings" pitchFamily="2" charset="2"/>
              </a:rPr>
              <a:t> anak belum belajar membaca</a:t>
            </a:r>
          </a:p>
          <a:p>
            <a:pPr lvl="2">
              <a:lnSpc>
                <a:spcPct val="80000"/>
              </a:lnSpc>
            </a:pPr>
            <a:r>
              <a:rPr lang="en-US" sz="1500"/>
              <a:t>Ketika dpt membaca </a:t>
            </a:r>
            <a:r>
              <a:rPr lang="en-US" sz="1500">
                <a:sym typeface="Wingdings" pitchFamily="2" charset="2"/>
              </a:rPr>
              <a:t> tgt ingatan shg kekurangan blm terlihat.</a:t>
            </a:r>
          </a:p>
          <a:p>
            <a:pPr lvl="2">
              <a:lnSpc>
                <a:spcPct val="80000"/>
              </a:lnSpc>
            </a:pPr>
            <a:r>
              <a:rPr lang="en-US" sz="1500"/>
              <a:t>Huruf banyak dibaca terbalik / tertukar.</a:t>
            </a:r>
          </a:p>
          <a:p>
            <a:pPr lvl="2">
              <a:lnSpc>
                <a:spcPct val="80000"/>
              </a:lnSpc>
            </a:pPr>
            <a:r>
              <a:rPr lang="en-US" sz="1500"/>
              <a:t>Mirror reading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Gangguan dlm berbicara</a:t>
            </a:r>
          </a:p>
          <a:p>
            <a:pPr lvl="2">
              <a:lnSpc>
                <a:spcPct val="80000"/>
              </a:lnSpc>
            </a:pPr>
            <a:r>
              <a:rPr lang="en-US" sz="1500"/>
              <a:t>Lambat bicara, gagap, dll</a:t>
            </a:r>
          </a:p>
          <a:p>
            <a:pPr lvl="1">
              <a:lnSpc>
                <a:spcPct val="80000"/>
              </a:lnSpc>
            </a:pPr>
            <a:r>
              <a:rPr lang="en-US" sz="1700"/>
              <a:t>Developmental apraxis (canggung yg tdk normal)</a:t>
            </a:r>
          </a:p>
          <a:p>
            <a:pPr lvl="2">
              <a:lnSpc>
                <a:spcPct val="80000"/>
              </a:lnSpc>
            </a:pPr>
            <a:r>
              <a:rPr lang="en-US" sz="1500"/>
              <a:t>Gerakan kaku, tdk ada koordinasi </a:t>
            </a:r>
            <a:r>
              <a:rPr lang="en-US" sz="1500">
                <a:sym typeface="Wingdings" pitchFamily="2" charset="2"/>
              </a:rPr>
              <a:t> mungkin krn syaraf.</a:t>
            </a:r>
            <a:endParaRPr lang="en-US" sz="1500"/>
          </a:p>
          <a:p>
            <a:pPr lvl="1">
              <a:lnSpc>
                <a:spcPct val="80000"/>
              </a:lnSpc>
            </a:pPr>
            <a:r>
              <a:rPr lang="en-US" sz="1700"/>
              <a:t>Genetically controlled</a:t>
            </a:r>
          </a:p>
          <a:p>
            <a:pPr lvl="2">
              <a:lnSpc>
                <a:spcPct val="80000"/>
              </a:lnSpc>
            </a:pPr>
            <a:r>
              <a:rPr lang="en-US" sz="1500"/>
              <a:t>Penelitian Hallgreen </a:t>
            </a:r>
            <a:r>
              <a:rPr lang="en-US" sz="1500">
                <a:sym typeface="Wingdings" pitchFamily="2" charset="2"/>
              </a:rPr>
              <a:t> ada hubungan dg kesukaran membaca pd anggota keluarga yg lain.</a:t>
            </a:r>
            <a:endParaRPr lang="en-US" sz="1500"/>
          </a:p>
          <a:p>
            <a:pPr lvl="1">
              <a:lnSpc>
                <a:spcPct val="80000"/>
              </a:lnSpc>
            </a:pPr>
            <a:r>
              <a:rPr lang="en-US" sz="1700"/>
              <a:t>Gangguan emosi</a:t>
            </a:r>
          </a:p>
          <a:p>
            <a:pPr lvl="2">
              <a:lnSpc>
                <a:spcPct val="80000"/>
              </a:lnSpc>
            </a:pPr>
            <a:r>
              <a:rPr lang="en-US" sz="1500"/>
              <a:t>Anxiety, hyperactive, merasa bodoh, inferior, guilty feeling, gelisah, dll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Dyslexia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 dirty="0"/>
              <a:t>Diagnosis I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dirty="0" err="1">
                <a:sym typeface="Wingdings" pitchFamily="2" charset="2"/>
              </a:rPr>
              <a:t>akhir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abad</a:t>
            </a:r>
            <a:r>
              <a:rPr lang="en-US" sz="2200" dirty="0">
                <a:sym typeface="Wingdings" pitchFamily="2" charset="2"/>
              </a:rPr>
              <a:t> 19, dg </a:t>
            </a:r>
            <a:r>
              <a:rPr lang="en-US" sz="2200" dirty="0" err="1">
                <a:sym typeface="Wingdings" pitchFamily="2" charset="2"/>
              </a:rPr>
              <a:t>istilah</a:t>
            </a:r>
            <a:r>
              <a:rPr lang="en-US" sz="2200" dirty="0">
                <a:sym typeface="Wingdings" pitchFamily="2" charset="2"/>
              </a:rPr>
              <a:t> ‘word blindness’</a:t>
            </a:r>
          </a:p>
          <a:p>
            <a:pPr>
              <a:lnSpc>
                <a:spcPct val="90000"/>
              </a:lnSpc>
            </a:pPr>
            <a:r>
              <a:rPr lang="en-US" sz="2200" dirty="0" err="1">
                <a:sym typeface="Wingdings" pitchFamily="2" charset="2"/>
              </a:rPr>
              <a:t>Menurut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penelitian</a:t>
            </a:r>
            <a:r>
              <a:rPr lang="en-US" sz="2200" dirty="0">
                <a:sym typeface="Wingdings" pitchFamily="2" charset="2"/>
              </a:rPr>
              <a:t> : </a:t>
            </a:r>
            <a:r>
              <a:rPr lang="en-US" sz="2200" dirty="0" err="1">
                <a:sym typeface="Wingdings" pitchFamily="2" charset="2"/>
              </a:rPr>
              <a:t>bersifat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genetis</a:t>
            </a:r>
            <a:endParaRPr lang="en-US" sz="2200" dirty="0"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Wingdings" pitchFamily="2" charset="2"/>
              </a:rPr>
              <a:t>85-100% ; </a:t>
            </a:r>
            <a:r>
              <a:rPr lang="en-US" sz="2000" dirty="0" err="1">
                <a:sym typeface="Wingdings" pitchFamily="2" charset="2"/>
              </a:rPr>
              <a:t>kembar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identik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juga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mengalami</a:t>
            </a:r>
            <a:endParaRPr lang="en-US" sz="2000" dirty="0"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Wingdings" pitchFamily="2" charset="2"/>
              </a:rPr>
              <a:t>40 % : </a:t>
            </a:r>
            <a:r>
              <a:rPr lang="en-US" sz="2000" dirty="0" err="1">
                <a:sym typeface="Wingdings" pitchFamily="2" charset="2"/>
              </a:rPr>
              <a:t>saudara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kandung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ada</a:t>
            </a:r>
            <a:r>
              <a:rPr lang="en-US" sz="2000" dirty="0">
                <a:sym typeface="Wingdings" pitchFamily="2" charset="2"/>
              </a:rPr>
              <a:t> yang </a:t>
            </a:r>
            <a:r>
              <a:rPr lang="en-US" sz="2000" dirty="0" err="1">
                <a:sym typeface="Wingdings" pitchFamily="2" charset="2"/>
              </a:rPr>
              <a:t>mengalami</a:t>
            </a:r>
            <a:endParaRPr lang="en-US" sz="2000" dirty="0"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sz="2000" dirty="0">
                <a:sym typeface="Wingdings" pitchFamily="2" charset="2"/>
              </a:rPr>
              <a:t>25-50 % : </a:t>
            </a:r>
            <a:r>
              <a:rPr lang="en-US" sz="2000" dirty="0" err="1">
                <a:sym typeface="Wingdings" pitchFamily="2" charset="2"/>
              </a:rPr>
              <a:t>orangtua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menurunkan</a:t>
            </a:r>
            <a:r>
              <a:rPr lang="en-US" sz="2000" dirty="0">
                <a:sym typeface="Wingdings" pitchFamily="2" charset="2"/>
              </a:rPr>
              <a:t> pd </a:t>
            </a:r>
            <a:r>
              <a:rPr lang="en-US" sz="2000" dirty="0" err="1">
                <a:sym typeface="Wingdings" pitchFamily="2" charset="2"/>
              </a:rPr>
              <a:t>anaknya</a:t>
            </a:r>
            <a:endParaRPr lang="en-US" sz="2000" dirty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200" dirty="0" err="1">
                <a:sym typeface="Wingdings" pitchFamily="2" charset="2"/>
              </a:rPr>
              <a:t>Penyebab</a:t>
            </a:r>
            <a:endParaRPr lang="en-US" sz="2200" dirty="0">
              <a:sym typeface="Wingdings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sym typeface="Wingdings" pitchFamily="2" charset="2"/>
              </a:rPr>
              <a:t>Kelainan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di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otak</a:t>
            </a:r>
            <a:r>
              <a:rPr lang="en-US" sz="2000" dirty="0">
                <a:sym typeface="Wingdings" pitchFamily="2" charset="2"/>
              </a:rPr>
              <a:t> (</a:t>
            </a:r>
            <a:r>
              <a:rPr lang="en-US" sz="2000" dirty="0" err="1">
                <a:sym typeface="Wingdings" pitchFamily="2" charset="2"/>
              </a:rPr>
              <a:t>syaraf</a:t>
            </a:r>
            <a:r>
              <a:rPr lang="en-US" sz="2000" dirty="0">
                <a:sym typeface="Wingdings" pitchFamily="2" charset="2"/>
              </a:rPr>
              <a:t>)  </a:t>
            </a:r>
            <a:r>
              <a:rPr lang="en-US" sz="2000" dirty="0" err="1">
                <a:sym typeface="Wingdings" pitchFamily="2" charset="2"/>
              </a:rPr>
              <a:t>kelainan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dlm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struktur</a:t>
            </a:r>
            <a:r>
              <a:rPr lang="en-US" sz="2000" dirty="0">
                <a:sym typeface="Wingdings" pitchFamily="2" charset="2"/>
              </a:rPr>
              <a:t>, </a:t>
            </a:r>
            <a:r>
              <a:rPr lang="en-US" sz="2000" dirty="0" err="1">
                <a:sym typeface="Wingdings" pitchFamily="2" charset="2"/>
              </a:rPr>
              <a:t>kimiawi</a:t>
            </a:r>
            <a:r>
              <a:rPr lang="en-US" sz="2000" dirty="0">
                <a:sym typeface="Wingdings" pitchFamily="2" charset="2"/>
              </a:rPr>
              <a:t> &amp; </a:t>
            </a:r>
            <a:r>
              <a:rPr lang="en-US" sz="2000" dirty="0" err="1">
                <a:sym typeface="Wingdings" pitchFamily="2" charset="2"/>
              </a:rPr>
              <a:t>fungsi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otak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yg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mempengaruhi</a:t>
            </a:r>
            <a:r>
              <a:rPr lang="en-US" sz="2000" dirty="0">
                <a:sym typeface="Wingdings" pitchFamily="2" charset="2"/>
              </a:rPr>
              <a:t> ‘phonological processing’ (</a:t>
            </a:r>
            <a:r>
              <a:rPr lang="en-US" sz="2000" dirty="0" err="1">
                <a:sym typeface="Wingdings" pitchFamily="2" charset="2"/>
              </a:rPr>
              <a:t>yaitu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proses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menghubungkan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bentuk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tulisan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kata</a:t>
            </a:r>
            <a:r>
              <a:rPr lang="en-US" sz="2000" dirty="0">
                <a:sym typeface="Wingdings" pitchFamily="2" charset="2"/>
              </a:rPr>
              <a:t> dg </a:t>
            </a:r>
            <a:r>
              <a:rPr lang="en-US" sz="2000" dirty="0" err="1">
                <a:sym typeface="Wingdings" pitchFamily="2" charset="2"/>
              </a:rPr>
              <a:t>lafal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kata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tsb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ketika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dibaca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scr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dirty="0" err="1">
                <a:sym typeface="Wingdings" pitchFamily="2" charset="2"/>
              </a:rPr>
              <a:t>lisan</a:t>
            </a:r>
            <a:r>
              <a:rPr lang="en-US" sz="2000" dirty="0">
                <a:sym typeface="Wingdings" pitchFamily="2" charset="2"/>
              </a:rPr>
              <a:t>).</a:t>
            </a:r>
          </a:p>
          <a:p>
            <a:pPr>
              <a:lnSpc>
                <a:spcPct val="90000"/>
              </a:lnSpc>
            </a:pPr>
            <a:r>
              <a:rPr lang="en-US" sz="2200" dirty="0" err="1">
                <a:sym typeface="Wingdings" pitchFamily="2" charset="2"/>
              </a:rPr>
              <a:t>Hambatan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utama</a:t>
            </a:r>
            <a:r>
              <a:rPr lang="en-US" sz="2200" dirty="0">
                <a:sym typeface="Wingdings" pitchFamily="2" charset="2"/>
              </a:rPr>
              <a:t> : </a:t>
            </a:r>
            <a:r>
              <a:rPr lang="en-US" sz="2200" dirty="0" err="1">
                <a:sym typeface="Wingdings" pitchFamily="2" charset="2"/>
              </a:rPr>
              <a:t>kesulitan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menghubungkan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antara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sekelompok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huruf</a:t>
            </a:r>
            <a:r>
              <a:rPr lang="en-US" sz="2200" dirty="0">
                <a:sym typeface="Wingdings" pitchFamily="2" charset="2"/>
              </a:rPr>
              <a:t> dg </a:t>
            </a:r>
            <a:r>
              <a:rPr lang="en-US" sz="2200" dirty="0" err="1">
                <a:sym typeface="Wingdings" pitchFamily="2" charset="2"/>
              </a:rPr>
              <a:t>sebuah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kata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yg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dikenali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dari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lafalnya</a:t>
            </a:r>
            <a:r>
              <a:rPr lang="en-US" sz="2200" dirty="0">
                <a:sym typeface="Wingdings" pitchFamily="2" charset="2"/>
              </a:rPr>
              <a:t>.</a:t>
            </a:r>
          </a:p>
          <a:p>
            <a:pPr>
              <a:lnSpc>
                <a:spcPct val="90000"/>
              </a:lnSpc>
              <a:buNone/>
            </a:pPr>
            <a:endParaRPr lang="en-US" sz="2200" dirty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Tanda-tanda / gejala Dyslexia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Membaca dg sangat lambat &amp; dg enggan.</a:t>
            </a:r>
          </a:p>
          <a:p>
            <a:pPr>
              <a:lnSpc>
                <a:spcPct val="80000"/>
              </a:lnSpc>
            </a:pPr>
            <a:r>
              <a:rPr lang="en-US" sz="2000"/>
              <a:t>Menyusuri teks dg jari.</a:t>
            </a:r>
          </a:p>
          <a:p>
            <a:pPr>
              <a:lnSpc>
                <a:spcPct val="80000"/>
              </a:lnSpc>
            </a:pPr>
            <a:r>
              <a:rPr lang="en-US" sz="2000"/>
              <a:t>Mengabaikan suku kata, kata2, frase, baris teks.</a:t>
            </a:r>
          </a:p>
          <a:p>
            <a:pPr>
              <a:lnSpc>
                <a:spcPct val="80000"/>
              </a:lnSpc>
            </a:pPr>
            <a:r>
              <a:rPr lang="en-US" sz="2000"/>
              <a:t>Menambahkan kata2 yg tdk ada dlm teks.</a:t>
            </a:r>
          </a:p>
          <a:p>
            <a:pPr>
              <a:lnSpc>
                <a:spcPct val="80000"/>
              </a:lnSpc>
            </a:pPr>
            <a:r>
              <a:rPr lang="en-US" sz="2000"/>
              <a:t>Membalik urutan huruf / suku kata.</a:t>
            </a:r>
          </a:p>
          <a:p>
            <a:pPr>
              <a:lnSpc>
                <a:spcPct val="80000"/>
              </a:lnSpc>
            </a:pPr>
            <a:r>
              <a:rPr lang="en-US" sz="2000"/>
              <a:t>Salah dlm melafalkan kata, termasuk kata yg sdh dikenal.</a:t>
            </a:r>
          </a:p>
          <a:p>
            <a:pPr>
              <a:lnSpc>
                <a:spcPct val="80000"/>
              </a:lnSpc>
            </a:pPr>
            <a:r>
              <a:rPr lang="en-US" sz="2000"/>
              <a:t>Mengganti satu kata dg kata lain, meskipun kata yg diganti tdk mempunyai arti dlm konteksnya.</a:t>
            </a:r>
          </a:p>
          <a:p>
            <a:pPr>
              <a:lnSpc>
                <a:spcPct val="80000"/>
              </a:lnSpc>
            </a:pPr>
            <a:r>
              <a:rPr lang="en-US" sz="2000"/>
              <a:t>Menyusun kata2 yg tdk mempunyai arti.</a:t>
            </a:r>
          </a:p>
          <a:p>
            <a:pPr>
              <a:lnSpc>
                <a:spcPct val="80000"/>
              </a:lnSpc>
            </a:pPr>
            <a:r>
              <a:rPr lang="en-US" sz="2000"/>
              <a:t>Mengabaikan tanda baca.</a:t>
            </a:r>
          </a:p>
          <a:p>
            <a:pPr>
              <a:lnSpc>
                <a:spcPct val="80000"/>
              </a:lnSpc>
            </a:pPr>
            <a:endParaRPr lang="en-US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Gejala-gejala di atas muncul juga pd saat menulis.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Treatment / Penanganan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700"/>
              <a:t>Metode </a:t>
            </a:r>
            <a:r>
              <a:rPr lang="en-US" sz="2700" i="1"/>
              <a:t>phonic</a:t>
            </a:r>
          </a:p>
          <a:p>
            <a:pPr lvl="1"/>
            <a:r>
              <a:rPr lang="en-US" sz="2200"/>
              <a:t>Penekanan pd pengenalan huruf yg membentuk kata.</a:t>
            </a:r>
          </a:p>
          <a:p>
            <a:pPr lvl="1"/>
            <a:r>
              <a:rPr lang="en-US" sz="2200"/>
              <a:t>Menghubungkan bunyi kata dg bentuk tertulisnya.</a:t>
            </a:r>
          </a:p>
          <a:p>
            <a:r>
              <a:rPr lang="en-US" sz="2700"/>
              <a:t>Intervensi psikologis.</a:t>
            </a:r>
          </a:p>
          <a:p>
            <a:pPr lvl="1"/>
            <a:r>
              <a:rPr lang="en-US" sz="2200"/>
              <a:t>Relaksasi (menghilangkan stress)</a:t>
            </a:r>
          </a:p>
          <a:p>
            <a:pPr lvl="1"/>
            <a:r>
              <a:rPr lang="en-US" sz="2200"/>
              <a:t>Psikoterapi (behavior therapy)</a:t>
            </a:r>
          </a:p>
          <a:p>
            <a:pPr lvl="1"/>
            <a:r>
              <a:rPr lang="en-US" sz="2200"/>
              <a:t>Terapi keluarga (menghilangkan konflik yg ada)</a:t>
            </a:r>
          </a:p>
          <a:p>
            <a:r>
              <a:rPr lang="en-US" sz="2700"/>
              <a:t>Program-program latihan konsentrasi.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72</TotalTime>
  <Words>806</Words>
  <Application>Microsoft Office PowerPoint</Application>
  <PresentationFormat>On-screen Show (4:3)</PresentationFormat>
  <Paragraphs>104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Studio</vt:lpstr>
      <vt:lpstr>Kesulitan Membaca</vt:lpstr>
      <vt:lpstr>Pengertian</vt:lpstr>
      <vt:lpstr>Slide 3</vt:lpstr>
      <vt:lpstr>Membaca merupakan proses yg kompleks.</vt:lpstr>
      <vt:lpstr>Ketidakmampuan membaca sering dihubungkan dg perkembangan yg tdk normal.</vt:lpstr>
      <vt:lpstr>Specific Reading Disability</vt:lpstr>
      <vt:lpstr>Dyslexia</vt:lpstr>
      <vt:lpstr>Tanda-tanda / gejala Dyslexia</vt:lpstr>
      <vt:lpstr>Treatment / Penanganan</vt:lpstr>
      <vt:lpstr>Dysgraphia</vt:lpstr>
      <vt:lpstr>Dysorthographia</vt:lpstr>
      <vt:lpstr>Dyscalculia</vt:lpstr>
      <vt:lpstr>LATIHAN SOAL</vt:lpstr>
    </vt:vector>
  </TitlesOfParts>
  <Company>Univ. INDONUSA Esa Unggul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Kesulitan Membaca</dc:title>
  <dc:creator>wien</dc:creator>
  <cp:lastModifiedBy>Sulis psikolog</cp:lastModifiedBy>
  <cp:revision>7</cp:revision>
  <dcterms:created xsi:type="dcterms:W3CDTF">2006-06-06T21:21:49Z</dcterms:created>
  <dcterms:modified xsi:type="dcterms:W3CDTF">2015-04-14T23:11:20Z</dcterms:modified>
</cp:coreProperties>
</file>