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3" r:id="rId3"/>
    <p:sldId id="265" r:id="rId4"/>
    <p:sldId id="374" r:id="rId5"/>
    <p:sldId id="375" r:id="rId6"/>
    <p:sldId id="376" r:id="rId7"/>
    <p:sldId id="266" r:id="rId8"/>
    <p:sldId id="427" r:id="rId9"/>
    <p:sldId id="387" r:id="rId10"/>
    <p:sldId id="279" r:id="rId11"/>
    <p:sldId id="280" r:id="rId12"/>
    <p:sldId id="281" r:id="rId13"/>
    <p:sldId id="289" r:id="rId14"/>
    <p:sldId id="284" r:id="rId15"/>
    <p:sldId id="288" r:id="rId16"/>
    <p:sldId id="352" r:id="rId17"/>
    <p:sldId id="428" r:id="rId18"/>
    <p:sldId id="292" r:id="rId19"/>
    <p:sldId id="298" r:id="rId20"/>
    <p:sldId id="431" r:id="rId21"/>
  </p:sldIdLst>
  <p:sldSz cx="9144000" cy="6858000" type="screen4x3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DAEDD1"/>
    <a:srgbClr val="C4E3B5"/>
    <a:srgbClr val="663300"/>
    <a:srgbClr val="1C4E35"/>
    <a:srgbClr val="FFFFFF"/>
    <a:srgbClr val="FF33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32"/>
    </p:cViewPr>
  </p:sorterViewPr>
  <p:notesViewPr>
    <p:cSldViewPr snapToGrid="0">
      <p:cViewPr varScale="1">
        <p:scale>
          <a:sx n="37" d="100"/>
          <a:sy n="37" d="100"/>
        </p:scale>
        <p:origin x="-1470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4140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63850" y="519113"/>
            <a:ext cx="3416300" cy="2562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6984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669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717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27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35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26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9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102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31</a:t>
            </a:r>
          </a:p>
        </p:txBody>
      </p:sp>
      <p:sp>
        <p:nvSpPr>
          <p:cNvPr id="46084" name="Rectangle 102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102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103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87" name="Rectangle 103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91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37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8957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84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907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574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45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191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983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711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1027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31748" name="Rectangle 1028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49" name="Rectangle 1029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Rectangle 1030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1751" name="Rectangle 1031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873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716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28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008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FF0C2A0-0FBE-42C0-A6E0-A2F091CCCB44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6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CA3C727-2CF1-4211-B02A-E9530AD1327B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3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3" y="190500"/>
            <a:ext cx="2090737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863" y="190500"/>
            <a:ext cx="61214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684E4F-FDF1-4C52-A048-74CC26F9C676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23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7E1DDE2-C9C1-4B59-9160-027CCF228DA0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1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47AD013-6DB9-46E6-AF78-5E1508B66D16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9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19263"/>
            <a:ext cx="3810000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19263"/>
            <a:ext cx="3810000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E1C6A45-FF10-428C-8D4F-26F9D75B5EA3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7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3234EEF-7019-4DC7-AFFD-8075BB768CD1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64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C78F877-106E-416D-9DE3-C774289EA494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4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351771-4C94-4032-8793-9265FF3F2385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60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051564B-6F60-4C50-990B-00F03FA2A7AF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36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C2EDB86-4197-4AC8-96F4-9BC27C44C7B5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87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190500"/>
            <a:ext cx="798353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19263"/>
            <a:ext cx="7772400" cy="422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14"/>
          <p:cNvSpPr>
            <a:spLocks noChangeShapeType="1"/>
          </p:cNvSpPr>
          <p:nvPr/>
        </p:nvSpPr>
        <p:spPr bwMode="auto">
          <a:xfrm>
            <a:off x="349250" y="104775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15"/>
          <p:cNvSpPr>
            <a:spLocks noChangeShapeType="1"/>
          </p:cNvSpPr>
          <p:nvPr/>
        </p:nvSpPr>
        <p:spPr bwMode="auto">
          <a:xfrm>
            <a:off x="519113" y="120650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0738" y="6440488"/>
            <a:ext cx="411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Chapter 6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59638" y="6440488"/>
            <a:ext cx="1093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1BC9305-C141-44A7-A3C9-2D038058015A}" type="slidenum">
              <a:rPr lang="en-US" altLang="en-US"/>
              <a:pPr>
                <a:defRPr/>
              </a:pPr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2" name="Line 20"/>
          <p:cNvSpPr>
            <a:spLocks noChangeShapeType="1"/>
          </p:cNvSpPr>
          <p:nvPr/>
        </p:nvSpPr>
        <p:spPr bwMode="auto">
          <a:xfrm>
            <a:off x="349250" y="6281738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21"/>
          <p:cNvSpPr>
            <a:spLocks noChangeShapeType="1"/>
          </p:cNvSpPr>
          <p:nvPr/>
        </p:nvSpPr>
        <p:spPr bwMode="auto">
          <a:xfrm>
            <a:off x="519113" y="6440488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" name="Group 27"/>
          <p:cNvGrpSpPr>
            <a:grpSpLocks/>
          </p:cNvGrpSpPr>
          <p:nvPr/>
        </p:nvGrpSpPr>
        <p:grpSpPr bwMode="auto">
          <a:xfrm>
            <a:off x="419100" y="4629150"/>
            <a:ext cx="582613" cy="1555750"/>
            <a:chOff x="180" y="3060"/>
            <a:chExt cx="271" cy="728"/>
          </a:xfrm>
        </p:grpSpPr>
        <p:sp>
          <p:nvSpPr>
            <p:cNvPr id="1035" name="AutoShape 28"/>
            <p:cNvSpPr>
              <a:spLocks noChangeArrowheads="1"/>
            </p:cNvSpPr>
            <p:nvPr/>
          </p:nvSpPr>
          <p:spPr bwMode="auto">
            <a:xfrm>
              <a:off x="214" y="3060"/>
              <a:ext cx="237" cy="728"/>
            </a:xfrm>
            <a:prstGeom prst="rtTriangle">
              <a:avLst/>
            </a:prstGeom>
            <a:gradFill rotWithShape="0">
              <a:gsLst>
                <a:gs pos="0">
                  <a:srgbClr val="48845C"/>
                </a:gs>
                <a:gs pos="100000">
                  <a:srgbClr val="1C4E35"/>
                </a:gs>
              </a:gsLst>
              <a:lin ang="2700000" scaled="1"/>
            </a:gradFill>
            <a:ln>
              <a:noFill/>
            </a:ln>
            <a:effectLst>
              <a:outerShdw dist="53882" dir="2700000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6" name="Line 29"/>
            <p:cNvSpPr>
              <a:spLocks noChangeShapeType="1"/>
            </p:cNvSpPr>
            <p:nvPr/>
          </p:nvSpPr>
          <p:spPr bwMode="auto">
            <a:xfrm>
              <a:off x="180" y="3245"/>
              <a:ext cx="0" cy="509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Line 30"/>
            <p:cNvSpPr>
              <a:spLocks noChangeShapeType="1"/>
            </p:cNvSpPr>
            <p:nvPr/>
          </p:nvSpPr>
          <p:spPr bwMode="auto">
            <a:xfrm rot="20258273" flipV="1">
              <a:off x="426" y="3245"/>
              <a:ext cx="4" cy="42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31"/>
            <p:cNvSpPr>
              <a:spLocks noChangeShapeType="1"/>
            </p:cNvSpPr>
            <p:nvPr/>
          </p:nvSpPr>
          <p:spPr bwMode="auto">
            <a:xfrm>
              <a:off x="254" y="3742"/>
              <a:ext cx="163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663300"/>
        </a:buClr>
        <a:buSzPct val="75000"/>
        <a:buFont typeface="Wingdings" panose="05000000000000000000" pitchFamily="2" charset="2"/>
        <a:buChar char="n"/>
        <a:defRPr sz="3200">
          <a:solidFill>
            <a:srgbClr val="37654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rgbClr val="663300"/>
        </a:buClr>
        <a:buSzPct val="80000"/>
        <a:buFont typeface="Wingdings" panose="05000000000000000000" pitchFamily="2" charset="2"/>
        <a:buChar char="l"/>
        <a:defRPr sz="2800">
          <a:solidFill>
            <a:srgbClr val="376546"/>
          </a:solidFill>
          <a:latin typeface="+mn-lt"/>
        </a:defRPr>
      </a:lvl2pPr>
      <a:lvl3pPr marL="1143000" indent="-228600" algn="l" rtl="0" eaLnBrk="0" fontAlgn="base" hangingPunct="0">
        <a:spcBef>
          <a:spcPct val="34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u"/>
        <a:defRPr sz="2800">
          <a:solidFill>
            <a:srgbClr val="37654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l"/>
        <a:defRPr sz="2400">
          <a:solidFill>
            <a:srgbClr val="37654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4340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916113" y="2263775"/>
            <a:ext cx="6400800" cy="1960563"/>
          </a:xfrm>
          <a:effectLst>
            <a:outerShdw dist="71842" dir="2700000" algn="ctr" rotWithShape="0">
              <a:srgbClr val="B2B2B2"/>
            </a:outerShdw>
          </a:effectLst>
        </p:spPr>
        <p:txBody>
          <a:bodyPr/>
          <a:lstStyle/>
          <a:p>
            <a:r>
              <a:rPr lang="en-US" altLang="en-US" sz="6000" b="1" smtClean="0"/>
              <a:t>Teori Produksi: 1 variabel input</a:t>
            </a:r>
            <a:endParaRPr lang="en-US" altLang="en-US" sz="5400" b="1" smtClean="0"/>
          </a:p>
        </p:txBody>
      </p:sp>
      <p:sp>
        <p:nvSpPr>
          <p:cNvPr id="14341" name="AutoShape 14"/>
          <p:cNvSpPr>
            <a:spLocks noChangeArrowheads="1"/>
          </p:cNvSpPr>
          <p:nvPr/>
        </p:nvSpPr>
        <p:spPr bwMode="auto">
          <a:xfrm>
            <a:off x="717550" y="492125"/>
            <a:ext cx="1076325" cy="5556250"/>
          </a:xfrm>
          <a:prstGeom prst="rtTriangle">
            <a:avLst/>
          </a:prstGeom>
          <a:gradFill rotWithShape="0">
            <a:gsLst>
              <a:gs pos="0">
                <a:srgbClr val="48845C"/>
              </a:gs>
              <a:gs pos="100000">
                <a:srgbClr val="1C4E35"/>
              </a:gs>
            </a:gsLst>
            <a:lin ang="2700000" scaled="1"/>
          </a:gradFill>
          <a:ln>
            <a:noFill/>
          </a:ln>
          <a:effectLst>
            <a:outerShdw dist="107763" dir="2700000" algn="ctr" rotWithShape="0">
              <a:srgbClr val="B2B2B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2" name="Line 21"/>
          <p:cNvSpPr>
            <a:spLocks noChangeShapeType="1"/>
          </p:cNvSpPr>
          <p:nvPr/>
        </p:nvSpPr>
        <p:spPr bwMode="auto">
          <a:xfrm>
            <a:off x="563563" y="1905000"/>
            <a:ext cx="0" cy="387985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22"/>
          <p:cNvSpPr>
            <a:spLocks noChangeShapeType="1"/>
          </p:cNvSpPr>
          <p:nvPr/>
        </p:nvSpPr>
        <p:spPr bwMode="auto">
          <a:xfrm rot="20903740" flipV="1">
            <a:off x="1250950" y="2460625"/>
            <a:ext cx="22225" cy="32464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23"/>
          <p:cNvSpPr>
            <a:spLocks noChangeShapeType="1"/>
          </p:cNvSpPr>
          <p:nvPr/>
        </p:nvSpPr>
        <p:spPr bwMode="auto">
          <a:xfrm>
            <a:off x="900113" y="5837238"/>
            <a:ext cx="739775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2EF1D0E9-CCBF-41E7-8D20-39C47CEAD765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867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Observasi: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1) 	Dengan ditambah satu pekerja, output (</a:t>
            </a:r>
            <a:r>
              <a:rPr lang="en-US" altLang="en-US" i="1" smtClean="0"/>
              <a:t>Q</a:t>
            </a:r>
            <a:r>
              <a:rPr lang="en-US" altLang="en-US" smtClean="0"/>
              <a:t>) meningkat, mencapai suatu maksimum, dan kemudian menurun.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536575" y="0"/>
            <a:ext cx="8186738" cy="781050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11BC817B-89C3-4645-B4FA-0D3FF25529CB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Observasi: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2) 	Average product/produksi rata-rata (</a:t>
            </a:r>
            <a:r>
              <a:rPr lang="en-US" altLang="en-US" i="1" smtClean="0"/>
              <a:t>AP</a:t>
            </a:r>
            <a:r>
              <a:rPr lang="en-US" altLang="en-US" smtClean="0"/>
              <a:t>), meningkat dan kemudian menurun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495550" y="4324350"/>
            <a:ext cx="4686300" cy="1546225"/>
            <a:chOff x="1572" y="2724"/>
            <a:chExt cx="2952" cy="974"/>
          </a:xfrm>
        </p:grpSpPr>
        <p:sp>
          <p:nvSpPr>
            <p:cNvPr id="30729" name="Rectangle 10"/>
            <p:cNvSpPr>
              <a:spLocks noChangeArrowheads="1"/>
            </p:cNvSpPr>
            <p:nvPr/>
          </p:nvSpPr>
          <p:spPr bwMode="auto">
            <a:xfrm>
              <a:off x="1572" y="2724"/>
              <a:ext cx="2952" cy="9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graphicFrame>
          <p:nvGraphicFramePr>
            <p:cNvPr id="30730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44" y="2820"/>
            <a:ext cx="2825" cy="8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1" r:id="rId4" imgW="4178300" imgH="1298575" progId="Equation.3">
                    <p:embed/>
                  </p:oleObj>
                </mc:Choice>
                <mc:Fallback>
                  <p:oleObj r:id="rId4" imgW="4178300" imgH="1298575" progId="Equation.3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4" y="2820"/>
                          <a:ext cx="2825" cy="8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728" name="Rectangle 8"/>
          <p:cNvSpPr>
            <a:spLocks noGrp="1" noChangeArrowheads="1"/>
          </p:cNvSpPr>
          <p:nvPr>
            <p:ph type="title"/>
          </p:nvPr>
        </p:nvSpPr>
        <p:spPr>
          <a:xfrm>
            <a:off x="566738" y="0"/>
            <a:ext cx="7983537" cy="781050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23DAAC33-CEE0-499A-B4E4-1267418AA211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27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55688" y="1370013"/>
            <a:ext cx="7772400" cy="422433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Observasi:</a:t>
            </a:r>
          </a:p>
          <a:p>
            <a:pPr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3) 	Marginal product (M</a:t>
            </a:r>
            <a:r>
              <a:rPr lang="en-US" altLang="en-US" i="1" smtClean="0"/>
              <a:t>P</a:t>
            </a:r>
            <a:r>
              <a:rPr lang="en-US" altLang="en-US" smtClean="0"/>
              <a:t>), 		awalnya meningkat dengan tajam 	dan kemudian menurun dan menjadi 	negatif.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247900" y="4283075"/>
            <a:ext cx="4994275" cy="1431925"/>
            <a:chOff x="1416" y="3036"/>
            <a:chExt cx="3146" cy="902"/>
          </a:xfrm>
        </p:grpSpPr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1416" y="3036"/>
              <a:ext cx="3144" cy="82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graphicFrame>
          <p:nvGraphicFramePr>
            <p:cNvPr id="32778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488" y="3120"/>
            <a:ext cx="3074" cy="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79" name="Equation" r:id="rId4" imgW="4879975" imgH="1298575" progId="Equation.3">
                    <p:embed/>
                  </p:oleObj>
                </mc:Choice>
                <mc:Fallback>
                  <p:oleObj name="Equation" r:id="rId4" imgW="4879975" imgH="1298575" progId="Equation.3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3120"/>
                          <a:ext cx="3074" cy="8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776" name="Rectangle 8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781050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86AB7AFF-B519-438D-AF1A-B1AC8AF8765C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48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509713"/>
            <a:ext cx="7772400" cy="443388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Secara geometrik, AP dan MP dapat diderivasikan dari kurva TP sbb:</a:t>
            </a:r>
          </a:p>
          <a:p>
            <a:pPr lvl="1">
              <a:buSzPct val="75000"/>
            </a:pPr>
            <a:r>
              <a:rPr lang="en-US" altLang="en-US" smtClean="0"/>
              <a:t>Nilai AP pada suatu titik di kurva TP adalah nilai slope sebuah garis yg ditarik dari titik ‘nol’ (origin) ke titik tsb</a:t>
            </a:r>
          </a:p>
          <a:p>
            <a:pPr lvl="1">
              <a:buSzPct val="75000"/>
            </a:pPr>
            <a:r>
              <a:rPr lang="en-US" altLang="en-US" smtClean="0"/>
              <a:t>Nilai MP pada suatu titik di kurva TP adalah nilai slope dari kurva TP pada titik tsb (nilai tangent-nya)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>
          <a:xfrm>
            <a:off x="463550" y="0"/>
            <a:ext cx="7983538" cy="781050"/>
          </a:xfrm>
          <a:noFill/>
        </p:spPr>
        <p:txBody>
          <a:bodyPr/>
          <a:lstStyle/>
          <a:p>
            <a:r>
              <a:rPr lang="en-US" altLang="en-US" sz="2800" smtClean="0"/>
              <a:t>Derivasi AP, MP dari kurva TP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2F7DBC6C-8D05-4077-AFB3-79E793D2E90E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2197100" y="2514600"/>
            <a:ext cx="6656388" cy="3314700"/>
            <a:chOff x="1384" y="1584"/>
            <a:chExt cx="4193" cy="2088"/>
          </a:xfrm>
        </p:grpSpPr>
        <p:sp>
          <p:nvSpPr>
            <p:cNvPr id="36912" name="Freeform 47"/>
            <p:cNvSpPr>
              <a:spLocks/>
            </p:cNvSpPr>
            <p:nvPr/>
          </p:nvSpPr>
          <p:spPr bwMode="auto">
            <a:xfrm>
              <a:off x="3352" y="1584"/>
              <a:ext cx="552" cy="144"/>
            </a:xfrm>
            <a:custGeom>
              <a:avLst/>
              <a:gdLst>
                <a:gd name="T0" fmla="*/ 0 w 552"/>
                <a:gd name="T1" fmla="*/ 0 h 144"/>
                <a:gd name="T2" fmla="*/ 336 w 552"/>
                <a:gd name="T3" fmla="*/ 48 h 144"/>
                <a:gd name="T4" fmla="*/ 552 w 552"/>
                <a:gd name="T5" fmla="*/ 144 h 144"/>
                <a:gd name="T6" fmla="*/ 0 60000 65536"/>
                <a:gd name="T7" fmla="*/ 0 60000 65536"/>
                <a:gd name="T8" fmla="*/ 0 60000 65536"/>
                <a:gd name="T9" fmla="*/ 0 w 552"/>
                <a:gd name="T10" fmla="*/ 0 h 144"/>
                <a:gd name="T11" fmla="*/ 552 w 55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2" h="144">
                  <a:moveTo>
                    <a:pt x="0" y="0"/>
                  </a:moveTo>
                  <a:cubicBezTo>
                    <a:pt x="122" y="12"/>
                    <a:pt x="244" y="24"/>
                    <a:pt x="336" y="48"/>
                  </a:cubicBezTo>
                  <a:cubicBezTo>
                    <a:pt x="428" y="72"/>
                    <a:pt x="490" y="108"/>
                    <a:pt x="552" y="144"/>
                  </a:cubicBezTo>
                </a:path>
              </a:pathLst>
            </a:custGeom>
            <a:noFill/>
            <a:ln w="57150">
              <a:solidFill>
                <a:srgbClr val="3366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13" name="Rectangle 35"/>
            <p:cNvSpPr>
              <a:spLocks noChangeArrowheads="1"/>
            </p:cNvSpPr>
            <p:nvPr/>
          </p:nvSpPr>
          <p:spPr bwMode="auto">
            <a:xfrm>
              <a:off x="3933" y="1851"/>
              <a:ext cx="1290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Total Product (Q)</a:t>
              </a:r>
            </a:p>
          </p:txBody>
        </p:sp>
        <p:sp>
          <p:nvSpPr>
            <p:cNvPr id="36914" name="Freeform 46"/>
            <p:cNvSpPr>
              <a:spLocks/>
            </p:cNvSpPr>
            <p:nvPr/>
          </p:nvSpPr>
          <p:spPr bwMode="auto">
            <a:xfrm>
              <a:off x="1384" y="1584"/>
              <a:ext cx="1968" cy="2088"/>
            </a:xfrm>
            <a:custGeom>
              <a:avLst/>
              <a:gdLst>
                <a:gd name="T0" fmla="*/ 0 w 1968"/>
                <a:gd name="T1" fmla="*/ 2088 h 2088"/>
                <a:gd name="T2" fmla="*/ 492 w 1968"/>
                <a:gd name="T3" fmla="*/ 1668 h 2088"/>
                <a:gd name="T4" fmla="*/ 732 w 1968"/>
                <a:gd name="T5" fmla="*/ 1188 h 2088"/>
                <a:gd name="T6" fmla="*/ 972 w 1968"/>
                <a:gd name="T7" fmla="*/ 672 h 2088"/>
                <a:gd name="T8" fmla="*/ 1476 w 1968"/>
                <a:gd name="T9" fmla="*/ 156 h 2088"/>
                <a:gd name="T10" fmla="*/ 1968 w 1968"/>
                <a:gd name="T11" fmla="*/ 0 h 20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8"/>
                <a:gd name="T19" fmla="*/ 0 h 2088"/>
                <a:gd name="T20" fmla="*/ 1968 w 1968"/>
                <a:gd name="T21" fmla="*/ 2088 h 20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8" h="2088">
                  <a:moveTo>
                    <a:pt x="0" y="2088"/>
                  </a:moveTo>
                  <a:cubicBezTo>
                    <a:pt x="185" y="1953"/>
                    <a:pt x="370" y="1818"/>
                    <a:pt x="492" y="1668"/>
                  </a:cubicBezTo>
                  <a:cubicBezTo>
                    <a:pt x="614" y="1518"/>
                    <a:pt x="652" y="1354"/>
                    <a:pt x="732" y="1188"/>
                  </a:cubicBezTo>
                  <a:cubicBezTo>
                    <a:pt x="812" y="1022"/>
                    <a:pt x="848" y="844"/>
                    <a:pt x="972" y="672"/>
                  </a:cubicBezTo>
                  <a:cubicBezTo>
                    <a:pt x="1096" y="500"/>
                    <a:pt x="1310" y="268"/>
                    <a:pt x="1476" y="156"/>
                  </a:cubicBezTo>
                  <a:cubicBezTo>
                    <a:pt x="1642" y="44"/>
                    <a:pt x="1866" y="32"/>
                    <a:pt x="1968" y="0"/>
                  </a:cubicBezTo>
                </a:path>
              </a:pathLst>
            </a:custGeom>
            <a:noFill/>
            <a:ln w="57150">
              <a:solidFill>
                <a:srgbClr val="3366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15" name="Line 36"/>
            <p:cNvSpPr>
              <a:spLocks noChangeShapeType="1"/>
            </p:cNvSpPr>
            <p:nvPr/>
          </p:nvSpPr>
          <p:spPr bwMode="auto">
            <a:xfrm flipH="1" flipV="1">
              <a:off x="2922" y="1754"/>
              <a:ext cx="1009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6" name="Text Box 56"/>
            <p:cNvSpPr txBox="1">
              <a:spLocks noChangeArrowheads="1"/>
            </p:cNvSpPr>
            <p:nvPr/>
          </p:nvSpPr>
          <p:spPr bwMode="auto">
            <a:xfrm>
              <a:off x="3630" y="2164"/>
              <a:ext cx="1947" cy="1377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A: slope of tangent AH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= (50-30)/(3-2) = MP (20)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>
                <a:solidFill>
                  <a:schemeClr val="tx1"/>
                </a:solidFill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B: slope of OB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= 60/3 = AP (20)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800">
                <a:solidFill>
                  <a:schemeClr val="tx1"/>
                </a:solidFill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C: slope of OC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</a:rPr>
                <a:t>= MP &amp; AP</a:t>
              </a:r>
              <a:endParaRPr lang="en-US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36917" name="Line 30"/>
            <p:cNvSpPr>
              <a:spLocks noChangeShapeType="1"/>
            </p:cNvSpPr>
            <p:nvPr/>
          </p:nvSpPr>
          <p:spPr bwMode="auto">
            <a:xfrm>
              <a:off x="1395" y="1584"/>
              <a:ext cx="260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8" name="Line 40"/>
            <p:cNvSpPr>
              <a:spLocks noChangeShapeType="1"/>
            </p:cNvSpPr>
            <p:nvPr/>
          </p:nvSpPr>
          <p:spPr bwMode="auto">
            <a:xfrm>
              <a:off x="2112" y="2883"/>
              <a:ext cx="0" cy="7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9" name="Line 41"/>
            <p:cNvSpPr>
              <a:spLocks noChangeShapeType="1"/>
            </p:cNvSpPr>
            <p:nvPr/>
          </p:nvSpPr>
          <p:spPr bwMode="auto">
            <a:xfrm>
              <a:off x="2352" y="2355"/>
              <a:ext cx="0" cy="130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0" name="Line 42"/>
            <p:cNvSpPr>
              <a:spLocks noChangeShapeType="1"/>
            </p:cNvSpPr>
            <p:nvPr/>
          </p:nvSpPr>
          <p:spPr bwMode="auto">
            <a:xfrm>
              <a:off x="3360" y="1635"/>
              <a:ext cx="0" cy="20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69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6870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6871" name="Rectangle 8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6872" name="Line 9"/>
          <p:cNvSpPr>
            <a:spLocks noChangeShapeType="1"/>
          </p:cNvSpPr>
          <p:nvPr/>
        </p:nvSpPr>
        <p:spPr bwMode="auto">
          <a:xfrm>
            <a:off x="2209800" y="1858963"/>
            <a:ext cx="0" cy="3995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0"/>
          <p:cNvSpPr>
            <a:spLocks noChangeShapeType="1"/>
          </p:cNvSpPr>
          <p:nvPr/>
        </p:nvSpPr>
        <p:spPr bwMode="auto">
          <a:xfrm>
            <a:off x="2209800" y="5835650"/>
            <a:ext cx="4006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6269038" y="5799138"/>
            <a:ext cx="20097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Quantity of labor</a:t>
            </a:r>
          </a:p>
        </p:txBody>
      </p:sp>
      <p:sp>
        <p:nvSpPr>
          <p:cNvPr id="36875" name="Rectangle 12"/>
          <p:cNvSpPr>
            <a:spLocks noChangeArrowheads="1"/>
          </p:cNvSpPr>
          <p:nvPr/>
        </p:nvSpPr>
        <p:spPr bwMode="auto">
          <a:xfrm>
            <a:off x="1168400" y="1511300"/>
            <a:ext cx="10318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Total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36876" name="Rectangle 13"/>
          <p:cNvSpPr>
            <a:spLocks noChangeArrowheads="1"/>
          </p:cNvSpPr>
          <p:nvPr/>
        </p:nvSpPr>
        <p:spPr bwMode="auto">
          <a:xfrm>
            <a:off x="1739900" y="4237038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36877" name="Rectangle 14"/>
          <p:cNvSpPr>
            <a:spLocks noChangeArrowheads="1"/>
          </p:cNvSpPr>
          <p:nvPr/>
        </p:nvSpPr>
        <p:spPr bwMode="auto">
          <a:xfrm>
            <a:off x="1587500" y="2273300"/>
            <a:ext cx="60483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112</a:t>
            </a:r>
          </a:p>
        </p:txBody>
      </p:sp>
      <p:sp>
        <p:nvSpPr>
          <p:cNvPr id="36878" name="Rectangle 15"/>
          <p:cNvSpPr>
            <a:spLocks noChangeArrowheads="1"/>
          </p:cNvSpPr>
          <p:nvPr/>
        </p:nvSpPr>
        <p:spPr bwMode="auto">
          <a:xfrm>
            <a:off x="1968500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6879" name="Rectangle 16"/>
          <p:cNvSpPr>
            <a:spLocks noChangeArrowheads="1"/>
          </p:cNvSpPr>
          <p:nvPr/>
        </p:nvSpPr>
        <p:spPr bwMode="auto">
          <a:xfrm>
            <a:off x="2760663" y="5854700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880" name="Rectangle 17"/>
          <p:cNvSpPr>
            <a:spLocks noChangeArrowheads="1"/>
          </p:cNvSpPr>
          <p:nvPr/>
        </p:nvSpPr>
        <p:spPr bwMode="auto">
          <a:xfrm>
            <a:off x="3155950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6881" name="Rectangle 18"/>
          <p:cNvSpPr>
            <a:spLocks noChangeArrowheads="1"/>
          </p:cNvSpPr>
          <p:nvPr/>
        </p:nvSpPr>
        <p:spPr bwMode="auto">
          <a:xfrm>
            <a:off x="3552825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882" name="Rectangle 19"/>
          <p:cNvSpPr>
            <a:spLocks noChangeArrowheads="1"/>
          </p:cNvSpPr>
          <p:nvPr/>
        </p:nvSpPr>
        <p:spPr bwMode="auto">
          <a:xfrm>
            <a:off x="3949700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6883" name="Rectangle 20"/>
          <p:cNvSpPr>
            <a:spLocks noChangeArrowheads="1"/>
          </p:cNvSpPr>
          <p:nvPr/>
        </p:nvSpPr>
        <p:spPr bwMode="auto">
          <a:xfrm>
            <a:off x="4344988" y="5854700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6884" name="Rectangle 21"/>
          <p:cNvSpPr>
            <a:spLocks noChangeArrowheads="1"/>
          </p:cNvSpPr>
          <p:nvPr/>
        </p:nvSpPr>
        <p:spPr bwMode="auto">
          <a:xfrm>
            <a:off x="4741863" y="5854700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885" name="Rectangle 22"/>
          <p:cNvSpPr>
            <a:spLocks noChangeArrowheads="1"/>
          </p:cNvSpPr>
          <p:nvPr/>
        </p:nvSpPr>
        <p:spPr bwMode="auto">
          <a:xfrm>
            <a:off x="5137150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6886" name="Rectangle 23"/>
          <p:cNvSpPr>
            <a:spLocks noChangeArrowheads="1"/>
          </p:cNvSpPr>
          <p:nvPr/>
        </p:nvSpPr>
        <p:spPr bwMode="auto">
          <a:xfrm>
            <a:off x="5534025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6887" name="Rectangle 24"/>
          <p:cNvSpPr>
            <a:spLocks noChangeArrowheads="1"/>
          </p:cNvSpPr>
          <p:nvPr/>
        </p:nvSpPr>
        <p:spPr bwMode="auto">
          <a:xfrm>
            <a:off x="5930900" y="5854700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6888" name="Rectangle 25"/>
          <p:cNvSpPr>
            <a:spLocks noChangeArrowheads="1"/>
          </p:cNvSpPr>
          <p:nvPr/>
        </p:nvSpPr>
        <p:spPr bwMode="auto">
          <a:xfrm>
            <a:off x="2363788" y="5854700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1</a:t>
            </a:r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2884488" y="2122488"/>
            <a:ext cx="2651125" cy="3441700"/>
            <a:chOff x="1817" y="1337"/>
            <a:chExt cx="1670" cy="2168"/>
          </a:xfrm>
        </p:grpSpPr>
        <p:sp>
          <p:nvSpPr>
            <p:cNvPr id="36904" name="Rectangle 31"/>
            <p:cNvSpPr>
              <a:spLocks noChangeArrowheads="1"/>
            </p:cNvSpPr>
            <p:nvPr/>
          </p:nvSpPr>
          <p:spPr bwMode="auto">
            <a:xfrm>
              <a:off x="1817" y="3257"/>
              <a:ext cx="2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6905" name="Oval 26"/>
            <p:cNvSpPr>
              <a:spLocks noChangeArrowheads="1"/>
            </p:cNvSpPr>
            <p:nvPr/>
          </p:nvSpPr>
          <p:spPr bwMode="auto">
            <a:xfrm>
              <a:off x="1824" y="321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36906" name="Oval 27"/>
            <p:cNvSpPr>
              <a:spLocks noChangeArrowheads="1"/>
            </p:cNvSpPr>
            <p:nvPr/>
          </p:nvSpPr>
          <p:spPr bwMode="auto">
            <a:xfrm>
              <a:off x="2064" y="273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36907" name="Oval 28"/>
            <p:cNvSpPr>
              <a:spLocks noChangeArrowheads="1"/>
            </p:cNvSpPr>
            <p:nvPr/>
          </p:nvSpPr>
          <p:spPr bwMode="auto">
            <a:xfrm>
              <a:off x="2304" y="2208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36908" name="Rectangle 32"/>
            <p:cNvSpPr>
              <a:spLocks noChangeArrowheads="1"/>
            </p:cNvSpPr>
            <p:nvPr/>
          </p:nvSpPr>
          <p:spPr bwMode="auto">
            <a:xfrm>
              <a:off x="2105" y="2729"/>
              <a:ext cx="2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6909" name="Rectangle 33"/>
            <p:cNvSpPr>
              <a:spLocks noChangeArrowheads="1"/>
            </p:cNvSpPr>
            <p:nvPr/>
          </p:nvSpPr>
          <p:spPr bwMode="auto">
            <a:xfrm>
              <a:off x="2393" y="2169"/>
              <a:ext cx="2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6910" name="Rectangle 34"/>
            <p:cNvSpPr>
              <a:spLocks noChangeArrowheads="1"/>
            </p:cNvSpPr>
            <p:nvPr/>
          </p:nvSpPr>
          <p:spPr bwMode="auto">
            <a:xfrm>
              <a:off x="3257" y="1337"/>
              <a:ext cx="23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6911" name="Oval 29"/>
            <p:cNvSpPr>
              <a:spLocks noChangeArrowheads="1"/>
            </p:cNvSpPr>
            <p:nvPr/>
          </p:nvSpPr>
          <p:spPr bwMode="auto">
            <a:xfrm>
              <a:off x="3312" y="1536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36890" name="Rectangle 44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781050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2222500" y="2768600"/>
            <a:ext cx="2044700" cy="3022600"/>
            <a:chOff x="1400" y="1744"/>
            <a:chExt cx="1288" cy="1904"/>
          </a:xfrm>
        </p:grpSpPr>
        <p:sp>
          <p:nvSpPr>
            <p:cNvPr id="36901" name="Line 53"/>
            <p:cNvSpPr>
              <a:spLocks noChangeShapeType="1"/>
            </p:cNvSpPr>
            <p:nvPr/>
          </p:nvSpPr>
          <p:spPr bwMode="auto">
            <a:xfrm flipV="1">
              <a:off x="1408" y="1744"/>
              <a:ext cx="1280" cy="18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2" name="Line 54"/>
            <p:cNvSpPr>
              <a:spLocks noChangeShapeType="1"/>
            </p:cNvSpPr>
            <p:nvPr/>
          </p:nvSpPr>
          <p:spPr bwMode="auto">
            <a:xfrm flipV="1">
              <a:off x="1400" y="2804"/>
              <a:ext cx="704" cy="8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6903" name="Line 55"/>
            <p:cNvSpPr>
              <a:spLocks noChangeShapeType="1"/>
            </p:cNvSpPr>
            <p:nvPr/>
          </p:nvSpPr>
          <p:spPr bwMode="auto">
            <a:xfrm flipV="1">
              <a:off x="1608" y="3026"/>
              <a:ext cx="495" cy="582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36892" name="Straight Connector 51"/>
          <p:cNvCxnSpPr>
            <a:cxnSpLocks noChangeShapeType="1"/>
          </p:cNvCxnSpPr>
          <p:nvPr/>
        </p:nvCxnSpPr>
        <p:spPr bwMode="auto">
          <a:xfrm>
            <a:off x="2192338" y="4411663"/>
            <a:ext cx="1117600" cy="1587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3" name="Straight Connector 57"/>
          <p:cNvCxnSpPr>
            <a:cxnSpLocks noChangeShapeType="1"/>
          </p:cNvCxnSpPr>
          <p:nvPr/>
        </p:nvCxnSpPr>
        <p:spPr bwMode="auto">
          <a:xfrm>
            <a:off x="2220913" y="5181600"/>
            <a:ext cx="666750" cy="1588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4" name="Straight Connector 65"/>
          <p:cNvCxnSpPr>
            <a:cxnSpLocks noChangeShapeType="1"/>
          </p:cNvCxnSpPr>
          <p:nvPr/>
        </p:nvCxnSpPr>
        <p:spPr bwMode="auto">
          <a:xfrm>
            <a:off x="2198688" y="4783138"/>
            <a:ext cx="1117600" cy="1587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5" name="Rectangle 13"/>
          <p:cNvSpPr>
            <a:spLocks noChangeArrowheads="1"/>
          </p:cNvSpPr>
          <p:nvPr/>
        </p:nvSpPr>
        <p:spPr bwMode="auto">
          <a:xfrm>
            <a:off x="1731963" y="4576763"/>
            <a:ext cx="46831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36896" name="Rectangle 13"/>
          <p:cNvSpPr>
            <a:spLocks noChangeArrowheads="1"/>
          </p:cNvSpPr>
          <p:nvPr/>
        </p:nvSpPr>
        <p:spPr bwMode="auto">
          <a:xfrm>
            <a:off x="1725613" y="4991100"/>
            <a:ext cx="468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36897" name="Rectangle 32"/>
          <p:cNvSpPr>
            <a:spLocks noChangeArrowheads="1"/>
          </p:cNvSpPr>
          <p:nvPr/>
        </p:nvSpPr>
        <p:spPr bwMode="auto">
          <a:xfrm>
            <a:off x="3349625" y="4614863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i="1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6898" name="Oval 29"/>
          <p:cNvSpPr>
            <a:spLocks noChangeArrowheads="1"/>
          </p:cNvSpPr>
          <p:nvPr/>
        </p:nvSpPr>
        <p:spPr bwMode="auto">
          <a:xfrm>
            <a:off x="3276600" y="4695825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cxnSp>
        <p:nvCxnSpPr>
          <p:cNvPr id="36899" name="Straight Connector 70"/>
          <p:cNvCxnSpPr>
            <a:cxnSpLocks noChangeShapeType="1"/>
          </p:cNvCxnSpPr>
          <p:nvPr/>
        </p:nvCxnSpPr>
        <p:spPr bwMode="auto">
          <a:xfrm>
            <a:off x="2170113" y="3548063"/>
            <a:ext cx="1560512" cy="7937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00" name="Rectangle 13"/>
          <p:cNvSpPr>
            <a:spLocks noChangeArrowheads="1"/>
          </p:cNvSpPr>
          <p:nvPr/>
        </p:nvSpPr>
        <p:spPr bwMode="auto">
          <a:xfrm>
            <a:off x="1731963" y="3357563"/>
            <a:ext cx="46831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80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AD1C59CD-0D31-4EEA-BB5B-F4FE4DDFE9D8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2609850" y="3870325"/>
            <a:ext cx="5810250" cy="1216025"/>
            <a:chOff x="1644" y="2438"/>
            <a:chExt cx="3660" cy="766"/>
          </a:xfrm>
        </p:grpSpPr>
        <p:grpSp>
          <p:nvGrpSpPr>
            <p:cNvPr id="38954" name="Group 62"/>
            <p:cNvGrpSpPr>
              <a:grpSpLocks/>
            </p:cNvGrpSpPr>
            <p:nvPr/>
          </p:nvGrpSpPr>
          <p:grpSpPr bwMode="auto">
            <a:xfrm>
              <a:off x="1644" y="2516"/>
              <a:ext cx="2064" cy="688"/>
              <a:chOff x="1644" y="2516"/>
              <a:chExt cx="2064" cy="688"/>
            </a:xfrm>
          </p:grpSpPr>
          <p:sp>
            <p:nvSpPr>
              <p:cNvPr id="38957" name="Freeform 59"/>
              <p:cNvSpPr>
                <a:spLocks/>
              </p:cNvSpPr>
              <p:nvPr/>
            </p:nvSpPr>
            <p:spPr bwMode="auto">
              <a:xfrm>
                <a:off x="1644" y="2516"/>
                <a:ext cx="1680" cy="688"/>
              </a:xfrm>
              <a:custGeom>
                <a:avLst/>
                <a:gdLst>
                  <a:gd name="T0" fmla="*/ 0 w 1680"/>
                  <a:gd name="T1" fmla="*/ 688 h 688"/>
                  <a:gd name="T2" fmla="*/ 720 w 1680"/>
                  <a:gd name="T3" fmla="*/ 64 h 688"/>
                  <a:gd name="T4" fmla="*/ 1680 w 1680"/>
                  <a:gd name="T5" fmla="*/ 304 h 688"/>
                  <a:gd name="T6" fmla="*/ 0 60000 65536"/>
                  <a:gd name="T7" fmla="*/ 0 60000 65536"/>
                  <a:gd name="T8" fmla="*/ 0 60000 65536"/>
                  <a:gd name="T9" fmla="*/ 0 w 1680"/>
                  <a:gd name="T10" fmla="*/ 0 h 688"/>
                  <a:gd name="T11" fmla="*/ 1680 w 1680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80" h="688">
                    <a:moveTo>
                      <a:pt x="0" y="688"/>
                    </a:moveTo>
                    <a:cubicBezTo>
                      <a:pt x="220" y="408"/>
                      <a:pt x="440" y="128"/>
                      <a:pt x="720" y="64"/>
                    </a:cubicBezTo>
                    <a:cubicBezTo>
                      <a:pt x="1000" y="0"/>
                      <a:pt x="1340" y="152"/>
                      <a:pt x="1680" y="304"/>
                    </a:cubicBezTo>
                  </a:path>
                </a:pathLst>
              </a:cu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958" name="Line 61"/>
              <p:cNvSpPr>
                <a:spLocks noChangeShapeType="1"/>
              </p:cNvSpPr>
              <p:nvPr/>
            </p:nvSpPr>
            <p:spPr bwMode="auto">
              <a:xfrm>
                <a:off x="3372" y="2856"/>
                <a:ext cx="336" cy="156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8955" name="Rectangle 34"/>
            <p:cNvSpPr>
              <a:spLocks noChangeArrowheads="1"/>
            </p:cNvSpPr>
            <p:nvPr/>
          </p:nvSpPr>
          <p:spPr bwMode="auto">
            <a:xfrm>
              <a:off x="3991" y="2438"/>
              <a:ext cx="1313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Average Product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of Labor (AP</a:t>
              </a:r>
              <a:r>
                <a:rPr lang="en-US" altLang="en-US" sz="1800" b="1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 b="1">
                  <a:solidFill>
                    <a:schemeClr val="tx1"/>
                  </a:solidFill>
                </a:rPr>
                <a:t>)</a:t>
              </a:r>
              <a:endParaRPr lang="en-US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38956" name="Line 37"/>
            <p:cNvSpPr>
              <a:spLocks noChangeShapeType="1"/>
            </p:cNvSpPr>
            <p:nvPr/>
          </p:nvSpPr>
          <p:spPr bwMode="auto">
            <a:xfrm flipH="1">
              <a:off x="3379" y="2555"/>
              <a:ext cx="637" cy="2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7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8919" name="Rectangle 9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8920" name="Rectangle 40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519112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  <p:sp>
        <p:nvSpPr>
          <p:cNvPr id="38921" name="Rectangle 50"/>
          <p:cNvSpPr>
            <a:spLocks noChangeArrowheads="1"/>
          </p:cNvSpPr>
          <p:nvPr/>
        </p:nvSpPr>
        <p:spPr bwMode="auto">
          <a:xfrm>
            <a:off x="5137150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2209800" y="1858963"/>
            <a:ext cx="0" cy="3995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Rectangle 14"/>
          <p:cNvSpPr>
            <a:spLocks noChangeArrowheads="1"/>
          </p:cNvSpPr>
          <p:nvPr/>
        </p:nvSpPr>
        <p:spPr bwMode="auto">
          <a:xfrm>
            <a:off x="1739900" y="4914900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924" name="Rectangle 26"/>
          <p:cNvSpPr>
            <a:spLocks noChangeArrowheads="1"/>
          </p:cNvSpPr>
          <p:nvPr/>
        </p:nvSpPr>
        <p:spPr bwMode="auto">
          <a:xfrm>
            <a:off x="1739900" y="3898900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38925" name="Rectangle 38"/>
          <p:cNvSpPr>
            <a:spLocks noChangeArrowheads="1"/>
          </p:cNvSpPr>
          <p:nvPr/>
        </p:nvSpPr>
        <p:spPr bwMode="auto">
          <a:xfrm>
            <a:off x="6070600" y="1946275"/>
            <a:ext cx="20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8926" name="Line 41"/>
          <p:cNvSpPr>
            <a:spLocks noChangeShapeType="1"/>
          </p:cNvSpPr>
          <p:nvPr/>
        </p:nvSpPr>
        <p:spPr bwMode="auto">
          <a:xfrm>
            <a:off x="2209800" y="1858963"/>
            <a:ext cx="0" cy="3995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Rectangle 42"/>
          <p:cNvSpPr>
            <a:spLocks noChangeArrowheads="1"/>
          </p:cNvSpPr>
          <p:nvPr/>
        </p:nvSpPr>
        <p:spPr bwMode="auto">
          <a:xfrm>
            <a:off x="0" y="1397000"/>
            <a:ext cx="21304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Marginal or average product</a:t>
            </a:r>
          </a:p>
        </p:txBody>
      </p:sp>
      <p:sp>
        <p:nvSpPr>
          <p:cNvPr id="38928" name="Rectangle 43"/>
          <p:cNvSpPr>
            <a:spLocks noChangeArrowheads="1"/>
          </p:cNvSpPr>
          <p:nvPr/>
        </p:nvSpPr>
        <p:spPr bwMode="auto">
          <a:xfrm>
            <a:off x="1968500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8929" name="Rectangle 44"/>
          <p:cNvSpPr>
            <a:spLocks noChangeArrowheads="1"/>
          </p:cNvSpPr>
          <p:nvPr/>
        </p:nvSpPr>
        <p:spPr bwMode="auto">
          <a:xfrm>
            <a:off x="2760663" y="5854700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930" name="Rectangle 45"/>
          <p:cNvSpPr>
            <a:spLocks noChangeArrowheads="1"/>
          </p:cNvSpPr>
          <p:nvPr/>
        </p:nvSpPr>
        <p:spPr bwMode="auto">
          <a:xfrm>
            <a:off x="3155950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931" name="Rectangle 46"/>
          <p:cNvSpPr>
            <a:spLocks noChangeArrowheads="1"/>
          </p:cNvSpPr>
          <p:nvPr/>
        </p:nvSpPr>
        <p:spPr bwMode="auto">
          <a:xfrm>
            <a:off x="3552825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8932" name="Rectangle 47"/>
          <p:cNvSpPr>
            <a:spLocks noChangeArrowheads="1"/>
          </p:cNvSpPr>
          <p:nvPr/>
        </p:nvSpPr>
        <p:spPr bwMode="auto">
          <a:xfrm>
            <a:off x="3949700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8933" name="Rectangle 48"/>
          <p:cNvSpPr>
            <a:spLocks noChangeArrowheads="1"/>
          </p:cNvSpPr>
          <p:nvPr/>
        </p:nvSpPr>
        <p:spPr bwMode="auto">
          <a:xfrm>
            <a:off x="4344988" y="5854700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8934" name="Rectangle 49"/>
          <p:cNvSpPr>
            <a:spLocks noChangeArrowheads="1"/>
          </p:cNvSpPr>
          <p:nvPr/>
        </p:nvSpPr>
        <p:spPr bwMode="auto">
          <a:xfrm>
            <a:off x="4741863" y="5854700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8935" name="Rectangle 51"/>
          <p:cNvSpPr>
            <a:spLocks noChangeArrowheads="1"/>
          </p:cNvSpPr>
          <p:nvPr/>
        </p:nvSpPr>
        <p:spPr bwMode="auto">
          <a:xfrm>
            <a:off x="5534025" y="5854700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8936" name="Rectangle 52"/>
          <p:cNvSpPr>
            <a:spLocks noChangeArrowheads="1"/>
          </p:cNvSpPr>
          <p:nvPr/>
        </p:nvSpPr>
        <p:spPr bwMode="auto">
          <a:xfrm>
            <a:off x="5930900" y="5854700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937" name="Rectangle 53"/>
          <p:cNvSpPr>
            <a:spLocks noChangeArrowheads="1"/>
          </p:cNvSpPr>
          <p:nvPr/>
        </p:nvSpPr>
        <p:spPr bwMode="auto">
          <a:xfrm>
            <a:off x="2363788" y="5854700"/>
            <a:ext cx="3222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938" name="Line 54"/>
          <p:cNvSpPr>
            <a:spLocks noChangeShapeType="1"/>
          </p:cNvSpPr>
          <p:nvPr/>
        </p:nvSpPr>
        <p:spPr bwMode="auto">
          <a:xfrm>
            <a:off x="2209800" y="5835650"/>
            <a:ext cx="4006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Rectangle 55"/>
          <p:cNvSpPr>
            <a:spLocks noChangeArrowheads="1"/>
          </p:cNvSpPr>
          <p:nvPr/>
        </p:nvSpPr>
        <p:spPr bwMode="auto">
          <a:xfrm>
            <a:off x="6269038" y="5799138"/>
            <a:ext cx="20097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Quantity of labor</a:t>
            </a:r>
          </a:p>
        </p:txBody>
      </p:sp>
      <p:sp>
        <p:nvSpPr>
          <p:cNvPr id="38940" name="Rectangle 56"/>
          <p:cNvSpPr>
            <a:spLocks noChangeArrowheads="1"/>
          </p:cNvSpPr>
          <p:nvPr/>
        </p:nvSpPr>
        <p:spPr bwMode="auto">
          <a:xfrm>
            <a:off x="1739900" y="2794000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30</a:t>
            </a: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2571750" y="1417638"/>
            <a:ext cx="6215063" cy="4589462"/>
            <a:chOff x="1620" y="893"/>
            <a:chExt cx="3915" cy="2891"/>
          </a:xfrm>
        </p:grpSpPr>
        <p:sp>
          <p:nvSpPr>
            <p:cNvPr id="38944" name="Rectangle 31"/>
            <p:cNvSpPr>
              <a:spLocks noChangeArrowheads="1"/>
            </p:cNvSpPr>
            <p:nvPr/>
          </p:nvSpPr>
          <p:spPr bwMode="auto">
            <a:xfrm>
              <a:off x="2289" y="2305"/>
              <a:ext cx="30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 i="1">
                  <a:solidFill>
                    <a:schemeClr val="tx1"/>
                  </a:solidFill>
                </a:rPr>
                <a:t>C’</a:t>
              </a:r>
            </a:p>
          </p:txBody>
        </p:sp>
        <p:sp>
          <p:nvSpPr>
            <p:cNvPr id="38945" name="Line 6"/>
            <p:cNvSpPr>
              <a:spLocks noChangeShapeType="1"/>
            </p:cNvSpPr>
            <p:nvPr/>
          </p:nvSpPr>
          <p:spPr bwMode="auto">
            <a:xfrm flipV="1">
              <a:off x="2352" y="2654"/>
              <a:ext cx="0" cy="10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946" name="Group 58"/>
            <p:cNvGrpSpPr>
              <a:grpSpLocks/>
            </p:cNvGrpSpPr>
            <p:nvPr/>
          </p:nvGrpSpPr>
          <p:grpSpPr bwMode="auto">
            <a:xfrm>
              <a:off x="1620" y="1746"/>
              <a:ext cx="1936" cy="2038"/>
              <a:chOff x="1620" y="1746"/>
              <a:chExt cx="1936" cy="2038"/>
            </a:xfrm>
          </p:grpSpPr>
          <p:sp>
            <p:nvSpPr>
              <p:cNvPr id="38952" name="Line 30"/>
              <p:cNvSpPr>
                <a:spLocks noChangeShapeType="1"/>
              </p:cNvSpPr>
              <p:nvPr/>
            </p:nvSpPr>
            <p:spPr bwMode="auto">
              <a:xfrm>
                <a:off x="3331" y="3667"/>
                <a:ext cx="225" cy="117"/>
              </a:xfrm>
              <a:prstGeom prst="line">
                <a:avLst/>
              </a:prstGeom>
              <a:noFill/>
              <a:ln w="50800">
                <a:solidFill>
                  <a:srgbClr val="6633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3" name="Freeform 57"/>
              <p:cNvSpPr>
                <a:spLocks/>
              </p:cNvSpPr>
              <p:nvPr/>
            </p:nvSpPr>
            <p:spPr bwMode="auto">
              <a:xfrm>
                <a:off x="1620" y="1746"/>
                <a:ext cx="1704" cy="1926"/>
              </a:xfrm>
              <a:custGeom>
                <a:avLst/>
                <a:gdLst>
                  <a:gd name="T0" fmla="*/ 0 w 1704"/>
                  <a:gd name="T1" fmla="*/ 1470 h 1926"/>
                  <a:gd name="T2" fmla="*/ 468 w 1704"/>
                  <a:gd name="T3" fmla="*/ 102 h 1926"/>
                  <a:gd name="T4" fmla="*/ 732 w 1704"/>
                  <a:gd name="T5" fmla="*/ 858 h 1926"/>
                  <a:gd name="T6" fmla="*/ 1164 w 1704"/>
                  <a:gd name="T7" fmla="*/ 1458 h 1926"/>
                  <a:gd name="T8" fmla="*/ 1704 w 1704"/>
                  <a:gd name="T9" fmla="*/ 1926 h 19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04"/>
                  <a:gd name="T16" fmla="*/ 0 h 1926"/>
                  <a:gd name="T17" fmla="*/ 1704 w 1704"/>
                  <a:gd name="T18" fmla="*/ 1926 h 19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04" h="1926">
                    <a:moveTo>
                      <a:pt x="0" y="1470"/>
                    </a:moveTo>
                    <a:cubicBezTo>
                      <a:pt x="173" y="837"/>
                      <a:pt x="346" y="204"/>
                      <a:pt x="468" y="102"/>
                    </a:cubicBezTo>
                    <a:cubicBezTo>
                      <a:pt x="590" y="0"/>
                      <a:pt x="616" y="632"/>
                      <a:pt x="732" y="858"/>
                    </a:cubicBezTo>
                    <a:cubicBezTo>
                      <a:pt x="848" y="1084"/>
                      <a:pt x="1002" y="1280"/>
                      <a:pt x="1164" y="1458"/>
                    </a:cubicBezTo>
                    <a:cubicBezTo>
                      <a:pt x="1326" y="1636"/>
                      <a:pt x="1592" y="1828"/>
                      <a:pt x="1704" y="1926"/>
                    </a:cubicBezTo>
                  </a:path>
                </a:pathLst>
              </a:custGeom>
              <a:noFill/>
              <a:ln w="57150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8947" name="Oval 28"/>
            <p:cNvSpPr>
              <a:spLocks noChangeArrowheads="1"/>
            </p:cNvSpPr>
            <p:nvPr/>
          </p:nvSpPr>
          <p:spPr bwMode="auto">
            <a:xfrm>
              <a:off x="2304" y="2544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38948" name="Line 32"/>
            <p:cNvSpPr>
              <a:spLocks noChangeShapeType="1"/>
            </p:cNvSpPr>
            <p:nvPr/>
          </p:nvSpPr>
          <p:spPr bwMode="auto">
            <a:xfrm flipV="1">
              <a:off x="2112" y="1838"/>
              <a:ext cx="0" cy="18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9" name="Rectangle 35"/>
            <p:cNvSpPr>
              <a:spLocks noChangeArrowheads="1"/>
            </p:cNvSpPr>
            <p:nvPr/>
          </p:nvSpPr>
          <p:spPr bwMode="auto">
            <a:xfrm>
              <a:off x="2819" y="1965"/>
              <a:ext cx="23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Marginal Product of Labor (MP</a:t>
              </a:r>
              <a:r>
                <a:rPr lang="en-US" altLang="en-US" sz="1800" b="1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 b="1">
                  <a:solidFill>
                    <a:schemeClr val="tx1"/>
                  </a:solidFill>
                </a:rPr>
                <a:t>)</a:t>
              </a:r>
              <a:endParaRPr lang="en-US" alt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38950" name="Line 36"/>
            <p:cNvSpPr>
              <a:spLocks noChangeShapeType="1"/>
            </p:cNvSpPr>
            <p:nvPr/>
          </p:nvSpPr>
          <p:spPr bwMode="auto">
            <a:xfrm flipH="1" flipV="1">
              <a:off x="2215" y="1884"/>
              <a:ext cx="597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1" name="Text Box 71"/>
            <p:cNvSpPr txBox="1">
              <a:spLocks noChangeArrowheads="1"/>
            </p:cNvSpPr>
            <p:nvPr/>
          </p:nvSpPr>
          <p:spPr bwMode="auto">
            <a:xfrm>
              <a:off x="2494" y="893"/>
              <a:ext cx="3041" cy="75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Observasi: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Sebelah kiri C’: MP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&gt; AP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&amp; AP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meningkat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Sebelah kanan C’: MP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&lt; AP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&amp; AP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menurun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C’: MP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= AP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&amp; pada  AP</a:t>
              </a:r>
              <a:r>
                <a:rPr lang="en-US" altLang="en-US" sz="1800" baseline="-25000">
                  <a:solidFill>
                    <a:schemeClr val="tx1"/>
                  </a:solidFill>
                </a:rPr>
                <a:t>L</a:t>
              </a:r>
              <a:r>
                <a:rPr lang="en-US" altLang="en-US" sz="1800">
                  <a:solidFill>
                    <a:schemeClr val="tx1"/>
                  </a:solidFill>
                </a:rPr>
                <a:t> maximum</a:t>
              </a:r>
              <a:endParaRPr lang="en-US" alt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38942" name="Rectangle 31"/>
          <p:cNvSpPr>
            <a:spLocks noChangeArrowheads="1"/>
          </p:cNvSpPr>
          <p:nvPr/>
        </p:nvSpPr>
        <p:spPr bwMode="auto">
          <a:xfrm>
            <a:off x="3148013" y="2505075"/>
            <a:ext cx="49053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>
                <a:solidFill>
                  <a:schemeClr val="tx1"/>
                </a:solidFill>
              </a:rPr>
              <a:t>B’</a:t>
            </a:r>
          </a:p>
        </p:txBody>
      </p:sp>
      <p:sp>
        <p:nvSpPr>
          <p:cNvPr id="38943" name="Rectangle 31"/>
          <p:cNvSpPr>
            <a:spLocks noChangeArrowheads="1"/>
          </p:cNvSpPr>
          <p:nvPr/>
        </p:nvSpPr>
        <p:spPr bwMode="auto">
          <a:xfrm>
            <a:off x="5165725" y="5407025"/>
            <a:ext cx="490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>
                <a:solidFill>
                  <a:schemeClr val="tx1"/>
                </a:solidFill>
              </a:rPr>
              <a:t>D’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37"/>
          <p:cNvSpPr>
            <a:spLocks noChangeShapeType="1"/>
          </p:cNvSpPr>
          <p:nvPr/>
        </p:nvSpPr>
        <p:spPr bwMode="auto">
          <a:xfrm flipV="1">
            <a:off x="879475" y="4716463"/>
            <a:ext cx="801688" cy="1014412"/>
          </a:xfrm>
          <a:prstGeom prst="line">
            <a:avLst/>
          </a:prstGeom>
          <a:noFill/>
          <a:ln w="28575">
            <a:solidFill>
              <a:srgbClr val="99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Line 38"/>
          <p:cNvSpPr>
            <a:spLocks noChangeShapeType="1"/>
          </p:cNvSpPr>
          <p:nvPr/>
        </p:nvSpPr>
        <p:spPr bwMode="auto">
          <a:xfrm flipV="1">
            <a:off x="906463" y="3248025"/>
            <a:ext cx="1606550" cy="2449513"/>
          </a:xfrm>
          <a:prstGeom prst="line">
            <a:avLst/>
          </a:prstGeom>
          <a:noFill/>
          <a:ln w="28575">
            <a:solidFill>
              <a:srgbClr val="99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45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781050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  <p:sp>
        <p:nvSpPr>
          <p:cNvPr id="40965" name="Line 47"/>
          <p:cNvSpPr>
            <a:spLocks noChangeShapeType="1"/>
          </p:cNvSpPr>
          <p:nvPr/>
        </p:nvSpPr>
        <p:spPr bwMode="auto">
          <a:xfrm>
            <a:off x="349250" y="104775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48"/>
          <p:cNvSpPr>
            <a:spLocks noChangeShapeType="1"/>
          </p:cNvSpPr>
          <p:nvPr/>
        </p:nvSpPr>
        <p:spPr bwMode="auto">
          <a:xfrm>
            <a:off x="519113" y="120650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Freeform 33"/>
          <p:cNvSpPr>
            <a:spLocks/>
          </p:cNvSpPr>
          <p:nvPr/>
        </p:nvSpPr>
        <p:spPr bwMode="auto">
          <a:xfrm>
            <a:off x="3087688" y="3378200"/>
            <a:ext cx="620712" cy="161925"/>
          </a:xfrm>
          <a:custGeom>
            <a:avLst/>
            <a:gdLst>
              <a:gd name="T0" fmla="*/ 0 w 552"/>
              <a:gd name="T1" fmla="*/ 0 h 144"/>
              <a:gd name="T2" fmla="*/ 2147483646 w 552"/>
              <a:gd name="T3" fmla="*/ 2147483646 h 144"/>
              <a:gd name="T4" fmla="*/ 2147483646 w 552"/>
              <a:gd name="T5" fmla="*/ 2147483646 h 144"/>
              <a:gd name="T6" fmla="*/ 0 60000 65536"/>
              <a:gd name="T7" fmla="*/ 0 60000 65536"/>
              <a:gd name="T8" fmla="*/ 0 60000 65536"/>
              <a:gd name="T9" fmla="*/ 0 w 552"/>
              <a:gd name="T10" fmla="*/ 0 h 144"/>
              <a:gd name="T11" fmla="*/ 552 w 55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2" h="144">
                <a:moveTo>
                  <a:pt x="0" y="0"/>
                </a:moveTo>
                <a:cubicBezTo>
                  <a:pt x="122" y="12"/>
                  <a:pt x="244" y="24"/>
                  <a:pt x="336" y="48"/>
                </a:cubicBezTo>
                <a:cubicBezTo>
                  <a:pt x="428" y="72"/>
                  <a:pt x="490" y="108"/>
                  <a:pt x="552" y="144"/>
                </a:cubicBezTo>
              </a:path>
            </a:pathLst>
          </a:custGeom>
          <a:noFill/>
          <a:ln w="57150">
            <a:solidFill>
              <a:srgbClr val="3366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8" name="Freeform 32"/>
          <p:cNvSpPr>
            <a:spLocks/>
          </p:cNvSpPr>
          <p:nvPr/>
        </p:nvSpPr>
        <p:spPr bwMode="auto">
          <a:xfrm>
            <a:off x="873125" y="3378200"/>
            <a:ext cx="2214563" cy="2347913"/>
          </a:xfrm>
          <a:custGeom>
            <a:avLst/>
            <a:gdLst>
              <a:gd name="T0" fmla="*/ 0 w 1968"/>
              <a:gd name="T1" fmla="*/ 2147483646 h 2088"/>
              <a:gd name="T2" fmla="*/ 2147483646 w 1968"/>
              <a:gd name="T3" fmla="*/ 2147483646 h 2088"/>
              <a:gd name="T4" fmla="*/ 2147483646 w 1968"/>
              <a:gd name="T5" fmla="*/ 2147483646 h 2088"/>
              <a:gd name="T6" fmla="*/ 2147483646 w 1968"/>
              <a:gd name="T7" fmla="*/ 2147483646 h 2088"/>
              <a:gd name="T8" fmla="*/ 2147483646 w 1968"/>
              <a:gd name="T9" fmla="*/ 2147483646 h 2088"/>
              <a:gd name="T10" fmla="*/ 2147483646 w 1968"/>
              <a:gd name="T11" fmla="*/ 0 h 20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68"/>
              <a:gd name="T19" fmla="*/ 0 h 2088"/>
              <a:gd name="T20" fmla="*/ 1968 w 1968"/>
              <a:gd name="T21" fmla="*/ 2088 h 20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68" h="2088">
                <a:moveTo>
                  <a:pt x="0" y="2088"/>
                </a:moveTo>
                <a:cubicBezTo>
                  <a:pt x="185" y="1953"/>
                  <a:pt x="370" y="1818"/>
                  <a:pt x="492" y="1668"/>
                </a:cubicBezTo>
                <a:cubicBezTo>
                  <a:pt x="614" y="1518"/>
                  <a:pt x="652" y="1354"/>
                  <a:pt x="732" y="1188"/>
                </a:cubicBezTo>
                <a:cubicBezTo>
                  <a:pt x="812" y="1022"/>
                  <a:pt x="848" y="844"/>
                  <a:pt x="972" y="672"/>
                </a:cubicBezTo>
                <a:cubicBezTo>
                  <a:pt x="1096" y="500"/>
                  <a:pt x="1310" y="268"/>
                  <a:pt x="1476" y="156"/>
                </a:cubicBezTo>
                <a:cubicBezTo>
                  <a:pt x="1642" y="44"/>
                  <a:pt x="1866" y="32"/>
                  <a:pt x="1968" y="0"/>
                </a:cubicBezTo>
              </a:path>
            </a:pathLst>
          </a:custGeom>
          <a:noFill/>
          <a:ln w="57150">
            <a:solidFill>
              <a:srgbClr val="33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70" name="Rectangle 4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71" name="Rectangle 2"/>
          <p:cNvSpPr>
            <a:spLocks noChangeArrowheads="1"/>
          </p:cNvSpPr>
          <p:nvPr/>
        </p:nvSpPr>
        <p:spPr bwMode="auto">
          <a:xfrm>
            <a:off x="711200" y="6183313"/>
            <a:ext cx="17748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72" name="Line 5"/>
          <p:cNvSpPr>
            <a:spLocks noChangeShapeType="1"/>
          </p:cNvSpPr>
          <p:nvPr/>
        </p:nvSpPr>
        <p:spPr bwMode="auto">
          <a:xfrm>
            <a:off x="873125" y="2913063"/>
            <a:ext cx="0" cy="2832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6"/>
          <p:cNvSpPr>
            <a:spLocks noChangeShapeType="1"/>
          </p:cNvSpPr>
          <p:nvPr/>
        </p:nvSpPr>
        <p:spPr bwMode="auto">
          <a:xfrm>
            <a:off x="873125" y="5730875"/>
            <a:ext cx="2840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Rectangle 7"/>
          <p:cNvSpPr>
            <a:spLocks noChangeArrowheads="1"/>
          </p:cNvSpPr>
          <p:nvPr/>
        </p:nvSpPr>
        <p:spPr bwMode="auto">
          <a:xfrm>
            <a:off x="3822700" y="5653088"/>
            <a:ext cx="10636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Quantity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of labor</a:t>
            </a:r>
          </a:p>
        </p:txBody>
      </p:sp>
      <p:sp>
        <p:nvSpPr>
          <p:cNvPr id="40975" name="Rectangle 8"/>
          <p:cNvSpPr>
            <a:spLocks noChangeArrowheads="1"/>
          </p:cNvSpPr>
          <p:nvPr/>
        </p:nvSpPr>
        <p:spPr bwMode="auto">
          <a:xfrm>
            <a:off x="-63500" y="2320925"/>
            <a:ext cx="9366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Total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product</a:t>
            </a:r>
          </a:p>
        </p:txBody>
      </p:sp>
      <p:sp>
        <p:nvSpPr>
          <p:cNvPr id="40976" name="Rectangle 9"/>
          <p:cNvSpPr>
            <a:spLocks noChangeArrowheads="1"/>
          </p:cNvSpPr>
          <p:nvPr/>
        </p:nvSpPr>
        <p:spPr bwMode="auto">
          <a:xfrm>
            <a:off x="484188" y="4557713"/>
            <a:ext cx="434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60</a:t>
            </a:r>
          </a:p>
        </p:txBody>
      </p:sp>
      <p:sp>
        <p:nvSpPr>
          <p:cNvPr id="40977" name="Rectangle 10"/>
          <p:cNvSpPr>
            <a:spLocks noChangeArrowheads="1"/>
          </p:cNvSpPr>
          <p:nvPr/>
        </p:nvSpPr>
        <p:spPr bwMode="auto">
          <a:xfrm>
            <a:off x="376238" y="3208338"/>
            <a:ext cx="561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112</a:t>
            </a:r>
          </a:p>
        </p:txBody>
      </p:sp>
      <p:sp>
        <p:nvSpPr>
          <p:cNvPr id="40978" name="Rectangle 11"/>
          <p:cNvSpPr>
            <a:spLocks noChangeArrowheads="1"/>
          </p:cNvSpPr>
          <p:nvPr/>
        </p:nvSpPr>
        <p:spPr bwMode="auto">
          <a:xfrm>
            <a:off x="701675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0979" name="Rectangle 12"/>
          <p:cNvSpPr>
            <a:spLocks noChangeArrowheads="1"/>
          </p:cNvSpPr>
          <p:nvPr/>
        </p:nvSpPr>
        <p:spPr bwMode="auto">
          <a:xfrm>
            <a:off x="1263650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0980" name="Rectangle 13"/>
          <p:cNvSpPr>
            <a:spLocks noChangeArrowheads="1"/>
          </p:cNvSpPr>
          <p:nvPr/>
        </p:nvSpPr>
        <p:spPr bwMode="auto">
          <a:xfrm>
            <a:off x="1543050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981" name="Rectangle 14"/>
          <p:cNvSpPr>
            <a:spLocks noChangeArrowheads="1"/>
          </p:cNvSpPr>
          <p:nvPr/>
        </p:nvSpPr>
        <p:spPr bwMode="auto">
          <a:xfrm>
            <a:off x="1825625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0982" name="Rectangle 15"/>
          <p:cNvSpPr>
            <a:spLocks noChangeArrowheads="1"/>
          </p:cNvSpPr>
          <p:nvPr/>
        </p:nvSpPr>
        <p:spPr bwMode="auto">
          <a:xfrm>
            <a:off x="2106613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0983" name="Rectangle 16"/>
          <p:cNvSpPr>
            <a:spLocks noChangeArrowheads="1"/>
          </p:cNvSpPr>
          <p:nvPr/>
        </p:nvSpPr>
        <p:spPr bwMode="auto">
          <a:xfrm>
            <a:off x="2387600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0984" name="Rectangle 17"/>
          <p:cNvSpPr>
            <a:spLocks noChangeArrowheads="1"/>
          </p:cNvSpPr>
          <p:nvPr/>
        </p:nvSpPr>
        <p:spPr bwMode="auto">
          <a:xfrm>
            <a:off x="2668588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0985" name="Rectangle 18"/>
          <p:cNvSpPr>
            <a:spLocks noChangeArrowheads="1"/>
          </p:cNvSpPr>
          <p:nvPr/>
        </p:nvSpPr>
        <p:spPr bwMode="auto">
          <a:xfrm>
            <a:off x="2946400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0986" name="Rectangle 19"/>
          <p:cNvSpPr>
            <a:spLocks noChangeArrowheads="1"/>
          </p:cNvSpPr>
          <p:nvPr/>
        </p:nvSpPr>
        <p:spPr bwMode="auto">
          <a:xfrm>
            <a:off x="3227388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0987" name="Rectangle 20"/>
          <p:cNvSpPr>
            <a:spLocks noChangeArrowheads="1"/>
          </p:cNvSpPr>
          <p:nvPr/>
        </p:nvSpPr>
        <p:spPr bwMode="auto">
          <a:xfrm>
            <a:off x="3508375" y="5746750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0988" name="Rectangle 21"/>
          <p:cNvSpPr>
            <a:spLocks noChangeArrowheads="1"/>
          </p:cNvSpPr>
          <p:nvPr/>
        </p:nvSpPr>
        <p:spPr bwMode="auto">
          <a:xfrm>
            <a:off x="982663" y="5746750"/>
            <a:ext cx="307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989" name="Rectangle 23"/>
          <p:cNvSpPr>
            <a:spLocks noChangeArrowheads="1"/>
          </p:cNvSpPr>
          <p:nvPr/>
        </p:nvSpPr>
        <p:spPr bwMode="auto">
          <a:xfrm>
            <a:off x="1289050" y="5262563"/>
            <a:ext cx="346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0990" name="Oval 24"/>
          <p:cNvSpPr>
            <a:spLocks noChangeArrowheads="1"/>
          </p:cNvSpPr>
          <p:nvPr/>
        </p:nvSpPr>
        <p:spPr bwMode="auto">
          <a:xfrm>
            <a:off x="1360488" y="5214938"/>
            <a:ext cx="107950" cy="1079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91" name="Oval 25"/>
          <p:cNvSpPr>
            <a:spLocks noChangeArrowheads="1"/>
          </p:cNvSpPr>
          <p:nvPr/>
        </p:nvSpPr>
        <p:spPr bwMode="auto">
          <a:xfrm>
            <a:off x="1630363" y="4675188"/>
            <a:ext cx="107950" cy="1079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92" name="Oval 26"/>
          <p:cNvSpPr>
            <a:spLocks noChangeArrowheads="1"/>
          </p:cNvSpPr>
          <p:nvPr/>
        </p:nvSpPr>
        <p:spPr bwMode="auto">
          <a:xfrm>
            <a:off x="1900238" y="4081463"/>
            <a:ext cx="106362" cy="1079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93" name="Oval 27"/>
          <p:cNvSpPr>
            <a:spLocks noChangeArrowheads="1"/>
          </p:cNvSpPr>
          <p:nvPr/>
        </p:nvSpPr>
        <p:spPr bwMode="auto">
          <a:xfrm>
            <a:off x="3033713" y="3324225"/>
            <a:ext cx="107950" cy="1079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94" name="Rectangle 28"/>
          <p:cNvSpPr>
            <a:spLocks noChangeArrowheads="1"/>
          </p:cNvSpPr>
          <p:nvPr/>
        </p:nvSpPr>
        <p:spPr bwMode="auto">
          <a:xfrm>
            <a:off x="1674813" y="4667250"/>
            <a:ext cx="3460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995" name="Rectangle 29"/>
          <p:cNvSpPr>
            <a:spLocks noChangeArrowheads="1"/>
          </p:cNvSpPr>
          <p:nvPr/>
        </p:nvSpPr>
        <p:spPr bwMode="auto">
          <a:xfrm>
            <a:off x="1604963" y="3856038"/>
            <a:ext cx="346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0996" name="Rectangle 30"/>
          <p:cNvSpPr>
            <a:spLocks noChangeArrowheads="1"/>
          </p:cNvSpPr>
          <p:nvPr/>
        </p:nvSpPr>
        <p:spPr bwMode="auto">
          <a:xfrm>
            <a:off x="2970213" y="2970213"/>
            <a:ext cx="3460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997" name="Line 39"/>
          <p:cNvSpPr>
            <a:spLocks noChangeShapeType="1"/>
          </p:cNvSpPr>
          <p:nvPr/>
        </p:nvSpPr>
        <p:spPr bwMode="auto">
          <a:xfrm flipV="1">
            <a:off x="1114425" y="4986338"/>
            <a:ext cx="600075" cy="646112"/>
          </a:xfrm>
          <a:prstGeom prst="line">
            <a:avLst/>
          </a:prstGeom>
          <a:noFill/>
          <a:ln w="28575">
            <a:solidFill>
              <a:srgbClr val="99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8" name="Line 41"/>
          <p:cNvSpPr>
            <a:spLocks noChangeShapeType="1"/>
          </p:cNvSpPr>
          <p:nvPr/>
        </p:nvSpPr>
        <p:spPr bwMode="auto">
          <a:xfrm>
            <a:off x="877888" y="3378200"/>
            <a:ext cx="29337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9" name="Line 42"/>
          <p:cNvSpPr>
            <a:spLocks noChangeShapeType="1"/>
          </p:cNvSpPr>
          <p:nvPr/>
        </p:nvSpPr>
        <p:spPr bwMode="auto">
          <a:xfrm>
            <a:off x="1684338" y="4840288"/>
            <a:ext cx="0" cy="86836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0" name="Line 43"/>
          <p:cNvSpPr>
            <a:spLocks noChangeShapeType="1"/>
          </p:cNvSpPr>
          <p:nvPr/>
        </p:nvSpPr>
        <p:spPr bwMode="auto">
          <a:xfrm>
            <a:off x="1954213" y="4244975"/>
            <a:ext cx="0" cy="146367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1" name="Line 44"/>
          <p:cNvSpPr>
            <a:spLocks noChangeShapeType="1"/>
          </p:cNvSpPr>
          <p:nvPr/>
        </p:nvSpPr>
        <p:spPr bwMode="auto">
          <a:xfrm>
            <a:off x="3087688" y="3598863"/>
            <a:ext cx="0" cy="210978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2" name="Line 49"/>
          <p:cNvSpPr>
            <a:spLocks noChangeShapeType="1"/>
          </p:cNvSpPr>
          <p:nvPr/>
        </p:nvSpPr>
        <p:spPr bwMode="auto">
          <a:xfrm>
            <a:off x="349250" y="6281738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3" name="Line 50"/>
          <p:cNvSpPr>
            <a:spLocks noChangeShapeType="1"/>
          </p:cNvSpPr>
          <p:nvPr/>
        </p:nvSpPr>
        <p:spPr bwMode="auto">
          <a:xfrm>
            <a:off x="519113" y="6440488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4" name="Line 53"/>
          <p:cNvSpPr>
            <a:spLocks noChangeShapeType="1"/>
          </p:cNvSpPr>
          <p:nvPr/>
        </p:nvSpPr>
        <p:spPr bwMode="auto">
          <a:xfrm>
            <a:off x="7292975" y="5748338"/>
            <a:ext cx="233363" cy="120650"/>
          </a:xfrm>
          <a:prstGeom prst="line">
            <a:avLst/>
          </a:prstGeom>
          <a:noFill/>
          <a:ln w="50800">
            <a:solidFill>
              <a:srgbClr val="66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5" name="Freeform 54"/>
          <p:cNvSpPr>
            <a:spLocks/>
          </p:cNvSpPr>
          <p:nvPr/>
        </p:nvSpPr>
        <p:spPr bwMode="auto">
          <a:xfrm>
            <a:off x="5527675" y="3763963"/>
            <a:ext cx="1757363" cy="1989137"/>
          </a:xfrm>
          <a:custGeom>
            <a:avLst/>
            <a:gdLst>
              <a:gd name="T0" fmla="*/ 0 w 1704"/>
              <a:gd name="T1" fmla="*/ 2147483646 h 1926"/>
              <a:gd name="T2" fmla="*/ 2147483646 w 1704"/>
              <a:gd name="T3" fmla="*/ 2147483646 h 1926"/>
              <a:gd name="T4" fmla="*/ 2147483646 w 1704"/>
              <a:gd name="T5" fmla="*/ 2147483646 h 1926"/>
              <a:gd name="T6" fmla="*/ 2147483646 w 1704"/>
              <a:gd name="T7" fmla="*/ 2147483646 h 1926"/>
              <a:gd name="T8" fmla="*/ 2147483646 w 1704"/>
              <a:gd name="T9" fmla="*/ 2147483646 h 19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04"/>
              <a:gd name="T16" fmla="*/ 0 h 1926"/>
              <a:gd name="T17" fmla="*/ 1704 w 1704"/>
              <a:gd name="T18" fmla="*/ 1926 h 19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04" h="1926">
                <a:moveTo>
                  <a:pt x="0" y="1470"/>
                </a:moveTo>
                <a:cubicBezTo>
                  <a:pt x="173" y="837"/>
                  <a:pt x="346" y="204"/>
                  <a:pt x="468" y="102"/>
                </a:cubicBezTo>
                <a:cubicBezTo>
                  <a:pt x="590" y="0"/>
                  <a:pt x="616" y="632"/>
                  <a:pt x="732" y="858"/>
                </a:cubicBezTo>
                <a:cubicBezTo>
                  <a:pt x="848" y="1084"/>
                  <a:pt x="1002" y="1280"/>
                  <a:pt x="1164" y="1458"/>
                </a:cubicBezTo>
                <a:cubicBezTo>
                  <a:pt x="1326" y="1636"/>
                  <a:pt x="1592" y="1828"/>
                  <a:pt x="1704" y="1926"/>
                </a:cubicBezTo>
              </a:path>
            </a:pathLst>
          </a:custGeom>
          <a:noFill/>
          <a:ln w="5715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06" name="Freeform 56"/>
          <p:cNvSpPr>
            <a:spLocks/>
          </p:cNvSpPr>
          <p:nvPr/>
        </p:nvSpPr>
        <p:spPr bwMode="auto">
          <a:xfrm>
            <a:off x="5551488" y="4559300"/>
            <a:ext cx="1735137" cy="711200"/>
          </a:xfrm>
          <a:custGeom>
            <a:avLst/>
            <a:gdLst>
              <a:gd name="T0" fmla="*/ 0 w 1680"/>
              <a:gd name="T1" fmla="*/ 2147483646 h 688"/>
              <a:gd name="T2" fmla="*/ 2147483646 w 1680"/>
              <a:gd name="T3" fmla="*/ 2147483646 h 688"/>
              <a:gd name="T4" fmla="*/ 2147483646 w 1680"/>
              <a:gd name="T5" fmla="*/ 2147483646 h 688"/>
              <a:gd name="T6" fmla="*/ 0 60000 65536"/>
              <a:gd name="T7" fmla="*/ 0 60000 65536"/>
              <a:gd name="T8" fmla="*/ 0 60000 65536"/>
              <a:gd name="T9" fmla="*/ 0 w 1680"/>
              <a:gd name="T10" fmla="*/ 0 h 688"/>
              <a:gd name="T11" fmla="*/ 1680 w 1680"/>
              <a:gd name="T12" fmla="*/ 688 h 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88">
                <a:moveTo>
                  <a:pt x="0" y="688"/>
                </a:moveTo>
                <a:cubicBezTo>
                  <a:pt x="220" y="408"/>
                  <a:pt x="440" y="128"/>
                  <a:pt x="720" y="64"/>
                </a:cubicBezTo>
                <a:cubicBezTo>
                  <a:pt x="1000" y="0"/>
                  <a:pt x="1340" y="152"/>
                  <a:pt x="1680" y="304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07" name="Line 57"/>
          <p:cNvSpPr>
            <a:spLocks noChangeShapeType="1"/>
          </p:cNvSpPr>
          <p:nvPr/>
        </p:nvSpPr>
        <p:spPr bwMode="auto">
          <a:xfrm>
            <a:off x="7323138" y="4895850"/>
            <a:ext cx="346075" cy="161925"/>
          </a:xfrm>
          <a:prstGeom prst="line">
            <a:avLst/>
          </a:prstGeom>
          <a:noFill/>
          <a:ln w="571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08" name="Rectangle 58"/>
          <p:cNvSpPr>
            <a:spLocks noChangeArrowheads="1"/>
          </p:cNvSpPr>
          <p:nvPr/>
        </p:nvSpPr>
        <p:spPr bwMode="auto">
          <a:xfrm>
            <a:off x="7197725" y="57769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1009" name="Line 59"/>
          <p:cNvSpPr>
            <a:spLocks noChangeShapeType="1"/>
          </p:cNvSpPr>
          <p:nvPr/>
        </p:nvSpPr>
        <p:spPr bwMode="auto">
          <a:xfrm>
            <a:off x="5289550" y="3170238"/>
            <a:ext cx="0" cy="2598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0" name="Rectangle 60"/>
          <p:cNvSpPr>
            <a:spLocks noChangeArrowheads="1"/>
          </p:cNvSpPr>
          <p:nvPr/>
        </p:nvSpPr>
        <p:spPr bwMode="auto">
          <a:xfrm>
            <a:off x="4891088" y="5157788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1011" name="Rectangle 61"/>
          <p:cNvSpPr>
            <a:spLocks noChangeArrowheads="1"/>
          </p:cNvSpPr>
          <p:nvPr/>
        </p:nvSpPr>
        <p:spPr bwMode="auto">
          <a:xfrm>
            <a:off x="4891088" y="4498975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41012" name="Rectangle 63"/>
          <p:cNvSpPr>
            <a:spLocks noChangeArrowheads="1"/>
          </p:cNvSpPr>
          <p:nvPr/>
        </p:nvSpPr>
        <p:spPr bwMode="auto">
          <a:xfrm>
            <a:off x="6264275" y="4265613"/>
            <a:ext cx="3333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1013" name="Oval 64"/>
          <p:cNvSpPr>
            <a:spLocks noChangeArrowheads="1"/>
          </p:cNvSpPr>
          <p:nvPr/>
        </p:nvSpPr>
        <p:spPr bwMode="auto">
          <a:xfrm>
            <a:off x="6232525" y="4589463"/>
            <a:ext cx="100013" cy="10001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1014" name="Line 65"/>
          <p:cNvSpPr>
            <a:spLocks noChangeShapeType="1"/>
          </p:cNvSpPr>
          <p:nvPr/>
        </p:nvSpPr>
        <p:spPr bwMode="auto">
          <a:xfrm flipV="1">
            <a:off x="6283325" y="4665663"/>
            <a:ext cx="0" cy="108743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5" name="Line 66"/>
          <p:cNvSpPr>
            <a:spLocks noChangeShapeType="1"/>
          </p:cNvSpPr>
          <p:nvPr/>
        </p:nvSpPr>
        <p:spPr bwMode="auto">
          <a:xfrm flipV="1">
            <a:off x="6034088" y="3859213"/>
            <a:ext cx="0" cy="1893887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6" name="Rectangle 71"/>
          <p:cNvSpPr>
            <a:spLocks noChangeArrowheads="1"/>
          </p:cNvSpPr>
          <p:nvPr/>
        </p:nvSpPr>
        <p:spPr bwMode="auto">
          <a:xfrm>
            <a:off x="7802563" y="3228975"/>
            <a:ext cx="131762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1017" name="Line 72"/>
          <p:cNvSpPr>
            <a:spLocks noChangeShapeType="1"/>
          </p:cNvSpPr>
          <p:nvPr/>
        </p:nvSpPr>
        <p:spPr bwMode="auto">
          <a:xfrm>
            <a:off x="5289550" y="3170238"/>
            <a:ext cx="0" cy="2598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8" name="Rectangle 74"/>
          <p:cNvSpPr>
            <a:spLocks noChangeArrowheads="1"/>
          </p:cNvSpPr>
          <p:nvPr/>
        </p:nvSpPr>
        <p:spPr bwMode="auto">
          <a:xfrm>
            <a:off x="5132388" y="57769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019" name="Rectangle 75"/>
          <p:cNvSpPr>
            <a:spLocks noChangeArrowheads="1"/>
          </p:cNvSpPr>
          <p:nvPr/>
        </p:nvSpPr>
        <p:spPr bwMode="auto">
          <a:xfrm>
            <a:off x="5648325" y="57769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1020" name="Rectangle 76"/>
          <p:cNvSpPr>
            <a:spLocks noChangeArrowheads="1"/>
          </p:cNvSpPr>
          <p:nvPr/>
        </p:nvSpPr>
        <p:spPr bwMode="auto">
          <a:xfrm>
            <a:off x="5908675" y="57769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021" name="Rectangle 77"/>
          <p:cNvSpPr>
            <a:spLocks noChangeArrowheads="1"/>
          </p:cNvSpPr>
          <p:nvPr/>
        </p:nvSpPr>
        <p:spPr bwMode="auto">
          <a:xfrm>
            <a:off x="6164263" y="57769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1022" name="Rectangle 78"/>
          <p:cNvSpPr>
            <a:spLocks noChangeArrowheads="1"/>
          </p:cNvSpPr>
          <p:nvPr/>
        </p:nvSpPr>
        <p:spPr bwMode="auto">
          <a:xfrm>
            <a:off x="6423025" y="57769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1023" name="Rectangle 79"/>
          <p:cNvSpPr>
            <a:spLocks noChangeArrowheads="1"/>
          </p:cNvSpPr>
          <p:nvPr/>
        </p:nvSpPr>
        <p:spPr bwMode="auto">
          <a:xfrm>
            <a:off x="6678613" y="57769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1024" name="Rectangle 80"/>
          <p:cNvSpPr>
            <a:spLocks noChangeArrowheads="1"/>
          </p:cNvSpPr>
          <p:nvPr/>
        </p:nvSpPr>
        <p:spPr bwMode="auto">
          <a:xfrm>
            <a:off x="6937375" y="577691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1025" name="Rectangle 81"/>
          <p:cNvSpPr>
            <a:spLocks noChangeArrowheads="1"/>
          </p:cNvSpPr>
          <p:nvPr/>
        </p:nvSpPr>
        <p:spPr bwMode="auto">
          <a:xfrm>
            <a:off x="7453313" y="5773738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1026" name="Rectangle 82"/>
          <p:cNvSpPr>
            <a:spLocks noChangeArrowheads="1"/>
          </p:cNvSpPr>
          <p:nvPr/>
        </p:nvSpPr>
        <p:spPr bwMode="auto">
          <a:xfrm>
            <a:off x="7715250" y="5772150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1027" name="Rectangle 83"/>
          <p:cNvSpPr>
            <a:spLocks noChangeArrowheads="1"/>
          </p:cNvSpPr>
          <p:nvPr/>
        </p:nvSpPr>
        <p:spPr bwMode="auto">
          <a:xfrm>
            <a:off x="5392738" y="5770563"/>
            <a:ext cx="307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1028" name="Line 84"/>
          <p:cNvSpPr>
            <a:spLocks noChangeShapeType="1"/>
          </p:cNvSpPr>
          <p:nvPr/>
        </p:nvSpPr>
        <p:spPr bwMode="auto">
          <a:xfrm>
            <a:off x="5289550" y="5757863"/>
            <a:ext cx="2608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9" name="Rectangle 86"/>
          <p:cNvSpPr>
            <a:spLocks noChangeArrowheads="1"/>
          </p:cNvSpPr>
          <p:nvPr/>
        </p:nvSpPr>
        <p:spPr bwMode="auto">
          <a:xfrm>
            <a:off x="4891088" y="3778250"/>
            <a:ext cx="46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41030" name="Rectangle 89"/>
          <p:cNvSpPr>
            <a:spLocks noChangeArrowheads="1"/>
          </p:cNvSpPr>
          <p:nvPr/>
        </p:nvSpPr>
        <p:spPr bwMode="auto">
          <a:xfrm>
            <a:off x="3513138" y="2320925"/>
            <a:ext cx="17160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Marginal or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averare product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41031" name="Rectangle 91"/>
          <p:cNvSpPr>
            <a:spLocks noChangeArrowheads="1"/>
          </p:cNvSpPr>
          <p:nvPr/>
        </p:nvSpPr>
        <p:spPr bwMode="auto">
          <a:xfrm>
            <a:off x="7980363" y="5653088"/>
            <a:ext cx="10636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Quantity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of labor</a:t>
            </a:r>
          </a:p>
        </p:txBody>
      </p:sp>
      <p:sp>
        <p:nvSpPr>
          <p:cNvPr id="41032" name="Text Box 95"/>
          <p:cNvSpPr txBox="1">
            <a:spLocks noChangeArrowheads="1"/>
          </p:cNvSpPr>
          <p:nvPr/>
        </p:nvSpPr>
        <p:spPr bwMode="auto">
          <a:xfrm>
            <a:off x="7561263" y="4802188"/>
            <a:ext cx="739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1033" name="Text Box 96"/>
          <p:cNvSpPr txBox="1">
            <a:spLocks noChangeArrowheads="1"/>
          </p:cNvSpPr>
          <p:nvPr/>
        </p:nvSpPr>
        <p:spPr bwMode="auto">
          <a:xfrm>
            <a:off x="6211888" y="3497263"/>
            <a:ext cx="682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MP</a:t>
            </a:r>
          </a:p>
        </p:txBody>
      </p:sp>
      <p:sp>
        <p:nvSpPr>
          <p:cNvPr id="41034" name="Text Box 97"/>
          <p:cNvSpPr txBox="1">
            <a:spLocks noChangeArrowheads="1"/>
          </p:cNvSpPr>
          <p:nvPr/>
        </p:nvSpPr>
        <p:spPr bwMode="auto">
          <a:xfrm>
            <a:off x="3832225" y="3440113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TP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DEEC20A6-E38F-4D1A-9CF8-90B94A4FBF54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301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301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422400"/>
            <a:ext cx="7772400" cy="45212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Observasi:</a:t>
            </a:r>
          </a:p>
          <a:p>
            <a:pPr lvl="1">
              <a:buSzPct val="75000"/>
            </a:pPr>
            <a:r>
              <a:rPr lang="en-US" altLang="en-US" smtClean="0"/>
              <a:t>MP</a:t>
            </a:r>
            <a:r>
              <a:rPr lang="en-US" altLang="en-US" baseline="-25000" smtClean="0"/>
              <a:t>L</a:t>
            </a:r>
            <a:r>
              <a:rPr lang="en-US" altLang="en-US" smtClean="0"/>
              <a:t> akan selalu positif  ketika TP meningkat, dan negatif ketika TP menurun</a:t>
            </a:r>
          </a:p>
          <a:p>
            <a:pPr lvl="1">
              <a:buSzPct val="75000"/>
            </a:pPr>
            <a:r>
              <a:rPr lang="en-US" altLang="en-US" smtClean="0"/>
              <a:t>Ketika </a:t>
            </a:r>
            <a:r>
              <a:rPr lang="en-US" altLang="en-US" i="1" smtClean="0"/>
              <a:t>MP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 = </a:t>
            </a:r>
            <a:r>
              <a:rPr lang="en-US" altLang="en-US" smtClean="0"/>
              <a:t>0, </a:t>
            </a:r>
            <a:r>
              <a:rPr lang="en-US" altLang="en-US" i="1" smtClean="0"/>
              <a:t>TP </a:t>
            </a:r>
            <a:r>
              <a:rPr lang="en-US" altLang="en-US" smtClean="0"/>
              <a:t>adalah maksimum</a:t>
            </a:r>
          </a:p>
          <a:p>
            <a:pPr lvl="1">
              <a:buSzPct val="75000"/>
            </a:pPr>
            <a:r>
              <a:rPr lang="en-US" altLang="en-US" smtClean="0"/>
              <a:t>Ketika </a:t>
            </a:r>
            <a:r>
              <a:rPr lang="en-US" altLang="en-US" i="1" smtClean="0"/>
              <a:t>MP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 &gt; AP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, AP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 </a:t>
            </a:r>
            <a:r>
              <a:rPr lang="en-US" altLang="en-US" smtClean="0"/>
              <a:t>meningkat</a:t>
            </a:r>
          </a:p>
          <a:p>
            <a:pPr lvl="1">
              <a:buSzPct val="75000"/>
            </a:pPr>
            <a:r>
              <a:rPr lang="en-US" altLang="en-US" smtClean="0"/>
              <a:t>Ketika </a:t>
            </a:r>
            <a:r>
              <a:rPr lang="en-US" altLang="en-US" i="1" smtClean="0"/>
              <a:t>MP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 &lt; AP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, AP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 </a:t>
            </a:r>
            <a:r>
              <a:rPr lang="en-US" altLang="en-US" smtClean="0"/>
              <a:t>menurun</a:t>
            </a:r>
          </a:p>
          <a:p>
            <a:pPr lvl="1">
              <a:buSzPct val="75000"/>
            </a:pPr>
            <a:r>
              <a:rPr lang="en-US" altLang="en-US" smtClean="0"/>
              <a:t>ketika </a:t>
            </a:r>
            <a:r>
              <a:rPr lang="en-US" altLang="en-US" i="1" smtClean="0"/>
              <a:t>MP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 = AP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, AP</a:t>
            </a:r>
            <a:r>
              <a:rPr lang="en-US" altLang="en-US" baseline="-25000" smtClean="0"/>
              <a:t>L</a:t>
            </a:r>
            <a:r>
              <a:rPr lang="en-US" altLang="en-US" i="1" smtClean="0"/>
              <a:t> </a:t>
            </a:r>
            <a:r>
              <a:rPr lang="en-US" altLang="en-US" smtClean="0"/>
              <a:t>adalah maksimum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xfrm>
            <a:off x="463550" y="0"/>
            <a:ext cx="7983538" cy="781050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306CBA54-736C-4509-95AF-0B3707BD2F90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0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5061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5062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143000" y="2271713"/>
            <a:ext cx="7772400" cy="367188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Apabila satu jenis input terus ditambah penggunaannya dengan tambahan yg sama, sedangkan input-input lainnya tetap, maka tambahan output mula-mula meningkat, tetapi setelah melalui tingkat tertentu tambahan output akan menurun.</a:t>
            </a:r>
          </a:p>
        </p:txBody>
      </p:sp>
      <p:sp>
        <p:nvSpPr>
          <p:cNvPr id="45063" name="Rectangle 1031"/>
          <p:cNvSpPr>
            <a:spLocks noGrp="1" noChangeArrowheads="1"/>
          </p:cNvSpPr>
          <p:nvPr>
            <p:ph type="title"/>
          </p:nvPr>
        </p:nvSpPr>
        <p:spPr>
          <a:xfrm>
            <a:off x="550863" y="277813"/>
            <a:ext cx="7983537" cy="563562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  <p:sp>
        <p:nvSpPr>
          <p:cNvPr id="45064" name="Text Box 1032"/>
          <p:cNvSpPr txBox="1">
            <a:spLocks noChangeArrowheads="1"/>
          </p:cNvSpPr>
          <p:nvPr/>
        </p:nvSpPr>
        <p:spPr bwMode="auto">
          <a:xfrm>
            <a:off x="944563" y="1260475"/>
            <a:ext cx="6167437" cy="835025"/>
          </a:xfrm>
          <a:prstGeom prst="rect">
            <a:avLst/>
          </a:prstGeom>
          <a:solidFill>
            <a:srgbClr val="D8C0CB"/>
          </a:solidFill>
          <a:ln w="12700">
            <a:solidFill>
              <a:srgbClr val="376546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 Law of Diminishing Returns atau </a:t>
            </a:r>
          </a:p>
          <a:p>
            <a:pPr algn="ctr"/>
            <a:r>
              <a:rPr lang="en-US" altLang="en-US" b="1"/>
              <a:t>Law of Diminishing Marginal Productivity</a:t>
            </a:r>
            <a:endParaRPr lang="en-US" altLang="en-US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69338141-D23E-4319-A49C-B115274483D7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8" name="Rectangle 1026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7109" name="Rectangle 1027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7110" name="Rectangle 1031"/>
          <p:cNvSpPr>
            <a:spLocks noGrp="1" noChangeArrowheads="1"/>
          </p:cNvSpPr>
          <p:nvPr>
            <p:ph type="title"/>
          </p:nvPr>
        </p:nvSpPr>
        <p:spPr>
          <a:xfrm>
            <a:off x="550863" y="285750"/>
            <a:ext cx="7983537" cy="781050"/>
          </a:xfrm>
          <a:noFill/>
        </p:spPr>
        <p:txBody>
          <a:bodyPr anchor="ctr"/>
          <a:lstStyle/>
          <a:p>
            <a:r>
              <a:rPr lang="en-US" altLang="en-US" sz="3600" smtClean="0"/>
              <a:t>Efek Peningkatan Teknologi</a:t>
            </a:r>
          </a:p>
        </p:txBody>
      </p:sp>
      <p:sp>
        <p:nvSpPr>
          <p:cNvPr id="47111" name="Rectangle 1032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grpSp>
        <p:nvGrpSpPr>
          <p:cNvPr id="47112" name="Group 50"/>
          <p:cNvGrpSpPr>
            <a:grpSpLocks/>
          </p:cNvGrpSpPr>
          <p:nvPr/>
        </p:nvGrpSpPr>
        <p:grpSpPr bwMode="auto">
          <a:xfrm>
            <a:off x="144463" y="1028700"/>
            <a:ext cx="8694737" cy="5295900"/>
            <a:chOff x="711202" y="1028708"/>
            <a:chExt cx="8694062" cy="5295892"/>
          </a:xfrm>
        </p:grpSpPr>
        <p:sp>
          <p:nvSpPr>
            <p:cNvPr id="47113" name="Rectangle 1039"/>
            <p:cNvSpPr>
              <a:spLocks noChangeArrowheads="1"/>
            </p:cNvSpPr>
            <p:nvPr/>
          </p:nvSpPr>
          <p:spPr bwMode="auto">
            <a:xfrm>
              <a:off x="1968500" y="5930900"/>
              <a:ext cx="322263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47114" name="Rectangle 1040"/>
            <p:cNvSpPr>
              <a:spLocks noChangeArrowheads="1"/>
            </p:cNvSpPr>
            <p:nvPr/>
          </p:nvSpPr>
          <p:spPr bwMode="auto">
            <a:xfrm>
              <a:off x="2760663" y="5930900"/>
              <a:ext cx="322262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7115" name="Rectangle 1041"/>
            <p:cNvSpPr>
              <a:spLocks noChangeArrowheads="1"/>
            </p:cNvSpPr>
            <p:nvPr/>
          </p:nvSpPr>
          <p:spPr bwMode="auto">
            <a:xfrm>
              <a:off x="3155950" y="5930900"/>
              <a:ext cx="322263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7116" name="Rectangle 1042"/>
            <p:cNvSpPr>
              <a:spLocks noChangeArrowheads="1"/>
            </p:cNvSpPr>
            <p:nvPr/>
          </p:nvSpPr>
          <p:spPr bwMode="auto">
            <a:xfrm>
              <a:off x="3552825" y="5930900"/>
              <a:ext cx="322263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47117" name="Rectangle 1043"/>
            <p:cNvSpPr>
              <a:spLocks noChangeArrowheads="1"/>
            </p:cNvSpPr>
            <p:nvPr/>
          </p:nvSpPr>
          <p:spPr bwMode="auto">
            <a:xfrm>
              <a:off x="3949700" y="5930900"/>
              <a:ext cx="322263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7118" name="Rectangle 1044"/>
            <p:cNvSpPr>
              <a:spLocks noChangeArrowheads="1"/>
            </p:cNvSpPr>
            <p:nvPr/>
          </p:nvSpPr>
          <p:spPr bwMode="auto">
            <a:xfrm>
              <a:off x="4344988" y="5930900"/>
              <a:ext cx="322262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47119" name="Rectangle 1045"/>
            <p:cNvSpPr>
              <a:spLocks noChangeArrowheads="1"/>
            </p:cNvSpPr>
            <p:nvPr/>
          </p:nvSpPr>
          <p:spPr bwMode="auto">
            <a:xfrm>
              <a:off x="4741863" y="5930900"/>
              <a:ext cx="322262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47120" name="Rectangle 1046"/>
            <p:cNvSpPr>
              <a:spLocks noChangeArrowheads="1"/>
            </p:cNvSpPr>
            <p:nvPr/>
          </p:nvSpPr>
          <p:spPr bwMode="auto">
            <a:xfrm>
              <a:off x="5137150" y="5930900"/>
              <a:ext cx="322263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47121" name="Rectangle 1047"/>
            <p:cNvSpPr>
              <a:spLocks noChangeArrowheads="1"/>
            </p:cNvSpPr>
            <p:nvPr/>
          </p:nvSpPr>
          <p:spPr bwMode="auto">
            <a:xfrm>
              <a:off x="5534025" y="5930900"/>
              <a:ext cx="322263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47122" name="Rectangle 1048"/>
            <p:cNvSpPr>
              <a:spLocks noChangeArrowheads="1"/>
            </p:cNvSpPr>
            <p:nvPr/>
          </p:nvSpPr>
          <p:spPr bwMode="auto">
            <a:xfrm>
              <a:off x="5930900" y="5930900"/>
              <a:ext cx="463550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47123" name="Rectangle 1049"/>
            <p:cNvSpPr>
              <a:spLocks noChangeArrowheads="1"/>
            </p:cNvSpPr>
            <p:nvPr/>
          </p:nvSpPr>
          <p:spPr bwMode="auto">
            <a:xfrm>
              <a:off x="2363788" y="5930900"/>
              <a:ext cx="322262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1</a:t>
              </a:r>
            </a:p>
          </p:txBody>
        </p:sp>
        <p:grpSp>
          <p:nvGrpSpPr>
            <p:cNvPr id="47124" name="Group 49"/>
            <p:cNvGrpSpPr>
              <a:grpSpLocks/>
            </p:cNvGrpSpPr>
            <p:nvPr/>
          </p:nvGrpSpPr>
          <p:grpSpPr bwMode="auto">
            <a:xfrm>
              <a:off x="711202" y="1028708"/>
              <a:ext cx="8694062" cy="5114238"/>
              <a:chOff x="754744" y="1072250"/>
              <a:chExt cx="8694062" cy="5114238"/>
            </a:xfrm>
          </p:grpSpPr>
          <p:sp>
            <p:nvSpPr>
              <p:cNvPr id="47125" name="Line 1033"/>
              <p:cNvSpPr>
                <a:spLocks noChangeShapeType="1"/>
              </p:cNvSpPr>
              <p:nvPr/>
            </p:nvSpPr>
            <p:spPr bwMode="auto">
              <a:xfrm>
                <a:off x="2209800" y="1420813"/>
                <a:ext cx="0" cy="45862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6" name="Line 1034"/>
              <p:cNvSpPr>
                <a:spLocks noChangeShapeType="1"/>
              </p:cNvSpPr>
              <p:nvPr/>
            </p:nvSpPr>
            <p:spPr bwMode="auto">
              <a:xfrm>
                <a:off x="2190750" y="5988050"/>
                <a:ext cx="44450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7" name="Rectangle 1035"/>
              <p:cNvSpPr>
                <a:spLocks noChangeArrowheads="1"/>
              </p:cNvSpPr>
              <p:nvPr/>
            </p:nvSpPr>
            <p:spPr bwMode="auto">
              <a:xfrm>
                <a:off x="6650038" y="5608638"/>
                <a:ext cx="1277937" cy="57785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 b="1">
                    <a:solidFill>
                      <a:schemeClr val="tx1"/>
                    </a:solidFill>
                  </a:rPr>
                  <a:t>Labor per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 b="1">
                    <a:solidFill>
                      <a:schemeClr val="tx1"/>
                    </a:solidFill>
                  </a:rPr>
                  <a:t>time period</a:t>
                </a:r>
              </a:p>
            </p:txBody>
          </p:sp>
          <p:sp>
            <p:nvSpPr>
              <p:cNvPr id="47128" name="Rectangle 1036"/>
              <p:cNvSpPr>
                <a:spLocks noChangeArrowheads="1"/>
              </p:cNvSpPr>
              <p:nvPr/>
            </p:nvSpPr>
            <p:spPr bwMode="auto">
              <a:xfrm>
                <a:off x="754744" y="1072250"/>
                <a:ext cx="1387476" cy="48372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lnSpc>
                    <a:spcPct val="8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 b="1">
                    <a:solidFill>
                      <a:schemeClr val="tx1"/>
                    </a:solidFill>
                  </a:rPr>
                  <a:t>Output per </a:t>
                </a:r>
              </a:p>
              <a:p>
                <a:pPr algn="r">
                  <a:lnSpc>
                    <a:spcPct val="8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 b="1">
                    <a:solidFill>
                      <a:schemeClr val="tx1"/>
                    </a:solidFill>
                  </a:rPr>
                  <a:t>time period</a:t>
                </a:r>
              </a:p>
            </p:txBody>
          </p:sp>
          <p:sp>
            <p:nvSpPr>
              <p:cNvPr id="47129" name="Rectangle 1037"/>
              <p:cNvSpPr>
                <a:spLocks noChangeArrowheads="1"/>
              </p:cNvSpPr>
              <p:nvPr/>
            </p:nvSpPr>
            <p:spPr bwMode="auto">
              <a:xfrm>
                <a:off x="1739900" y="4009574"/>
                <a:ext cx="463550" cy="393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50</a:t>
                </a:r>
              </a:p>
            </p:txBody>
          </p:sp>
          <p:sp>
            <p:nvSpPr>
              <p:cNvPr id="47130" name="Rectangle 1038"/>
              <p:cNvSpPr>
                <a:spLocks noChangeArrowheads="1"/>
              </p:cNvSpPr>
              <p:nvPr/>
            </p:nvSpPr>
            <p:spPr bwMode="auto">
              <a:xfrm>
                <a:off x="1587500" y="2915546"/>
                <a:ext cx="604838" cy="393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100</a:t>
                </a:r>
              </a:p>
            </p:txBody>
          </p:sp>
          <p:grpSp>
            <p:nvGrpSpPr>
              <p:cNvPr id="47131" name="Group 48"/>
              <p:cNvGrpSpPr>
                <a:grpSpLocks/>
              </p:cNvGrpSpPr>
              <p:nvPr/>
            </p:nvGrpSpPr>
            <p:grpSpPr bwMode="auto">
              <a:xfrm>
                <a:off x="2211388" y="1339858"/>
                <a:ext cx="7237418" cy="4683117"/>
                <a:chOff x="2211388" y="1339858"/>
                <a:chExt cx="7237418" cy="4683117"/>
              </a:xfrm>
            </p:grpSpPr>
            <p:grpSp>
              <p:nvGrpSpPr>
                <p:cNvPr id="47133" name="Group 1072"/>
                <p:cNvGrpSpPr>
                  <a:grpSpLocks/>
                </p:cNvGrpSpPr>
                <p:nvPr/>
              </p:nvGrpSpPr>
              <p:grpSpPr bwMode="auto">
                <a:xfrm>
                  <a:off x="2211388" y="1676400"/>
                  <a:ext cx="4618041" cy="4324350"/>
                  <a:chOff x="1393" y="1056"/>
                  <a:chExt cx="2909" cy="2724"/>
                </a:xfrm>
              </p:grpSpPr>
              <p:sp>
                <p:nvSpPr>
                  <p:cNvPr id="47150" name="Line 105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60" y="1130"/>
                    <a:ext cx="0" cy="265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151" name="Freeform 1028"/>
                  <p:cNvSpPr>
                    <a:spLocks/>
                  </p:cNvSpPr>
                  <p:nvPr/>
                </p:nvSpPr>
                <p:spPr bwMode="auto">
                  <a:xfrm>
                    <a:off x="1393" y="1121"/>
                    <a:ext cx="2735" cy="2625"/>
                  </a:xfrm>
                  <a:custGeom>
                    <a:avLst/>
                    <a:gdLst>
                      <a:gd name="T0" fmla="*/ 0 w 2735"/>
                      <a:gd name="T1" fmla="*/ 2624 h 2625"/>
                      <a:gd name="T2" fmla="*/ 34 w 2735"/>
                      <a:gd name="T3" fmla="*/ 2600 h 2625"/>
                      <a:gd name="T4" fmla="*/ 73 w 2735"/>
                      <a:gd name="T5" fmla="*/ 2576 h 2625"/>
                      <a:gd name="T6" fmla="*/ 126 w 2735"/>
                      <a:gd name="T7" fmla="*/ 2540 h 2625"/>
                      <a:gd name="T8" fmla="*/ 186 w 2735"/>
                      <a:gd name="T9" fmla="*/ 2504 h 2625"/>
                      <a:gd name="T10" fmla="*/ 312 w 2735"/>
                      <a:gd name="T11" fmla="*/ 2408 h 2625"/>
                      <a:gd name="T12" fmla="*/ 372 w 2735"/>
                      <a:gd name="T13" fmla="*/ 2348 h 2625"/>
                      <a:gd name="T14" fmla="*/ 425 w 2735"/>
                      <a:gd name="T15" fmla="*/ 2288 h 2625"/>
                      <a:gd name="T16" fmla="*/ 471 w 2735"/>
                      <a:gd name="T17" fmla="*/ 2217 h 2625"/>
                      <a:gd name="T18" fmla="*/ 525 w 2735"/>
                      <a:gd name="T19" fmla="*/ 2145 h 2625"/>
                      <a:gd name="T20" fmla="*/ 617 w 2735"/>
                      <a:gd name="T21" fmla="*/ 1971 h 2625"/>
                      <a:gd name="T22" fmla="*/ 717 w 2735"/>
                      <a:gd name="T23" fmla="*/ 1779 h 2625"/>
                      <a:gd name="T24" fmla="*/ 817 w 2735"/>
                      <a:gd name="T25" fmla="*/ 1563 h 2625"/>
                      <a:gd name="T26" fmla="*/ 870 w 2735"/>
                      <a:gd name="T27" fmla="*/ 1444 h 2625"/>
                      <a:gd name="T28" fmla="*/ 929 w 2735"/>
                      <a:gd name="T29" fmla="*/ 1300 h 2625"/>
                      <a:gd name="T30" fmla="*/ 996 w 2735"/>
                      <a:gd name="T31" fmla="*/ 1150 h 2625"/>
                      <a:gd name="T32" fmla="*/ 1055 w 2735"/>
                      <a:gd name="T33" fmla="*/ 1000 h 2625"/>
                      <a:gd name="T34" fmla="*/ 1115 w 2735"/>
                      <a:gd name="T35" fmla="*/ 850 h 2625"/>
                      <a:gd name="T36" fmla="*/ 1175 w 2735"/>
                      <a:gd name="T37" fmla="*/ 713 h 2625"/>
                      <a:gd name="T38" fmla="*/ 1221 w 2735"/>
                      <a:gd name="T39" fmla="*/ 587 h 2625"/>
                      <a:gd name="T40" fmla="*/ 1248 w 2735"/>
                      <a:gd name="T41" fmla="*/ 533 h 2625"/>
                      <a:gd name="T42" fmla="*/ 1268 w 2735"/>
                      <a:gd name="T43" fmla="*/ 485 h 2625"/>
                      <a:gd name="T44" fmla="*/ 1301 w 2735"/>
                      <a:gd name="T45" fmla="*/ 407 h 2625"/>
                      <a:gd name="T46" fmla="*/ 1334 w 2735"/>
                      <a:gd name="T47" fmla="*/ 347 h 2625"/>
                      <a:gd name="T48" fmla="*/ 1354 w 2735"/>
                      <a:gd name="T49" fmla="*/ 293 h 2625"/>
                      <a:gd name="T50" fmla="*/ 1374 w 2735"/>
                      <a:gd name="T51" fmla="*/ 257 h 2625"/>
                      <a:gd name="T52" fmla="*/ 1394 w 2735"/>
                      <a:gd name="T53" fmla="*/ 221 h 2625"/>
                      <a:gd name="T54" fmla="*/ 1414 w 2735"/>
                      <a:gd name="T55" fmla="*/ 197 h 2625"/>
                      <a:gd name="T56" fmla="*/ 1460 w 2735"/>
                      <a:gd name="T57" fmla="*/ 143 h 2625"/>
                      <a:gd name="T58" fmla="*/ 1513 w 2735"/>
                      <a:gd name="T59" fmla="*/ 95 h 2625"/>
                      <a:gd name="T60" fmla="*/ 1573 w 2735"/>
                      <a:gd name="T61" fmla="*/ 59 h 2625"/>
                      <a:gd name="T62" fmla="*/ 1633 w 2735"/>
                      <a:gd name="T63" fmla="*/ 35 h 2625"/>
                      <a:gd name="T64" fmla="*/ 1699 w 2735"/>
                      <a:gd name="T65" fmla="*/ 17 h 2625"/>
                      <a:gd name="T66" fmla="*/ 1765 w 2735"/>
                      <a:gd name="T67" fmla="*/ 5 h 2625"/>
                      <a:gd name="T68" fmla="*/ 1838 w 2735"/>
                      <a:gd name="T69" fmla="*/ 0 h 2625"/>
                      <a:gd name="T70" fmla="*/ 1911 w 2735"/>
                      <a:gd name="T71" fmla="*/ 0 h 2625"/>
                      <a:gd name="T72" fmla="*/ 1978 w 2735"/>
                      <a:gd name="T73" fmla="*/ 0 h 2625"/>
                      <a:gd name="T74" fmla="*/ 2031 w 2735"/>
                      <a:gd name="T75" fmla="*/ 0 h 2625"/>
                      <a:gd name="T76" fmla="*/ 2077 w 2735"/>
                      <a:gd name="T77" fmla="*/ 0 h 2625"/>
                      <a:gd name="T78" fmla="*/ 2124 w 2735"/>
                      <a:gd name="T79" fmla="*/ 11 h 2625"/>
                      <a:gd name="T80" fmla="*/ 2177 w 2735"/>
                      <a:gd name="T81" fmla="*/ 29 h 2625"/>
                      <a:gd name="T82" fmla="*/ 2243 w 2735"/>
                      <a:gd name="T83" fmla="*/ 59 h 2625"/>
                      <a:gd name="T84" fmla="*/ 2316 w 2735"/>
                      <a:gd name="T85" fmla="*/ 101 h 2625"/>
                      <a:gd name="T86" fmla="*/ 2396 w 2735"/>
                      <a:gd name="T87" fmla="*/ 149 h 2625"/>
                      <a:gd name="T88" fmla="*/ 2469 w 2735"/>
                      <a:gd name="T89" fmla="*/ 209 h 2625"/>
                      <a:gd name="T90" fmla="*/ 2502 w 2735"/>
                      <a:gd name="T91" fmla="*/ 245 h 2625"/>
                      <a:gd name="T92" fmla="*/ 2535 w 2735"/>
                      <a:gd name="T93" fmla="*/ 293 h 2625"/>
                      <a:gd name="T94" fmla="*/ 2608 w 2735"/>
                      <a:gd name="T95" fmla="*/ 401 h 2625"/>
                      <a:gd name="T96" fmla="*/ 2635 w 2735"/>
                      <a:gd name="T97" fmla="*/ 449 h 2625"/>
                      <a:gd name="T98" fmla="*/ 2668 w 2735"/>
                      <a:gd name="T99" fmla="*/ 497 h 2625"/>
                      <a:gd name="T100" fmla="*/ 2688 w 2735"/>
                      <a:gd name="T101" fmla="*/ 539 h 2625"/>
                      <a:gd name="T102" fmla="*/ 2708 w 2735"/>
                      <a:gd name="T103" fmla="*/ 569 h 2625"/>
                      <a:gd name="T104" fmla="*/ 2721 w 2735"/>
                      <a:gd name="T105" fmla="*/ 587 h 2625"/>
                      <a:gd name="T106" fmla="*/ 2727 w 2735"/>
                      <a:gd name="T107" fmla="*/ 599 h 2625"/>
                      <a:gd name="T108" fmla="*/ 2734 w 2735"/>
                      <a:gd name="T109" fmla="*/ 599 h 2625"/>
                      <a:gd name="T110" fmla="*/ 2727 w 2735"/>
                      <a:gd name="T111" fmla="*/ 587 h 2625"/>
                      <a:gd name="T112" fmla="*/ 2727 w 2735"/>
                      <a:gd name="T113" fmla="*/ 581 h 2625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w 2735"/>
                      <a:gd name="T172" fmla="*/ 0 h 2625"/>
                      <a:gd name="T173" fmla="*/ 2735 w 2735"/>
                      <a:gd name="T174" fmla="*/ 2625 h 2625"/>
                    </a:gdLst>
                    <a:ahLst/>
                    <a:cxnLst>
                      <a:cxn ang="T114">
                        <a:pos x="T0" y="T1"/>
                      </a:cxn>
                      <a:cxn ang="T115">
                        <a:pos x="T2" y="T3"/>
                      </a:cxn>
                      <a:cxn ang="T116">
                        <a:pos x="T4" y="T5"/>
                      </a:cxn>
                      <a:cxn ang="T117">
                        <a:pos x="T6" y="T7"/>
                      </a:cxn>
                      <a:cxn ang="T118">
                        <a:pos x="T8" y="T9"/>
                      </a:cxn>
                      <a:cxn ang="T119">
                        <a:pos x="T10" y="T11"/>
                      </a:cxn>
                      <a:cxn ang="T120">
                        <a:pos x="T12" y="T13"/>
                      </a:cxn>
                      <a:cxn ang="T121">
                        <a:pos x="T14" y="T15"/>
                      </a:cxn>
                      <a:cxn ang="T122">
                        <a:pos x="T16" y="T17"/>
                      </a:cxn>
                      <a:cxn ang="T123">
                        <a:pos x="T18" y="T19"/>
                      </a:cxn>
                      <a:cxn ang="T124">
                        <a:pos x="T20" y="T21"/>
                      </a:cxn>
                      <a:cxn ang="T125">
                        <a:pos x="T22" y="T23"/>
                      </a:cxn>
                      <a:cxn ang="T126">
                        <a:pos x="T24" y="T25"/>
                      </a:cxn>
                      <a:cxn ang="T127">
                        <a:pos x="T26" y="T27"/>
                      </a:cxn>
                      <a:cxn ang="T128">
                        <a:pos x="T28" y="T29"/>
                      </a:cxn>
                      <a:cxn ang="T129">
                        <a:pos x="T30" y="T31"/>
                      </a:cxn>
                      <a:cxn ang="T130">
                        <a:pos x="T32" y="T33"/>
                      </a:cxn>
                      <a:cxn ang="T131">
                        <a:pos x="T34" y="T35"/>
                      </a:cxn>
                      <a:cxn ang="T132">
                        <a:pos x="T36" y="T37"/>
                      </a:cxn>
                      <a:cxn ang="T133">
                        <a:pos x="T38" y="T39"/>
                      </a:cxn>
                      <a:cxn ang="T134">
                        <a:pos x="T40" y="T41"/>
                      </a:cxn>
                      <a:cxn ang="T135">
                        <a:pos x="T42" y="T43"/>
                      </a:cxn>
                      <a:cxn ang="T136">
                        <a:pos x="T44" y="T45"/>
                      </a:cxn>
                      <a:cxn ang="T137">
                        <a:pos x="T46" y="T47"/>
                      </a:cxn>
                      <a:cxn ang="T138">
                        <a:pos x="T48" y="T49"/>
                      </a:cxn>
                      <a:cxn ang="T139">
                        <a:pos x="T50" y="T51"/>
                      </a:cxn>
                      <a:cxn ang="T140">
                        <a:pos x="T52" y="T53"/>
                      </a:cxn>
                      <a:cxn ang="T141">
                        <a:pos x="T54" y="T55"/>
                      </a:cxn>
                      <a:cxn ang="T142">
                        <a:pos x="T56" y="T57"/>
                      </a:cxn>
                      <a:cxn ang="T143">
                        <a:pos x="T58" y="T59"/>
                      </a:cxn>
                      <a:cxn ang="T144">
                        <a:pos x="T60" y="T61"/>
                      </a:cxn>
                      <a:cxn ang="T145">
                        <a:pos x="T62" y="T63"/>
                      </a:cxn>
                      <a:cxn ang="T146">
                        <a:pos x="T64" y="T65"/>
                      </a:cxn>
                      <a:cxn ang="T147">
                        <a:pos x="T66" y="T67"/>
                      </a:cxn>
                      <a:cxn ang="T148">
                        <a:pos x="T68" y="T69"/>
                      </a:cxn>
                      <a:cxn ang="T149">
                        <a:pos x="T70" y="T71"/>
                      </a:cxn>
                      <a:cxn ang="T150">
                        <a:pos x="T72" y="T73"/>
                      </a:cxn>
                      <a:cxn ang="T151">
                        <a:pos x="T74" y="T75"/>
                      </a:cxn>
                      <a:cxn ang="T152">
                        <a:pos x="T76" y="T77"/>
                      </a:cxn>
                      <a:cxn ang="T153">
                        <a:pos x="T78" y="T79"/>
                      </a:cxn>
                      <a:cxn ang="T154">
                        <a:pos x="T80" y="T81"/>
                      </a:cxn>
                      <a:cxn ang="T155">
                        <a:pos x="T82" y="T83"/>
                      </a:cxn>
                      <a:cxn ang="T156">
                        <a:pos x="T84" y="T85"/>
                      </a:cxn>
                      <a:cxn ang="T157">
                        <a:pos x="T86" y="T87"/>
                      </a:cxn>
                      <a:cxn ang="T158">
                        <a:pos x="T88" y="T89"/>
                      </a:cxn>
                      <a:cxn ang="T159">
                        <a:pos x="T90" y="T91"/>
                      </a:cxn>
                      <a:cxn ang="T160">
                        <a:pos x="T92" y="T93"/>
                      </a:cxn>
                      <a:cxn ang="T161">
                        <a:pos x="T94" y="T95"/>
                      </a:cxn>
                      <a:cxn ang="T162">
                        <a:pos x="T96" y="T97"/>
                      </a:cxn>
                      <a:cxn ang="T163">
                        <a:pos x="T98" y="T99"/>
                      </a:cxn>
                      <a:cxn ang="T164">
                        <a:pos x="T100" y="T101"/>
                      </a:cxn>
                      <a:cxn ang="T165">
                        <a:pos x="T102" y="T103"/>
                      </a:cxn>
                      <a:cxn ang="T166">
                        <a:pos x="T104" y="T105"/>
                      </a:cxn>
                      <a:cxn ang="T167">
                        <a:pos x="T106" y="T107"/>
                      </a:cxn>
                      <a:cxn ang="T168">
                        <a:pos x="T108" y="T109"/>
                      </a:cxn>
                      <a:cxn ang="T169">
                        <a:pos x="T110" y="T111"/>
                      </a:cxn>
                      <a:cxn ang="T170">
                        <a:pos x="T112" y="T113"/>
                      </a:cxn>
                    </a:cxnLst>
                    <a:rect l="T171" t="T172" r="T173" b="T174"/>
                    <a:pathLst>
                      <a:path w="2735" h="2625">
                        <a:moveTo>
                          <a:pt x="0" y="2624"/>
                        </a:moveTo>
                        <a:lnTo>
                          <a:pt x="34" y="2600"/>
                        </a:lnTo>
                        <a:lnTo>
                          <a:pt x="73" y="2576"/>
                        </a:lnTo>
                        <a:lnTo>
                          <a:pt x="126" y="2540"/>
                        </a:lnTo>
                        <a:lnTo>
                          <a:pt x="186" y="2504"/>
                        </a:lnTo>
                        <a:lnTo>
                          <a:pt x="312" y="2408"/>
                        </a:lnTo>
                        <a:lnTo>
                          <a:pt x="372" y="2348"/>
                        </a:lnTo>
                        <a:lnTo>
                          <a:pt x="425" y="2288"/>
                        </a:lnTo>
                        <a:lnTo>
                          <a:pt x="471" y="2217"/>
                        </a:lnTo>
                        <a:lnTo>
                          <a:pt x="525" y="2145"/>
                        </a:lnTo>
                        <a:lnTo>
                          <a:pt x="617" y="1971"/>
                        </a:lnTo>
                        <a:lnTo>
                          <a:pt x="717" y="1779"/>
                        </a:lnTo>
                        <a:lnTo>
                          <a:pt x="817" y="1563"/>
                        </a:lnTo>
                        <a:lnTo>
                          <a:pt x="870" y="1444"/>
                        </a:lnTo>
                        <a:lnTo>
                          <a:pt x="929" y="1300"/>
                        </a:lnTo>
                        <a:lnTo>
                          <a:pt x="996" y="1150"/>
                        </a:lnTo>
                        <a:lnTo>
                          <a:pt x="1055" y="1000"/>
                        </a:lnTo>
                        <a:lnTo>
                          <a:pt x="1115" y="850"/>
                        </a:lnTo>
                        <a:lnTo>
                          <a:pt x="1175" y="713"/>
                        </a:lnTo>
                        <a:lnTo>
                          <a:pt x="1221" y="587"/>
                        </a:lnTo>
                        <a:lnTo>
                          <a:pt x="1248" y="533"/>
                        </a:lnTo>
                        <a:lnTo>
                          <a:pt x="1268" y="485"/>
                        </a:lnTo>
                        <a:lnTo>
                          <a:pt x="1301" y="407"/>
                        </a:lnTo>
                        <a:lnTo>
                          <a:pt x="1334" y="347"/>
                        </a:lnTo>
                        <a:lnTo>
                          <a:pt x="1354" y="293"/>
                        </a:lnTo>
                        <a:lnTo>
                          <a:pt x="1374" y="257"/>
                        </a:lnTo>
                        <a:lnTo>
                          <a:pt x="1394" y="221"/>
                        </a:lnTo>
                        <a:lnTo>
                          <a:pt x="1414" y="197"/>
                        </a:lnTo>
                        <a:lnTo>
                          <a:pt x="1460" y="143"/>
                        </a:lnTo>
                        <a:lnTo>
                          <a:pt x="1513" y="95"/>
                        </a:lnTo>
                        <a:lnTo>
                          <a:pt x="1573" y="59"/>
                        </a:lnTo>
                        <a:lnTo>
                          <a:pt x="1633" y="35"/>
                        </a:lnTo>
                        <a:lnTo>
                          <a:pt x="1699" y="17"/>
                        </a:lnTo>
                        <a:lnTo>
                          <a:pt x="1765" y="5"/>
                        </a:lnTo>
                        <a:lnTo>
                          <a:pt x="1838" y="0"/>
                        </a:lnTo>
                        <a:lnTo>
                          <a:pt x="1911" y="0"/>
                        </a:lnTo>
                        <a:lnTo>
                          <a:pt x="1978" y="0"/>
                        </a:lnTo>
                        <a:lnTo>
                          <a:pt x="2031" y="0"/>
                        </a:lnTo>
                        <a:lnTo>
                          <a:pt x="2077" y="0"/>
                        </a:lnTo>
                        <a:lnTo>
                          <a:pt x="2124" y="11"/>
                        </a:lnTo>
                        <a:lnTo>
                          <a:pt x="2177" y="29"/>
                        </a:lnTo>
                        <a:lnTo>
                          <a:pt x="2243" y="59"/>
                        </a:lnTo>
                        <a:lnTo>
                          <a:pt x="2316" y="101"/>
                        </a:lnTo>
                        <a:lnTo>
                          <a:pt x="2396" y="149"/>
                        </a:lnTo>
                        <a:lnTo>
                          <a:pt x="2469" y="209"/>
                        </a:lnTo>
                        <a:lnTo>
                          <a:pt x="2502" y="245"/>
                        </a:lnTo>
                        <a:lnTo>
                          <a:pt x="2535" y="293"/>
                        </a:lnTo>
                        <a:lnTo>
                          <a:pt x="2608" y="401"/>
                        </a:lnTo>
                        <a:lnTo>
                          <a:pt x="2635" y="449"/>
                        </a:lnTo>
                        <a:lnTo>
                          <a:pt x="2668" y="497"/>
                        </a:lnTo>
                        <a:lnTo>
                          <a:pt x="2688" y="539"/>
                        </a:lnTo>
                        <a:lnTo>
                          <a:pt x="2708" y="569"/>
                        </a:lnTo>
                        <a:lnTo>
                          <a:pt x="2721" y="587"/>
                        </a:lnTo>
                        <a:lnTo>
                          <a:pt x="2727" y="599"/>
                        </a:lnTo>
                        <a:lnTo>
                          <a:pt x="2734" y="599"/>
                        </a:lnTo>
                        <a:lnTo>
                          <a:pt x="2727" y="587"/>
                        </a:lnTo>
                        <a:lnTo>
                          <a:pt x="2727" y="581"/>
                        </a:lnTo>
                      </a:path>
                    </a:pathLst>
                  </a:custGeom>
                  <a:noFill/>
                  <a:ln w="50800" cap="rnd">
                    <a:solidFill>
                      <a:srgbClr val="99CC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152" name="Line 1058"/>
                  <p:cNvSpPr>
                    <a:spLocks noChangeShapeType="1"/>
                  </p:cNvSpPr>
                  <p:nvPr/>
                </p:nvSpPr>
                <p:spPr bwMode="auto">
                  <a:xfrm>
                    <a:off x="1419" y="1104"/>
                    <a:ext cx="1853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153" name="Oval 105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1056"/>
                    <a:ext cx="96" cy="96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7154" name="Rectangle 1062"/>
                  <p:cNvSpPr>
                    <a:spLocks noChangeArrowheads="1"/>
                  </p:cNvSpPr>
                  <p:nvPr/>
                </p:nvSpPr>
                <p:spPr bwMode="auto">
                  <a:xfrm>
                    <a:off x="3353" y="1097"/>
                    <a:ext cx="230" cy="2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solidFill>
                          <a:schemeClr val="tx1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47155" name="Rectangle 1065"/>
                  <p:cNvSpPr>
                    <a:spLocks noChangeArrowheads="1"/>
                  </p:cNvSpPr>
                  <p:nvPr/>
                </p:nvSpPr>
                <p:spPr bwMode="auto">
                  <a:xfrm>
                    <a:off x="4002" y="1719"/>
                    <a:ext cx="300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solidFill>
                          <a:schemeClr val="tx1"/>
                        </a:solidFill>
                      </a:rPr>
                      <a:t>Q</a:t>
                    </a:r>
                    <a:r>
                      <a:rPr lang="en-US" altLang="en-US" sz="2000" b="1" i="1" baseline="-2500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</p:grpSp>
            <p:grpSp>
              <p:nvGrpSpPr>
                <p:cNvPr id="47134" name="Group 47"/>
                <p:cNvGrpSpPr>
                  <a:grpSpLocks/>
                </p:cNvGrpSpPr>
                <p:nvPr/>
              </p:nvGrpSpPr>
              <p:grpSpPr bwMode="auto">
                <a:xfrm>
                  <a:off x="2212975" y="1339858"/>
                  <a:ext cx="7235831" cy="4683117"/>
                  <a:chOff x="2212975" y="1339858"/>
                  <a:chExt cx="7235831" cy="4683117"/>
                </a:xfrm>
              </p:grpSpPr>
              <p:grpSp>
                <p:nvGrpSpPr>
                  <p:cNvPr id="47135" name="Group 1073"/>
                  <p:cNvGrpSpPr>
                    <a:grpSpLocks/>
                  </p:cNvGrpSpPr>
                  <p:nvPr/>
                </p:nvGrpSpPr>
                <p:grpSpPr bwMode="auto">
                  <a:xfrm>
                    <a:off x="2212975" y="3687763"/>
                    <a:ext cx="4535488" cy="2335212"/>
                    <a:chOff x="1394" y="2323"/>
                    <a:chExt cx="2857" cy="1471"/>
                  </a:xfrm>
                </p:grpSpPr>
                <p:sp>
                  <p:nvSpPr>
                    <p:cNvPr id="47144" name="Freeform 1030"/>
                    <p:cNvSpPr>
                      <a:spLocks/>
                    </p:cNvSpPr>
                    <p:nvPr/>
                  </p:nvSpPr>
                  <p:spPr bwMode="auto">
                    <a:xfrm>
                      <a:off x="1394" y="2597"/>
                      <a:ext cx="2679" cy="1197"/>
                    </a:xfrm>
                    <a:custGeom>
                      <a:avLst/>
                      <a:gdLst>
                        <a:gd name="T0" fmla="*/ 0 w 2679"/>
                        <a:gd name="T1" fmla="*/ 1196 h 1197"/>
                        <a:gd name="T2" fmla="*/ 124 w 2679"/>
                        <a:gd name="T3" fmla="*/ 1172 h 1197"/>
                        <a:gd name="T4" fmla="*/ 248 w 2679"/>
                        <a:gd name="T5" fmla="*/ 1141 h 1197"/>
                        <a:gd name="T6" fmla="*/ 365 w 2679"/>
                        <a:gd name="T7" fmla="*/ 1105 h 1197"/>
                        <a:gd name="T8" fmla="*/ 476 w 2679"/>
                        <a:gd name="T9" fmla="*/ 1050 h 1197"/>
                        <a:gd name="T10" fmla="*/ 580 w 2679"/>
                        <a:gd name="T11" fmla="*/ 984 h 1197"/>
                        <a:gd name="T12" fmla="*/ 678 w 2679"/>
                        <a:gd name="T13" fmla="*/ 905 h 1197"/>
                        <a:gd name="T14" fmla="*/ 769 w 2679"/>
                        <a:gd name="T15" fmla="*/ 820 h 1197"/>
                        <a:gd name="T16" fmla="*/ 860 w 2679"/>
                        <a:gd name="T17" fmla="*/ 717 h 1197"/>
                        <a:gd name="T18" fmla="*/ 906 w 2679"/>
                        <a:gd name="T19" fmla="*/ 656 h 1197"/>
                        <a:gd name="T20" fmla="*/ 958 w 2679"/>
                        <a:gd name="T21" fmla="*/ 589 h 1197"/>
                        <a:gd name="T22" fmla="*/ 1049 w 2679"/>
                        <a:gd name="T23" fmla="*/ 443 h 1197"/>
                        <a:gd name="T24" fmla="*/ 1095 w 2679"/>
                        <a:gd name="T25" fmla="*/ 371 h 1197"/>
                        <a:gd name="T26" fmla="*/ 1140 w 2679"/>
                        <a:gd name="T27" fmla="*/ 304 h 1197"/>
                        <a:gd name="T28" fmla="*/ 1180 w 2679"/>
                        <a:gd name="T29" fmla="*/ 243 h 1197"/>
                        <a:gd name="T30" fmla="*/ 1219 w 2679"/>
                        <a:gd name="T31" fmla="*/ 195 h 1197"/>
                        <a:gd name="T32" fmla="*/ 1251 w 2679"/>
                        <a:gd name="T33" fmla="*/ 158 h 1197"/>
                        <a:gd name="T34" fmla="*/ 1277 w 2679"/>
                        <a:gd name="T35" fmla="*/ 128 h 1197"/>
                        <a:gd name="T36" fmla="*/ 1310 w 2679"/>
                        <a:gd name="T37" fmla="*/ 104 h 1197"/>
                        <a:gd name="T38" fmla="*/ 1329 w 2679"/>
                        <a:gd name="T39" fmla="*/ 85 h 1197"/>
                        <a:gd name="T40" fmla="*/ 1381 w 2679"/>
                        <a:gd name="T41" fmla="*/ 61 h 1197"/>
                        <a:gd name="T42" fmla="*/ 1440 w 2679"/>
                        <a:gd name="T43" fmla="*/ 43 h 1197"/>
                        <a:gd name="T44" fmla="*/ 1505 w 2679"/>
                        <a:gd name="T45" fmla="*/ 25 h 1197"/>
                        <a:gd name="T46" fmla="*/ 1577 w 2679"/>
                        <a:gd name="T47" fmla="*/ 13 h 1197"/>
                        <a:gd name="T48" fmla="*/ 1720 w 2679"/>
                        <a:gd name="T49" fmla="*/ 0 h 1197"/>
                        <a:gd name="T50" fmla="*/ 1785 w 2679"/>
                        <a:gd name="T51" fmla="*/ 0 h 1197"/>
                        <a:gd name="T52" fmla="*/ 1851 w 2679"/>
                        <a:gd name="T53" fmla="*/ 7 h 1197"/>
                        <a:gd name="T54" fmla="*/ 1981 w 2679"/>
                        <a:gd name="T55" fmla="*/ 31 h 1197"/>
                        <a:gd name="T56" fmla="*/ 2053 w 2679"/>
                        <a:gd name="T57" fmla="*/ 55 h 1197"/>
                        <a:gd name="T58" fmla="*/ 2131 w 2679"/>
                        <a:gd name="T59" fmla="*/ 85 h 1197"/>
                        <a:gd name="T60" fmla="*/ 2202 w 2679"/>
                        <a:gd name="T61" fmla="*/ 122 h 1197"/>
                        <a:gd name="T62" fmla="*/ 2274 w 2679"/>
                        <a:gd name="T63" fmla="*/ 158 h 1197"/>
                        <a:gd name="T64" fmla="*/ 2333 w 2679"/>
                        <a:gd name="T65" fmla="*/ 201 h 1197"/>
                        <a:gd name="T66" fmla="*/ 2378 w 2679"/>
                        <a:gd name="T67" fmla="*/ 249 h 1197"/>
                        <a:gd name="T68" fmla="*/ 2483 w 2679"/>
                        <a:gd name="T69" fmla="*/ 352 h 1197"/>
                        <a:gd name="T70" fmla="*/ 2535 w 2679"/>
                        <a:gd name="T71" fmla="*/ 413 h 1197"/>
                        <a:gd name="T72" fmla="*/ 2593 w 2679"/>
                        <a:gd name="T73" fmla="*/ 486 h 1197"/>
                        <a:gd name="T74" fmla="*/ 2639 w 2679"/>
                        <a:gd name="T75" fmla="*/ 547 h 1197"/>
                        <a:gd name="T76" fmla="*/ 2658 w 2679"/>
                        <a:gd name="T77" fmla="*/ 577 h 1197"/>
                        <a:gd name="T78" fmla="*/ 2678 w 2679"/>
                        <a:gd name="T79" fmla="*/ 595 h 1197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w 2679"/>
                        <a:gd name="T121" fmla="*/ 0 h 1197"/>
                        <a:gd name="T122" fmla="*/ 2679 w 2679"/>
                        <a:gd name="T123" fmla="*/ 1197 h 1197"/>
                      </a:gdLst>
                      <a:ahLst/>
                      <a:cxnLst>
                        <a:cxn ang="T80">
                          <a:pos x="T0" y="T1"/>
                        </a:cxn>
                        <a:cxn ang="T81">
                          <a:pos x="T2" y="T3"/>
                        </a:cxn>
                        <a:cxn ang="T82">
                          <a:pos x="T4" y="T5"/>
                        </a:cxn>
                        <a:cxn ang="T83">
                          <a:pos x="T6" y="T7"/>
                        </a:cxn>
                        <a:cxn ang="T84">
                          <a:pos x="T8" y="T9"/>
                        </a:cxn>
                        <a:cxn ang="T85">
                          <a:pos x="T10" y="T11"/>
                        </a:cxn>
                        <a:cxn ang="T86">
                          <a:pos x="T12" y="T13"/>
                        </a:cxn>
                        <a:cxn ang="T87">
                          <a:pos x="T14" y="T15"/>
                        </a:cxn>
                        <a:cxn ang="T88">
                          <a:pos x="T16" y="T17"/>
                        </a:cxn>
                        <a:cxn ang="T89">
                          <a:pos x="T18" y="T19"/>
                        </a:cxn>
                        <a:cxn ang="T90">
                          <a:pos x="T20" y="T21"/>
                        </a:cxn>
                        <a:cxn ang="T91">
                          <a:pos x="T22" y="T23"/>
                        </a:cxn>
                        <a:cxn ang="T92">
                          <a:pos x="T24" y="T25"/>
                        </a:cxn>
                        <a:cxn ang="T93">
                          <a:pos x="T26" y="T27"/>
                        </a:cxn>
                        <a:cxn ang="T94">
                          <a:pos x="T28" y="T29"/>
                        </a:cxn>
                        <a:cxn ang="T95">
                          <a:pos x="T30" y="T31"/>
                        </a:cxn>
                        <a:cxn ang="T96">
                          <a:pos x="T32" y="T33"/>
                        </a:cxn>
                        <a:cxn ang="T97">
                          <a:pos x="T34" y="T35"/>
                        </a:cxn>
                        <a:cxn ang="T98">
                          <a:pos x="T36" y="T37"/>
                        </a:cxn>
                        <a:cxn ang="T99">
                          <a:pos x="T38" y="T39"/>
                        </a:cxn>
                        <a:cxn ang="T100">
                          <a:pos x="T40" y="T41"/>
                        </a:cxn>
                        <a:cxn ang="T101">
                          <a:pos x="T42" y="T43"/>
                        </a:cxn>
                        <a:cxn ang="T102">
                          <a:pos x="T44" y="T45"/>
                        </a:cxn>
                        <a:cxn ang="T103">
                          <a:pos x="T46" y="T47"/>
                        </a:cxn>
                        <a:cxn ang="T104">
                          <a:pos x="T48" y="T49"/>
                        </a:cxn>
                        <a:cxn ang="T105">
                          <a:pos x="T50" y="T51"/>
                        </a:cxn>
                        <a:cxn ang="T106">
                          <a:pos x="T52" y="T53"/>
                        </a:cxn>
                        <a:cxn ang="T107">
                          <a:pos x="T54" y="T55"/>
                        </a:cxn>
                        <a:cxn ang="T108">
                          <a:pos x="T56" y="T57"/>
                        </a:cxn>
                        <a:cxn ang="T109">
                          <a:pos x="T58" y="T59"/>
                        </a:cxn>
                        <a:cxn ang="T110">
                          <a:pos x="T60" y="T61"/>
                        </a:cxn>
                        <a:cxn ang="T111">
                          <a:pos x="T62" y="T63"/>
                        </a:cxn>
                        <a:cxn ang="T112">
                          <a:pos x="T64" y="T65"/>
                        </a:cxn>
                        <a:cxn ang="T113">
                          <a:pos x="T66" y="T67"/>
                        </a:cxn>
                        <a:cxn ang="T114">
                          <a:pos x="T68" y="T69"/>
                        </a:cxn>
                        <a:cxn ang="T115">
                          <a:pos x="T70" y="T71"/>
                        </a:cxn>
                        <a:cxn ang="T116">
                          <a:pos x="T72" y="T73"/>
                        </a:cxn>
                        <a:cxn ang="T117">
                          <a:pos x="T74" y="T75"/>
                        </a:cxn>
                        <a:cxn ang="T118">
                          <a:pos x="T76" y="T77"/>
                        </a:cxn>
                        <a:cxn ang="T119">
                          <a:pos x="T78" y="T79"/>
                        </a:cxn>
                      </a:cxnLst>
                      <a:rect l="T120" t="T121" r="T122" b="T123"/>
                      <a:pathLst>
                        <a:path w="2679" h="1197">
                          <a:moveTo>
                            <a:pt x="0" y="1196"/>
                          </a:moveTo>
                          <a:lnTo>
                            <a:pt x="124" y="1172"/>
                          </a:lnTo>
                          <a:lnTo>
                            <a:pt x="248" y="1141"/>
                          </a:lnTo>
                          <a:lnTo>
                            <a:pt x="365" y="1105"/>
                          </a:lnTo>
                          <a:lnTo>
                            <a:pt x="476" y="1050"/>
                          </a:lnTo>
                          <a:lnTo>
                            <a:pt x="580" y="984"/>
                          </a:lnTo>
                          <a:lnTo>
                            <a:pt x="678" y="905"/>
                          </a:lnTo>
                          <a:lnTo>
                            <a:pt x="769" y="820"/>
                          </a:lnTo>
                          <a:lnTo>
                            <a:pt x="860" y="717"/>
                          </a:lnTo>
                          <a:lnTo>
                            <a:pt x="906" y="656"/>
                          </a:lnTo>
                          <a:lnTo>
                            <a:pt x="958" y="589"/>
                          </a:lnTo>
                          <a:lnTo>
                            <a:pt x="1049" y="443"/>
                          </a:lnTo>
                          <a:lnTo>
                            <a:pt x="1095" y="371"/>
                          </a:lnTo>
                          <a:lnTo>
                            <a:pt x="1140" y="304"/>
                          </a:lnTo>
                          <a:lnTo>
                            <a:pt x="1180" y="243"/>
                          </a:lnTo>
                          <a:lnTo>
                            <a:pt x="1219" y="195"/>
                          </a:lnTo>
                          <a:lnTo>
                            <a:pt x="1251" y="158"/>
                          </a:lnTo>
                          <a:lnTo>
                            <a:pt x="1277" y="128"/>
                          </a:lnTo>
                          <a:lnTo>
                            <a:pt x="1310" y="104"/>
                          </a:lnTo>
                          <a:lnTo>
                            <a:pt x="1329" y="85"/>
                          </a:lnTo>
                          <a:lnTo>
                            <a:pt x="1381" y="61"/>
                          </a:lnTo>
                          <a:lnTo>
                            <a:pt x="1440" y="43"/>
                          </a:lnTo>
                          <a:lnTo>
                            <a:pt x="1505" y="25"/>
                          </a:lnTo>
                          <a:lnTo>
                            <a:pt x="1577" y="13"/>
                          </a:lnTo>
                          <a:lnTo>
                            <a:pt x="1720" y="0"/>
                          </a:lnTo>
                          <a:lnTo>
                            <a:pt x="1785" y="0"/>
                          </a:lnTo>
                          <a:lnTo>
                            <a:pt x="1851" y="7"/>
                          </a:lnTo>
                          <a:lnTo>
                            <a:pt x="1981" y="31"/>
                          </a:lnTo>
                          <a:lnTo>
                            <a:pt x="2053" y="55"/>
                          </a:lnTo>
                          <a:lnTo>
                            <a:pt x="2131" y="85"/>
                          </a:lnTo>
                          <a:lnTo>
                            <a:pt x="2202" y="122"/>
                          </a:lnTo>
                          <a:lnTo>
                            <a:pt x="2274" y="158"/>
                          </a:lnTo>
                          <a:lnTo>
                            <a:pt x="2333" y="201"/>
                          </a:lnTo>
                          <a:lnTo>
                            <a:pt x="2378" y="249"/>
                          </a:lnTo>
                          <a:lnTo>
                            <a:pt x="2483" y="352"/>
                          </a:lnTo>
                          <a:lnTo>
                            <a:pt x="2535" y="413"/>
                          </a:lnTo>
                          <a:lnTo>
                            <a:pt x="2593" y="486"/>
                          </a:lnTo>
                          <a:lnTo>
                            <a:pt x="2639" y="547"/>
                          </a:lnTo>
                          <a:lnTo>
                            <a:pt x="2658" y="577"/>
                          </a:lnTo>
                          <a:lnTo>
                            <a:pt x="2678" y="595"/>
                          </a:lnTo>
                        </a:path>
                      </a:pathLst>
                    </a:custGeom>
                    <a:noFill/>
                    <a:ln w="50800" cap="rnd">
                      <a:solidFill>
                        <a:srgbClr val="0000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45" name="Line 10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32" y="2642"/>
                      <a:ext cx="0" cy="1101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46" name="Line 10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95" y="2640"/>
                      <a:ext cx="1349" cy="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47" name="Oval 10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4" y="2592"/>
                      <a:ext cx="96" cy="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240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7148" name="Rectangle 10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2323"/>
                      <a:ext cx="230" cy="2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 i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p:txBody>
                </p:sp>
                <p:sp>
                  <p:nvSpPr>
                    <p:cNvPr id="47149" name="Rectangle 10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51" y="3193"/>
                      <a:ext cx="300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 i="1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US" altLang="en-US" sz="2000" b="1" i="1" baseline="-250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p:txBody>
                </p:sp>
              </p:grpSp>
              <p:grpSp>
                <p:nvGrpSpPr>
                  <p:cNvPr id="47136" name="Group 1074"/>
                  <p:cNvGrpSpPr>
                    <a:grpSpLocks/>
                  </p:cNvGrpSpPr>
                  <p:nvPr/>
                </p:nvGrpSpPr>
                <p:grpSpPr bwMode="auto">
                  <a:xfrm>
                    <a:off x="2214563" y="1339858"/>
                    <a:ext cx="7234243" cy="4637095"/>
                    <a:chOff x="1395" y="844"/>
                    <a:chExt cx="4557" cy="2921"/>
                  </a:xfrm>
                </p:grpSpPr>
                <p:sp>
                  <p:nvSpPr>
                    <p:cNvPr id="47137" name="Freeform 1029"/>
                    <p:cNvSpPr>
                      <a:spLocks/>
                    </p:cNvSpPr>
                    <p:nvPr/>
                  </p:nvSpPr>
                  <p:spPr bwMode="auto">
                    <a:xfrm>
                      <a:off x="1412" y="1957"/>
                      <a:ext cx="2669" cy="1808"/>
                    </a:xfrm>
                    <a:custGeom>
                      <a:avLst/>
                      <a:gdLst>
                        <a:gd name="T0" fmla="*/ 0 w 2669"/>
                        <a:gd name="T1" fmla="*/ 1807 h 1808"/>
                        <a:gd name="T2" fmla="*/ 33 w 2669"/>
                        <a:gd name="T3" fmla="*/ 1789 h 1808"/>
                        <a:gd name="T4" fmla="*/ 73 w 2669"/>
                        <a:gd name="T5" fmla="*/ 1771 h 1808"/>
                        <a:gd name="T6" fmla="*/ 125 w 2669"/>
                        <a:gd name="T7" fmla="*/ 1753 h 1808"/>
                        <a:gd name="T8" fmla="*/ 184 w 2669"/>
                        <a:gd name="T9" fmla="*/ 1723 h 1808"/>
                        <a:gd name="T10" fmla="*/ 309 w 2669"/>
                        <a:gd name="T11" fmla="*/ 1656 h 1808"/>
                        <a:gd name="T12" fmla="*/ 368 w 2669"/>
                        <a:gd name="T13" fmla="*/ 1614 h 1808"/>
                        <a:gd name="T14" fmla="*/ 421 w 2669"/>
                        <a:gd name="T15" fmla="*/ 1572 h 1808"/>
                        <a:gd name="T16" fmla="*/ 519 w 2669"/>
                        <a:gd name="T17" fmla="*/ 1476 h 1808"/>
                        <a:gd name="T18" fmla="*/ 618 w 2669"/>
                        <a:gd name="T19" fmla="*/ 1361 h 1808"/>
                        <a:gd name="T20" fmla="*/ 717 w 2669"/>
                        <a:gd name="T21" fmla="*/ 1229 h 1808"/>
                        <a:gd name="T22" fmla="*/ 809 w 2669"/>
                        <a:gd name="T23" fmla="*/ 1078 h 1808"/>
                        <a:gd name="T24" fmla="*/ 861 w 2669"/>
                        <a:gd name="T25" fmla="*/ 988 h 1808"/>
                        <a:gd name="T26" fmla="*/ 907 w 2669"/>
                        <a:gd name="T27" fmla="*/ 892 h 1808"/>
                        <a:gd name="T28" fmla="*/ 960 w 2669"/>
                        <a:gd name="T29" fmla="*/ 783 h 1808"/>
                        <a:gd name="T30" fmla="*/ 1006 w 2669"/>
                        <a:gd name="T31" fmla="*/ 675 h 1808"/>
                        <a:gd name="T32" fmla="*/ 1052 w 2669"/>
                        <a:gd name="T33" fmla="*/ 566 h 1808"/>
                        <a:gd name="T34" fmla="*/ 1091 w 2669"/>
                        <a:gd name="T35" fmla="*/ 464 h 1808"/>
                        <a:gd name="T36" fmla="*/ 1130 w 2669"/>
                        <a:gd name="T37" fmla="*/ 374 h 1808"/>
                        <a:gd name="T38" fmla="*/ 1170 w 2669"/>
                        <a:gd name="T39" fmla="*/ 301 h 1808"/>
                        <a:gd name="T40" fmla="*/ 1203 w 2669"/>
                        <a:gd name="T41" fmla="*/ 247 h 1808"/>
                        <a:gd name="T42" fmla="*/ 1236 w 2669"/>
                        <a:gd name="T43" fmla="*/ 205 h 1808"/>
                        <a:gd name="T44" fmla="*/ 1262 w 2669"/>
                        <a:gd name="T45" fmla="*/ 175 h 1808"/>
                        <a:gd name="T46" fmla="*/ 1288 w 2669"/>
                        <a:gd name="T47" fmla="*/ 145 h 1808"/>
                        <a:gd name="T48" fmla="*/ 1341 w 2669"/>
                        <a:gd name="T49" fmla="*/ 109 h 1808"/>
                        <a:gd name="T50" fmla="*/ 1400 w 2669"/>
                        <a:gd name="T51" fmla="*/ 79 h 1808"/>
                        <a:gd name="T52" fmla="*/ 1465 w 2669"/>
                        <a:gd name="T53" fmla="*/ 48 h 1808"/>
                        <a:gd name="T54" fmla="*/ 1538 w 2669"/>
                        <a:gd name="T55" fmla="*/ 30 h 1808"/>
                        <a:gd name="T56" fmla="*/ 1610 w 2669"/>
                        <a:gd name="T57" fmla="*/ 18 h 1808"/>
                        <a:gd name="T58" fmla="*/ 1682 w 2669"/>
                        <a:gd name="T59" fmla="*/ 12 h 1808"/>
                        <a:gd name="T60" fmla="*/ 1755 w 2669"/>
                        <a:gd name="T61" fmla="*/ 6 h 1808"/>
                        <a:gd name="T62" fmla="*/ 1820 w 2669"/>
                        <a:gd name="T63" fmla="*/ 0 h 1808"/>
                        <a:gd name="T64" fmla="*/ 1886 w 2669"/>
                        <a:gd name="T65" fmla="*/ 6 h 1808"/>
                        <a:gd name="T66" fmla="*/ 1958 w 2669"/>
                        <a:gd name="T67" fmla="*/ 24 h 1808"/>
                        <a:gd name="T68" fmla="*/ 2050 w 2669"/>
                        <a:gd name="T69" fmla="*/ 54 h 1808"/>
                        <a:gd name="T70" fmla="*/ 2155 w 2669"/>
                        <a:gd name="T71" fmla="*/ 91 h 1808"/>
                        <a:gd name="T72" fmla="*/ 2260 w 2669"/>
                        <a:gd name="T73" fmla="*/ 139 h 1808"/>
                        <a:gd name="T74" fmla="*/ 2352 w 2669"/>
                        <a:gd name="T75" fmla="*/ 199 h 1808"/>
                        <a:gd name="T76" fmla="*/ 2392 w 2669"/>
                        <a:gd name="T77" fmla="*/ 235 h 1808"/>
                        <a:gd name="T78" fmla="*/ 2438 w 2669"/>
                        <a:gd name="T79" fmla="*/ 283 h 1808"/>
                        <a:gd name="T80" fmla="*/ 2517 w 2669"/>
                        <a:gd name="T81" fmla="*/ 386 h 1808"/>
                        <a:gd name="T82" fmla="*/ 2556 w 2669"/>
                        <a:gd name="T83" fmla="*/ 434 h 1808"/>
                        <a:gd name="T84" fmla="*/ 2589 w 2669"/>
                        <a:gd name="T85" fmla="*/ 482 h 1808"/>
                        <a:gd name="T86" fmla="*/ 2622 w 2669"/>
                        <a:gd name="T87" fmla="*/ 524 h 1808"/>
                        <a:gd name="T88" fmla="*/ 2641 w 2669"/>
                        <a:gd name="T89" fmla="*/ 554 h 1808"/>
                        <a:gd name="T90" fmla="*/ 2655 w 2669"/>
                        <a:gd name="T91" fmla="*/ 578 h 1808"/>
                        <a:gd name="T92" fmla="*/ 2668 w 2669"/>
                        <a:gd name="T93" fmla="*/ 590 h 1808"/>
                        <a:gd name="T94" fmla="*/ 2668 w 2669"/>
                        <a:gd name="T95" fmla="*/ 603 h 1808"/>
                        <a:gd name="T96" fmla="*/ 2661 w 2669"/>
                        <a:gd name="T97" fmla="*/ 603 h 1808"/>
                        <a:gd name="T98" fmla="*/ 2661 w 2669"/>
                        <a:gd name="T99" fmla="*/ 609 h 1808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w 2669"/>
                        <a:gd name="T151" fmla="*/ 0 h 1808"/>
                        <a:gd name="T152" fmla="*/ 2669 w 2669"/>
                        <a:gd name="T153" fmla="*/ 1808 h 1808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T150" t="T151" r="T152" b="T153"/>
                      <a:pathLst>
                        <a:path w="2669" h="1808">
                          <a:moveTo>
                            <a:pt x="0" y="1807"/>
                          </a:moveTo>
                          <a:lnTo>
                            <a:pt x="33" y="1789"/>
                          </a:lnTo>
                          <a:lnTo>
                            <a:pt x="73" y="1771"/>
                          </a:lnTo>
                          <a:lnTo>
                            <a:pt x="125" y="1753"/>
                          </a:lnTo>
                          <a:lnTo>
                            <a:pt x="184" y="1723"/>
                          </a:lnTo>
                          <a:lnTo>
                            <a:pt x="309" y="1656"/>
                          </a:lnTo>
                          <a:lnTo>
                            <a:pt x="368" y="1614"/>
                          </a:lnTo>
                          <a:lnTo>
                            <a:pt x="421" y="1572"/>
                          </a:lnTo>
                          <a:lnTo>
                            <a:pt x="519" y="1476"/>
                          </a:lnTo>
                          <a:lnTo>
                            <a:pt x="618" y="1361"/>
                          </a:lnTo>
                          <a:lnTo>
                            <a:pt x="717" y="1229"/>
                          </a:lnTo>
                          <a:lnTo>
                            <a:pt x="809" y="1078"/>
                          </a:lnTo>
                          <a:lnTo>
                            <a:pt x="861" y="988"/>
                          </a:lnTo>
                          <a:lnTo>
                            <a:pt x="907" y="892"/>
                          </a:lnTo>
                          <a:lnTo>
                            <a:pt x="960" y="783"/>
                          </a:lnTo>
                          <a:lnTo>
                            <a:pt x="1006" y="675"/>
                          </a:lnTo>
                          <a:lnTo>
                            <a:pt x="1052" y="566"/>
                          </a:lnTo>
                          <a:lnTo>
                            <a:pt x="1091" y="464"/>
                          </a:lnTo>
                          <a:lnTo>
                            <a:pt x="1130" y="374"/>
                          </a:lnTo>
                          <a:lnTo>
                            <a:pt x="1170" y="301"/>
                          </a:lnTo>
                          <a:lnTo>
                            <a:pt x="1203" y="247"/>
                          </a:lnTo>
                          <a:lnTo>
                            <a:pt x="1236" y="205"/>
                          </a:lnTo>
                          <a:lnTo>
                            <a:pt x="1262" y="175"/>
                          </a:lnTo>
                          <a:lnTo>
                            <a:pt x="1288" y="145"/>
                          </a:lnTo>
                          <a:lnTo>
                            <a:pt x="1341" y="109"/>
                          </a:lnTo>
                          <a:lnTo>
                            <a:pt x="1400" y="79"/>
                          </a:lnTo>
                          <a:lnTo>
                            <a:pt x="1465" y="48"/>
                          </a:lnTo>
                          <a:lnTo>
                            <a:pt x="1538" y="30"/>
                          </a:lnTo>
                          <a:lnTo>
                            <a:pt x="1610" y="18"/>
                          </a:lnTo>
                          <a:lnTo>
                            <a:pt x="1682" y="12"/>
                          </a:lnTo>
                          <a:lnTo>
                            <a:pt x="1755" y="6"/>
                          </a:lnTo>
                          <a:lnTo>
                            <a:pt x="1820" y="0"/>
                          </a:lnTo>
                          <a:lnTo>
                            <a:pt x="1886" y="6"/>
                          </a:lnTo>
                          <a:lnTo>
                            <a:pt x="1958" y="24"/>
                          </a:lnTo>
                          <a:lnTo>
                            <a:pt x="2050" y="54"/>
                          </a:lnTo>
                          <a:lnTo>
                            <a:pt x="2155" y="91"/>
                          </a:lnTo>
                          <a:lnTo>
                            <a:pt x="2260" y="139"/>
                          </a:lnTo>
                          <a:lnTo>
                            <a:pt x="2352" y="199"/>
                          </a:lnTo>
                          <a:lnTo>
                            <a:pt x="2392" y="235"/>
                          </a:lnTo>
                          <a:lnTo>
                            <a:pt x="2438" y="283"/>
                          </a:lnTo>
                          <a:lnTo>
                            <a:pt x="2517" y="386"/>
                          </a:lnTo>
                          <a:lnTo>
                            <a:pt x="2556" y="434"/>
                          </a:lnTo>
                          <a:lnTo>
                            <a:pt x="2589" y="482"/>
                          </a:lnTo>
                          <a:lnTo>
                            <a:pt x="2622" y="524"/>
                          </a:lnTo>
                          <a:lnTo>
                            <a:pt x="2641" y="554"/>
                          </a:lnTo>
                          <a:lnTo>
                            <a:pt x="2655" y="578"/>
                          </a:lnTo>
                          <a:lnTo>
                            <a:pt x="2668" y="590"/>
                          </a:lnTo>
                          <a:lnTo>
                            <a:pt x="2668" y="603"/>
                          </a:lnTo>
                          <a:lnTo>
                            <a:pt x="2661" y="603"/>
                          </a:lnTo>
                          <a:lnTo>
                            <a:pt x="2661" y="609"/>
                          </a:lnTo>
                        </a:path>
                      </a:pathLst>
                    </a:custGeom>
                    <a:noFill/>
                    <a:ln w="50800" cap="rnd">
                      <a:solidFill>
                        <a:srgbClr val="3366FF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38" name="Rectangle 10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9" y="2564"/>
                      <a:ext cx="300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 i="1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US" altLang="en-US" sz="2000" b="1" i="1" baseline="-250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p:txBody>
                </p:sp>
                <p:sp>
                  <p:nvSpPr>
                    <p:cNvPr id="47139" name="Line 10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95" y="1968"/>
                      <a:ext cx="1637" cy="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40" name="Line 105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0" y="1982"/>
                      <a:ext cx="0" cy="1773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41" name="Oval 10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2" y="1920"/>
                      <a:ext cx="96" cy="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240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7142" name="Rectangle 10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7" y="1625"/>
                      <a:ext cx="230" cy="2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 i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p:txBody>
                </p:sp>
                <p:sp>
                  <p:nvSpPr>
                    <p:cNvPr id="47143" name="Rectangle 10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78" y="844"/>
                      <a:ext cx="1774" cy="754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chemeClr val="tx1"/>
                          </a:solidFill>
                        </a:rPr>
                        <a:t>Produkivitas tenaga kerja akan meningkat apabila ada peningkatan teknologi</a:t>
                      </a:r>
                    </a:p>
                  </p:txBody>
                </p:sp>
              </p:grpSp>
            </p:grpSp>
          </p:grpSp>
          <p:sp>
            <p:nvSpPr>
              <p:cNvPr id="47132" name="Rectangle 1037"/>
              <p:cNvSpPr>
                <a:spLocks noChangeArrowheads="1"/>
              </p:cNvSpPr>
              <p:nvPr/>
            </p:nvSpPr>
            <p:spPr bwMode="auto">
              <a:xfrm>
                <a:off x="1602020" y="1592996"/>
                <a:ext cx="610746" cy="397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150</a:t>
                </a:r>
              </a:p>
            </p:txBody>
          </p:sp>
        </p:grpSp>
      </p:grp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8CB2E800-1FA5-4BA5-80D1-B6CB62C97C66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639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Cakupan Pembahasan</a:t>
            </a: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en-US" sz="2400" dirty="0" err="1" smtClean="0"/>
              <a:t>Pengertian</a:t>
            </a:r>
            <a:r>
              <a:rPr lang="en-US" altLang="en-US" sz="2400" dirty="0" smtClean="0"/>
              <a:t>: </a:t>
            </a:r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400" dirty="0" err="1" smtClean="0"/>
              <a:t>Teknologi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endParaRPr lang="en-US" altLang="en-US" sz="2400" dirty="0" smtClean="0"/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400" dirty="0" err="1" smtClean="0"/>
              <a:t>Faktor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endParaRPr lang="en-US" altLang="en-US" sz="2400" dirty="0" smtClean="0"/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400" dirty="0" err="1" smtClean="0"/>
              <a:t>Balas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jasa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faktor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endParaRPr lang="en-US" altLang="en-US" sz="2400" dirty="0" smtClean="0"/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400" dirty="0" err="1" smtClean="0"/>
              <a:t>Fungsi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endParaRPr lang="en-US" altLang="en-US" sz="2400" dirty="0"/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400" dirty="0" smtClean="0"/>
              <a:t>Input </a:t>
            </a:r>
            <a:r>
              <a:rPr lang="en-US" altLang="en-US" sz="2400" dirty="0" err="1" smtClean="0"/>
              <a:t>tetap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variabel</a:t>
            </a:r>
            <a:endParaRPr lang="en-US" altLang="en-US" sz="2400" dirty="0" smtClean="0"/>
          </a:p>
          <a:p>
            <a:pPr marL="6858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2400" dirty="0" err="1" smtClean="0"/>
              <a:t>Jangka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pendek</a:t>
            </a:r>
            <a:r>
              <a:rPr lang="en-US" altLang="en-US" sz="2400" dirty="0" smtClean="0"/>
              <a:t> vs </a:t>
            </a:r>
            <a:r>
              <a:rPr lang="en-US" altLang="en-US" sz="2400" dirty="0" err="1" smtClean="0"/>
              <a:t>jangka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panjang</a:t>
            </a:r>
            <a:endParaRPr lang="en-US" altLang="en-US" sz="2400" dirty="0" smtClean="0"/>
          </a:p>
          <a:p>
            <a:pPr>
              <a:spcBef>
                <a:spcPts val="600"/>
              </a:spcBef>
              <a:defRPr/>
            </a:pPr>
            <a:r>
              <a:rPr lang="en-US" altLang="en-US" sz="2400" dirty="0" err="1" smtClean="0"/>
              <a:t>Fungsi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r>
              <a:rPr lang="en-US" altLang="en-US" sz="2400" dirty="0" smtClean="0"/>
              <a:t> 1 </a:t>
            </a:r>
            <a:r>
              <a:rPr lang="en-US" altLang="en-US" sz="2400" dirty="0" smtClean="0"/>
              <a:t>input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2400" dirty="0" err="1" smtClean="0"/>
              <a:t>Kurva</a:t>
            </a:r>
            <a:r>
              <a:rPr lang="en-US" altLang="en-US" sz="2400" dirty="0" smtClean="0"/>
              <a:t> TP, AP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MP</a:t>
            </a:r>
            <a:endParaRPr lang="en-US" altLang="en-US" sz="2400" dirty="0" smtClean="0"/>
          </a:p>
          <a:p>
            <a:pPr>
              <a:spcBef>
                <a:spcPct val="70000"/>
              </a:spcBef>
              <a:defRPr/>
            </a:pPr>
            <a:endParaRPr lang="en-US" altLang="en-US" sz="36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7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7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78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8D2E812C-31F5-48CF-A583-6A9BB6F31FA7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0" y="1189038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	Labor	Capital	Total	Average 	Marginal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	 (</a:t>
            </a:r>
            <a:r>
              <a:rPr lang="en-US" altLang="en-US" sz="2000" b="1" i="1">
                <a:solidFill>
                  <a:schemeClr val="tx1"/>
                </a:solidFill>
              </a:rPr>
              <a:t>L</a:t>
            </a:r>
            <a:r>
              <a:rPr lang="en-US" altLang="en-US" sz="2000" b="1">
                <a:solidFill>
                  <a:schemeClr val="tx1"/>
                </a:solidFill>
              </a:rPr>
              <a:t>)	 (</a:t>
            </a:r>
            <a:r>
              <a:rPr lang="en-US" altLang="en-US" sz="2000" b="1" i="1">
                <a:solidFill>
                  <a:schemeClr val="tx1"/>
                </a:solidFill>
              </a:rPr>
              <a:t>K</a:t>
            </a:r>
            <a:r>
              <a:rPr lang="en-US" altLang="en-US" sz="2000" b="1">
                <a:solidFill>
                  <a:schemeClr val="tx1"/>
                </a:solidFill>
              </a:rPr>
              <a:t>)	Produk (</a:t>
            </a:r>
            <a:r>
              <a:rPr lang="en-US" altLang="en-US" sz="2000" b="1" i="1">
                <a:solidFill>
                  <a:schemeClr val="tx1"/>
                </a:solidFill>
              </a:rPr>
              <a:t>Q</a:t>
            </a:r>
            <a:r>
              <a:rPr lang="en-US" altLang="en-US" sz="2000" b="1">
                <a:solidFill>
                  <a:schemeClr val="tx1"/>
                </a:solidFill>
              </a:rPr>
              <a:t>)	Product	Product</a:t>
            </a:r>
          </a:p>
        </p:txBody>
      </p:sp>
      <p:sp>
        <p:nvSpPr>
          <p:cNvPr id="49157" name="Line 3"/>
          <p:cNvSpPr>
            <a:spLocks noChangeShapeType="1"/>
          </p:cNvSpPr>
          <p:nvPr/>
        </p:nvSpPr>
        <p:spPr bwMode="auto">
          <a:xfrm>
            <a:off x="0" y="1962150"/>
            <a:ext cx="91440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9160" name="Rectangle 6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983537" cy="781050"/>
          </a:xfrm>
          <a:noFill/>
        </p:spPr>
        <p:txBody>
          <a:bodyPr/>
          <a:lstStyle/>
          <a:p>
            <a:r>
              <a:rPr lang="en-US" altLang="en-US" sz="2800" smtClean="0"/>
              <a:t>Produksi dengan Satu Variabel Input (Labor)</a:t>
            </a:r>
          </a:p>
        </p:txBody>
      </p:sp>
      <p:sp>
        <p:nvSpPr>
          <p:cNvPr id="3379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2038350"/>
            <a:ext cx="9144000" cy="4343400"/>
          </a:xfrm>
          <a:noFill/>
        </p:spPr>
        <p:txBody>
          <a:bodyPr/>
          <a:lstStyle/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400" b="1" smtClean="0"/>
              <a:t>	</a:t>
            </a:r>
            <a:r>
              <a:rPr lang="en-US" altLang="en-US" sz="2000" b="1" smtClean="0"/>
              <a:t>0	50	0	---	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1	50	20	---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2	50	50	---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3	50	75	 --- 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4	50	95	 --- 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5	50	110	 --- 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6	50	120	 --- 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7	50	125	 --- 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8	50	125	 --- 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9	50	120	 --- 	 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10	50	115	 --- 	 ---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DC91EE37-95ED-41E1-A60D-837085329A30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Teknologi produksi</a:t>
            </a:r>
            <a:endParaRPr lang="en-US" altLang="en-US" sz="4800" smtClean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0888" y="1312863"/>
            <a:ext cx="7786687" cy="463073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400" smtClean="0"/>
              <a:t>Produksi : suatu proses mengubah input menjadi output, sehingga nilai barang tersebut bertambah</a:t>
            </a:r>
          </a:p>
          <a:p>
            <a:pPr>
              <a:spcBef>
                <a:spcPct val="70000"/>
              </a:spcBef>
            </a:pPr>
            <a:r>
              <a:rPr lang="en-US" altLang="en-US" sz="2400" smtClean="0"/>
              <a:t>Proses Produksi</a:t>
            </a:r>
          </a:p>
          <a:p>
            <a:pPr lvl="1">
              <a:buSzPct val="75000"/>
            </a:pPr>
            <a:r>
              <a:rPr lang="en-US" altLang="en-US" sz="2000" smtClean="0"/>
              <a:t>Kombinasi penggunaan input-input atau faktor-faktor produksi untuk mencapai suatu output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 smtClean="0"/>
              <a:t>Katagori dari input (faktor produksi)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2000" smtClean="0"/>
              <a:t>Sumber daya alam : tanah, air, udara, pertambangan, hutan, dll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2000" smtClean="0"/>
              <a:t>Sumber daya manusia : skilled labors maupun unskilled labors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1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288F4DCB-BEC1-4010-AEF9-3EE1271BD756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Teknologi produksi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mtClean="0"/>
              <a:t>Katagori dari input (faktor produksi)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Modal : mesin, peralatan, gedung, dll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mtClean="0"/>
              <a:t>Enterpreuner atau wirausaha : mereka yg mengkombinasi ketiga faktor produksi di atas guna memproduksi barang dan jasa, menanggung resiko usaha dan yg mengambil keputusan usaha suatu perusahaan</a:t>
            </a:r>
          </a:p>
          <a:p>
            <a:pPr lvl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850C81AB-0B96-4F32-BFD7-5D450942DBA9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Pendapatan Faktor-faktor Produksi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Rent (sewa) : harga jasa dari suatu barang tahan lama seperti gedung, mobil, komputer</a:t>
            </a:r>
          </a:p>
          <a:p>
            <a:pPr lvl="1"/>
            <a:r>
              <a:rPr lang="en-US" altLang="en-US" sz="2400" smtClean="0"/>
              <a:t>Economic rent : kelebihan pendapatan faktor produksi. Misal A mau dibayar $3 per jam, sedangkan B $4 per jam, tetapi perusahan membayar $4 perjam untuk A sehingga A menerima kelebihan pembayaran $1 perjam sebagai economic rent.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194F8867-7F7C-45AF-89D2-6CE183DEAFF2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/>
              <a:t>Pendapatan Faktor-faktor Produksi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Upah/gaji : pendapatan untuk pekerja</a:t>
            </a:r>
          </a:p>
          <a:p>
            <a:r>
              <a:rPr lang="en-US" altLang="en-US" smtClean="0"/>
              <a:t>Interest (suku bunga) : penerimaan atas dana yg dipinjamkan oleh pihak kreditur atau pembayaran oleh pihak peminjam (debitur)</a:t>
            </a:r>
          </a:p>
          <a:p>
            <a:r>
              <a:rPr lang="en-US" altLang="en-US" smtClean="0"/>
              <a:t>Normal profit : income bagi enterpreuner.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8BEE7CAB-256C-4620-9ECF-AD53E23B214D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355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Teknologi produksi</a:t>
            </a:r>
          </a:p>
        </p:txBody>
      </p:sp>
      <p:sp>
        <p:nvSpPr>
          <p:cNvPr id="2355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>
                <a:solidFill>
                  <a:srgbClr val="FF3300"/>
                </a:solidFill>
              </a:rPr>
              <a:t>Fungsi produksi:</a:t>
            </a:r>
          </a:p>
          <a:p>
            <a:pPr lvl="1">
              <a:spcBef>
                <a:spcPct val="70000"/>
              </a:spcBef>
            </a:pPr>
            <a:r>
              <a:rPr lang="en-US" altLang="en-US" smtClean="0"/>
              <a:t>Suatu fungsi yang menunjukkan hubungan antara tingkat output dan tingkat penggunaan input-input</a:t>
            </a:r>
          </a:p>
          <a:p>
            <a:pPr lvl="2">
              <a:spcBef>
                <a:spcPct val="70000"/>
              </a:spcBef>
            </a:pPr>
            <a:r>
              <a:rPr lang="en-US" altLang="en-US" i="1" smtClean="0"/>
              <a:t>Contoh : TP atau Q = F(K,L)</a:t>
            </a:r>
          </a:p>
          <a:p>
            <a:pPr lvl="2">
              <a:spcBef>
                <a:spcPct val="70000"/>
              </a:spcBef>
            </a:pPr>
            <a:r>
              <a:rPr lang="en-US" altLang="en-US" i="1" smtClean="0"/>
              <a:t>TP atau Q = </a:t>
            </a:r>
            <a:r>
              <a:rPr lang="en-US" altLang="en-US" smtClean="0"/>
              <a:t>Output</a:t>
            </a:r>
            <a:r>
              <a:rPr lang="en-US" altLang="en-US" i="1" smtClean="0"/>
              <a:t>, K = </a:t>
            </a:r>
            <a:r>
              <a:rPr lang="en-US" altLang="en-US" smtClean="0"/>
              <a:t>Capital,            </a:t>
            </a:r>
            <a:r>
              <a:rPr lang="en-US" altLang="en-US" i="1" smtClean="0"/>
              <a:t>L</a:t>
            </a:r>
            <a:r>
              <a:rPr lang="en-US" altLang="en-US" smtClean="0"/>
              <a:t> = Labor.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89200576-0556-4E5D-81A7-24EE1E8A9DCC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Fungsi Produksi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Input tetap (fixed input) : input yg jumlahnya dalam jangka pendek tidak dapat dirubah seperti bangunan pabrik </a:t>
            </a:r>
            <a:r>
              <a:rPr lang="en-US" altLang="en-US" sz="2800" smtClean="0">
                <a:sym typeface="Wingdings" panose="05000000000000000000" pitchFamily="2" charset="2"/>
              </a:rPr>
              <a:t> kapital (K)</a:t>
            </a:r>
            <a:endParaRPr lang="en-US" altLang="en-US" sz="2800" smtClean="0"/>
          </a:p>
          <a:p>
            <a:pPr>
              <a:lnSpc>
                <a:spcPct val="80000"/>
              </a:lnSpc>
            </a:pPr>
            <a:r>
              <a:rPr lang="en-US" altLang="en-US" sz="2800" smtClean="0"/>
              <a:t>Input variabel : input yg dapat dirubah jumlahnya </a:t>
            </a:r>
            <a:r>
              <a:rPr lang="en-US" altLang="en-US" sz="2800" smtClean="0">
                <a:sym typeface="Wingdings" panose="05000000000000000000" pitchFamily="2" charset="2"/>
              </a:rPr>
              <a:t> tenaga kerja (L)</a:t>
            </a:r>
            <a:endParaRPr lang="en-US" altLang="en-US" sz="2800" smtClean="0"/>
          </a:p>
          <a:p>
            <a:pPr>
              <a:lnSpc>
                <a:spcPct val="80000"/>
              </a:lnSpc>
            </a:pPr>
            <a:r>
              <a:rPr lang="en-US" altLang="en-US" sz="2800" smtClean="0"/>
              <a:t>Fungsi produksi jangka pendek : apabila menggunakan dua macam input (input tetap dan input variabel)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Fungsi produksi jangka panjang : apabila semua input adalah variabel.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7A4CE6DB-61E2-4916-8E07-015AE44FAA1D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0" y="1189038"/>
            <a:ext cx="9144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1714500" algn="ctr"/>
                <a:tab pos="3543300" algn="ctr"/>
                <a:tab pos="5086350" algn="ctr"/>
                <a:tab pos="6629400" algn="ctr"/>
                <a:tab pos="7943850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	Labor	Capital	Total	Average 	Marginal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	 (</a:t>
            </a:r>
            <a:r>
              <a:rPr lang="en-US" altLang="en-US" sz="2000" b="1" i="1">
                <a:solidFill>
                  <a:schemeClr val="tx1"/>
                </a:solidFill>
              </a:rPr>
              <a:t>L</a:t>
            </a:r>
            <a:r>
              <a:rPr lang="en-US" altLang="en-US" sz="2000" b="1">
                <a:solidFill>
                  <a:schemeClr val="tx1"/>
                </a:solidFill>
              </a:rPr>
              <a:t>)	 (</a:t>
            </a:r>
            <a:r>
              <a:rPr lang="en-US" altLang="en-US" sz="2000" b="1" i="1">
                <a:solidFill>
                  <a:schemeClr val="tx1"/>
                </a:solidFill>
              </a:rPr>
              <a:t>K</a:t>
            </a:r>
            <a:r>
              <a:rPr lang="en-US" altLang="en-US" sz="2000" b="1">
                <a:solidFill>
                  <a:schemeClr val="tx1"/>
                </a:solidFill>
              </a:rPr>
              <a:t>)	Produk (</a:t>
            </a:r>
            <a:r>
              <a:rPr lang="en-US" altLang="en-US" sz="2000" b="1" i="1">
                <a:solidFill>
                  <a:schemeClr val="tx1"/>
                </a:solidFill>
              </a:rPr>
              <a:t>Q</a:t>
            </a:r>
            <a:r>
              <a:rPr lang="en-US" altLang="en-US" sz="2000" b="1">
                <a:solidFill>
                  <a:schemeClr val="tx1"/>
                </a:solidFill>
              </a:rPr>
              <a:t>)	Product	Product</a:t>
            </a:r>
          </a:p>
        </p:txBody>
      </p:sp>
      <p:sp>
        <p:nvSpPr>
          <p:cNvPr id="26629" name="Line 3"/>
          <p:cNvSpPr>
            <a:spLocks noChangeShapeType="1"/>
          </p:cNvSpPr>
          <p:nvPr/>
        </p:nvSpPr>
        <p:spPr bwMode="auto">
          <a:xfrm>
            <a:off x="0" y="1962150"/>
            <a:ext cx="91440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32" name="Rectangle 6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983537" cy="955675"/>
          </a:xfrm>
          <a:noFill/>
        </p:spPr>
        <p:txBody>
          <a:bodyPr/>
          <a:lstStyle/>
          <a:p>
            <a:pPr algn="ctr"/>
            <a:r>
              <a:rPr lang="en-US" altLang="en-US" sz="2800" smtClean="0"/>
              <a:t>Fungsi Produksi Jangka Pendek :</a:t>
            </a:r>
            <a:br>
              <a:rPr lang="en-US" altLang="en-US" sz="2800" smtClean="0"/>
            </a:br>
            <a:r>
              <a:rPr lang="en-US" altLang="en-US" sz="2800" smtClean="0"/>
              <a:t>Produksi dengan Satu Variabel Input (Labor)</a:t>
            </a:r>
          </a:p>
        </p:txBody>
      </p:sp>
      <p:sp>
        <p:nvSpPr>
          <p:cNvPr id="3358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2038350"/>
            <a:ext cx="9144000" cy="4343400"/>
          </a:xfrm>
          <a:noFill/>
        </p:spPr>
        <p:txBody>
          <a:bodyPr/>
          <a:lstStyle/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400" b="1" smtClean="0"/>
              <a:t>	</a:t>
            </a:r>
            <a:r>
              <a:rPr lang="en-US" altLang="en-US" sz="2000" b="1" smtClean="0"/>
              <a:t>0	10	0	---	---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1	10	10	10	10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2	10	30	15	20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3	10	60	20	30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4	10	80	20	20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5	10	95	19	15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6	10	108	18	13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7	10	112	16	4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8	10	112	14	0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9	10	108	12	-4</a:t>
            </a:r>
          </a:p>
          <a:p>
            <a:pPr marL="0" indent="0">
              <a:lnSpc>
                <a:spcPct val="6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817688" algn="r"/>
                <a:tab pos="3657600" algn="r"/>
                <a:tab pos="5200650" algn="r"/>
                <a:tab pos="6743700" algn="r"/>
                <a:tab pos="8115300" algn="r"/>
              </a:tabLst>
            </a:pPr>
            <a:r>
              <a:rPr lang="en-US" altLang="en-US" sz="2000" b="1" smtClean="0"/>
              <a:t>	10	10	100	10	-8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9" grpId="0" autoUpdateAnimBg="0"/>
    </p:bldLst>
  </p:timing>
</p:sld>
</file>

<file path=ppt/theme/theme1.xml><?xml version="1.0" encoding="utf-8"?>
<a:theme xmlns:a="http://schemas.openxmlformats.org/drawingml/2006/main" name="Multiple Bars">
  <a:themeElements>
    <a:clrScheme name="">
      <a:dk1>
        <a:srgbClr val="000000"/>
      </a:dk1>
      <a:lt1>
        <a:srgbClr val="FFFFE1"/>
      </a:lt1>
      <a:dk2>
        <a:srgbClr val="000000"/>
      </a:dk2>
      <a:lt2>
        <a:srgbClr val="FFFFCC"/>
      </a:lt2>
      <a:accent1>
        <a:srgbClr val="FF9933"/>
      </a:accent1>
      <a:accent2>
        <a:srgbClr val="9999FF"/>
      </a:accent2>
      <a:accent3>
        <a:srgbClr val="FFFFEE"/>
      </a:accent3>
      <a:accent4>
        <a:srgbClr val="000000"/>
      </a:accent4>
      <a:accent5>
        <a:srgbClr val="FFCAAD"/>
      </a:accent5>
      <a:accent6>
        <a:srgbClr val="8A8AE7"/>
      </a:accent6>
      <a:hlink>
        <a:srgbClr val="FFCC99"/>
      </a:hlink>
      <a:folHlink>
        <a:srgbClr val="DDDDDD"/>
      </a:folHlink>
    </a:clrScheme>
    <a:fontScheme name="Multiple Ba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ultiple 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iple 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E1"/>
    </a:lt1>
    <a:dk2>
      <a:srgbClr val="000000"/>
    </a:dk2>
    <a:lt2>
      <a:srgbClr val="FFFFCC"/>
    </a:lt2>
    <a:accent1>
      <a:srgbClr val="FF9933"/>
    </a:accent1>
    <a:accent2>
      <a:srgbClr val="9999FF"/>
    </a:accent2>
    <a:accent3>
      <a:srgbClr val="FFFFEE"/>
    </a:accent3>
    <a:accent4>
      <a:srgbClr val="000000"/>
    </a:accent4>
    <a:accent5>
      <a:srgbClr val="FFCAAD"/>
    </a:accent5>
    <a:accent6>
      <a:srgbClr val="8A8AE7"/>
    </a:accent6>
    <a:hlink>
      <a:srgbClr val="FFCC99"/>
    </a:hlink>
    <a:folHlink>
      <a:srgbClr val="DDDDD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Designs\Multiple Bars.pot</Template>
  <TotalTime>1694</TotalTime>
  <Words>909</Words>
  <Application>Microsoft Office PowerPoint</Application>
  <PresentationFormat>On-screen Show (4:3)</PresentationFormat>
  <Paragraphs>274</Paragraphs>
  <Slides>20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Wingdings</vt:lpstr>
      <vt:lpstr>Times New Roman</vt:lpstr>
      <vt:lpstr>Multiple Bars</vt:lpstr>
      <vt:lpstr>Microsoft Equation 3.0</vt:lpstr>
      <vt:lpstr>PowerPoint Presentation</vt:lpstr>
      <vt:lpstr>Cakupan Pembahasan</vt:lpstr>
      <vt:lpstr>Teknologi produksi</vt:lpstr>
      <vt:lpstr>Teknologi produksi</vt:lpstr>
      <vt:lpstr>Pendapatan Faktor-faktor Produksi</vt:lpstr>
      <vt:lpstr>Pendapatan Faktor-faktor Produksi</vt:lpstr>
      <vt:lpstr>Teknologi produksi</vt:lpstr>
      <vt:lpstr>Fungsi Produksi</vt:lpstr>
      <vt:lpstr>Fungsi Produksi Jangka Pendek : Produksi dengan Satu Variabel Input (Labor)</vt:lpstr>
      <vt:lpstr>Produksi dengan Satu Variabel Input (Labor)</vt:lpstr>
      <vt:lpstr>Produksi dengan Satu Variabel Input (Labor)</vt:lpstr>
      <vt:lpstr>Produksi dengan Satu Variabel Input (Labor)</vt:lpstr>
      <vt:lpstr>Derivasi AP, MP dari kurva TP</vt:lpstr>
      <vt:lpstr>Produksi dengan Satu Variabel Input (Labor)</vt:lpstr>
      <vt:lpstr>Produksi dengan Satu Variabel Input (Labor)</vt:lpstr>
      <vt:lpstr>Produksi dengan Satu Variabel Input (Labor)</vt:lpstr>
      <vt:lpstr>Produksi dengan Satu Variabel Input (Labor)</vt:lpstr>
      <vt:lpstr>Produksi dengan Satu Variabel Input (Labor)</vt:lpstr>
      <vt:lpstr>Efek Peningkatan Teknologi</vt:lpstr>
      <vt:lpstr>Produksi dengan Satu Variabel Input (Labor)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Jeff Caldwell</dc:creator>
  <cp:lastModifiedBy>Joel F. Sofyan</cp:lastModifiedBy>
  <cp:revision>207</cp:revision>
  <dcterms:created xsi:type="dcterms:W3CDTF">1997-07-14T00:22:12Z</dcterms:created>
  <dcterms:modified xsi:type="dcterms:W3CDTF">2019-03-26T11:29:43Z</dcterms:modified>
</cp:coreProperties>
</file>