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7BEC-C26C-4366-8EC5-1733376441F4}" type="datetimeFigureOut">
              <a:rPr lang="id-ID" smtClean="0"/>
              <a:t>04/09/2019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8B7D9-0365-4981-BB2F-959EDFD754D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037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2E84C7-B3C2-4273-9AFF-F14B62E253F6}" type="slidenum">
              <a:rPr lang="id-ID" altLang="en-US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id-ID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17EA3C-E16D-4003-BFF9-AC9EBD2FC25F}" type="slidenum">
              <a:rPr lang="id-ID" altLang="en-US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id-ID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AD154D-4527-4DEA-9D45-C016B58D7F96}" type="slidenum">
              <a:rPr lang="id-ID" altLang="en-US">
                <a:solidFill>
                  <a:prstClr val="black"/>
                </a:solidFill>
                <a:latin typeface="Calibri" pitchFamily="34" charset="0"/>
              </a:rPr>
              <a:pPr/>
              <a:t>4</a:t>
            </a:fld>
            <a:endParaRPr lang="id-ID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DA00-39F0-4F3D-BB0D-5B1AC2ECFAB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00CA-A0CA-4BB9-AFAB-E6540F96395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BA41-C5BC-48DB-A2F0-9C8CAE5BF82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9170-F425-48A9-A70D-7FC500E6E0A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13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F3D3-E85D-4963-AE5A-0F066DD171C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14DE-ED15-4E04-8224-18E5994F36C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42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8841-BD19-40AF-8AF9-BFD58137A17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5C25-A1DD-47E6-89B4-B789ECB09B7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44DC-11DA-4F4C-8DEA-E86AF9E80B9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C736-D180-4F0E-A11D-DF0E5970F3B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0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72D0-A999-409C-A77C-401850A991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CB83-1764-473A-8E20-0DD2E30AC4C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5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CE14-C2A7-4C19-9555-14578E36C45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24E4D-51AC-45C1-89C8-26A1A6A83E1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03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CF61-A9FE-4928-A1B1-1AD4C10CADC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D174-6FBE-4197-A144-6A5E5225A27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7231-028D-4036-BCDB-D999DC69D3B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CD0E-87BB-43E8-87C5-282272D4726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BF0A-9425-40BB-A792-D9FDC72D4B7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4CED-F153-4A9A-86D0-9AB4AAA9596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8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EEC3-F9C8-4866-B209-B6EC174DC93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FFA9-0072-477F-9177-779F19F0CB1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1D87-4B5A-471A-A61D-7AF48AFD1597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978B-7091-40D4-B1E2-010514F25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48B0B6-7ADA-4672-8FE8-FA900C3D77F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AD6F8-F963-4C50-9151-0040CA7363DD}" type="slidenum">
              <a:rPr lang="en-US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5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en-US" b="1" dirty="0" smtClean="0">
                <a:solidFill>
                  <a:prstClr val="white"/>
                </a:solidFill>
              </a:rPr>
              <a:t>MARKETING</a:t>
            </a:r>
            <a:endParaRPr lang="en-US" altLang="en-US" b="1" dirty="0" smtClean="0">
              <a:solidFill>
                <a:prstClr val="white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white"/>
                </a:solidFill>
              </a:rPr>
              <a:t>PERTEMUAN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white"/>
                </a:solidFill>
              </a:rPr>
              <a:t>EUIS NURUL B, S.E.,</a:t>
            </a:r>
            <a:r>
              <a:rPr lang="en-US" altLang="en-US" b="1" dirty="0" err="1" smtClean="0">
                <a:solidFill>
                  <a:prstClr val="white"/>
                </a:solidFill>
              </a:rPr>
              <a:t>M.Si</a:t>
            </a:r>
            <a:r>
              <a:rPr lang="en-US" altLang="en-US" b="1" dirty="0" smtClean="0">
                <a:solidFill>
                  <a:prstClr val="white"/>
                </a:solidFill>
              </a:rPr>
              <a:t> (</a:t>
            </a:r>
            <a:r>
              <a:rPr lang="en-US" altLang="en-US" b="1" dirty="0" err="1" smtClean="0">
                <a:solidFill>
                  <a:prstClr val="white"/>
                </a:solidFill>
              </a:rPr>
              <a:t>Koordinator</a:t>
            </a:r>
            <a:r>
              <a:rPr lang="en-US" altLang="en-US" b="1" dirty="0" smtClean="0">
                <a:solidFill>
                  <a:prstClr val="white"/>
                </a:solidFill>
              </a:rPr>
              <a:t>) + Team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white"/>
                </a:solidFill>
              </a:rPr>
              <a:t>FAKULTAS ILMU KOMUNIKASI</a:t>
            </a:r>
          </a:p>
        </p:txBody>
      </p:sp>
    </p:spTree>
    <p:extLst>
      <p:ext uri="{BB962C8B-B14F-4D97-AF65-F5344CB8AC3E}">
        <p14:creationId xmlns:p14="http://schemas.microsoft.com/office/powerpoint/2010/main" val="336485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F57E-A4BB-4C9F-AFFE-9B22FB75AA81}" type="slidenum">
              <a:rPr lang="en-GB"/>
              <a:pPr/>
              <a:t>10</a:t>
            </a:fld>
            <a:endParaRPr lang="en-GB"/>
          </a:p>
        </p:txBody>
      </p:sp>
      <p:pic>
        <p:nvPicPr>
          <p:cNvPr id="7171" name="Picture 3" descr="C:\My Documents\WiCK\Mkt KOTLER Slides\1-4.jpg"/>
          <p:cNvPicPr>
            <a:picLocks noChangeAspect="1" noChangeArrowheads="1"/>
          </p:cNvPicPr>
          <p:nvPr/>
        </p:nvPicPr>
        <p:blipFill>
          <a:blip r:embed="rId2">
            <a:grayscl/>
            <a:lum contrast="20000"/>
          </a:blip>
          <a:srcRect/>
          <a:stretch>
            <a:fillRect/>
          </a:stretch>
        </p:blipFill>
        <p:spPr bwMode="auto">
          <a:xfrm>
            <a:off x="304800" y="1752600"/>
            <a:ext cx="8458200" cy="4175470"/>
          </a:xfrm>
          <a:prstGeom prst="rect">
            <a:avLst/>
          </a:prstGeo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6827" y="6263949"/>
            <a:ext cx="1219200" cy="501650"/>
          </a:xfrm>
        </p:spPr>
        <p:txBody>
          <a:bodyPr/>
          <a:lstStyle/>
          <a:p>
            <a:r>
              <a:rPr lang="en-GB" sz="2000" dirty="0" smtClean="0"/>
              <a:t>BAB I</a:t>
            </a: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Autofit/>
          </a:bodyPr>
          <a:lstStyle/>
          <a:p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melandasi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berwawasan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GB" dirty="0"/>
          </a:p>
        </p:txBody>
      </p:sp>
      <p:pic>
        <p:nvPicPr>
          <p:cNvPr id="8195" name="Picture 3" descr="C:\My Documents\WiCK\Mkt KOTLER Slides\1-5.jpg"/>
          <p:cNvPicPr>
            <a:picLocks noChangeAspect="1" noChangeArrowheads="1"/>
          </p:cNvPicPr>
          <p:nvPr/>
        </p:nvPicPr>
        <p:blipFill>
          <a:blip r:embed="rId2">
            <a:grayscl/>
            <a:lum contrast="20000"/>
          </a:blip>
          <a:srcRect/>
          <a:stretch>
            <a:fillRect/>
          </a:stretch>
        </p:blipFill>
        <p:spPr bwMode="auto">
          <a:xfrm>
            <a:off x="1219200" y="1524000"/>
            <a:ext cx="6705600" cy="5068845"/>
          </a:xfrm>
          <a:prstGeom prst="rect">
            <a:avLst/>
          </a:prstGeo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6827" y="6263949"/>
            <a:ext cx="1219200" cy="501650"/>
          </a:xfrm>
        </p:spPr>
        <p:txBody>
          <a:bodyPr/>
          <a:lstStyle/>
          <a:p>
            <a:r>
              <a:rPr lang="en-GB" sz="2000" dirty="0" smtClean="0"/>
              <a:t>BAB I</a:t>
            </a:r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410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1384648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5141" name="TextBox 2"/>
          <p:cNvSpPr txBox="1">
            <a:spLocks noChangeArrowheads="1"/>
          </p:cNvSpPr>
          <p:nvPr/>
        </p:nvSpPr>
        <p:spPr bwMode="auto">
          <a:xfrm>
            <a:off x="4229100" y="3247231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Prinsip-prinsip Pemasaran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142" name="TextBox 32"/>
          <p:cNvSpPr txBox="1">
            <a:spLocks noChangeArrowheads="1"/>
          </p:cNvSpPr>
          <p:nvPr/>
        </p:nvSpPr>
        <p:spPr bwMode="auto">
          <a:xfrm>
            <a:off x="4267200" y="36687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Falsafah Manajemen Pemasaran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143" name="TextBox 33"/>
          <p:cNvSpPr txBox="1">
            <a:spLocks noChangeArrowheads="1"/>
          </p:cNvSpPr>
          <p:nvPr/>
        </p:nvSpPr>
        <p:spPr bwMode="auto">
          <a:xfrm>
            <a:off x="4267200" y="40497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Sistem Informasi Pemasaran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144" name="TextBox 34"/>
          <p:cNvSpPr txBox="1">
            <a:spLocks noChangeArrowheads="1"/>
          </p:cNvSpPr>
          <p:nvPr/>
        </p:nvSpPr>
        <p:spPr bwMode="auto">
          <a:xfrm>
            <a:off x="4229100" y="4419600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Kepuasan Konsumen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145" name="TextBox 35"/>
          <p:cNvSpPr txBox="1">
            <a:spLocks noChangeArrowheads="1"/>
          </p:cNvSpPr>
          <p:nvPr/>
        </p:nvSpPr>
        <p:spPr bwMode="auto">
          <a:xfrm>
            <a:off x="4267200" y="4800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Perilaku Konsumen dan Pemasaran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146" name="TextBox 36"/>
          <p:cNvSpPr txBox="1">
            <a:spLocks noChangeArrowheads="1"/>
          </p:cNvSpPr>
          <p:nvPr/>
        </p:nvSpPr>
        <p:spPr bwMode="auto">
          <a:xfrm>
            <a:off x="4267200" y="51927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Menganalisis Pasar Bisnis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147" name="TextBox 37"/>
          <p:cNvSpPr txBox="1">
            <a:spLocks noChangeArrowheads="1"/>
          </p:cNvSpPr>
          <p:nvPr/>
        </p:nvSpPr>
        <p:spPr bwMode="auto">
          <a:xfrm>
            <a:off x="4267200" y="56499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Strategi STP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56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09.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14.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6165" name="TextBox 20"/>
          <p:cNvSpPr txBox="1">
            <a:spLocks noChangeArrowheads="1"/>
          </p:cNvSpPr>
          <p:nvPr/>
        </p:nvSpPr>
        <p:spPr bwMode="auto">
          <a:xfrm>
            <a:off x="4267200" y="3276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Ekuitas Merek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66" name="TextBox 21"/>
          <p:cNvSpPr txBox="1">
            <a:spLocks noChangeArrowheads="1"/>
          </p:cNvSpPr>
          <p:nvPr/>
        </p:nvSpPr>
        <p:spPr bwMode="auto">
          <a:xfrm>
            <a:off x="4264025" y="3657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Strategi Pemasaran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67" name="TextBox 32"/>
          <p:cNvSpPr txBox="1">
            <a:spLocks noChangeArrowheads="1"/>
          </p:cNvSpPr>
          <p:nvPr/>
        </p:nvSpPr>
        <p:spPr bwMode="auto">
          <a:xfrm>
            <a:off x="4267200" y="4038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Strategi Produk dan Jasa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68" name="TextBox 33"/>
          <p:cNvSpPr txBox="1">
            <a:spLocks noChangeArrowheads="1"/>
          </p:cNvSpPr>
          <p:nvPr/>
        </p:nvSpPr>
        <p:spPr bwMode="auto">
          <a:xfrm>
            <a:off x="4267200" y="4419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Strategi Harga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69" name="TextBox 34"/>
          <p:cNvSpPr txBox="1">
            <a:spLocks noChangeArrowheads="1"/>
          </p:cNvSpPr>
          <p:nvPr/>
        </p:nvSpPr>
        <p:spPr bwMode="auto">
          <a:xfrm>
            <a:off x="4267200" y="48006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Strategi Distribusi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70" name="TextBox 35"/>
          <p:cNvSpPr txBox="1">
            <a:spLocks noChangeArrowheads="1"/>
          </p:cNvSpPr>
          <p:nvPr/>
        </p:nvSpPr>
        <p:spPr bwMode="auto">
          <a:xfrm>
            <a:off x="4267200" y="51927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 smtClean="0">
                <a:solidFill>
                  <a:prstClr val="black"/>
                </a:solidFill>
              </a:rPr>
              <a:t>Mengelola Komunikasi Pemasaran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171" name="TextBox 36"/>
          <p:cNvSpPr txBox="1">
            <a:spLocks noChangeArrowheads="1"/>
          </p:cNvSpPr>
          <p:nvPr/>
        </p:nvSpPr>
        <p:spPr bwMode="auto">
          <a:xfrm>
            <a:off x="4191000" y="5649913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id-ID" dirty="0" smtClean="0">
                <a:solidFill>
                  <a:prstClr val="black"/>
                </a:solidFill>
              </a:rPr>
              <a:t>Strategi Pemasaran Global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2362199"/>
          </a:xfrm>
        </p:spPr>
        <p:txBody>
          <a:bodyPr>
            <a:normAutofit fontScale="90000"/>
          </a:bodyPr>
          <a:lstStyle/>
          <a:p>
            <a:r>
              <a:rPr lang="en-US" sz="6700" b="1" dirty="0" err="1">
                <a:latin typeface="+mn-lt"/>
              </a:rPr>
              <a:t>Prinsip-Prinsip</a:t>
            </a:r>
            <a:r>
              <a:rPr lang="en-US" sz="6700" b="1" dirty="0">
                <a:latin typeface="+mn-lt"/>
              </a:rPr>
              <a:t/>
            </a:r>
            <a:br>
              <a:rPr lang="en-US" sz="6700" b="1" dirty="0">
                <a:latin typeface="+mn-lt"/>
              </a:rPr>
            </a:br>
            <a:r>
              <a:rPr lang="en-US" sz="6700" b="1" dirty="0" err="1" smtClean="0">
                <a:latin typeface="+mn-lt"/>
              </a:rPr>
              <a:t>Pemasaran</a:t>
            </a:r>
            <a:r>
              <a:rPr lang="en-US" sz="6700" dirty="0">
                <a:latin typeface="+mn-lt"/>
              </a:rPr>
              <a:t/>
            </a:r>
            <a:br>
              <a:rPr lang="en-US" sz="6700" dirty="0">
                <a:latin typeface="+mn-lt"/>
              </a:rPr>
            </a:br>
            <a:r>
              <a:rPr lang="en-US" sz="3600" dirty="0" smtClean="0">
                <a:latin typeface="+mn-lt"/>
              </a:rPr>
              <a:t>(</a:t>
            </a:r>
            <a:r>
              <a:rPr lang="en-US" sz="3600" i="1" dirty="0" smtClean="0">
                <a:latin typeface="+mn-lt"/>
              </a:rPr>
              <a:t>Principles </a:t>
            </a:r>
            <a:r>
              <a:rPr lang="en-US" sz="3600" i="1" dirty="0">
                <a:latin typeface="+mn-lt"/>
              </a:rPr>
              <a:t>of </a:t>
            </a:r>
            <a:r>
              <a:rPr lang="en-US" sz="3600" i="1" dirty="0" smtClean="0">
                <a:latin typeface="+mn-lt"/>
              </a:rPr>
              <a:t>Marketing)</a:t>
            </a: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endParaRPr lang="en-GB" sz="2700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962400"/>
            <a:ext cx="4341813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Phillip </a:t>
            </a:r>
            <a:r>
              <a:rPr lang="en-US" dirty="0" err="1"/>
              <a:t>Kotler</a:t>
            </a:r>
            <a:endParaRPr lang="en-US" dirty="0"/>
          </a:p>
          <a:p>
            <a:r>
              <a:rPr lang="en-US" dirty="0" smtClean="0"/>
              <a:t>Garry Armstrong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6827" y="6263949"/>
            <a:ext cx="1219200" cy="501650"/>
          </a:xfrm>
        </p:spPr>
        <p:txBody>
          <a:bodyPr/>
          <a:lstStyle/>
          <a:p>
            <a:r>
              <a:rPr lang="en-GB" sz="2000" dirty="0" smtClean="0"/>
              <a:t>BAB I</a:t>
            </a:r>
            <a:endParaRPr lang="en-GB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543800" cy="1524000"/>
          </a:xfrm>
          <a:noFill/>
          <a:ln w="53975">
            <a:noFill/>
          </a:ln>
        </p:spPr>
        <p:txBody>
          <a:bodyPr/>
          <a:lstStyle/>
          <a:p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Berubah</a:t>
            </a:r>
            <a:endParaRPr lang="en-GB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mendiskusikan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Mendefinisikan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menguji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pemasar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permintaan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membangun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yang </a:t>
            </a:r>
            <a:r>
              <a:rPr lang="en-US" sz="2800" dirty="0" err="1"/>
              <a:t>menguntungkan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Membandingkan</a:t>
            </a:r>
            <a:r>
              <a:rPr lang="en-US" sz="2800" dirty="0"/>
              <a:t> </a:t>
            </a:r>
            <a:r>
              <a:rPr lang="en-US" sz="2800" dirty="0" err="1"/>
              <a:t>kelima</a:t>
            </a:r>
            <a:r>
              <a:rPr lang="en-US" sz="2800" dirty="0"/>
              <a:t> </a:t>
            </a:r>
            <a:r>
              <a:rPr lang="en-US" sz="2800" dirty="0" err="1"/>
              <a:t>falsafah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Menganalisis</a:t>
            </a:r>
            <a:r>
              <a:rPr lang="en-US" sz="2800" dirty="0"/>
              <a:t> </a:t>
            </a:r>
            <a:r>
              <a:rPr lang="en-US" sz="2800" dirty="0" err="1"/>
              <a:t>tantangan-tantangan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yang </a:t>
            </a:r>
            <a:r>
              <a:rPr lang="en-US" sz="2800" dirty="0" err="1"/>
              <a:t>dihadapi</a:t>
            </a:r>
            <a:r>
              <a:rPr lang="en-US" sz="2800" dirty="0"/>
              <a:t> </a:t>
            </a:r>
            <a:r>
              <a:rPr lang="en-US" sz="2800" dirty="0" err="1"/>
              <a:t>pemasar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abad</a:t>
            </a:r>
            <a:r>
              <a:rPr lang="en-US" sz="2800" dirty="0"/>
              <a:t> </a:t>
            </a:r>
            <a:r>
              <a:rPr lang="en-US" sz="2800" dirty="0" err="1"/>
              <a:t>mendatang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6827" y="6263949"/>
            <a:ext cx="1219200" cy="501650"/>
          </a:xfrm>
        </p:spPr>
        <p:txBody>
          <a:bodyPr/>
          <a:lstStyle/>
          <a:p>
            <a:r>
              <a:rPr lang="en-GB" sz="2000" dirty="0" smtClean="0"/>
              <a:t>BAB I</a:t>
            </a:r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914400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Inti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C08F0-8618-4882-8C34-317C5723A180}" type="slidenum">
              <a:rPr lang="en-GB"/>
              <a:pPr/>
              <a:t>7</a:t>
            </a:fld>
            <a:endParaRPr lang="en-GB"/>
          </a:p>
        </p:txBody>
      </p:sp>
      <p:pic>
        <p:nvPicPr>
          <p:cNvPr id="1028" name="Picture 4" descr="C:\My Documents\WiCK\Mkt KOTLER Slides\1-1.jpg"/>
          <p:cNvPicPr>
            <a:picLocks noChangeAspect="1" noChangeArrowheads="1"/>
          </p:cNvPicPr>
          <p:nvPr/>
        </p:nvPicPr>
        <p:blipFill>
          <a:blip r:embed="rId2">
            <a:grayscl/>
            <a:lum contrast="20000"/>
          </a:blip>
          <a:srcRect b="-1137"/>
          <a:stretch>
            <a:fillRect/>
          </a:stretch>
        </p:blipFill>
        <p:spPr bwMode="auto">
          <a:xfrm>
            <a:off x="1295400" y="1003860"/>
            <a:ext cx="6324600" cy="5784448"/>
          </a:xfrm>
          <a:prstGeom prst="rect">
            <a:avLst/>
          </a:prstGeom>
          <a:noFill/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826827" y="6263949"/>
            <a:ext cx="121920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BAB I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84AAA-91D4-476E-9CC5-225507EF6655}" type="slidenum">
              <a:rPr lang="en-GB"/>
              <a:pPr/>
              <a:t>8</a:t>
            </a:fld>
            <a:endParaRPr lang="en-GB"/>
          </a:p>
        </p:txBody>
      </p:sp>
      <p:pic>
        <p:nvPicPr>
          <p:cNvPr id="5123" name="Picture 3" descr="C:\My Documents\WiCK\Mkt KOTLER Slides\1-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84583" y="1600200"/>
            <a:ext cx="8581057" cy="3810000"/>
          </a:xfrm>
          <a:prstGeom prst="rect">
            <a:avLst/>
          </a:prstGeo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6827" y="6263949"/>
            <a:ext cx="1219200" cy="501650"/>
          </a:xfrm>
        </p:spPr>
        <p:txBody>
          <a:bodyPr/>
          <a:lstStyle/>
          <a:p>
            <a:r>
              <a:rPr lang="en-GB" sz="2000" dirty="0" smtClean="0"/>
              <a:t>BAB I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modern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99077-19D9-40CA-BD97-477597AC6525}" type="slidenum">
              <a:rPr lang="en-GB"/>
              <a:pPr/>
              <a:t>9</a:t>
            </a:fld>
            <a:endParaRPr lang="en-GB"/>
          </a:p>
        </p:txBody>
      </p:sp>
      <p:pic>
        <p:nvPicPr>
          <p:cNvPr id="6147" name="Picture 3" descr="C:\My Documents\WiCK\Mkt KOTLER Slides\1-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28600" y="1828800"/>
            <a:ext cx="8686800" cy="4071938"/>
          </a:xfrm>
          <a:prstGeom prst="rect">
            <a:avLst/>
          </a:prstGeo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6827" y="6263949"/>
            <a:ext cx="1219200" cy="501650"/>
          </a:xfrm>
        </p:spPr>
        <p:txBody>
          <a:bodyPr/>
          <a:lstStyle/>
          <a:p>
            <a:r>
              <a:rPr lang="en-GB" sz="2000" dirty="0" smtClean="0"/>
              <a:t>BAB I</a:t>
            </a:r>
            <a:endParaRPr lang="en-GB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209</Words>
  <Application>Microsoft Office PowerPoint</Application>
  <PresentationFormat>On-screen Show (4:3)</PresentationFormat>
  <Paragraphs>64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Prinsip-Prinsip Pemasaran (Principles of Marketing) </vt:lpstr>
      <vt:lpstr>Pemasaran dalam Dunia yang Sedang Berubah</vt:lpstr>
      <vt:lpstr>Konsep Inti Pemasaran</vt:lpstr>
      <vt:lpstr>Sistem Pemasaran Sederhana</vt:lpstr>
      <vt:lpstr>Pelaku dan kekuatan utama dalam sistem pemasaran modern</vt:lpstr>
      <vt:lpstr>Perbedaan antara konsep penjualan dan pemasaran</vt:lpstr>
      <vt:lpstr>Tiga pemikiran yang melandasi konsep pemasaran berwawasan sosial</vt:lpstr>
    </vt:vector>
  </TitlesOfParts>
  <Company>MATOH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Prinsip-Prinsip Pemasaran (Principles of Marketing)</dc:title>
  <dc:creator>GATOTPRA</dc:creator>
  <cp:lastModifiedBy>NURUL</cp:lastModifiedBy>
  <cp:revision>3</cp:revision>
  <dcterms:created xsi:type="dcterms:W3CDTF">2011-02-13T09:13:59Z</dcterms:created>
  <dcterms:modified xsi:type="dcterms:W3CDTF">2019-09-04T06:12:18Z</dcterms:modified>
</cp:coreProperties>
</file>