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6"/>
  </p:notesMasterIdLst>
  <p:sldIdLst>
    <p:sldId id="290" r:id="rId2"/>
    <p:sldId id="293" r:id="rId3"/>
    <p:sldId id="316" r:id="rId4"/>
    <p:sldId id="292" r:id="rId5"/>
    <p:sldId id="305" r:id="rId6"/>
    <p:sldId id="319" r:id="rId7"/>
    <p:sldId id="306" r:id="rId8"/>
    <p:sldId id="320" r:id="rId9"/>
    <p:sldId id="321" r:id="rId10"/>
    <p:sldId id="307" r:id="rId11"/>
    <p:sldId id="308" r:id="rId12"/>
    <p:sldId id="322" r:id="rId13"/>
    <p:sldId id="323" r:id="rId14"/>
    <p:sldId id="317" r:id="rId15"/>
    <p:sldId id="324" r:id="rId16"/>
    <p:sldId id="310" r:id="rId17"/>
    <p:sldId id="311" r:id="rId18"/>
    <p:sldId id="325" r:id="rId19"/>
    <p:sldId id="326" r:id="rId20"/>
    <p:sldId id="318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9" r:id="rId43"/>
    <p:sldId id="348" r:id="rId44"/>
    <p:sldId id="350" r:id="rId4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C0C0C0"/>
    <a:srgbClr val="B2B2B2"/>
    <a:srgbClr val="EAEAEA"/>
    <a:srgbClr val="CC3300"/>
    <a:srgbClr val="FF3300"/>
    <a:srgbClr val="FF993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 preferSingleView="1">
    <p:restoredLeft sz="32786"/>
    <p:restoredTop sz="90929"/>
  </p:normalViewPr>
  <p:slideViewPr>
    <p:cSldViewPr showGuides="1">
      <p:cViewPr varScale="1">
        <p:scale>
          <a:sx n="104" d="100"/>
          <a:sy n="104" d="100"/>
        </p:scale>
        <p:origin x="1302" y="114"/>
      </p:cViewPr>
      <p:guideLst>
        <p:guide orient="horz" pos="2160"/>
        <p:guide pos="2880"/>
      </p:guideLst>
    </p:cSldViewPr>
  </p:slideViewPr>
  <p:sorterViewPr showFormatting="0"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Header Placeholder 614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6147" name="Date Placeholder 6146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 algn="r" eaLnBrk="1" hangingPunct="1"/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48132" name="Slide Image Placeholder 6147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Text Placeholder 6148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Click to edit Master text styles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Second level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Third level</a:t>
            </a: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Fourth level</a:t>
            </a: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Fifth level</a:t>
            </a:r>
          </a:p>
        </p:txBody>
      </p:sp>
      <p:sp>
        <p:nvSpPr>
          <p:cNvPr id="6150" name="Footer Placeholder 614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eaLnBrk="1" hangingPunct="1"/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6151" name="Slide Number Placeholder 6150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zh-CN" sz="1200" dirty="0">
                <a:ea typeface="SimSun" panose="02010600030101010101" pitchFamily="2" charset="-122"/>
              </a:rPr>
              <a:t>‹#›</a:t>
            </a:fld>
            <a:endParaRPr lang="en-US" altLang="zh-CN" sz="12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23175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Times New Roman" panose="02020603050405020304" pitchFamily="18" charset="0"/>
      </a:defRPr>
    </a:lvl1pPr>
    <a:lvl2pPr marL="457200" lvl="1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Times New Roman" panose="02020603050405020304" pitchFamily="18" charset="0"/>
      </a:defRPr>
    </a:lvl2pPr>
    <a:lvl3pPr marL="914400" lvl="2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Times New Roman" panose="02020603050405020304" pitchFamily="18" charset="0"/>
      </a:defRPr>
    </a:lvl3pPr>
    <a:lvl4pPr marL="1371600" lvl="3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Times New Roman" panose="02020603050405020304" pitchFamily="18" charset="0"/>
      </a:defRPr>
    </a:lvl4pPr>
    <a:lvl5pPr marL="1828800" lvl="4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Times New Roman" panose="02020603050405020304" pitchFamily="18" charset="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137"/>
          <p:cNvSpPr txBox="1"/>
          <p:nvPr/>
        </p:nvSpPr>
        <p:spPr>
          <a:xfrm>
            <a:off x="6096000" y="0"/>
            <a:ext cx="3048000" cy="609600"/>
          </a:xfrm>
          <a:prstGeom prst="rect">
            <a:avLst/>
          </a:prstGeom>
          <a:solidFill>
            <a:srgbClr val="008080"/>
          </a:solidFill>
          <a:ln w="9525">
            <a:noFill/>
          </a:ln>
        </p:spPr>
        <p:txBody>
          <a:bodyPr anchor="ctr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sz="18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Part 1: Introduction</a:t>
            </a:r>
          </a:p>
        </p:txBody>
      </p:sp>
      <p:sp>
        <p:nvSpPr>
          <p:cNvPr id="7" name="Freeform 5138"/>
          <p:cNvSpPr>
            <a:spLocks noChangeArrowheads="1"/>
          </p:cNvSpPr>
          <p:nvPr/>
        </p:nvSpPr>
        <p:spPr bwMode="auto">
          <a:xfrm rot="16200000">
            <a:off x="7576344" y="-918369"/>
            <a:ext cx="84138" cy="30480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62" y="63"/>
              </a:cxn>
              <a:cxn ang="0">
                <a:pos x="85" y="78"/>
              </a:cxn>
              <a:cxn ang="0">
                <a:pos x="23" y="156"/>
              </a:cxn>
              <a:cxn ang="0">
                <a:pos x="85" y="273"/>
              </a:cxn>
              <a:cxn ang="0">
                <a:pos x="46" y="397"/>
              </a:cxn>
              <a:cxn ang="0">
                <a:pos x="70" y="499"/>
              </a:cxn>
              <a:cxn ang="0">
                <a:pos x="116" y="545"/>
              </a:cxn>
              <a:cxn ang="0">
                <a:pos x="39" y="670"/>
              </a:cxn>
              <a:cxn ang="0">
                <a:pos x="0" y="779"/>
              </a:cxn>
            </a:cxnLst>
            <a:rect l="0" t="0" r="r" b="b"/>
            <a:pathLst>
              <a:path w="116" h="779">
                <a:moveTo>
                  <a:pt x="54" y="0"/>
                </a:moveTo>
                <a:cubicBezTo>
                  <a:pt x="57" y="21"/>
                  <a:pt x="54" y="43"/>
                  <a:pt x="62" y="63"/>
                </a:cubicBezTo>
                <a:cubicBezTo>
                  <a:pt x="65" y="72"/>
                  <a:pt x="83" y="69"/>
                  <a:pt x="85" y="78"/>
                </a:cubicBezTo>
                <a:cubicBezTo>
                  <a:pt x="91" y="111"/>
                  <a:pt x="23" y="156"/>
                  <a:pt x="23" y="156"/>
                </a:cubicBezTo>
                <a:cubicBezTo>
                  <a:pt x="35" y="224"/>
                  <a:pt x="52" y="220"/>
                  <a:pt x="85" y="273"/>
                </a:cubicBezTo>
                <a:cubicBezTo>
                  <a:pt x="77" y="317"/>
                  <a:pt x="61" y="355"/>
                  <a:pt x="46" y="397"/>
                </a:cubicBezTo>
                <a:cubicBezTo>
                  <a:pt x="56" y="468"/>
                  <a:pt x="48" y="434"/>
                  <a:pt x="70" y="499"/>
                </a:cubicBezTo>
                <a:cubicBezTo>
                  <a:pt x="77" y="520"/>
                  <a:pt x="116" y="545"/>
                  <a:pt x="116" y="545"/>
                </a:cubicBezTo>
                <a:cubicBezTo>
                  <a:pt x="105" y="604"/>
                  <a:pt x="89" y="635"/>
                  <a:pt x="39" y="670"/>
                </a:cubicBezTo>
                <a:cubicBezTo>
                  <a:pt x="26" y="708"/>
                  <a:pt x="0" y="737"/>
                  <a:pt x="0" y="779"/>
                </a:cubicBezTo>
              </a:path>
            </a:pathLst>
          </a:custGeom>
          <a:noFill/>
          <a:ln w="92075">
            <a:solidFill>
              <a:srgbClr val="4D4D4D"/>
            </a:solidFill>
            <a:round/>
          </a:ln>
        </p:spPr>
        <p:txBody>
          <a:bodyPr/>
          <a:lstStyle/>
          <a:p>
            <a:pPr lvl="0" eaLnBrk="1" hangingPunct="1"/>
            <a:endParaRPr lang="en-US" altLang="zh-CN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2052" name="Picture 5130" descr="C:\My Documents\Books\Prentice Hall\Robbins-Decenzo 4e\Cover Art\Cover01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Freeform 5133"/>
          <p:cNvSpPr>
            <a:spLocks noChangeArrowheads="1"/>
          </p:cNvSpPr>
          <p:nvPr/>
        </p:nvSpPr>
        <p:spPr bwMode="auto">
          <a:xfrm>
            <a:off x="6045200" y="0"/>
            <a:ext cx="74613" cy="68707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62" y="63"/>
              </a:cxn>
              <a:cxn ang="0">
                <a:pos x="85" y="78"/>
              </a:cxn>
              <a:cxn ang="0">
                <a:pos x="23" y="156"/>
              </a:cxn>
              <a:cxn ang="0">
                <a:pos x="85" y="273"/>
              </a:cxn>
              <a:cxn ang="0">
                <a:pos x="46" y="397"/>
              </a:cxn>
              <a:cxn ang="0">
                <a:pos x="70" y="499"/>
              </a:cxn>
              <a:cxn ang="0">
                <a:pos x="116" y="545"/>
              </a:cxn>
              <a:cxn ang="0">
                <a:pos x="39" y="670"/>
              </a:cxn>
              <a:cxn ang="0">
                <a:pos x="0" y="779"/>
              </a:cxn>
            </a:cxnLst>
            <a:rect l="0" t="0" r="r" b="b"/>
            <a:pathLst>
              <a:path w="116" h="779">
                <a:moveTo>
                  <a:pt x="54" y="0"/>
                </a:moveTo>
                <a:cubicBezTo>
                  <a:pt x="57" y="21"/>
                  <a:pt x="54" y="43"/>
                  <a:pt x="62" y="63"/>
                </a:cubicBezTo>
                <a:cubicBezTo>
                  <a:pt x="65" y="72"/>
                  <a:pt x="83" y="69"/>
                  <a:pt x="85" y="78"/>
                </a:cubicBezTo>
                <a:cubicBezTo>
                  <a:pt x="91" y="111"/>
                  <a:pt x="23" y="156"/>
                  <a:pt x="23" y="156"/>
                </a:cubicBezTo>
                <a:cubicBezTo>
                  <a:pt x="35" y="224"/>
                  <a:pt x="52" y="220"/>
                  <a:pt x="85" y="273"/>
                </a:cubicBezTo>
                <a:cubicBezTo>
                  <a:pt x="77" y="317"/>
                  <a:pt x="61" y="355"/>
                  <a:pt x="46" y="397"/>
                </a:cubicBezTo>
                <a:cubicBezTo>
                  <a:pt x="56" y="468"/>
                  <a:pt x="48" y="434"/>
                  <a:pt x="70" y="499"/>
                </a:cubicBezTo>
                <a:cubicBezTo>
                  <a:pt x="77" y="520"/>
                  <a:pt x="116" y="545"/>
                  <a:pt x="116" y="545"/>
                </a:cubicBezTo>
                <a:cubicBezTo>
                  <a:pt x="105" y="604"/>
                  <a:pt x="89" y="635"/>
                  <a:pt x="39" y="670"/>
                </a:cubicBezTo>
                <a:cubicBezTo>
                  <a:pt x="26" y="708"/>
                  <a:pt x="0" y="737"/>
                  <a:pt x="0" y="779"/>
                </a:cubicBezTo>
              </a:path>
            </a:pathLst>
          </a:custGeom>
          <a:noFill/>
          <a:ln w="92075">
            <a:solidFill>
              <a:srgbClr val="4D4D4D"/>
            </a:solidFill>
            <a:round/>
          </a:ln>
        </p:spPr>
        <p:txBody>
          <a:bodyPr/>
          <a:lstStyle/>
          <a:p>
            <a:pPr lvl="0" eaLnBrk="1" hangingPunct="1"/>
            <a:endParaRPr lang="en-US" altLang="zh-CN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0" name="Freeform 5135"/>
          <p:cNvSpPr>
            <a:spLocks noChangeArrowheads="1"/>
          </p:cNvSpPr>
          <p:nvPr/>
        </p:nvSpPr>
        <p:spPr bwMode="auto">
          <a:xfrm>
            <a:off x="6096000" y="0"/>
            <a:ext cx="74613" cy="6856413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62" y="63"/>
              </a:cxn>
              <a:cxn ang="0">
                <a:pos x="85" y="78"/>
              </a:cxn>
              <a:cxn ang="0">
                <a:pos x="23" y="156"/>
              </a:cxn>
              <a:cxn ang="0">
                <a:pos x="85" y="273"/>
              </a:cxn>
              <a:cxn ang="0">
                <a:pos x="46" y="397"/>
              </a:cxn>
              <a:cxn ang="0">
                <a:pos x="70" y="499"/>
              </a:cxn>
              <a:cxn ang="0">
                <a:pos x="116" y="545"/>
              </a:cxn>
              <a:cxn ang="0">
                <a:pos x="39" y="670"/>
              </a:cxn>
              <a:cxn ang="0">
                <a:pos x="0" y="779"/>
              </a:cxn>
            </a:cxnLst>
            <a:rect l="0" t="0" r="r" b="b"/>
            <a:pathLst>
              <a:path w="116" h="779">
                <a:moveTo>
                  <a:pt x="54" y="0"/>
                </a:moveTo>
                <a:cubicBezTo>
                  <a:pt x="57" y="21"/>
                  <a:pt x="54" y="43"/>
                  <a:pt x="62" y="63"/>
                </a:cubicBezTo>
                <a:cubicBezTo>
                  <a:pt x="65" y="72"/>
                  <a:pt x="83" y="69"/>
                  <a:pt x="85" y="78"/>
                </a:cubicBezTo>
                <a:cubicBezTo>
                  <a:pt x="91" y="111"/>
                  <a:pt x="23" y="156"/>
                  <a:pt x="23" y="156"/>
                </a:cubicBezTo>
                <a:cubicBezTo>
                  <a:pt x="35" y="224"/>
                  <a:pt x="52" y="220"/>
                  <a:pt x="85" y="273"/>
                </a:cubicBezTo>
                <a:cubicBezTo>
                  <a:pt x="77" y="317"/>
                  <a:pt x="61" y="355"/>
                  <a:pt x="46" y="397"/>
                </a:cubicBezTo>
                <a:cubicBezTo>
                  <a:pt x="56" y="468"/>
                  <a:pt x="48" y="434"/>
                  <a:pt x="70" y="499"/>
                </a:cubicBezTo>
                <a:cubicBezTo>
                  <a:pt x="77" y="520"/>
                  <a:pt x="116" y="545"/>
                  <a:pt x="116" y="545"/>
                </a:cubicBezTo>
                <a:cubicBezTo>
                  <a:pt x="105" y="604"/>
                  <a:pt x="89" y="635"/>
                  <a:pt x="39" y="670"/>
                </a:cubicBezTo>
                <a:cubicBezTo>
                  <a:pt x="26" y="708"/>
                  <a:pt x="0" y="737"/>
                  <a:pt x="0" y="779"/>
                </a:cubicBezTo>
              </a:path>
            </a:pathLst>
          </a:custGeom>
          <a:noFill/>
          <a:ln w="82550">
            <a:solidFill>
              <a:schemeClr val="folHlink">
                <a:alpha val="50000"/>
              </a:schemeClr>
            </a:solidFill>
            <a:round/>
          </a:ln>
        </p:spPr>
        <p:txBody>
          <a:bodyPr/>
          <a:lstStyle/>
          <a:p>
            <a:pPr lvl="0" eaLnBrk="1" hangingPunct="1"/>
            <a:endParaRPr lang="en-US" altLang="zh-CN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122" name="Title 5121"/>
          <p:cNvSpPr>
            <a:spLocks noGrp="1"/>
          </p:cNvSpPr>
          <p:nvPr>
            <p:ph type="ctrTitle"/>
          </p:nvPr>
        </p:nvSpPr>
        <p:spPr>
          <a:xfrm>
            <a:off x="6400800" y="974725"/>
            <a:ext cx="2438400" cy="1373188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rgbClr val="C0C0C0">
                <a:alpha val="50000"/>
              </a:srgbClr>
            </a:outerShdw>
          </a:effectLst>
        </p:spPr>
        <p:txBody>
          <a:bodyPr anchor="ctr" anchorCtr="1"/>
          <a:lstStyle>
            <a:lvl1pPr lvl="0" algn="ctr">
              <a:defRPr sz="2800">
                <a:solidFill>
                  <a:srgbClr val="CC3300"/>
                </a:solidFill>
                <a:latin typeface="Tahoma" panose="020B0604030504040204" pitchFamily="34" charset="0"/>
              </a:defRPr>
            </a:lvl1pPr>
          </a:lstStyle>
          <a:p>
            <a:pPr lvl="0"/>
            <a:r>
              <a:rPr noProof="1"/>
              <a:t>Click to edit Master title style</a:t>
            </a:r>
          </a:p>
        </p:txBody>
      </p:sp>
      <p:sp>
        <p:nvSpPr>
          <p:cNvPr id="5123" name="Subtitle 5122"/>
          <p:cNvSpPr>
            <a:spLocks noGrp="1"/>
          </p:cNvSpPr>
          <p:nvPr>
            <p:ph type="subTitle" idx="1"/>
          </p:nvPr>
        </p:nvSpPr>
        <p:spPr>
          <a:xfrm>
            <a:off x="6400800" y="2743200"/>
            <a:ext cx="2438400" cy="1373188"/>
          </a:xfrm>
          <a:prstGeom prst="rect">
            <a:avLst/>
          </a:prstGeom>
          <a:noFill/>
          <a:ln w="9525">
            <a:noFill/>
          </a:ln>
          <a:effectLst>
            <a:outerShdw dist="28398" dir="1593903" algn="ctr" rotWithShape="0">
              <a:srgbClr val="C0C0C0"/>
            </a:outerShdw>
          </a:effectLst>
        </p:spPr>
        <p:txBody>
          <a:bodyPr>
            <a:spAutoFit/>
          </a:bodyPr>
          <a:lstStyle>
            <a:lvl1pPr marL="0" lvl="0" indent="0" algn="ctr">
              <a:buNone/>
              <a:defRPr b="1"/>
            </a:lvl1pPr>
            <a:lvl2pPr marL="341630" lvl="1" indent="0" algn="ctr">
              <a:buNone/>
              <a:defRPr b="1"/>
            </a:lvl2pPr>
            <a:lvl3pPr marL="739775" lvl="2" indent="0" algn="ctr">
              <a:buNone/>
              <a:defRPr b="1"/>
            </a:lvl3pPr>
            <a:lvl4pPr marL="1089025" lvl="3" indent="0" algn="ctr">
              <a:buNone/>
              <a:defRPr b="1"/>
            </a:lvl4pPr>
            <a:lvl5pPr marL="1484630" lvl="4" indent="0" algn="ctr">
              <a:buNone/>
              <a:defRPr b="1"/>
            </a:lvl5pPr>
          </a:lstStyle>
          <a:p>
            <a:pPr lvl="0"/>
            <a:r>
              <a:rPr noProof="1"/>
              <a:t>Click to edit Master subtitle style</a:t>
            </a:r>
          </a:p>
        </p:txBody>
      </p:sp>
      <p:sp>
        <p:nvSpPr>
          <p:cNvPr id="11" name="Footer Placeholder 5123"/>
          <p:cNvSpPr>
            <a:spLocks noGrp="1"/>
          </p:cNvSpPr>
          <p:nvPr>
            <p:ph type="ftr" sz="quarter" idx="3"/>
          </p:nvPr>
        </p:nvSpPr>
        <p:spPr>
          <a:xfrm>
            <a:off x="6248400" y="6096000"/>
            <a:ext cx="2649538" cy="609600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/>
          <a:lstStyle>
            <a:lvl1pPr algn="r">
              <a:defRPr sz="1000" b="1" noProof="1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sz="1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PowerPoint Presentation by Charlie Cook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sz="1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Copyright © 2004 Prentice Hall, Inc.</a:t>
            </a:r>
            <a:br>
              <a:rPr kumimoji="0" sz="1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sz="1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All rights reserved.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579438"/>
            <a:ext cx="2025650" cy="5440362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79438"/>
            <a:ext cx="5959521" cy="5440362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3970274" cy="4648200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726" y="1371600"/>
            <a:ext cx="3970274" cy="4648200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Arial" panose="020B0604020202020204" pitchFamily="34" charset="0"/>
              <a:buNone/>
              <a:defRPr/>
            </a:pPr>
            <a:endParaRPr kumimoji="0" lang="en-US" sz="2400" b="0" i="0" u="none" strike="noStrike" kern="1200" cap="none" spc="0" normalizeH="0" baseline="0" noProof="1">
              <a:ln>
                <a:noFill/>
              </a:ln>
              <a:solidFill>
                <a:srgbClr val="01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4097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Text Placeholder 4098"/>
          <p:cNvSpPr>
            <a:spLocks noGrp="1"/>
          </p:cNvSpPr>
          <p:nvPr>
            <p:ph type="body"/>
          </p:nvPr>
        </p:nvSpPr>
        <p:spPr>
          <a:xfrm>
            <a:off x="533400" y="1371600"/>
            <a:ext cx="8102600" cy="4648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100" name="Footer Placeholder 4099"/>
          <p:cNvSpPr>
            <a:spLocks noGrp="1"/>
          </p:cNvSpPr>
          <p:nvPr>
            <p:ph type="ftr" sz="quarter" idx="3"/>
          </p:nvPr>
        </p:nvSpPr>
        <p:spPr>
          <a:xfrm>
            <a:off x="533400" y="6096000"/>
            <a:ext cx="40386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45720" rIns="0" bIns="45720" numCol="1" anchor="b" anchorCtr="0" compatLnSpc="1"/>
          <a:lstStyle>
            <a:lvl1pPr>
              <a:defRPr sz="1000" b="1">
                <a:latin typeface="Arial" panose="020B0604020202020204" pitchFamily="34" charset="0"/>
              </a:defRPr>
            </a:lvl1pPr>
          </a:lstStyle>
          <a:p>
            <a:pPr lvl="0" eaLnBrk="1" hangingPunct="1"/>
            <a:r>
              <a:rPr dirty="0"/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101" name="Slide Number Placeholder 4100"/>
          <p:cNvSpPr>
            <a:spLocks noGrp="1"/>
          </p:cNvSpPr>
          <p:nvPr>
            <p:ph type="sldNum" sz="quarter" idx="4"/>
          </p:nvPr>
        </p:nvSpPr>
        <p:spPr>
          <a:xfrm>
            <a:off x="6400800" y="6096000"/>
            <a:ext cx="2209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45720" rIns="0" bIns="45720" numCol="1" anchor="b" anchorCtr="0" compatLnSpc="1"/>
          <a:lstStyle>
            <a:lvl1pPr algn="r">
              <a:defRPr sz="1000" b="1">
                <a:latin typeface="Arial" panose="020B0604020202020204" pitchFamily="34" charset="0"/>
              </a:defRPr>
            </a:lvl1pPr>
          </a:lstStyle>
          <a:p>
            <a:pPr lvl="0" eaLnBrk="1" hangingPunct="1"/>
            <a:r>
              <a:rPr dirty="0"/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‹#›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200" b="1" kern="1200">
          <a:solidFill>
            <a:srgbClr val="9900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200" b="1">
          <a:solidFill>
            <a:srgbClr val="990033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200" b="1">
          <a:solidFill>
            <a:srgbClr val="990033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200" b="1">
          <a:solidFill>
            <a:srgbClr val="990033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200" b="1">
          <a:solidFill>
            <a:srgbClr val="990033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200" b="1">
          <a:solidFill>
            <a:srgbClr val="990033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200" b="1">
          <a:solidFill>
            <a:srgbClr val="990033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200" b="1">
          <a:solidFill>
            <a:srgbClr val="990033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200" b="1">
          <a:solidFill>
            <a:srgbClr val="990033"/>
          </a:solidFill>
          <a:latin typeface="Arial" panose="020B0604020202020204" pitchFamily="34" charset="0"/>
        </a:defRPr>
      </a:lvl9pPr>
    </p:titleStyle>
    <p:bodyStyle>
      <a:lvl1pPr marL="222250" indent="-2222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rgbClr val="010000"/>
          </a:solidFill>
          <a:latin typeface="+mn-lt"/>
          <a:ea typeface="+mn-ea"/>
          <a:cs typeface="+mn-cs"/>
        </a:defRPr>
      </a:lvl1pPr>
      <a:lvl2pPr marL="625475" lvl="1" indent="-28448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Ø"/>
        <a:defRPr sz="2400" kern="1200">
          <a:solidFill>
            <a:srgbClr val="003399"/>
          </a:solidFill>
          <a:latin typeface="+mn-lt"/>
          <a:ea typeface="+mn-ea"/>
          <a:cs typeface="+mn-cs"/>
        </a:defRPr>
      </a:lvl2pPr>
      <a:lvl3pPr marL="974725" lvl="2" indent="-23495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Arial" panose="020B0604020202020204" pitchFamily="34" charset="0"/>
        <a:buChar char="v"/>
        <a:defRPr sz="2200" kern="1200">
          <a:solidFill>
            <a:srgbClr val="010000"/>
          </a:solidFill>
          <a:latin typeface="+mn-lt"/>
          <a:ea typeface="+mn-ea"/>
          <a:cs typeface="+mn-cs"/>
        </a:defRPr>
      </a:lvl3pPr>
      <a:lvl4pPr marL="1311275" lvl="3" indent="-2222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–"/>
        <a:defRPr sz="2000" kern="1200">
          <a:solidFill>
            <a:srgbClr val="010000"/>
          </a:solidFill>
          <a:latin typeface="+mn-lt"/>
          <a:ea typeface="+mn-ea"/>
          <a:cs typeface="+mn-cs"/>
        </a:defRPr>
      </a:lvl4pPr>
      <a:lvl5pPr marL="1657350" lvl="4" indent="-173355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rgbClr val="010000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000" b="0" i="0" u="none" kern="1200" baseline="0">
          <a:solidFill>
            <a:srgbClr val="010000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000" b="0" i="0" u="none" kern="1200" baseline="0">
          <a:solidFill>
            <a:srgbClr val="010000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000" b="0" i="0" u="none" kern="1200" baseline="0">
          <a:solidFill>
            <a:srgbClr val="010000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2000" b="0" i="0" u="none" kern="1200" baseline="0">
          <a:solidFill>
            <a:srgbClr val="01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50179"/>
          <p:cNvSpPr>
            <a:spLocks noGrp="1" noChangeArrowheads="1"/>
          </p:cNvSpPr>
          <p:nvPr>
            <p:ph type="ctrTitle"/>
          </p:nvPr>
        </p:nvSpPr>
        <p:spPr>
          <a:xfrm>
            <a:off x="6400800" y="1689259"/>
            <a:ext cx="2438400" cy="521970"/>
          </a:xfrm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1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ID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ahoma" panose="020B0604030504040204" pitchFamily="34" charset="0"/>
                <a:ea typeface="+mj-ea"/>
                <a:cs typeface="+mj-cs"/>
              </a:rPr>
              <a:t>Bab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ahoma" panose="020B0604030504040204" pitchFamily="34" charset="0"/>
                <a:ea typeface="+mj-ea"/>
                <a:cs typeface="+mj-cs"/>
              </a:rPr>
              <a:t> 1</a:t>
            </a:r>
          </a:p>
        </p:txBody>
      </p:sp>
      <p:sp>
        <p:nvSpPr>
          <p:cNvPr id="4098" name="Subtitle 50180"/>
          <p:cNvSpPr>
            <a:spLocks noGrp="1" noChangeArrowheads="1"/>
          </p:cNvSpPr>
          <p:nvPr>
            <p:ph type="subTitle" idx="1"/>
          </p:nvPr>
        </p:nvSpPr>
        <p:spPr>
          <a:xfrm>
            <a:off x="6248400" y="2744788"/>
            <a:ext cx="2743200" cy="1383665"/>
          </a:xfrm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</a:t>
            </a:r>
            <a:r>
              <a:rPr kumimoji="0" lang="en-ID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ers</a:t>
            </a:r>
            <a:b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ID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Mana</a:t>
            </a:r>
            <a:r>
              <a:rPr kumimoji="0" lang="en-ID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ement</a:t>
            </a:r>
          </a:p>
        </p:txBody>
      </p:sp>
      <p:sp>
        <p:nvSpPr>
          <p:cNvPr id="3076" name="Footer Placeholder 1"/>
          <p:cNvSpPr txBox="1">
            <a:spLocks noGrp="1"/>
          </p:cNvSpPr>
          <p:nvPr>
            <p:ph type="ftr" sz="quarter" idx="3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lang="en-US" altLang="x-none" sz="1000" b="1" dirty="0">
                <a:latin typeface="Arial" panose="020B0604020202020204" pitchFamily="34" charset="0"/>
              </a:rPr>
              <a:t>PowerPoint Presentation by Charlie Cook</a:t>
            </a:r>
          </a:p>
          <a:p>
            <a:pPr lvl="0" algn="r" eaLnBrk="1" hangingPunct="1"/>
            <a:r>
              <a:rPr lang="en-US" altLang="x-none" sz="1000" b="1" dirty="0">
                <a:latin typeface="Arial" panose="020B0604020202020204" pitchFamily="34" charset="0"/>
              </a:rPr>
              <a:t>Copyright © 2004 Prentice Hall, Inc.</a:t>
            </a:r>
            <a:br>
              <a:rPr lang="en-US" altLang="x-none" sz="1000" b="1" dirty="0">
                <a:latin typeface="Arial" panose="020B0604020202020204" pitchFamily="34" charset="0"/>
              </a:rPr>
            </a:br>
            <a:r>
              <a:rPr lang="en-US" altLang="x-none" sz="1000" b="1" dirty="0">
                <a:latin typeface="Arial" panose="020B0604020202020204" pitchFamily="34" charset="0"/>
              </a:rPr>
              <a:t> All rights reserved.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650875" y="2152650"/>
            <a:ext cx="5180965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r"/>
            <a:r>
              <a:rPr lang="en-ID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DASAR MANAJEMEN</a:t>
            </a:r>
          </a:p>
          <a:p>
            <a:pPr algn="r"/>
            <a:r>
              <a:rPr lang="en-ID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Konsep ini dan Aplikasi</a:t>
            </a:r>
          </a:p>
        </p:txBody>
      </p:sp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7587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19112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sz="2800" dirty="0"/>
              <a:t>Efficiency and Effectiveness</a:t>
            </a:r>
          </a:p>
        </p:txBody>
      </p:sp>
      <p:sp>
        <p:nvSpPr>
          <p:cNvPr id="12291" name="Text Box 67586"/>
          <p:cNvSpPr txBox="1"/>
          <p:nvPr/>
        </p:nvSpPr>
        <p:spPr>
          <a:xfrm>
            <a:off x="7570788" y="6049963"/>
            <a:ext cx="1039812" cy="274637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1.3</a:t>
            </a:r>
          </a:p>
        </p:txBody>
      </p:sp>
      <p:pic>
        <p:nvPicPr>
          <p:cNvPr id="12292" name="Picture 6758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478" y="1278255"/>
            <a:ext cx="5057775" cy="4638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3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2294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10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86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850" y="485775"/>
            <a:ext cx="5924550" cy="5838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Title 68611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21970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sz="2800" dirty="0"/>
              <a:t>Aktifitas Proses Manajemen</a:t>
            </a:r>
          </a:p>
        </p:txBody>
      </p:sp>
      <p:sp>
        <p:nvSpPr>
          <p:cNvPr id="13316" name="Text Box 68610"/>
          <p:cNvSpPr txBox="1"/>
          <p:nvPr/>
        </p:nvSpPr>
        <p:spPr>
          <a:xfrm>
            <a:off x="7570788" y="6049963"/>
            <a:ext cx="1039812" cy="274637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1.4</a:t>
            </a:r>
          </a:p>
        </p:txBody>
      </p:sp>
      <p:sp>
        <p:nvSpPr>
          <p:cNvPr id="13317" name="Rectangle 68614"/>
          <p:cNvSpPr/>
          <p:nvPr/>
        </p:nvSpPr>
        <p:spPr>
          <a:xfrm>
            <a:off x="35560" y="4573905"/>
            <a:ext cx="4536440" cy="1476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ID" sz="1800" b="1" dirty="0">
                <a:latin typeface="Arial" panose="020B0604020202020204" pitchFamily="34" charset="0"/>
              </a:rPr>
              <a:t>Proses Manajemen</a:t>
            </a:r>
            <a:r>
              <a:rPr sz="1800" b="1" dirty="0">
                <a:latin typeface="Arial" panose="020B0604020202020204" pitchFamily="34" charset="0"/>
              </a:rPr>
              <a:t>:</a:t>
            </a:r>
            <a:br>
              <a:rPr sz="1800" b="1" dirty="0">
                <a:latin typeface="Arial" panose="020B0604020202020204" pitchFamily="34" charset="0"/>
              </a:rPr>
            </a:br>
            <a:r>
              <a:rPr sz="1800" b="1" i="1" dirty="0">
                <a:solidFill>
                  <a:srgbClr val="A50021"/>
                </a:solidFill>
                <a:latin typeface="Arial" panose="020B0604020202020204" pitchFamily="34" charset="0"/>
              </a:rPr>
              <a:t>planning</a:t>
            </a:r>
            <a:r>
              <a:rPr lang="en-ID" sz="1800" b="1" i="1" dirty="0">
                <a:solidFill>
                  <a:srgbClr val="A50021"/>
                </a:solidFill>
                <a:latin typeface="Arial" panose="020B0604020202020204" pitchFamily="34" charset="0"/>
              </a:rPr>
              <a:t>/Merencanakan</a:t>
            </a:r>
            <a:r>
              <a:rPr sz="1800" b="1" i="1" dirty="0">
                <a:solidFill>
                  <a:srgbClr val="A50021"/>
                </a:solidFill>
                <a:latin typeface="Arial" panose="020B0604020202020204" pitchFamily="34" charset="0"/>
              </a:rPr>
              <a:t>, organizing</a:t>
            </a:r>
            <a:r>
              <a:rPr lang="en-ID" sz="1800" b="1" i="1" dirty="0">
                <a:solidFill>
                  <a:srgbClr val="A50021"/>
                </a:solidFill>
                <a:latin typeface="Arial" panose="020B0604020202020204" pitchFamily="34" charset="0"/>
              </a:rPr>
              <a:t>/Mengorganisasikan</a:t>
            </a:r>
            <a:r>
              <a:rPr sz="1800" b="1" i="1" dirty="0">
                <a:solidFill>
                  <a:srgbClr val="A50021"/>
                </a:solidFill>
                <a:latin typeface="Arial" panose="020B0604020202020204" pitchFamily="34" charset="0"/>
              </a:rPr>
              <a:t>, leading</a:t>
            </a:r>
            <a:r>
              <a:rPr lang="en-ID" sz="1800" b="1" i="1" dirty="0">
                <a:solidFill>
                  <a:srgbClr val="A50021"/>
                </a:solidFill>
                <a:latin typeface="Arial" panose="020B0604020202020204" pitchFamily="34" charset="0"/>
              </a:rPr>
              <a:t>/Memimpin</a:t>
            </a:r>
            <a:r>
              <a:rPr sz="1800" b="1" i="1" dirty="0">
                <a:solidFill>
                  <a:srgbClr val="A50021"/>
                </a:solidFill>
                <a:latin typeface="Arial" panose="020B0604020202020204" pitchFamily="34" charset="0"/>
              </a:rPr>
              <a:t>, </a:t>
            </a:r>
            <a:r>
              <a:rPr lang="en-ID" sz="1800" b="1" i="1" dirty="0">
                <a:solidFill>
                  <a:srgbClr val="A50021"/>
                </a:solidFill>
                <a:latin typeface="Arial" panose="020B0604020202020204" pitchFamily="34" charset="0"/>
              </a:rPr>
              <a:t>dan </a:t>
            </a:r>
            <a:r>
              <a:rPr sz="1800" b="1" i="1" dirty="0">
                <a:solidFill>
                  <a:srgbClr val="A50021"/>
                </a:solidFill>
                <a:latin typeface="Arial" panose="020B0604020202020204" pitchFamily="34" charset="0"/>
              </a:rPr>
              <a:t> controlling</a:t>
            </a:r>
            <a:r>
              <a:rPr lang="en-ID" sz="1800" b="1" i="1" dirty="0">
                <a:solidFill>
                  <a:srgbClr val="A50021"/>
                </a:solidFill>
                <a:latin typeface="Arial" panose="020B0604020202020204" pitchFamily="34" charset="0"/>
              </a:rPr>
              <a:t>/Mengatur</a:t>
            </a:r>
          </a:p>
        </p:txBody>
      </p:sp>
      <p:sp>
        <p:nvSpPr>
          <p:cNvPr id="13318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3319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11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2948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Proses Manajemen</a:t>
            </a:r>
          </a:p>
        </p:txBody>
      </p:sp>
      <p:sp>
        <p:nvSpPr>
          <p:cNvPr id="14339" name="Text Placeholder 82949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Planning</a:t>
            </a:r>
            <a:r>
              <a:rPr lang="en-ID" dirty="0"/>
              <a:t>/Merencanakan</a:t>
            </a:r>
          </a:p>
          <a:p>
            <a:pPr lvl="1" eaLnBrk="1" hangingPunct="1"/>
            <a:r>
              <a:rPr lang="en-ID" dirty="0"/>
              <a:t>Menentukan tujuan, strategi, dan mengembangkan rencana untuk menyusun aktifitas</a:t>
            </a:r>
            <a:endParaRPr dirty="0"/>
          </a:p>
          <a:p>
            <a:pPr eaLnBrk="1" hangingPunct="1"/>
            <a:r>
              <a:rPr dirty="0"/>
              <a:t>Organizing</a:t>
            </a:r>
            <a:r>
              <a:rPr lang="en-ID" dirty="0"/>
              <a:t>/Mengorganisasikan</a:t>
            </a:r>
          </a:p>
          <a:p>
            <a:pPr lvl="1" eaLnBrk="1" hangingPunct="1"/>
            <a:r>
              <a:rPr lang="en-ID" dirty="0"/>
              <a:t>Menentukan tugas apa yang harus dikerjakan, siapa yang bertugas, mengelompokan tugas, siapa melapor ke siapa, bagaimana keputusan dibuat</a:t>
            </a:r>
            <a:endParaRPr dirty="0"/>
          </a:p>
        </p:txBody>
      </p:sp>
      <p:pic>
        <p:nvPicPr>
          <p:cNvPr id="14340" name="Picture 82947" descr="C:\WINDOWS\Application Data\Microsoft\Media Catalog\Downloaded Clips\cl0\pe01560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1180" y="4253865"/>
            <a:ext cx="3368675" cy="2505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4342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12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83973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Proses Manajemen</a:t>
            </a:r>
          </a:p>
        </p:txBody>
      </p:sp>
      <p:sp>
        <p:nvSpPr>
          <p:cNvPr id="15363" name="Text Placeholder 83974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Leading</a:t>
            </a:r>
            <a:r>
              <a:rPr lang="en-ID" dirty="0"/>
              <a:t>/memimpin</a:t>
            </a:r>
          </a:p>
          <a:p>
            <a:pPr lvl="1" eaLnBrk="1" hangingPunct="1"/>
            <a:r>
              <a:rPr lang="en-ID" dirty="0"/>
              <a:t>Memotifasi karyawan, mengarahkan pekerjaan, memilih jalur komunikasi paling efektif dan menyelesaikan konflik</a:t>
            </a:r>
            <a:endParaRPr dirty="0"/>
          </a:p>
          <a:p>
            <a:pPr eaLnBrk="1" hangingPunct="1"/>
            <a:r>
              <a:rPr dirty="0"/>
              <a:t>Controlling</a:t>
            </a:r>
            <a:r>
              <a:rPr lang="en-ID" dirty="0"/>
              <a:t>/Mengatur</a:t>
            </a:r>
          </a:p>
          <a:p>
            <a:pPr lvl="1" eaLnBrk="1" hangingPunct="1"/>
            <a:r>
              <a:rPr lang="en-ID" dirty="0"/>
              <a:t>Suatu proses mengawasi kinerja dan membandingkannya dengan tujuan akhir.dan mengkoreksi setiap penyimpangan yang terjadi.</a:t>
            </a:r>
          </a:p>
        </p:txBody>
      </p:sp>
      <p:pic>
        <p:nvPicPr>
          <p:cNvPr id="15364" name="Picture 83972" descr="C:\Program Files\Common Files\Microsoft Shared\Clipart\cagcat50\PE01561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720" y="4572635"/>
            <a:ext cx="3505200" cy="2327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5366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13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77825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21970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sz="2800" dirty="0"/>
              <a:t>Peran Manajerial menurut </a:t>
            </a:r>
            <a:r>
              <a:rPr sz="2800" dirty="0"/>
              <a:t>Mintzberg’</a:t>
            </a:r>
            <a:r>
              <a:rPr lang="en-ID" sz="2800" dirty="0"/>
              <a:t>s</a:t>
            </a:r>
          </a:p>
        </p:txBody>
      </p:sp>
      <p:sp>
        <p:nvSpPr>
          <p:cNvPr id="16387" name="Text Placeholder 77826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4127500" cy="46482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Interpersonal</a:t>
            </a:r>
          </a:p>
          <a:p>
            <a:pPr lvl="1" eaLnBrk="1" hangingPunct="1"/>
            <a:r>
              <a:rPr dirty="0"/>
              <a:t>Figurehead</a:t>
            </a:r>
            <a:r>
              <a:rPr lang="en-ID" dirty="0"/>
              <a:t>/Wakil Org.</a:t>
            </a:r>
          </a:p>
          <a:p>
            <a:pPr lvl="1" eaLnBrk="1" hangingPunct="1"/>
            <a:r>
              <a:rPr dirty="0"/>
              <a:t>Leader</a:t>
            </a:r>
            <a:r>
              <a:rPr lang="en-ID" dirty="0"/>
              <a:t>/Pemimpin</a:t>
            </a:r>
          </a:p>
          <a:p>
            <a:pPr lvl="1" eaLnBrk="1" hangingPunct="1"/>
            <a:r>
              <a:rPr dirty="0"/>
              <a:t>Liaison</a:t>
            </a:r>
            <a:r>
              <a:rPr lang="en-ID" dirty="0"/>
              <a:t>/Perantara</a:t>
            </a:r>
          </a:p>
          <a:p>
            <a:pPr eaLnBrk="1" hangingPunct="1"/>
            <a:r>
              <a:rPr dirty="0"/>
              <a:t>Informational</a:t>
            </a:r>
          </a:p>
          <a:p>
            <a:pPr lvl="1" eaLnBrk="1" hangingPunct="1"/>
            <a:r>
              <a:rPr dirty="0"/>
              <a:t>Monitor</a:t>
            </a:r>
          </a:p>
          <a:p>
            <a:pPr lvl="1" eaLnBrk="1" hangingPunct="1"/>
            <a:r>
              <a:rPr dirty="0"/>
              <a:t>Disseminator</a:t>
            </a:r>
            <a:r>
              <a:rPr lang="en-ID" dirty="0"/>
              <a:t>/Penyebar</a:t>
            </a:r>
          </a:p>
          <a:p>
            <a:pPr lvl="1" eaLnBrk="1" hangingPunct="1"/>
            <a:r>
              <a:rPr dirty="0"/>
              <a:t>Spokesperson</a:t>
            </a:r>
            <a:r>
              <a:rPr lang="en-ID" dirty="0"/>
              <a:t>/Juru bicara</a:t>
            </a:r>
          </a:p>
        </p:txBody>
      </p:sp>
      <p:sp>
        <p:nvSpPr>
          <p:cNvPr id="16388" name="Text Placeholder 77827"/>
          <p:cNvSpPr>
            <a:spLocks noGrp="1"/>
          </p:cNvSpPr>
          <p:nvPr>
            <p:ph sz="half" idx="2"/>
          </p:nvPr>
        </p:nvSpPr>
        <p:spPr>
          <a:xfrm>
            <a:off x="4660900" y="1371600"/>
            <a:ext cx="3975100" cy="46482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Decisional</a:t>
            </a:r>
          </a:p>
          <a:p>
            <a:pPr lvl="1" eaLnBrk="1" hangingPunct="1"/>
            <a:r>
              <a:rPr dirty="0"/>
              <a:t>Entrepreneur</a:t>
            </a:r>
          </a:p>
          <a:p>
            <a:pPr lvl="1" eaLnBrk="1" hangingPunct="1"/>
            <a:r>
              <a:rPr dirty="0"/>
              <a:t>Disturbance hander</a:t>
            </a:r>
            <a:r>
              <a:rPr lang="en-ID" dirty="0"/>
              <a:t>/penanganan masalah</a:t>
            </a:r>
          </a:p>
          <a:p>
            <a:pPr lvl="1" eaLnBrk="1" hangingPunct="1"/>
            <a:r>
              <a:rPr dirty="0"/>
              <a:t>Resource allocator</a:t>
            </a:r>
            <a:r>
              <a:rPr lang="en-ID" dirty="0"/>
              <a:t>/Pengalokasi Sumber daya</a:t>
            </a:r>
          </a:p>
          <a:p>
            <a:pPr lvl="1" eaLnBrk="1" hangingPunct="1"/>
            <a:r>
              <a:rPr dirty="0"/>
              <a:t>Nego</a:t>
            </a:r>
            <a:r>
              <a:rPr lang="en-ID" dirty="0"/>
              <a:t>si</a:t>
            </a:r>
            <a:r>
              <a:rPr dirty="0"/>
              <a:t>ator</a:t>
            </a:r>
          </a:p>
          <a:p>
            <a:pPr eaLnBrk="1" hangingPunct="1"/>
            <a:endParaRPr dirty="0"/>
          </a:p>
        </p:txBody>
      </p:sp>
      <p:sp>
        <p:nvSpPr>
          <p:cNvPr id="16389" name="Text Box 77828"/>
          <p:cNvSpPr txBox="1"/>
          <p:nvPr/>
        </p:nvSpPr>
        <p:spPr>
          <a:xfrm>
            <a:off x="7570788" y="6049963"/>
            <a:ext cx="1039812" cy="274637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1.5</a:t>
            </a:r>
          </a:p>
        </p:txBody>
      </p:sp>
      <p:sp>
        <p:nvSpPr>
          <p:cNvPr id="16390" name="Rectangle 77829"/>
          <p:cNvSpPr/>
          <p:nvPr/>
        </p:nvSpPr>
        <p:spPr>
          <a:xfrm>
            <a:off x="457200" y="6035675"/>
            <a:ext cx="5486400" cy="365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900" dirty="0">
                <a:latin typeface="Arial" panose="020B0604020202020204" pitchFamily="34" charset="0"/>
              </a:rPr>
              <a:t>Source: Adapted from </a:t>
            </a:r>
            <a:r>
              <a:rPr sz="900" i="1" dirty="0">
                <a:latin typeface="Arial" panose="020B0604020202020204" pitchFamily="34" charset="0"/>
              </a:rPr>
              <a:t>The Nature of Managerial Work </a:t>
            </a:r>
            <a:r>
              <a:rPr sz="900" dirty="0">
                <a:latin typeface="Arial" panose="020B0604020202020204" pitchFamily="34" charset="0"/>
              </a:rPr>
              <a:t>(paperback) by H. Mintzberg, Table 2, pp.92–93. Copyright © 1973 Addison Wesley Longman. Reprinted by permission of Addison Wesley Longman.</a:t>
            </a:r>
          </a:p>
        </p:txBody>
      </p:sp>
      <p:pic>
        <p:nvPicPr>
          <p:cNvPr id="17414" name="Picture 778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7140" y="5200650"/>
            <a:ext cx="1749425" cy="1762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</p:pic>
      <p:sp>
        <p:nvSpPr>
          <p:cNvPr id="16392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6393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14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84993"/>
          <p:cNvSpPr>
            <a:spLocks noGrp="1"/>
          </p:cNvSpPr>
          <p:nvPr>
            <p:ph type="title"/>
          </p:nvPr>
        </p:nvSpPr>
        <p:spPr>
          <a:xfrm>
            <a:off x="455295" y="199073"/>
            <a:ext cx="8077200" cy="107632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Apakah pekerjaan seorang manajer sama di semua org.?</a:t>
            </a:r>
          </a:p>
        </p:txBody>
      </p:sp>
      <p:sp>
        <p:nvSpPr>
          <p:cNvPr id="17411" name="Text Placeholder 84994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en-ID" sz="2400" dirty="0"/>
              <a:t>Tingkatan dalam suatu Org.</a:t>
            </a:r>
          </a:p>
          <a:p>
            <a:pPr lvl="1" eaLnBrk="1" hangingPunct="1"/>
            <a:r>
              <a:rPr lang="en-ID" sz="2000" dirty="0"/>
              <a:t>apakah tugas manajer berbeda berdasarkan posisinya di Org.?</a:t>
            </a:r>
            <a:endParaRPr sz="2000" dirty="0"/>
          </a:p>
          <a:p>
            <a:pPr eaLnBrk="1" hangingPunct="1"/>
            <a:r>
              <a:rPr sz="2400" dirty="0"/>
              <a:t>Profit versus not-for-profit</a:t>
            </a:r>
          </a:p>
          <a:p>
            <a:pPr lvl="1" eaLnBrk="1" hangingPunct="1"/>
            <a:r>
              <a:rPr lang="en-ID" sz="2000" dirty="0"/>
              <a:t>Apakah ada perbedaan anatar Manajer di Org Profit dan Non-profit?</a:t>
            </a:r>
            <a:endParaRPr sz="2000" dirty="0"/>
          </a:p>
          <a:p>
            <a:pPr eaLnBrk="1" hangingPunct="1"/>
            <a:r>
              <a:rPr lang="en-ID" sz="2400" dirty="0"/>
              <a:t>Ukuran Organisasi</a:t>
            </a:r>
            <a:endParaRPr sz="2400" dirty="0"/>
          </a:p>
          <a:p>
            <a:pPr lvl="1" eaLnBrk="1" hangingPunct="1"/>
            <a:r>
              <a:rPr lang="en-ID" sz="2000" dirty="0"/>
              <a:t>Apkah ukuran suatu Org. mempengaruhi tugas dari seorang manajer?</a:t>
            </a:r>
            <a:endParaRPr sz="2000" dirty="0"/>
          </a:p>
          <a:p>
            <a:pPr eaLnBrk="1" hangingPunct="1"/>
            <a:r>
              <a:rPr lang="en-ID" sz="2400" dirty="0"/>
              <a:t>Tatanan dan Konsep Manajemen</a:t>
            </a:r>
          </a:p>
          <a:p>
            <a:pPr lvl="1" eaLnBrk="1" hangingPunct="1"/>
            <a:r>
              <a:rPr lang="en-ID" sz="2000" dirty="0"/>
              <a:t>Apakah konsep Manajemen akan sama di semua tatanan ekonomi, budaya, sosial dan sistem politik?</a:t>
            </a:r>
            <a:endParaRPr sz="2000" dirty="0"/>
          </a:p>
        </p:txBody>
      </p:sp>
      <p:sp>
        <p:nvSpPr>
          <p:cNvPr id="17412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413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15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70659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95313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sz="2800" dirty="0"/>
              <a:t>Kontribusi peran di masing-masing tingkat Manajer</a:t>
            </a:r>
            <a:endParaRPr sz="2800" dirty="0"/>
          </a:p>
        </p:txBody>
      </p:sp>
      <p:sp>
        <p:nvSpPr>
          <p:cNvPr id="18435" name="Text Box 70658"/>
          <p:cNvSpPr txBox="1"/>
          <p:nvPr/>
        </p:nvSpPr>
        <p:spPr>
          <a:xfrm>
            <a:off x="7527925" y="6049963"/>
            <a:ext cx="1082675" cy="274637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 1.6</a:t>
            </a:r>
          </a:p>
        </p:txBody>
      </p:sp>
      <p:pic>
        <p:nvPicPr>
          <p:cNvPr id="18436" name="Picture 706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03413"/>
            <a:ext cx="8382000" cy="305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7" name="Rectangle 70664"/>
          <p:cNvSpPr/>
          <p:nvPr/>
        </p:nvSpPr>
        <p:spPr>
          <a:xfrm>
            <a:off x="457200" y="6035675"/>
            <a:ext cx="3886200" cy="365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900" dirty="0">
                <a:latin typeface="Arial" panose="020B0604020202020204" pitchFamily="34" charset="0"/>
              </a:rPr>
              <a:t>Source: Adapted from T. A. Mahoney, T. H. Jerdee, and S. J. Carroll, “The Job(s) of Management,” </a:t>
            </a:r>
            <a:r>
              <a:rPr sz="900" i="1" dirty="0">
                <a:latin typeface="Arial" panose="020B0604020202020204" pitchFamily="34" charset="0"/>
              </a:rPr>
              <a:t>Industrial Relations</a:t>
            </a:r>
            <a:r>
              <a:rPr sz="900" dirty="0">
                <a:latin typeface="Arial" panose="020B0604020202020204" pitchFamily="34" charset="0"/>
              </a:rPr>
              <a:t> 4, No.2 (1965), p.103.</a:t>
            </a:r>
          </a:p>
        </p:txBody>
      </p:sp>
      <p:sp>
        <p:nvSpPr>
          <p:cNvPr id="18438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8439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16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168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666750"/>
            <a:ext cx="6477000" cy="5200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9" name="Title 71683"/>
          <p:cNvSpPr>
            <a:spLocks noGrp="1"/>
          </p:cNvSpPr>
          <p:nvPr>
            <p:ph type="title"/>
          </p:nvPr>
        </p:nvSpPr>
        <p:spPr>
          <a:xfrm>
            <a:off x="533400" y="3505200"/>
            <a:ext cx="2971800" cy="1568450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sz="2400" dirty="0"/>
              <a:t>Peran Penting Manajerial dalam skala bisnis besar dan kecil</a:t>
            </a:r>
            <a:endParaRPr sz="2400" dirty="0"/>
          </a:p>
        </p:txBody>
      </p:sp>
      <p:sp>
        <p:nvSpPr>
          <p:cNvPr id="19460" name="Text Box 71682"/>
          <p:cNvSpPr txBox="1"/>
          <p:nvPr/>
        </p:nvSpPr>
        <p:spPr>
          <a:xfrm>
            <a:off x="7570788" y="6049963"/>
            <a:ext cx="1039812" cy="274637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1.7</a:t>
            </a:r>
          </a:p>
        </p:txBody>
      </p:sp>
      <p:sp>
        <p:nvSpPr>
          <p:cNvPr id="19461" name="Text Box 71692"/>
          <p:cNvSpPr txBox="1"/>
          <p:nvPr/>
        </p:nvSpPr>
        <p:spPr>
          <a:xfrm>
            <a:off x="457200" y="6035675"/>
            <a:ext cx="5257800" cy="365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900" dirty="0">
                <a:latin typeface="Arial" panose="020B0604020202020204" pitchFamily="34" charset="0"/>
              </a:rPr>
              <a:t>Source: Adapted from J. G. P. Paolillo, “The Manager’s Self Assessments of Managerial Roles: Small vs. Large Firms,” </a:t>
            </a:r>
            <a:r>
              <a:rPr sz="900" i="1" dirty="0">
                <a:latin typeface="Arial" panose="020B0604020202020204" pitchFamily="34" charset="0"/>
              </a:rPr>
              <a:t>American Journals of Small Business</a:t>
            </a:r>
            <a:r>
              <a:rPr sz="900" dirty="0">
                <a:latin typeface="Arial" panose="020B0604020202020204" pitchFamily="34" charset="0"/>
              </a:rPr>
              <a:t>, January–March 1984, pp.61–62.</a:t>
            </a:r>
          </a:p>
        </p:txBody>
      </p:sp>
      <p:sp>
        <p:nvSpPr>
          <p:cNvPr id="19462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63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17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86017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Kemampuan Umum seorang Manajer</a:t>
            </a:r>
          </a:p>
        </p:txBody>
      </p:sp>
      <p:sp>
        <p:nvSpPr>
          <p:cNvPr id="20483" name="Text Placeholder 86018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sz="2400" b="1" dirty="0"/>
              <a:t>Conceptual skills</a:t>
            </a:r>
            <a:r>
              <a:rPr lang="en-ID" sz="2400" b="1" dirty="0"/>
              <a:t>/kemampuan konseptual</a:t>
            </a:r>
          </a:p>
          <a:p>
            <a:pPr lvl="1" eaLnBrk="1" hangingPunct="1"/>
            <a:r>
              <a:rPr lang="en-ID" sz="2000" b="1" dirty="0"/>
              <a:t>Kemampuan mental seorang manajer untuk mengkoordinasikan seluruh kepentingan dan kegiatan Org.</a:t>
            </a:r>
            <a:endParaRPr sz="2000" b="1" dirty="0"/>
          </a:p>
          <a:p>
            <a:pPr eaLnBrk="1" hangingPunct="1"/>
            <a:r>
              <a:rPr sz="2400" b="1" dirty="0"/>
              <a:t>Interpersonal skills</a:t>
            </a:r>
            <a:r>
              <a:rPr lang="en-ID" sz="2400" b="1" dirty="0"/>
              <a:t>/Kemampuan Interpersonal</a:t>
            </a:r>
          </a:p>
          <a:p>
            <a:pPr lvl="1" eaLnBrk="1" hangingPunct="1"/>
            <a:r>
              <a:rPr lang="en-ID" sz="2000" b="1" dirty="0"/>
              <a:t>Kemampuan seorang manajer untuk mampu bekerjasama, membimbing, dan memotifasi karyawan lain, baik secara individu maupun tim</a:t>
            </a:r>
            <a:endParaRPr sz="2000" b="1" dirty="0"/>
          </a:p>
          <a:p>
            <a:pPr eaLnBrk="1" hangingPunct="1"/>
            <a:r>
              <a:rPr sz="2400" b="1" dirty="0"/>
              <a:t>Technical skills</a:t>
            </a:r>
            <a:r>
              <a:rPr lang="en-ID" sz="2400" b="1" dirty="0"/>
              <a:t>/Kemampuan Teknis</a:t>
            </a:r>
          </a:p>
          <a:p>
            <a:pPr lvl="1" eaLnBrk="1" hangingPunct="1"/>
            <a:r>
              <a:rPr lang="en-ID" sz="2000" b="1" dirty="0"/>
              <a:t>Kemampuan seorang manajer dalam menggunakan alat kerja, prosedur, dan suatu teknik kusus</a:t>
            </a:r>
            <a:endParaRPr sz="2000" b="1" dirty="0"/>
          </a:p>
          <a:p>
            <a:pPr eaLnBrk="1" hangingPunct="1"/>
            <a:r>
              <a:rPr sz="2400" b="1" dirty="0"/>
              <a:t>Political skills</a:t>
            </a:r>
            <a:r>
              <a:rPr lang="en-ID" sz="2400" b="1" dirty="0"/>
              <a:t>/Kemampuan Politik</a:t>
            </a:r>
          </a:p>
          <a:p>
            <a:pPr lvl="1" eaLnBrk="1" hangingPunct="1"/>
            <a:r>
              <a:rPr lang="en-ID" sz="2000" b="1" dirty="0"/>
              <a:t>Kemampuan seorang manajer membangun kekuatan dasar dan mmbuat koneksi yang tepat</a:t>
            </a:r>
            <a:endParaRPr sz="2000" b="1" dirty="0"/>
          </a:p>
        </p:txBody>
      </p:sp>
      <p:sp>
        <p:nvSpPr>
          <p:cNvPr id="20484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485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18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87041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Kemampuan Kusus </a:t>
            </a:r>
            <a:r>
              <a:rPr dirty="0"/>
              <a:t>S</a:t>
            </a:r>
            <a:r>
              <a:rPr lang="en-ID" dirty="0"/>
              <a:t>eorang Manajer</a:t>
            </a:r>
            <a:endParaRPr dirty="0"/>
          </a:p>
        </p:txBody>
      </p:sp>
      <p:sp>
        <p:nvSpPr>
          <p:cNvPr id="21507" name="Text Placeholder 8704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Perilaku yang berhubungan denganefktifitas seorang manajer</a:t>
            </a:r>
            <a:r>
              <a:rPr dirty="0"/>
              <a:t>:</a:t>
            </a:r>
          </a:p>
          <a:p>
            <a:pPr lvl="1" eaLnBrk="1" hangingPunct="1"/>
            <a:r>
              <a:rPr lang="en-ID" dirty="0"/>
              <a:t>Mengatur Lingkungan dan Sumber saya Org.</a:t>
            </a:r>
            <a:endParaRPr dirty="0"/>
          </a:p>
          <a:p>
            <a:pPr lvl="1" eaLnBrk="1" hangingPunct="1"/>
            <a:r>
              <a:rPr dirty="0"/>
              <a:t>Organizing and coordinating.</a:t>
            </a:r>
          </a:p>
          <a:p>
            <a:pPr lvl="1" eaLnBrk="1" hangingPunct="1"/>
            <a:r>
              <a:rPr lang="en-ID" dirty="0"/>
              <a:t>Menangani informasi</a:t>
            </a:r>
            <a:r>
              <a:rPr dirty="0"/>
              <a:t>.</a:t>
            </a:r>
          </a:p>
          <a:p>
            <a:pPr lvl="1" eaLnBrk="1" hangingPunct="1"/>
            <a:r>
              <a:rPr lang="en-ID" dirty="0"/>
              <a:t>Mempersipkan pertumbuhan dan pengembangan Org.</a:t>
            </a:r>
            <a:endParaRPr dirty="0"/>
          </a:p>
          <a:p>
            <a:pPr lvl="1" eaLnBrk="1" hangingPunct="1"/>
            <a:r>
              <a:rPr lang="en-ID" dirty="0"/>
              <a:t>Memoifasi karyawan dan menangani konflik</a:t>
            </a:r>
            <a:r>
              <a:rPr dirty="0"/>
              <a:t>.</a:t>
            </a:r>
          </a:p>
          <a:p>
            <a:pPr lvl="1" eaLnBrk="1" hangingPunct="1"/>
            <a:r>
              <a:rPr lang="en-ID" dirty="0"/>
              <a:t>Menyelesaikan masalah strategis</a:t>
            </a:r>
            <a:endParaRPr dirty="0"/>
          </a:p>
        </p:txBody>
      </p:sp>
      <p:sp>
        <p:nvSpPr>
          <p:cNvPr id="21508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1509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19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3249"/>
          <p:cNvSpPr>
            <a:spLocks noGrp="1"/>
          </p:cNvSpPr>
          <p:nvPr>
            <p:ph type="title"/>
          </p:nvPr>
        </p:nvSpPr>
        <p:spPr>
          <a:xfrm>
            <a:off x="533400" y="493713"/>
            <a:ext cx="8077200" cy="1173480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ID" b="0" dirty="0">
                <a:solidFill>
                  <a:srgbClr val="996633"/>
                </a:solidFill>
              </a:rPr>
              <a:t>Tujuan pembelajaran</a:t>
            </a:r>
            <a:r>
              <a:rPr dirty="0">
                <a:solidFill>
                  <a:srgbClr val="996633"/>
                </a:solidFill>
              </a:rPr>
              <a:t/>
            </a:r>
            <a:br>
              <a:rPr dirty="0">
                <a:solidFill>
                  <a:srgbClr val="996633"/>
                </a:solidFill>
              </a:rPr>
            </a:br>
            <a:r>
              <a:rPr lang="en-ID" i="1" dirty="0">
                <a:solidFill>
                  <a:srgbClr val="0066CC"/>
                </a:solidFill>
                <a:latin typeface="Times New Roman" panose="02020603050405020304" pitchFamily="18" charset="0"/>
              </a:rPr>
              <a:t>Setelah membaca Bab ini, siswa mampu :</a:t>
            </a:r>
          </a:p>
        </p:txBody>
      </p:sp>
      <p:sp>
        <p:nvSpPr>
          <p:cNvPr id="53251" name="Content Placeholder 53250"/>
          <p:cNvSpPr>
            <a:spLocks noGrp="1"/>
          </p:cNvSpPr>
          <p:nvPr>
            <p:ph idx="1"/>
          </p:nvPr>
        </p:nvSpPr>
        <p:spPr>
          <a:xfrm>
            <a:off x="749300" y="1752600"/>
            <a:ext cx="7785100" cy="4267200"/>
          </a:xfrm>
        </p:spPr>
        <p:txBody>
          <a:bodyPr vert="horz" wrap="square" lIns="91440" tIns="45720" rIns="91440" bIns="45720" anchor="t"/>
          <a:lstStyle/>
          <a:p>
            <a:pPr marL="533400" indent="-533400" eaLnBrk="1" hangingPunct="1">
              <a:spcBef>
                <a:spcPct val="40000"/>
              </a:spcBef>
              <a:buFont typeface="Arial" panose="020B0604020202020204" pitchFamily="34" charset="0"/>
              <a:buAutoNum type="arabicPeriod"/>
            </a:pPr>
            <a:r>
              <a:rPr lang="en-ID" sz="2400" b="1" dirty="0">
                <a:solidFill>
                  <a:schemeClr val="tx1"/>
                </a:solidFill>
              </a:rPr>
              <a:t>Menjelaskan perbedaan manajer dan karyawan bisa</a:t>
            </a:r>
            <a:r>
              <a:rPr sz="2400" b="1" dirty="0">
                <a:solidFill>
                  <a:schemeClr val="tx1"/>
                </a:solidFill>
              </a:rPr>
              <a:t>.</a:t>
            </a:r>
          </a:p>
          <a:p>
            <a:pPr marL="533400" indent="-533400" eaLnBrk="1" hangingPunct="1">
              <a:spcBef>
                <a:spcPct val="40000"/>
              </a:spcBef>
              <a:buFont typeface="Arial" panose="020B0604020202020204" pitchFamily="34" charset="0"/>
              <a:buAutoNum type="arabicPeriod"/>
            </a:pPr>
            <a:r>
              <a:rPr lang="en-ID" sz="2400" b="1" dirty="0">
                <a:solidFill>
                  <a:schemeClr val="tx1"/>
                </a:solidFill>
              </a:rPr>
              <a:t>Menjelaskan apa yang dimaksud dengan manajemen</a:t>
            </a:r>
            <a:r>
              <a:rPr sz="2400" b="1" dirty="0">
                <a:solidFill>
                  <a:schemeClr val="tx1"/>
                </a:solidFill>
              </a:rPr>
              <a:t>.</a:t>
            </a:r>
          </a:p>
          <a:p>
            <a:pPr marL="533400" indent="-533400" eaLnBrk="1" hangingPunct="1">
              <a:spcBef>
                <a:spcPct val="40000"/>
              </a:spcBef>
              <a:buFont typeface="Arial" panose="020B0604020202020204" pitchFamily="34" charset="0"/>
              <a:buAutoNum type="arabicPeriod"/>
            </a:pPr>
            <a:r>
              <a:rPr lang="en-ID" sz="2400" b="1" dirty="0">
                <a:solidFill>
                  <a:schemeClr val="tx1"/>
                </a:solidFill>
              </a:rPr>
              <a:t>Membedakan antara efisiensi dan efektif</a:t>
            </a:r>
            <a:r>
              <a:rPr sz="2400" b="1" dirty="0">
                <a:solidFill>
                  <a:schemeClr val="tx1"/>
                </a:solidFill>
              </a:rPr>
              <a:t>.</a:t>
            </a:r>
          </a:p>
          <a:p>
            <a:pPr marL="533400" indent="-533400" eaLnBrk="1" hangingPunct="1">
              <a:spcBef>
                <a:spcPct val="40000"/>
              </a:spcBef>
              <a:buFont typeface="Arial" panose="020B0604020202020204" pitchFamily="34" charset="0"/>
              <a:buAutoNum type="arabicPeriod"/>
            </a:pPr>
            <a:r>
              <a:rPr lang="en-ID" sz="2400" b="1" dirty="0">
                <a:solidFill>
                  <a:schemeClr val="tx1"/>
                </a:solidFill>
              </a:rPr>
              <a:t>Menjabarkan 4 proses utama manajemen</a:t>
            </a:r>
            <a:r>
              <a:rPr sz="2400" b="1" dirty="0">
                <a:solidFill>
                  <a:schemeClr val="tx1"/>
                </a:solidFill>
              </a:rPr>
              <a:t>.</a:t>
            </a:r>
          </a:p>
          <a:p>
            <a:pPr marL="533400" indent="-533400" eaLnBrk="1" hangingPunct="1">
              <a:spcBef>
                <a:spcPct val="40000"/>
              </a:spcBef>
              <a:buFont typeface="Arial" panose="020B0604020202020204" pitchFamily="34" charset="0"/>
              <a:buAutoNum type="arabicPeriod"/>
            </a:pPr>
            <a:r>
              <a:rPr lang="en-ID" sz="2400" b="1" dirty="0">
                <a:solidFill>
                  <a:schemeClr val="tx1"/>
                </a:solidFill>
              </a:rPr>
              <a:t>mengklasifikasikan 3 tingkat manajer dan mengidentifikasikan tanggung jawab masing-masing tingkat</a:t>
            </a:r>
            <a:r>
              <a:rPr sz="24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100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101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78849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95313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sz="2800" dirty="0"/>
              <a:t>kompetensi Gagasan dasar Manajement untuk Manajer Menengah</a:t>
            </a:r>
            <a:endParaRPr sz="2800" dirty="0"/>
          </a:p>
        </p:txBody>
      </p:sp>
      <p:sp>
        <p:nvSpPr>
          <p:cNvPr id="22531" name="Text Placeholder 78850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3975100" cy="4191000"/>
          </a:xfrm>
        </p:spPr>
        <p:txBody>
          <a:bodyPr vert="horz" wrap="square" lIns="91440" tIns="45720" rIns="91440" bIns="45720" anchor="t"/>
          <a:lstStyle/>
          <a:p>
            <a:pPr marL="346075" indent="-346075" eaLnBrk="1" hangingPunct="1"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en-ID" sz="1800" b="1" dirty="0"/>
              <a:t>Menggagas dan menerapkan perubahan dan pengembangan pelayanan jasa, produk, dan sistem</a:t>
            </a:r>
            <a:endParaRPr sz="1800" b="1" dirty="0"/>
          </a:p>
          <a:p>
            <a:pPr marL="346075" indent="-346075" eaLnBrk="1" hangingPunct="1"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en-ID" sz="1800" b="1" dirty="0"/>
              <a:t>Mengawasi dan meningkatkan pelayanan produk dan jasa</a:t>
            </a:r>
            <a:endParaRPr sz="1800" b="1" dirty="0"/>
          </a:p>
          <a:p>
            <a:pPr marL="346075" indent="-346075" eaLnBrk="1" hangingPunct="1"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en-ID" sz="1800" b="1" dirty="0"/>
              <a:t>Mengawasi dan mengatur penggunaan sumber daya</a:t>
            </a:r>
            <a:endParaRPr sz="1800" b="1" dirty="0"/>
          </a:p>
          <a:p>
            <a:pPr marL="346075" indent="-346075" eaLnBrk="1" hangingPunct="1"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en-ID" sz="1800" b="1" dirty="0"/>
              <a:t>Mengamankan alokasi sumberdaya </a:t>
            </a:r>
            <a:endParaRPr sz="1800" b="1" dirty="0"/>
          </a:p>
          <a:p>
            <a:pPr marL="346075" indent="-346075" eaLnBrk="1" hangingPunct="1"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en-ID" sz="1800" b="1" dirty="0"/>
              <a:t>Perekrutan personel</a:t>
            </a:r>
          </a:p>
        </p:txBody>
      </p:sp>
      <p:sp>
        <p:nvSpPr>
          <p:cNvPr id="22532" name="Text Placeholder 78851"/>
          <p:cNvSpPr>
            <a:spLocks noGrp="1"/>
          </p:cNvSpPr>
          <p:nvPr>
            <p:ph sz="half" idx="2"/>
          </p:nvPr>
        </p:nvSpPr>
        <p:spPr>
          <a:xfrm>
            <a:off x="4660900" y="1676400"/>
            <a:ext cx="3975100" cy="4191000"/>
          </a:xfrm>
        </p:spPr>
        <p:txBody>
          <a:bodyPr vert="horz" wrap="square" lIns="91440" tIns="45720" rIns="91440" bIns="45720" anchor="t"/>
          <a:lstStyle/>
          <a:p>
            <a:pPr marL="395605" indent="-395605" eaLnBrk="1" hangingPunct="1">
              <a:spcBef>
                <a:spcPct val="50000"/>
              </a:spcBef>
              <a:buFont typeface="Arial" panose="020B0604020202020204" pitchFamily="34" charset="0"/>
              <a:buAutoNum type="arabicPeriod" startAt="6"/>
            </a:pPr>
            <a:r>
              <a:rPr lang="en-ID" sz="1800" b="1" dirty="0"/>
              <a:t>Mengembangkan diri, tim, dan individu untuk meningkatkan kinerja</a:t>
            </a:r>
            <a:endParaRPr sz="1800" b="1" dirty="0"/>
          </a:p>
          <a:p>
            <a:pPr marL="395605" indent="-395605" eaLnBrk="1" hangingPunct="1">
              <a:spcBef>
                <a:spcPct val="50000"/>
              </a:spcBef>
              <a:buFont typeface="Arial" panose="020B0604020202020204" pitchFamily="34" charset="0"/>
              <a:buAutoNum type="arabicPeriod" startAt="6"/>
            </a:pPr>
            <a:r>
              <a:rPr lang="en-ID" sz="1800" b="1" dirty="0"/>
              <a:t>Merencanakan, alokasi, dan evaluasi pekerjaan tim dan individu</a:t>
            </a:r>
            <a:endParaRPr sz="1800" b="1" dirty="0"/>
          </a:p>
          <a:p>
            <a:pPr marL="395605" indent="-395605" eaLnBrk="1" hangingPunct="1">
              <a:spcBef>
                <a:spcPct val="50000"/>
              </a:spcBef>
              <a:buFont typeface="Arial" panose="020B0604020202020204" pitchFamily="34" charset="0"/>
              <a:buAutoNum type="arabicPeriod" startAt="6"/>
            </a:pPr>
            <a:r>
              <a:rPr lang="en-ID" sz="1800" b="1" dirty="0"/>
              <a:t>Menciptakan, menjaga, dan meningkatkan hubungan kerja yang efektif</a:t>
            </a:r>
            <a:endParaRPr sz="1800" b="1" dirty="0"/>
          </a:p>
          <a:p>
            <a:pPr marL="395605" indent="-395605" eaLnBrk="1" hangingPunct="1">
              <a:spcBef>
                <a:spcPct val="50000"/>
              </a:spcBef>
              <a:buFont typeface="Arial" panose="020B0604020202020204" pitchFamily="34" charset="0"/>
              <a:buAutoNum type="arabicPeriod" startAt="6"/>
            </a:pPr>
            <a:r>
              <a:rPr lang="en-ID" sz="1800" b="1" dirty="0"/>
              <a:t>Mencari, mengevaluasi, dan mengatur informasi </a:t>
            </a:r>
            <a:endParaRPr sz="1800" b="1" dirty="0"/>
          </a:p>
          <a:p>
            <a:pPr marL="395605" indent="-395605" eaLnBrk="1" hangingPunct="1">
              <a:spcBef>
                <a:spcPct val="50000"/>
              </a:spcBef>
              <a:buFont typeface="Arial" panose="020B0604020202020204" pitchFamily="34" charset="0"/>
              <a:buAutoNum type="arabicPeriod" startAt="6"/>
            </a:pPr>
            <a:r>
              <a:rPr lang="en-ID" sz="1800" b="1" dirty="0"/>
              <a:t>Bertukar informasi untuk menyelesaikan masalah dan membuat keputusan</a:t>
            </a:r>
            <a:endParaRPr sz="1800" b="1" dirty="0"/>
          </a:p>
        </p:txBody>
      </p:sp>
      <p:sp>
        <p:nvSpPr>
          <p:cNvPr id="22533" name="Text Box 78852"/>
          <p:cNvSpPr txBox="1"/>
          <p:nvPr/>
        </p:nvSpPr>
        <p:spPr>
          <a:xfrm>
            <a:off x="7543800" y="6019800"/>
            <a:ext cx="1039813" cy="274638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1.8</a:t>
            </a:r>
          </a:p>
        </p:txBody>
      </p:sp>
      <p:sp>
        <p:nvSpPr>
          <p:cNvPr id="22534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2535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20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88065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1568450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Seberapa Penting mendapatkan manajer?</a:t>
            </a:r>
            <a:br>
              <a:rPr lang="en-ID" dirty="0"/>
            </a:br>
            <a:r>
              <a:rPr dirty="0"/>
              <a:t>How Much Importance Does The Marketplace Put On Managers?</a:t>
            </a:r>
          </a:p>
        </p:txBody>
      </p:sp>
      <p:sp>
        <p:nvSpPr>
          <p:cNvPr id="23555" name="Text Placeholder 88066"/>
          <p:cNvSpPr>
            <a:spLocks noGrp="1"/>
          </p:cNvSpPr>
          <p:nvPr>
            <p:ph idx="1"/>
          </p:nvPr>
        </p:nvSpPr>
        <p:spPr>
          <a:xfrm>
            <a:off x="533400" y="1828800"/>
            <a:ext cx="8102600" cy="41910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Kemampuan manajerial yang baik (efektif) merupakan hal yang langka</a:t>
            </a:r>
            <a:r>
              <a:rPr dirty="0"/>
              <a:t>.</a:t>
            </a:r>
          </a:p>
          <a:p>
            <a:pPr lvl="1" eaLnBrk="1" hangingPunct="1"/>
            <a:r>
              <a:rPr lang="en-ID" dirty="0"/>
              <a:t>Kompensasi manajerial merupaka satu ukuran nilai yang diharapkan oleh org. terhadapa manajer.</a:t>
            </a:r>
          </a:p>
          <a:p>
            <a:pPr lvl="1" eaLnBrk="1" hangingPunct="1"/>
            <a:r>
              <a:rPr lang="en-ID" dirty="0"/>
              <a:t>Kompensasi Manajemen mencerminkan suplai-demand pasar</a:t>
            </a:r>
            <a:r>
              <a:rPr dirty="0"/>
              <a:t>.</a:t>
            </a:r>
          </a:p>
          <a:p>
            <a:pPr lvl="2" eaLnBrk="1" hangingPunct="1"/>
            <a:r>
              <a:rPr lang="en-ID" dirty="0"/>
              <a:t>manajemen superstar, seperti atlet superstar, dihargai dengan janji bonus, pinjaman bebas bunga, insentif kinerja, dan kontrak bergaransi</a:t>
            </a:r>
            <a:r>
              <a:rPr dirty="0"/>
              <a:t>.</a:t>
            </a:r>
          </a:p>
        </p:txBody>
      </p:sp>
      <p:sp>
        <p:nvSpPr>
          <p:cNvPr id="23556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3557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21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89089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Mengapa perlu mempelajari manajemen</a:t>
            </a:r>
            <a:r>
              <a:rPr dirty="0"/>
              <a:t>?</a:t>
            </a:r>
          </a:p>
        </p:txBody>
      </p:sp>
      <p:sp>
        <p:nvSpPr>
          <p:cNvPr id="24579" name="Text Placeholder 89090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Kita semua mempunyai kepentngan dalam bagaimana org. diatur</a:t>
            </a:r>
            <a:r>
              <a:rPr dirty="0"/>
              <a:t>.</a:t>
            </a:r>
          </a:p>
          <a:p>
            <a:pPr lvl="1" eaLnBrk="1" hangingPunct="1"/>
            <a:r>
              <a:rPr lang="en-ID" dirty="0"/>
              <a:t>Org. yang baik adalah sebagai hasil dari manajemen yang baik</a:t>
            </a:r>
            <a:r>
              <a:rPr dirty="0"/>
              <a:t>.</a:t>
            </a:r>
          </a:p>
          <a:p>
            <a:pPr eaLnBrk="1" hangingPunct="1"/>
            <a:r>
              <a:rPr lang="en-ID" dirty="0"/>
              <a:t>Kita pasti akan mengatur atau diatur dalam suatu jenjang pekerjaan</a:t>
            </a:r>
            <a:endParaRPr dirty="0"/>
          </a:p>
          <a:p>
            <a:pPr lvl="1" eaLnBrk="1" hangingPunct="1"/>
            <a:r>
              <a:rPr lang="en-ID" dirty="0"/>
              <a:t>Memperoleh pengertian dari suatu proses manajemen akan memberikan dasar dalam mengembangkan kemampuan manajemen dan wawasan baru dalam mengamati perilaku individu dan Org.</a:t>
            </a:r>
            <a:r>
              <a:rPr dirty="0"/>
              <a:t>.</a:t>
            </a:r>
          </a:p>
        </p:txBody>
      </p:sp>
      <p:sp>
        <p:nvSpPr>
          <p:cNvPr id="24580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4581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22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90113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107632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Bagaiaman manajemen berhubungan dengan ilmu lain</a:t>
            </a:r>
            <a:r>
              <a:rPr dirty="0"/>
              <a:t>?</a:t>
            </a:r>
          </a:p>
        </p:txBody>
      </p:sp>
      <p:grpSp>
        <p:nvGrpSpPr>
          <p:cNvPr id="25603" name="Group 90121"/>
          <p:cNvGrpSpPr/>
          <p:nvPr/>
        </p:nvGrpSpPr>
        <p:grpSpPr>
          <a:xfrm>
            <a:off x="914400" y="1752600"/>
            <a:ext cx="7239000" cy="3352800"/>
            <a:chOff x="576" y="1104"/>
            <a:chExt cx="4560" cy="2112"/>
          </a:xfrm>
        </p:grpSpPr>
        <p:sp>
          <p:nvSpPr>
            <p:cNvPr id="90116" name="Oval 90115"/>
            <p:cNvSpPr/>
            <p:nvPr/>
          </p:nvSpPr>
          <p:spPr>
            <a:xfrm>
              <a:off x="2064" y="2544"/>
              <a:ext cx="1632" cy="672"/>
            </a:xfrm>
            <a:prstGeom prst="ellipse">
              <a:avLst/>
            </a:pr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sz="2400" b="0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Anthropology</a:t>
              </a:r>
            </a:p>
          </p:txBody>
        </p:sp>
        <p:sp>
          <p:nvSpPr>
            <p:cNvPr id="90117" name="Oval 90116"/>
            <p:cNvSpPr/>
            <p:nvPr/>
          </p:nvSpPr>
          <p:spPr>
            <a:xfrm>
              <a:off x="576" y="2160"/>
              <a:ext cx="1632" cy="672"/>
            </a:xfrm>
            <a:prstGeom prst="ellipse">
              <a:avLst/>
            </a:pr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sz="2400" b="0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Economics</a:t>
              </a:r>
            </a:p>
          </p:txBody>
        </p:sp>
        <p:sp>
          <p:nvSpPr>
            <p:cNvPr id="90118" name="Oval 90117"/>
            <p:cNvSpPr/>
            <p:nvPr/>
          </p:nvSpPr>
          <p:spPr>
            <a:xfrm>
              <a:off x="3504" y="2160"/>
              <a:ext cx="1632" cy="672"/>
            </a:xfrm>
            <a:prstGeom prst="ellipse">
              <a:avLst/>
            </a:pr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sz="2400" b="0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Philosophy</a:t>
              </a:r>
            </a:p>
          </p:txBody>
        </p:sp>
        <p:sp>
          <p:nvSpPr>
            <p:cNvPr id="90119" name="Oval 90118"/>
            <p:cNvSpPr/>
            <p:nvPr/>
          </p:nvSpPr>
          <p:spPr>
            <a:xfrm>
              <a:off x="576" y="1488"/>
              <a:ext cx="1632" cy="672"/>
            </a:xfrm>
            <a:prstGeom prst="ellipse">
              <a:avLst/>
            </a:pr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sz="2400" b="0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Political Science</a:t>
              </a:r>
            </a:p>
          </p:txBody>
        </p:sp>
        <p:sp>
          <p:nvSpPr>
            <p:cNvPr id="90120" name="Oval 90119"/>
            <p:cNvSpPr/>
            <p:nvPr/>
          </p:nvSpPr>
          <p:spPr>
            <a:xfrm>
              <a:off x="3504" y="1488"/>
              <a:ext cx="1632" cy="672"/>
            </a:xfrm>
            <a:prstGeom prst="ellipse">
              <a:avLst/>
            </a:pr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sz="2400" b="0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Psychology</a:t>
              </a:r>
            </a:p>
          </p:txBody>
        </p:sp>
        <p:sp>
          <p:nvSpPr>
            <p:cNvPr id="90121" name="Oval 90120"/>
            <p:cNvSpPr/>
            <p:nvPr/>
          </p:nvSpPr>
          <p:spPr>
            <a:xfrm>
              <a:off x="2064" y="1104"/>
              <a:ext cx="1632" cy="672"/>
            </a:xfrm>
            <a:prstGeom prst="ellipse">
              <a:avLst/>
            </a:pr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sz="2400" b="0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Sociology</a:t>
              </a:r>
            </a:p>
          </p:txBody>
        </p:sp>
        <p:sp>
          <p:nvSpPr>
            <p:cNvPr id="90115" name="Oval 90114"/>
            <p:cNvSpPr/>
            <p:nvPr/>
          </p:nvSpPr>
          <p:spPr>
            <a:xfrm>
              <a:off x="1968" y="1728"/>
              <a:ext cx="1824" cy="864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sz="2800" b="0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Management</a:t>
              </a:r>
            </a:p>
          </p:txBody>
        </p:sp>
      </p:grpSp>
      <p:sp>
        <p:nvSpPr>
          <p:cNvPr id="25604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5605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23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911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138" y="1532890"/>
            <a:ext cx="5972175" cy="2705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27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6628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24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557020" y="4375785"/>
            <a:ext cx="66916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altLang="en-US"/>
              <a:t>AKAR SEJARAH MANAJEMEN KONTEMPORER</a:t>
            </a:r>
          </a:p>
        </p:txBody>
      </p:sp>
    </p:spTree>
  </p:cSld>
  <p:clrMapOvr>
    <a:masterClrMapping/>
  </p:clrMapOvr>
  <p:transition>
    <p:cut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92161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Era Pre-Modern</a:t>
            </a:r>
          </a:p>
        </p:txBody>
      </p:sp>
      <p:sp>
        <p:nvSpPr>
          <p:cNvPr id="27651" name="Text Placeholder 9216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Proyek Konstruksi Pra-sejarah</a:t>
            </a:r>
            <a:endParaRPr dirty="0"/>
          </a:p>
          <a:p>
            <a:pPr lvl="1" eaLnBrk="1" hangingPunct="1"/>
            <a:r>
              <a:rPr dirty="0"/>
              <a:t>Egyptian pyramids</a:t>
            </a:r>
          </a:p>
          <a:p>
            <a:pPr lvl="1" eaLnBrk="1" hangingPunct="1"/>
            <a:r>
              <a:rPr dirty="0"/>
              <a:t>Great Wall of China</a:t>
            </a:r>
          </a:p>
          <a:p>
            <a:pPr eaLnBrk="1" hangingPunct="1"/>
            <a:r>
              <a:rPr dirty="0"/>
              <a:t>Michelangelo the manager</a:t>
            </a:r>
          </a:p>
          <a:p>
            <a:pPr eaLnBrk="1" hangingPunct="1"/>
            <a:endParaRPr dirty="0"/>
          </a:p>
        </p:txBody>
      </p:sp>
      <p:grpSp>
        <p:nvGrpSpPr>
          <p:cNvPr id="27652" name="Group 92182"/>
          <p:cNvGrpSpPr/>
          <p:nvPr/>
        </p:nvGrpSpPr>
        <p:grpSpPr>
          <a:xfrm>
            <a:off x="5486400" y="2474913"/>
            <a:ext cx="3124200" cy="3468687"/>
            <a:chOff x="3456" y="1559"/>
            <a:chExt cx="1968" cy="2185"/>
          </a:xfrm>
        </p:grpSpPr>
        <p:pic>
          <p:nvPicPr>
            <p:cNvPr id="27655" name="Picture 92166" descr="C:\WINDOWS\Application Data\Microsoft\Media Catalog\Downloaded Clips\cl0\bl00020_.wm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23" y="1559"/>
              <a:ext cx="845" cy="218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656" name="Freeform 92181" descr="White marble"/>
            <p:cNvSpPr/>
            <p:nvPr/>
          </p:nvSpPr>
          <p:spPr>
            <a:xfrm>
              <a:off x="3526" y="2429"/>
              <a:ext cx="784" cy="1225"/>
            </a:xfrm>
            <a:custGeom>
              <a:avLst/>
              <a:gdLst>
                <a:gd name="txL" fmla="*/ 0 w 784"/>
                <a:gd name="txT" fmla="*/ 0 h 1225"/>
                <a:gd name="txR" fmla="*/ 784 w 784"/>
                <a:gd name="txB" fmla="*/ 1225 h 1225"/>
              </a:gdLst>
              <a:ahLst/>
              <a:cxnLst>
                <a:cxn ang="0">
                  <a:pos x="239" y="38"/>
                </a:cxn>
                <a:cxn ang="0">
                  <a:pos x="192" y="101"/>
                </a:cxn>
                <a:cxn ang="0">
                  <a:pos x="285" y="210"/>
                </a:cxn>
                <a:cxn ang="0">
                  <a:pos x="301" y="256"/>
                </a:cxn>
                <a:cxn ang="0">
                  <a:pos x="309" y="280"/>
                </a:cxn>
                <a:cxn ang="0">
                  <a:pos x="254" y="358"/>
                </a:cxn>
                <a:cxn ang="0">
                  <a:pos x="169" y="467"/>
                </a:cxn>
                <a:cxn ang="0">
                  <a:pos x="138" y="537"/>
                </a:cxn>
                <a:cxn ang="0">
                  <a:pos x="99" y="817"/>
                </a:cxn>
                <a:cxn ang="0">
                  <a:pos x="153" y="1206"/>
                </a:cxn>
                <a:cxn ang="0">
                  <a:pos x="472" y="1175"/>
                </a:cxn>
                <a:cxn ang="0">
                  <a:pos x="480" y="1152"/>
                </a:cxn>
                <a:cxn ang="0">
                  <a:pos x="464" y="1128"/>
                </a:cxn>
                <a:cxn ang="0">
                  <a:pos x="449" y="1050"/>
                </a:cxn>
                <a:cxn ang="0">
                  <a:pos x="480" y="910"/>
                </a:cxn>
                <a:cxn ang="0">
                  <a:pos x="511" y="825"/>
                </a:cxn>
                <a:cxn ang="0">
                  <a:pos x="558" y="980"/>
                </a:cxn>
                <a:cxn ang="0">
                  <a:pos x="566" y="1136"/>
                </a:cxn>
                <a:cxn ang="0">
                  <a:pos x="573" y="1183"/>
                </a:cxn>
                <a:cxn ang="0">
                  <a:pos x="597" y="1190"/>
                </a:cxn>
                <a:cxn ang="0">
                  <a:pos x="644" y="1206"/>
                </a:cxn>
                <a:cxn ang="0">
                  <a:pos x="776" y="1198"/>
                </a:cxn>
                <a:cxn ang="0">
                  <a:pos x="784" y="1175"/>
                </a:cxn>
                <a:cxn ang="0">
                  <a:pos x="776" y="1089"/>
                </a:cxn>
                <a:cxn ang="0">
                  <a:pos x="714" y="918"/>
                </a:cxn>
                <a:cxn ang="0">
                  <a:pos x="667" y="747"/>
                </a:cxn>
                <a:cxn ang="0">
                  <a:pos x="651" y="529"/>
                </a:cxn>
                <a:cxn ang="0">
                  <a:pos x="581" y="482"/>
                </a:cxn>
                <a:cxn ang="0">
                  <a:pos x="535" y="451"/>
                </a:cxn>
                <a:cxn ang="0">
                  <a:pos x="496" y="288"/>
                </a:cxn>
                <a:cxn ang="0">
                  <a:pos x="480" y="210"/>
                </a:cxn>
                <a:cxn ang="0">
                  <a:pos x="480" y="62"/>
                </a:cxn>
                <a:cxn ang="0">
                  <a:pos x="363" y="0"/>
                </a:cxn>
                <a:cxn ang="0">
                  <a:pos x="262" y="31"/>
                </a:cxn>
                <a:cxn ang="0">
                  <a:pos x="239" y="38"/>
                </a:cxn>
              </a:cxnLst>
              <a:rect l="txL" t="txT" r="txR" b="txB"/>
              <a:pathLst>
                <a:path w="784" h="1225">
                  <a:moveTo>
                    <a:pt x="239" y="38"/>
                  </a:moveTo>
                  <a:cubicBezTo>
                    <a:pt x="204" y="50"/>
                    <a:pt x="201" y="66"/>
                    <a:pt x="192" y="101"/>
                  </a:cubicBezTo>
                  <a:cubicBezTo>
                    <a:pt x="209" y="151"/>
                    <a:pt x="264" y="162"/>
                    <a:pt x="285" y="210"/>
                  </a:cubicBezTo>
                  <a:cubicBezTo>
                    <a:pt x="292" y="225"/>
                    <a:pt x="296" y="241"/>
                    <a:pt x="301" y="256"/>
                  </a:cubicBezTo>
                  <a:cubicBezTo>
                    <a:pt x="304" y="264"/>
                    <a:pt x="309" y="280"/>
                    <a:pt x="309" y="280"/>
                  </a:cubicBezTo>
                  <a:cubicBezTo>
                    <a:pt x="298" y="312"/>
                    <a:pt x="274" y="330"/>
                    <a:pt x="254" y="358"/>
                  </a:cubicBezTo>
                  <a:cubicBezTo>
                    <a:pt x="227" y="396"/>
                    <a:pt x="207" y="440"/>
                    <a:pt x="169" y="467"/>
                  </a:cubicBezTo>
                  <a:cubicBezTo>
                    <a:pt x="160" y="493"/>
                    <a:pt x="146" y="511"/>
                    <a:pt x="138" y="537"/>
                  </a:cubicBezTo>
                  <a:cubicBezTo>
                    <a:pt x="126" y="631"/>
                    <a:pt x="108" y="722"/>
                    <a:pt x="99" y="817"/>
                  </a:cubicBezTo>
                  <a:cubicBezTo>
                    <a:pt x="96" y="932"/>
                    <a:pt x="0" y="1166"/>
                    <a:pt x="153" y="1206"/>
                  </a:cubicBezTo>
                  <a:cubicBezTo>
                    <a:pt x="540" y="1195"/>
                    <a:pt x="329" y="1225"/>
                    <a:pt x="472" y="1175"/>
                  </a:cubicBezTo>
                  <a:cubicBezTo>
                    <a:pt x="475" y="1167"/>
                    <a:pt x="481" y="1160"/>
                    <a:pt x="480" y="1152"/>
                  </a:cubicBezTo>
                  <a:cubicBezTo>
                    <a:pt x="478" y="1143"/>
                    <a:pt x="467" y="1137"/>
                    <a:pt x="464" y="1128"/>
                  </a:cubicBezTo>
                  <a:cubicBezTo>
                    <a:pt x="455" y="1103"/>
                    <a:pt x="454" y="1076"/>
                    <a:pt x="449" y="1050"/>
                  </a:cubicBezTo>
                  <a:cubicBezTo>
                    <a:pt x="461" y="1004"/>
                    <a:pt x="468" y="956"/>
                    <a:pt x="480" y="910"/>
                  </a:cubicBezTo>
                  <a:cubicBezTo>
                    <a:pt x="488" y="881"/>
                    <a:pt x="511" y="825"/>
                    <a:pt x="511" y="825"/>
                  </a:cubicBezTo>
                  <a:cubicBezTo>
                    <a:pt x="548" y="873"/>
                    <a:pt x="550" y="919"/>
                    <a:pt x="558" y="980"/>
                  </a:cubicBezTo>
                  <a:cubicBezTo>
                    <a:pt x="561" y="1032"/>
                    <a:pt x="562" y="1084"/>
                    <a:pt x="566" y="1136"/>
                  </a:cubicBezTo>
                  <a:cubicBezTo>
                    <a:pt x="567" y="1152"/>
                    <a:pt x="565" y="1169"/>
                    <a:pt x="573" y="1183"/>
                  </a:cubicBezTo>
                  <a:cubicBezTo>
                    <a:pt x="577" y="1190"/>
                    <a:pt x="589" y="1187"/>
                    <a:pt x="597" y="1190"/>
                  </a:cubicBezTo>
                  <a:cubicBezTo>
                    <a:pt x="613" y="1195"/>
                    <a:pt x="644" y="1206"/>
                    <a:pt x="644" y="1206"/>
                  </a:cubicBezTo>
                  <a:cubicBezTo>
                    <a:pt x="688" y="1203"/>
                    <a:pt x="733" y="1208"/>
                    <a:pt x="776" y="1198"/>
                  </a:cubicBezTo>
                  <a:cubicBezTo>
                    <a:pt x="784" y="1196"/>
                    <a:pt x="784" y="1183"/>
                    <a:pt x="784" y="1175"/>
                  </a:cubicBezTo>
                  <a:cubicBezTo>
                    <a:pt x="784" y="1146"/>
                    <a:pt x="780" y="1118"/>
                    <a:pt x="776" y="1089"/>
                  </a:cubicBezTo>
                  <a:cubicBezTo>
                    <a:pt x="768" y="1029"/>
                    <a:pt x="738" y="972"/>
                    <a:pt x="714" y="918"/>
                  </a:cubicBezTo>
                  <a:cubicBezTo>
                    <a:pt x="690" y="863"/>
                    <a:pt x="677" y="805"/>
                    <a:pt x="667" y="747"/>
                  </a:cubicBezTo>
                  <a:cubicBezTo>
                    <a:pt x="664" y="674"/>
                    <a:pt x="691" y="590"/>
                    <a:pt x="651" y="529"/>
                  </a:cubicBezTo>
                  <a:cubicBezTo>
                    <a:pt x="632" y="500"/>
                    <a:pt x="608" y="497"/>
                    <a:pt x="581" y="482"/>
                  </a:cubicBezTo>
                  <a:cubicBezTo>
                    <a:pt x="565" y="473"/>
                    <a:pt x="535" y="451"/>
                    <a:pt x="535" y="451"/>
                  </a:cubicBezTo>
                  <a:cubicBezTo>
                    <a:pt x="501" y="402"/>
                    <a:pt x="507" y="346"/>
                    <a:pt x="496" y="288"/>
                  </a:cubicBezTo>
                  <a:cubicBezTo>
                    <a:pt x="491" y="262"/>
                    <a:pt x="480" y="210"/>
                    <a:pt x="480" y="210"/>
                  </a:cubicBezTo>
                  <a:cubicBezTo>
                    <a:pt x="481" y="203"/>
                    <a:pt x="498" y="95"/>
                    <a:pt x="480" y="62"/>
                  </a:cubicBezTo>
                  <a:cubicBezTo>
                    <a:pt x="466" y="38"/>
                    <a:pt x="390" y="8"/>
                    <a:pt x="363" y="0"/>
                  </a:cubicBezTo>
                  <a:cubicBezTo>
                    <a:pt x="329" y="10"/>
                    <a:pt x="296" y="21"/>
                    <a:pt x="262" y="31"/>
                  </a:cubicBezTo>
                  <a:cubicBezTo>
                    <a:pt x="254" y="33"/>
                    <a:pt x="239" y="38"/>
                    <a:pt x="239" y="38"/>
                  </a:cubicBezTo>
                  <a:close/>
                </a:path>
              </a:pathLst>
            </a:custGeom>
            <a:blipFill rotWithShape="0">
              <a:blip r:embed="rId3"/>
            </a:blip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pic>
          <p:nvPicPr>
            <p:cNvPr id="27657" name="Picture 92167" descr="c:\Program Files\Microsoft Office\Clipart\smbusbas\bd10049_.wm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/>
                </a:clrTo>
              </a:clrChange>
            </a:blip>
            <a:stretch>
              <a:fillRect/>
            </a:stretch>
          </p:blipFill>
          <p:spPr>
            <a:xfrm>
              <a:off x="3456" y="2160"/>
              <a:ext cx="1968" cy="154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7653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7654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25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93185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107632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Kontribusi </a:t>
            </a:r>
            <a:r>
              <a:rPr dirty="0"/>
              <a:t>Adam Smith’s </a:t>
            </a:r>
            <a:r>
              <a:rPr lang="en-ID" dirty="0"/>
              <a:t>terhadap perkembangan Manajemen</a:t>
            </a:r>
            <a:endParaRPr dirty="0"/>
          </a:p>
        </p:txBody>
      </p:sp>
      <p:sp>
        <p:nvSpPr>
          <p:cNvPr id="28675" name="Text Placeholder 93186"/>
          <p:cNvSpPr>
            <a:spLocks noGrp="1"/>
          </p:cNvSpPr>
          <p:nvPr>
            <p:ph idx="1"/>
          </p:nvPr>
        </p:nvSpPr>
        <p:spPr>
          <a:xfrm>
            <a:off x="533400" y="1752600"/>
            <a:ext cx="8102600" cy="42672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Menulis</a:t>
            </a:r>
            <a:r>
              <a:rPr dirty="0"/>
              <a:t> the </a:t>
            </a:r>
            <a:r>
              <a:rPr i="1" dirty="0"/>
              <a:t>Wealth of Nations</a:t>
            </a:r>
            <a:r>
              <a:rPr dirty="0"/>
              <a:t> (1776)</a:t>
            </a:r>
          </a:p>
          <a:p>
            <a:pPr lvl="1" eaLnBrk="1" hangingPunct="1"/>
            <a:r>
              <a:rPr lang="en-ID" dirty="0"/>
              <a:t>Mencetuskan manfaat ekonomis dari adanya Pembagian Kerja dalam suatu Org. atau badan.</a:t>
            </a:r>
            <a:r>
              <a:rPr dirty="0"/>
              <a:t>:</a:t>
            </a:r>
          </a:p>
          <a:p>
            <a:pPr lvl="2" eaLnBrk="1" hangingPunct="1"/>
            <a:r>
              <a:rPr lang="en-ID" dirty="0"/>
              <a:t>Kenaikan produktifitas melalui pengembangan/peningkatan kemampuan dan keahlian karyawan</a:t>
            </a:r>
            <a:r>
              <a:rPr dirty="0"/>
              <a:t>.</a:t>
            </a:r>
          </a:p>
          <a:p>
            <a:pPr lvl="2" eaLnBrk="1" hangingPunct="1"/>
            <a:r>
              <a:rPr lang="en-ID" dirty="0"/>
              <a:t>penghematan waktu yang biasanya terbuang dalam perubahan tugas</a:t>
            </a:r>
            <a:r>
              <a:rPr dirty="0"/>
              <a:t>.</a:t>
            </a:r>
          </a:p>
          <a:p>
            <a:pPr lvl="2" eaLnBrk="1" hangingPunct="1"/>
            <a:r>
              <a:rPr lang="en-ID" dirty="0"/>
              <a:t>Pembuatan penemuan alat hemat-SDM</a:t>
            </a:r>
            <a:r>
              <a:rPr dirty="0"/>
              <a:t>. </a:t>
            </a:r>
          </a:p>
        </p:txBody>
      </p:sp>
      <p:sp>
        <p:nvSpPr>
          <p:cNvPr id="28676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8677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26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94209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107632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Pengaruh revolusi Industri terhadap penerapan manajemen</a:t>
            </a:r>
            <a:endParaRPr dirty="0"/>
          </a:p>
        </p:txBody>
      </p:sp>
      <p:sp>
        <p:nvSpPr>
          <p:cNvPr id="29699" name="Text Placeholder 94210"/>
          <p:cNvSpPr>
            <a:spLocks noGrp="1"/>
          </p:cNvSpPr>
          <p:nvPr>
            <p:ph idx="1"/>
          </p:nvPr>
        </p:nvSpPr>
        <p:spPr>
          <a:xfrm>
            <a:off x="533400" y="1905000"/>
            <a:ext cx="8102600" cy="41148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Revolusi Industri</a:t>
            </a:r>
          </a:p>
          <a:p>
            <a:pPr lvl="1" eaLnBrk="1" hangingPunct="1"/>
            <a:r>
              <a:rPr lang="en-ID" dirty="0"/>
              <a:t>Tenaga Mesin mulai menggantikan tenaga manusia</a:t>
            </a:r>
            <a:endParaRPr dirty="0"/>
          </a:p>
          <a:p>
            <a:pPr lvl="2" eaLnBrk="1" hangingPunct="1"/>
            <a:r>
              <a:rPr lang="en-ID" dirty="0"/>
              <a:t>Menghasilkan produksi massal barang-barang ekonomis</a:t>
            </a:r>
            <a:endParaRPr dirty="0"/>
          </a:p>
          <a:p>
            <a:pPr lvl="1" eaLnBrk="1" hangingPunct="1"/>
            <a:r>
              <a:rPr lang="en-ID" dirty="0"/>
              <a:t>Sistem transportasi yang lebih canggih dan hemat biaya mulai mudah diperoleh</a:t>
            </a:r>
            <a:endParaRPr dirty="0"/>
          </a:p>
          <a:p>
            <a:pPr lvl="2" eaLnBrk="1" hangingPunct="1"/>
            <a:r>
              <a:rPr lang="en-ID" dirty="0"/>
              <a:t>Menciptakan pasar barang yang lebih luar</a:t>
            </a:r>
            <a:r>
              <a:rPr dirty="0"/>
              <a:t>.</a:t>
            </a:r>
          </a:p>
          <a:p>
            <a:pPr lvl="1" eaLnBrk="1" hangingPunct="1"/>
            <a:r>
              <a:rPr lang="en-ID" dirty="0"/>
              <a:t>Org. skala besar mulai dikembangkan untuk memenuhi pangsa pasar yang lebih besar</a:t>
            </a:r>
            <a:endParaRPr dirty="0"/>
          </a:p>
          <a:p>
            <a:pPr lvl="2" eaLnBrk="1" hangingPunct="1"/>
            <a:r>
              <a:rPr lang="en-ID" dirty="0"/>
              <a:t>Kebutuhan akan terapan manajemen yang telah diformulasikan</a:t>
            </a:r>
            <a:r>
              <a:rPr dirty="0"/>
              <a:t>.</a:t>
            </a:r>
          </a:p>
        </p:txBody>
      </p:sp>
      <p:sp>
        <p:nvSpPr>
          <p:cNvPr id="29700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9701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27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95233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Kontribusi Klasik</a:t>
            </a:r>
            <a:endParaRPr dirty="0"/>
          </a:p>
        </p:txBody>
      </p:sp>
      <p:sp>
        <p:nvSpPr>
          <p:cNvPr id="30723" name="Text Placeholder 95234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Pendekatan Klasik</a:t>
            </a:r>
            <a:endParaRPr dirty="0"/>
          </a:p>
          <a:p>
            <a:pPr lvl="1" eaLnBrk="1" hangingPunct="1"/>
            <a:r>
              <a:rPr lang="en-ID" dirty="0"/>
              <a:t>Mulai muncul istilah/penjabaran dari teori</a:t>
            </a:r>
            <a:r>
              <a:rPr dirty="0"/>
              <a:t> scientific management  and t</a:t>
            </a:r>
            <a:r>
              <a:rPr lang="en-ID" dirty="0"/>
              <a:t>eori </a:t>
            </a:r>
            <a:r>
              <a:rPr dirty="0"/>
              <a:t>general administrative .</a:t>
            </a:r>
          </a:p>
          <a:p>
            <a:pPr lvl="2" eaLnBrk="1" hangingPunct="1"/>
            <a:r>
              <a:rPr dirty="0"/>
              <a:t>Scientific management theorists</a:t>
            </a:r>
          </a:p>
          <a:p>
            <a:pPr lvl="3" eaLnBrk="1" hangingPunct="1"/>
            <a:r>
              <a:rPr dirty="0"/>
              <a:t>Fredrick W. Taylor, Frank and Lillian Gilbreth, and Henry Gantt</a:t>
            </a:r>
          </a:p>
          <a:p>
            <a:pPr lvl="2" eaLnBrk="1" hangingPunct="1"/>
            <a:r>
              <a:rPr dirty="0"/>
              <a:t>General administrative theorists</a:t>
            </a:r>
          </a:p>
          <a:p>
            <a:pPr lvl="3" eaLnBrk="1" hangingPunct="1"/>
            <a:r>
              <a:rPr dirty="0"/>
              <a:t>Henri Fayol and Max Weber</a:t>
            </a:r>
          </a:p>
        </p:txBody>
      </p:sp>
      <p:sp>
        <p:nvSpPr>
          <p:cNvPr id="30724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25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28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96257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dirty="0"/>
              <a:t>Scientific Management</a:t>
            </a:r>
          </a:p>
        </p:txBody>
      </p:sp>
      <p:sp>
        <p:nvSpPr>
          <p:cNvPr id="31747" name="Text Placeholder 96258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Frederick W. Taylor</a:t>
            </a:r>
          </a:p>
          <a:p>
            <a:pPr lvl="1" eaLnBrk="1" hangingPunct="1"/>
            <a:r>
              <a:rPr dirty="0"/>
              <a:t>The Principles of Scientific Management (1911)</a:t>
            </a:r>
          </a:p>
          <a:p>
            <a:pPr lvl="2" eaLnBrk="1" hangingPunct="1"/>
            <a:r>
              <a:rPr dirty="0"/>
              <a:t>Advocated the use of the scientific method to define the “one best way” for a job to be done</a:t>
            </a:r>
          </a:p>
          <a:p>
            <a:pPr lvl="1" eaLnBrk="1" hangingPunct="1"/>
            <a:r>
              <a:rPr dirty="0"/>
              <a:t>Believed that increased efficiency could be achieved by selecting the right people for the job and training them to do it precisely in the one best way.</a:t>
            </a:r>
          </a:p>
          <a:p>
            <a:pPr lvl="1" eaLnBrk="1" hangingPunct="1"/>
            <a:r>
              <a:rPr dirty="0"/>
              <a:t>To motivate workers, he favored incentive wage plans.</a:t>
            </a:r>
          </a:p>
          <a:p>
            <a:pPr lvl="1" eaLnBrk="1" hangingPunct="1"/>
            <a:r>
              <a:rPr dirty="0"/>
              <a:t>Separated managerial work from operative work.</a:t>
            </a:r>
          </a:p>
        </p:txBody>
      </p:sp>
      <p:sp>
        <p:nvSpPr>
          <p:cNvPr id="31748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1749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29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76801"/>
          <p:cNvSpPr>
            <a:spLocks noGrp="1"/>
          </p:cNvSpPr>
          <p:nvPr>
            <p:ph type="title"/>
          </p:nvPr>
        </p:nvSpPr>
        <p:spPr>
          <a:xfrm>
            <a:off x="533400" y="493713"/>
            <a:ext cx="8077200" cy="1714500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ID" b="0" dirty="0">
                <a:solidFill>
                  <a:srgbClr val="996633"/>
                </a:solidFill>
                <a:sym typeface="+mn-ea"/>
              </a:rPr>
              <a:t>Tujuan pembelajaran</a:t>
            </a:r>
            <a:r>
              <a:rPr b="0" dirty="0">
                <a:solidFill>
                  <a:srgbClr val="996633"/>
                </a:solidFill>
              </a:rPr>
              <a:t>(cont’d)</a:t>
            </a:r>
            <a:r>
              <a:rPr dirty="0">
                <a:solidFill>
                  <a:srgbClr val="996633"/>
                </a:solidFill>
              </a:rPr>
              <a:t/>
            </a:r>
            <a:br>
              <a:rPr dirty="0">
                <a:solidFill>
                  <a:srgbClr val="996633"/>
                </a:solidFill>
              </a:rPr>
            </a:br>
            <a:r>
              <a:rPr lang="en-ID" i="1" dirty="0">
                <a:solidFill>
                  <a:srgbClr val="0066CC"/>
                </a:solidFill>
                <a:latin typeface="Times New Roman" panose="02020603050405020304" pitchFamily="18" charset="0"/>
                <a:sym typeface="+mn-ea"/>
              </a:rPr>
              <a:t>Setelah membaca Bab ini, siswa mampu :</a:t>
            </a:r>
            <a:r>
              <a:rPr lang="en-ID" i="1" dirty="0">
                <a:solidFill>
                  <a:srgbClr val="0066CC"/>
                </a:solidFill>
                <a:latin typeface="Times New Roman" panose="02020603050405020304" pitchFamily="18" charset="0"/>
              </a:rPr>
              <a:t/>
            </a:r>
            <a:br>
              <a:rPr lang="en-ID" i="1" dirty="0">
                <a:solidFill>
                  <a:srgbClr val="0066CC"/>
                </a:solidFill>
                <a:latin typeface="Times New Roman" panose="02020603050405020304" pitchFamily="18" charset="0"/>
              </a:rPr>
            </a:br>
            <a:r>
              <a:rPr i="1" dirty="0">
                <a:solidFill>
                  <a:srgbClr val="0066CC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6803" name="Content Placeholder 76802"/>
          <p:cNvSpPr>
            <a:spLocks noGrp="1"/>
          </p:cNvSpPr>
          <p:nvPr>
            <p:ph idx="1"/>
          </p:nvPr>
        </p:nvSpPr>
        <p:spPr>
          <a:xfrm>
            <a:off x="749300" y="1752600"/>
            <a:ext cx="7645400" cy="4267200"/>
          </a:xfrm>
        </p:spPr>
        <p:txBody>
          <a:bodyPr vert="horz" wrap="square" lIns="91440" tIns="45720" rIns="91440" bIns="45720" anchor="t"/>
          <a:lstStyle/>
          <a:p>
            <a:pPr marL="533400" indent="-533400" eaLnBrk="1" hangingPunct="1">
              <a:spcBef>
                <a:spcPct val="40000"/>
              </a:spcBef>
              <a:buFont typeface="Arial" panose="020B0604020202020204" pitchFamily="34" charset="0"/>
              <a:buAutoNum type="arabicPeriod" startAt="6"/>
            </a:pPr>
            <a:r>
              <a:rPr lang="en-ID" sz="2400" b="1" dirty="0">
                <a:solidFill>
                  <a:schemeClr val="tx1"/>
                </a:solidFill>
              </a:rPr>
              <a:t>Menyimpulkan peran inti dari seorang manajer</a:t>
            </a:r>
            <a:r>
              <a:rPr sz="2400" b="1" dirty="0">
                <a:solidFill>
                  <a:schemeClr val="tx1"/>
                </a:solidFill>
              </a:rPr>
              <a:t>.</a:t>
            </a:r>
          </a:p>
          <a:p>
            <a:pPr marL="533400" indent="-533400" eaLnBrk="1" hangingPunct="1">
              <a:spcBef>
                <a:spcPct val="40000"/>
              </a:spcBef>
              <a:buFont typeface="Arial" panose="020B0604020202020204" pitchFamily="34" charset="0"/>
              <a:buAutoNum type="arabicPeriod" startAt="6"/>
            </a:pPr>
            <a:r>
              <a:rPr sz="2400" b="1" dirty="0">
                <a:solidFill>
                  <a:schemeClr val="tx1"/>
                </a:solidFill>
              </a:rPr>
              <a:t>Discuss whether the manager’s job is generic.</a:t>
            </a:r>
          </a:p>
          <a:p>
            <a:pPr marL="533400" indent="-533400" eaLnBrk="1" hangingPunct="1">
              <a:spcBef>
                <a:spcPct val="40000"/>
              </a:spcBef>
              <a:buFont typeface="Arial" panose="020B0604020202020204" pitchFamily="34" charset="0"/>
              <a:buAutoNum type="arabicPeriod" startAt="6"/>
            </a:pPr>
            <a:r>
              <a:rPr lang="en-ID" sz="2400" b="1" dirty="0">
                <a:solidFill>
                  <a:schemeClr val="tx1"/>
                </a:solidFill>
              </a:rPr>
              <a:t>Menjabarkan 4 kemampuan general yang dibutuhkan untuk menjadi manajer yang sukses</a:t>
            </a:r>
            <a:r>
              <a:rPr sz="2400" b="1" dirty="0">
                <a:solidFill>
                  <a:schemeClr val="tx1"/>
                </a:solidFill>
              </a:rPr>
              <a:t>.</a:t>
            </a:r>
          </a:p>
          <a:p>
            <a:pPr marL="533400" indent="-533400" eaLnBrk="1" hangingPunct="1">
              <a:spcBef>
                <a:spcPct val="40000"/>
              </a:spcBef>
              <a:buFont typeface="Arial" panose="020B0604020202020204" pitchFamily="34" charset="0"/>
              <a:buAutoNum type="arabicPeriod" startAt="6"/>
            </a:pPr>
            <a:r>
              <a:rPr lang="en-ID" sz="2400" b="1" dirty="0">
                <a:solidFill>
                  <a:schemeClr val="tx1"/>
                </a:solidFill>
              </a:rPr>
              <a:t>Menjabarkan pentingnya mempelajari manajemen</a:t>
            </a:r>
            <a:r>
              <a:rPr sz="2400" b="1" dirty="0">
                <a:solidFill>
                  <a:schemeClr val="tx1"/>
                </a:solidFill>
              </a:rPr>
              <a:t>.</a:t>
            </a:r>
          </a:p>
          <a:p>
            <a:pPr marL="533400" indent="-533400" eaLnBrk="1" hangingPunct="1">
              <a:spcBef>
                <a:spcPct val="40000"/>
              </a:spcBef>
              <a:buFont typeface="Arial" panose="020B0604020202020204" pitchFamily="34" charset="0"/>
              <a:buAutoNum type="arabicPeriod" startAt="6"/>
            </a:pPr>
            <a:r>
              <a:rPr lang="en-ID" sz="2400" b="1" dirty="0">
                <a:solidFill>
                  <a:schemeClr val="tx1"/>
                </a:solidFill>
              </a:rPr>
              <a:t>Mengidetifikasi hubungan antara </a:t>
            </a:r>
            <a:r>
              <a:rPr sz="2400" b="1" dirty="0">
                <a:solidFill>
                  <a:schemeClr val="tx1"/>
                </a:solidFill>
              </a:rPr>
              <a:t> popular humanities and social science </a:t>
            </a:r>
            <a:r>
              <a:rPr lang="en-ID" sz="2400" b="1" dirty="0">
                <a:solidFill>
                  <a:schemeClr val="tx1"/>
                </a:solidFill>
              </a:rPr>
              <a:t>dalam terapan manajemn</a:t>
            </a:r>
          </a:p>
        </p:txBody>
      </p:sp>
      <p:sp>
        <p:nvSpPr>
          <p:cNvPr id="5124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125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97281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21970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sz="2800" dirty="0"/>
              <a:t>4 prinsip Manajemen oleh </a:t>
            </a:r>
            <a:r>
              <a:rPr sz="2800" dirty="0"/>
              <a:t>Taylor’s </a:t>
            </a:r>
          </a:p>
        </p:txBody>
      </p:sp>
      <p:sp>
        <p:nvSpPr>
          <p:cNvPr id="32771" name="Text Placeholder 9728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>
              <a:spcBef>
                <a:spcPct val="60000"/>
              </a:spcBef>
            </a:pPr>
            <a:r>
              <a:rPr lang="en-ID" sz="2000" dirty="0"/>
              <a:t>Mengembangkan ilmu untuk masing-masing elemen dari tugas/pekerjaan individu, yang menggantikan metode aturan lama</a:t>
            </a:r>
            <a:r>
              <a:rPr sz="2000" dirty="0"/>
              <a:t>.</a:t>
            </a:r>
          </a:p>
          <a:p>
            <a:pPr eaLnBrk="1" hangingPunct="1">
              <a:spcBef>
                <a:spcPct val="60000"/>
              </a:spcBef>
            </a:pPr>
            <a:r>
              <a:rPr lang="en-ID" sz="2000" dirty="0"/>
              <a:t>Memilih dan melatih, mengajar, dan mengembangkan karyawan secara ilmiah. (Dahulu, para karyawan memilih sendiri jenis pekerjaan mereka dan berlatih otodidak)</a:t>
            </a:r>
          </a:p>
          <a:p>
            <a:pPr eaLnBrk="1" hangingPunct="1">
              <a:spcBef>
                <a:spcPct val="60000"/>
              </a:spcBef>
            </a:pPr>
            <a:r>
              <a:rPr lang="en-ID" sz="2000" dirty="0"/>
              <a:t>menjalin kerjasama dengan karyawan secara sungguh-sungguh sehingga dapat dipastikan seluruh pekerjaan berjalan sesuai prinsip ilmiah yang telah dikembangkan.</a:t>
            </a:r>
            <a:endParaRPr sz="2000" dirty="0"/>
          </a:p>
          <a:p>
            <a:pPr eaLnBrk="1" hangingPunct="1">
              <a:spcBef>
                <a:spcPct val="60000"/>
              </a:spcBef>
            </a:pPr>
            <a:r>
              <a:rPr lang="en-ID" sz="2000" dirty="0"/>
              <a:t>Membagi tugas dan tanggung jawab hampir sama rata antara mnajemen dan karyawan. Manajemen mengambil alih jenis pekerjaan yang sekiranya akan lebih tepat dilakukan oleh mereka dibandingkan oleh karyawan.</a:t>
            </a:r>
            <a:r>
              <a:rPr sz="2000" dirty="0"/>
              <a:t> (</a:t>
            </a:r>
            <a:r>
              <a:rPr lang="en-ID" sz="2000" dirty="0"/>
              <a:t>Dahulu hampir semua tugas dan tanggung jawab diserahkan ke karyawan)</a:t>
            </a:r>
            <a:endParaRPr sz="2000" dirty="0"/>
          </a:p>
        </p:txBody>
      </p:sp>
      <p:sp>
        <p:nvSpPr>
          <p:cNvPr id="32772" name="Text Box 97283"/>
          <p:cNvSpPr txBox="1"/>
          <p:nvPr/>
        </p:nvSpPr>
        <p:spPr>
          <a:xfrm>
            <a:off x="7350125" y="6019800"/>
            <a:ext cx="1233488" cy="274638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HM–1</a:t>
            </a:r>
          </a:p>
        </p:txBody>
      </p:sp>
      <p:sp>
        <p:nvSpPr>
          <p:cNvPr id="32773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2774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30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98305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Pencetus </a:t>
            </a:r>
            <a:r>
              <a:rPr dirty="0"/>
              <a:t>Scientific Management </a:t>
            </a:r>
          </a:p>
        </p:txBody>
      </p:sp>
      <p:sp>
        <p:nvSpPr>
          <p:cNvPr id="33795" name="Text Placeholder 9830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Frank and Lillian Gilbreth</a:t>
            </a:r>
          </a:p>
          <a:p>
            <a:pPr lvl="1" eaLnBrk="1" hangingPunct="1"/>
            <a:r>
              <a:rPr dirty="0"/>
              <a:t>Bricklaying efficiency improvements</a:t>
            </a:r>
          </a:p>
          <a:p>
            <a:pPr lvl="1" eaLnBrk="1" hangingPunct="1"/>
            <a:r>
              <a:rPr dirty="0"/>
              <a:t>Time and motion studies (therbligs)</a:t>
            </a:r>
          </a:p>
          <a:p>
            <a:pPr eaLnBrk="1" hangingPunct="1"/>
            <a:r>
              <a:rPr dirty="0"/>
              <a:t>Henry Gantt</a:t>
            </a:r>
          </a:p>
          <a:p>
            <a:pPr lvl="1" eaLnBrk="1" hangingPunct="1"/>
            <a:r>
              <a:rPr dirty="0"/>
              <a:t>Incentive compensation systems</a:t>
            </a:r>
          </a:p>
          <a:p>
            <a:pPr lvl="1" eaLnBrk="1" hangingPunct="1"/>
            <a:r>
              <a:rPr dirty="0"/>
              <a:t>Gantt chart for scheduling work operations</a:t>
            </a:r>
          </a:p>
        </p:txBody>
      </p:sp>
      <p:sp>
        <p:nvSpPr>
          <p:cNvPr id="33796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3797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31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99329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dirty="0"/>
              <a:t>Administrative Management</a:t>
            </a:r>
          </a:p>
        </p:txBody>
      </p:sp>
      <p:sp>
        <p:nvSpPr>
          <p:cNvPr id="34819" name="Text Placeholder 99330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General administrative theorists</a:t>
            </a:r>
          </a:p>
          <a:p>
            <a:pPr lvl="1" eaLnBrk="1" hangingPunct="1"/>
            <a:r>
              <a:rPr lang="en-ID" dirty="0"/>
              <a:t>Penulis yang mengembangkan teori general atas apa tugas seorang manajer dan apa yang terkandung dalam terapana manajemen yang baik</a:t>
            </a:r>
            <a:endParaRPr dirty="0"/>
          </a:p>
          <a:p>
            <a:pPr lvl="1" eaLnBrk="1" hangingPunct="1"/>
            <a:r>
              <a:rPr dirty="0"/>
              <a:t>Henri Fayol (France)</a:t>
            </a:r>
          </a:p>
          <a:p>
            <a:pPr lvl="2" eaLnBrk="1" hangingPunct="1"/>
            <a:r>
              <a:rPr lang="en-ID" i="1" dirty="0"/>
              <a:t>14 prinsip manajemen</a:t>
            </a:r>
            <a:r>
              <a:rPr dirty="0"/>
              <a:t>: </a:t>
            </a:r>
            <a:r>
              <a:rPr lang="en-ID" dirty="0"/>
              <a:t>Prinsip fundamental atau universal dari terapan manajemen</a:t>
            </a:r>
            <a:endParaRPr dirty="0"/>
          </a:p>
          <a:p>
            <a:pPr lvl="1" eaLnBrk="1" hangingPunct="1"/>
            <a:r>
              <a:rPr dirty="0"/>
              <a:t>Max Weber (Germany)</a:t>
            </a:r>
          </a:p>
          <a:p>
            <a:pPr lvl="2" eaLnBrk="1" hangingPunct="1"/>
            <a:r>
              <a:rPr lang="en-ID" dirty="0"/>
              <a:t>birokrasi</a:t>
            </a:r>
            <a:r>
              <a:rPr dirty="0"/>
              <a:t>: </a:t>
            </a:r>
            <a:r>
              <a:rPr lang="en-ID" dirty="0"/>
              <a:t>suatu Org. yang ideal dapat dilihat dari adanya pembagian kerja, hirarki yang jelas, regulasi dan aturan yang detail, dan hubungan antar pekerja yang harmonis</a:t>
            </a:r>
            <a:endParaRPr dirty="0"/>
          </a:p>
        </p:txBody>
      </p:sp>
      <p:sp>
        <p:nvSpPr>
          <p:cNvPr id="34820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4821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32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00353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21970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sz="2800" dirty="0"/>
              <a:t>14 prinsip Manajemen oleh </a:t>
            </a:r>
            <a:r>
              <a:rPr sz="2800" dirty="0"/>
              <a:t>Fayol’s </a:t>
            </a:r>
          </a:p>
        </p:txBody>
      </p:sp>
      <p:sp>
        <p:nvSpPr>
          <p:cNvPr id="35843" name="Text Placeholder 100354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3975100" cy="4648200"/>
          </a:xfrm>
        </p:spPr>
        <p:txBody>
          <a:bodyPr vert="horz" wrap="square" lIns="91440" tIns="45720" rIns="91440" bIns="45720" anchor="t"/>
          <a:lstStyle/>
          <a:p>
            <a:pPr eaLnBrk="1" hangingPunct="1">
              <a:spcBef>
                <a:spcPct val="50000"/>
              </a:spcBef>
            </a:pPr>
            <a:r>
              <a:rPr sz="2400" b="1" dirty="0"/>
              <a:t>Division of work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Authority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Discipline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Unity of command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Unity of direction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Subordination of the individual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Remuneration</a:t>
            </a:r>
          </a:p>
        </p:txBody>
      </p:sp>
      <p:sp>
        <p:nvSpPr>
          <p:cNvPr id="35844" name="Text Placeholder 100355"/>
          <p:cNvSpPr>
            <a:spLocks noGrp="1"/>
          </p:cNvSpPr>
          <p:nvPr>
            <p:ph sz="half" idx="2"/>
          </p:nvPr>
        </p:nvSpPr>
        <p:spPr>
          <a:xfrm>
            <a:off x="4660900" y="1371600"/>
            <a:ext cx="3975100" cy="4648200"/>
          </a:xfrm>
        </p:spPr>
        <p:txBody>
          <a:bodyPr vert="horz" wrap="square" lIns="91440" tIns="45720" rIns="91440" bIns="45720" anchor="t"/>
          <a:lstStyle/>
          <a:p>
            <a:pPr eaLnBrk="1" hangingPunct="1">
              <a:spcBef>
                <a:spcPct val="50000"/>
              </a:spcBef>
            </a:pPr>
            <a:r>
              <a:rPr sz="2400" b="1" dirty="0"/>
              <a:t>Centralization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Scalar chain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Order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Equity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Stability of tenure of personnel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Initiative</a:t>
            </a:r>
          </a:p>
          <a:p>
            <a:pPr eaLnBrk="1" hangingPunct="1">
              <a:spcBef>
                <a:spcPct val="50000"/>
              </a:spcBef>
            </a:pPr>
            <a:r>
              <a:rPr sz="2400" b="1" dirty="0"/>
              <a:t>Esprit de corps</a:t>
            </a:r>
          </a:p>
        </p:txBody>
      </p:sp>
      <p:sp>
        <p:nvSpPr>
          <p:cNvPr id="35845" name="Text Box 100356"/>
          <p:cNvSpPr txBox="1"/>
          <p:nvPr/>
        </p:nvSpPr>
        <p:spPr>
          <a:xfrm>
            <a:off x="7350125" y="6019800"/>
            <a:ext cx="1233488" cy="274638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HM–2</a:t>
            </a:r>
          </a:p>
        </p:txBody>
      </p:sp>
      <p:sp>
        <p:nvSpPr>
          <p:cNvPr id="35846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5847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33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01379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Birokrasi Ideal oleh </a:t>
            </a:r>
            <a:r>
              <a:rPr dirty="0"/>
              <a:t>Weber’s </a:t>
            </a:r>
          </a:p>
        </p:txBody>
      </p:sp>
      <p:sp>
        <p:nvSpPr>
          <p:cNvPr id="36867" name="Text Placeholder 101380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Division of Labor</a:t>
            </a:r>
          </a:p>
          <a:p>
            <a:pPr eaLnBrk="1" hangingPunct="1"/>
            <a:r>
              <a:rPr dirty="0"/>
              <a:t>Authority Hierarchy</a:t>
            </a:r>
          </a:p>
          <a:p>
            <a:pPr eaLnBrk="1" hangingPunct="1"/>
            <a:r>
              <a:rPr dirty="0"/>
              <a:t>Formal Selection</a:t>
            </a:r>
          </a:p>
          <a:p>
            <a:pPr eaLnBrk="1" hangingPunct="1"/>
            <a:r>
              <a:rPr dirty="0"/>
              <a:t>Formal Rules and Regulations</a:t>
            </a:r>
          </a:p>
          <a:p>
            <a:pPr eaLnBrk="1" hangingPunct="1"/>
            <a:r>
              <a:rPr dirty="0"/>
              <a:t>Impersonality</a:t>
            </a:r>
          </a:p>
          <a:p>
            <a:pPr eaLnBrk="1" hangingPunct="1"/>
            <a:r>
              <a:rPr dirty="0"/>
              <a:t>Career Orientation</a:t>
            </a:r>
          </a:p>
        </p:txBody>
      </p:sp>
      <p:grpSp>
        <p:nvGrpSpPr>
          <p:cNvPr id="36868" name="Group 101514"/>
          <p:cNvGrpSpPr/>
          <p:nvPr/>
        </p:nvGrpSpPr>
        <p:grpSpPr>
          <a:xfrm flipH="1">
            <a:off x="5049838" y="2514600"/>
            <a:ext cx="3130550" cy="3359150"/>
            <a:chOff x="3181" y="1747"/>
            <a:chExt cx="1972" cy="2116"/>
          </a:xfrm>
        </p:grpSpPr>
        <p:sp>
          <p:nvSpPr>
            <p:cNvPr id="36872" name="Freeform 101382"/>
            <p:cNvSpPr/>
            <p:nvPr/>
          </p:nvSpPr>
          <p:spPr>
            <a:xfrm>
              <a:off x="3181" y="1747"/>
              <a:ext cx="1972" cy="2116"/>
            </a:xfrm>
            <a:custGeom>
              <a:avLst/>
              <a:gdLst>
                <a:gd name="txL" fmla="*/ 0 w 3943"/>
                <a:gd name="txT" fmla="*/ 0 h 4232"/>
                <a:gd name="txR" fmla="*/ 3943 w 3943"/>
                <a:gd name="txB" fmla="*/ 4232 h 4232"/>
              </a:gdLst>
              <a:ahLst/>
              <a:cxnLst>
                <a:cxn ang="0">
                  <a:pos x="1452" y="51"/>
                </a:cxn>
                <a:cxn ang="0">
                  <a:pos x="1637" y="205"/>
                </a:cxn>
                <a:cxn ang="0">
                  <a:pos x="1589" y="310"/>
                </a:cxn>
                <a:cxn ang="0">
                  <a:pos x="1572" y="449"/>
                </a:cxn>
                <a:cxn ang="0">
                  <a:pos x="1551" y="591"/>
                </a:cxn>
                <a:cxn ang="0">
                  <a:pos x="1684" y="705"/>
                </a:cxn>
                <a:cxn ang="0">
                  <a:pos x="1937" y="859"/>
                </a:cxn>
                <a:cxn ang="0">
                  <a:pos x="2304" y="1175"/>
                </a:cxn>
                <a:cxn ang="0">
                  <a:pos x="2804" y="1373"/>
                </a:cxn>
                <a:cxn ang="0">
                  <a:pos x="2996" y="1445"/>
                </a:cxn>
                <a:cxn ang="0">
                  <a:pos x="3049" y="1610"/>
                </a:cxn>
                <a:cxn ang="0">
                  <a:pos x="3011" y="1719"/>
                </a:cxn>
                <a:cxn ang="0">
                  <a:pos x="2928" y="1852"/>
                </a:cxn>
                <a:cxn ang="0">
                  <a:pos x="2922" y="2150"/>
                </a:cxn>
                <a:cxn ang="0">
                  <a:pos x="2952" y="2551"/>
                </a:cxn>
                <a:cxn ang="0">
                  <a:pos x="3013" y="2686"/>
                </a:cxn>
                <a:cxn ang="0">
                  <a:pos x="3114" y="2738"/>
                </a:cxn>
                <a:cxn ang="0">
                  <a:pos x="3272" y="2797"/>
                </a:cxn>
                <a:cxn ang="0">
                  <a:pos x="3420" y="2850"/>
                </a:cxn>
                <a:cxn ang="0">
                  <a:pos x="3475" y="2909"/>
                </a:cxn>
                <a:cxn ang="0">
                  <a:pos x="3439" y="3013"/>
                </a:cxn>
                <a:cxn ang="0">
                  <a:pos x="3462" y="3173"/>
                </a:cxn>
                <a:cxn ang="0">
                  <a:pos x="3489" y="3321"/>
                </a:cxn>
                <a:cxn ang="0">
                  <a:pos x="3572" y="3420"/>
                </a:cxn>
                <a:cxn ang="0">
                  <a:pos x="3770" y="3477"/>
                </a:cxn>
                <a:cxn ang="0">
                  <a:pos x="3928" y="3586"/>
                </a:cxn>
                <a:cxn ang="0">
                  <a:pos x="3941" y="3840"/>
                </a:cxn>
                <a:cxn ang="0">
                  <a:pos x="3894" y="4021"/>
                </a:cxn>
                <a:cxn ang="0">
                  <a:pos x="3766" y="4051"/>
                </a:cxn>
                <a:cxn ang="0">
                  <a:pos x="3673" y="4165"/>
                </a:cxn>
                <a:cxn ang="0">
                  <a:pos x="3521" y="4226"/>
                </a:cxn>
                <a:cxn ang="0">
                  <a:pos x="3122" y="4129"/>
                </a:cxn>
                <a:cxn ang="0">
                  <a:pos x="2644" y="4097"/>
                </a:cxn>
                <a:cxn ang="0">
                  <a:pos x="1981" y="3998"/>
                </a:cxn>
                <a:cxn ang="0">
                  <a:pos x="1439" y="3992"/>
                </a:cxn>
                <a:cxn ang="0">
                  <a:pos x="1346" y="4059"/>
                </a:cxn>
                <a:cxn ang="0">
                  <a:pos x="1230" y="4089"/>
                </a:cxn>
                <a:cxn ang="0">
                  <a:pos x="1055" y="3998"/>
                </a:cxn>
                <a:cxn ang="0">
                  <a:pos x="815" y="3903"/>
                </a:cxn>
                <a:cxn ang="0">
                  <a:pos x="538" y="3799"/>
                </a:cxn>
                <a:cxn ang="0">
                  <a:pos x="418" y="3690"/>
                </a:cxn>
                <a:cxn ang="0">
                  <a:pos x="405" y="3462"/>
                </a:cxn>
                <a:cxn ang="0">
                  <a:pos x="313" y="2865"/>
                </a:cxn>
                <a:cxn ang="0">
                  <a:pos x="176" y="2466"/>
                </a:cxn>
                <a:cxn ang="0">
                  <a:pos x="142" y="2302"/>
                </a:cxn>
                <a:cxn ang="0">
                  <a:pos x="175" y="2183"/>
                </a:cxn>
                <a:cxn ang="0">
                  <a:pos x="249" y="2086"/>
                </a:cxn>
                <a:cxn ang="0">
                  <a:pos x="70" y="1662"/>
                </a:cxn>
                <a:cxn ang="0">
                  <a:pos x="21" y="1131"/>
                </a:cxn>
                <a:cxn ang="0">
                  <a:pos x="289" y="694"/>
                </a:cxn>
                <a:cxn ang="0">
                  <a:pos x="661" y="525"/>
                </a:cxn>
                <a:cxn ang="0">
                  <a:pos x="756" y="517"/>
                </a:cxn>
                <a:cxn ang="0">
                  <a:pos x="876" y="553"/>
                </a:cxn>
                <a:cxn ang="0">
                  <a:pos x="1024" y="612"/>
                </a:cxn>
                <a:cxn ang="0">
                  <a:pos x="1064" y="447"/>
                </a:cxn>
                <a:cxn ang="0">
                  <a:pos x="1034" y="234"/>
                </a:cxn>
                <a:cxn ang="0">
                  <a:pos x="1120" y="87"/>
                </a:cxn>
                <a:cxn ang="0">
                  <a:pos x="1235" y="2"/>
                </a:cxn>
              </a:cxnLst>
              <a:rect l="txL" t="txT" r="txR" b="txB"/>
              <a:pathLst>
                <a:path w="3943" h="4232">
                  <a:moveTo>
                    <a:pt x="1235" y="2"/>
                  </a:moveTo>
                  <a:lnTo>
                    <a:pt x="1264" y="0"/>
                  </a:lnTo>
                  <a:lnTo>
                    <a:pt x="1293" y="2"/>
                  </a:lnTo>
                  <a:lnTo>
                    <a:pt x="1319" y="6"/>
                  </a:lnTo>
                  <a:lnTo>
                    <a:pt x="1348" y="11"/>
                  </a:lnTo>
                  <a:lnTo>
                    <a:pt x="1374" y="19"/>
                  </a:lnTo>
                  <a:lnTo>
                    <a:pt x="1401" y="27"/>
                  </a:lnTo>
                  <a:lnTo>
                    <a:pt x="1426" y="38"/>
                  </a:lnTo>
                  <a:lnTo>
                    <a:pt x="1452" y="51"/>
                  </a:lnTo>
                  <a:lnTo>
                    <a:pt x="1477" y="63"/>
                  </a:lnTo>
                  <a:lnTo>
                    <a:pt x="1502" y="78"/>
                  </a:lnTo>
                  <a:lnTo>
                    <a:pt x="1524" y="93"/>
                  </a:lnTo>
                  <a:lnTo>
                    <a:pt x="1547" y="112"/>
                  </a:lnTo>
                  <a:lnTo>
                    <a:pt x="1566" y="129"/>
                  </a:lnTo>
                  <a:lnTo>
                    <a:pt x="1587" y="150"/>
                  </a:lnTo>
                  <a:lnTo>
                    <a:pt x="1606" y="173"/>
                  </a:lnTo>
                  <a:lnTo>
                    <a:pt x="1627" y="196"/>
                  </a:lnTo>
                  <a:lnTo>
                    <a:pt x="1637" y="205"/>
                  </a:lnTo>
                  <a:lnTo>
                    <a:pt x="1642" y="217"/>
                  </a:lnTo>
                  <a:lnTo>
                    <a:pt x="1644" y="226"/>
                  </a:lnTo>
                  <a:lnTo>
                    <a:pt x="1642" y="238"/>
                  </a:lnTo>
                  <a:lnTo>
                    <a:pt x="1637" y="249"/>
                  </a:lnTo>
                  <a:lnTo>
                    <a:pt x="1629" y="260"/>
                  </a:lnTo>
                  <a:lnTo>
                    <a:pt x="1620" y="272"/>
                  </a:lnTo>
                  <a:lnTo>
                    <a:pt x="1610" y="285"/>
                  </a:lnTo>
                  <a:lnTo>
                    <a:pt x="1599" y="299"/>
                  </a:lnTo>
                  <a:lnTo>
                    <a:pt x="1589" y="310"/>
                  </a:lnTo>
                  <a:lnTo>
                    <a:pt x="1580" y="325"/>
                  </a:lnTo>
                  <a:lnTo>
                    <a:pt x="1574" y="338"/>
                  </a:lnTo>
                  <a:lnTo>
                    <a:pt x="1570" y="354"/>
                  </a:lnTo>
                  <a:lnTo>
                    <a:pt x="1570" y="369"/>
                  </a:lnTo>
                  <a:lnTo>
                    <a:pt x="1572" y="384"/>
                  </a:lnTo>
                  <a:lnTo>
                    <a:pt x="1582" y="401"/>
                  </a:lnTo>
                  <a:lnTo>
                    <a:pt x="1578" y="416"/>
                  </a:lnTo>
                  <a:lnTo>
                    <a:pt x="1574" y="432"/>
                  </a:lnTo>
                  <a:lnTo>
                    <a:pt x="1572" y="449"/>
                  </a:lnTo>
                  <a:lnTo>
                    <a:pt x="1570" y="464"/>
                  </a:lnTo>
                  <a:lnTo>
                    <a:pt x="1566" y="481"/>
                  </a:lnTo>
                  <a:lnTo>
                    <a:pt x="1564" y="496"/>
                  </a:lnTo>
                  <a:lnTo>
                    <a:pt x="1563" y="511"/>
                  </a:lnTo>
                  <a:lnTo>
                    <a:pt x="1561" y="529"/>
                  </a:lnTo>
                  <a:lnTo>
                    <a:pt x="1557" y="544"/>
                  </a:lnTo>
                  <a:lnTo>
                    <a:pt x="1555" y="559"/>
                  </a:lnTo>
                  <a:lnTo>
                    <a:pt x="1551" y="576"/>
                  </a:lnTo>
                  <a:lnTo>
                    <a:pt x="1551" y="591"/>
                  </a:lnTo>
                  <a:lnTo>
                    <a:pt x="1547" y="606"/>
                  </a:lnTo>
                  <a:lnTo>
                    <a:pt x="1543" y="620"/>
                  </a:lnTo>
                  <a:lnTo>
                    <a:pt x="1542" y="635"/>
                  </a:lnTo>
                  <a:lnTo>
                    <a:pt x="1538" y="652"/>
                  </a:lnTo>
                  <a:lnTo>
                    <a:pt x="1566" y="662"/>
                  </a:lnTo>
                  <a:lnTo>
                    <a:pt x="1595" y="673"/>
                  </a:lnTo>
                  <a:lnTo>
                    <a:pt x="1625" y="684"/>
                  </a:lnTo>
                  <a:lnTo>
                    <a:pt x="1656" y="696"/>
                  </a:lnTo>
                  <a:lnTo>
                    <a:pt x="1684" y="705"/>
                  </a:lnTo>
                  <a:lnTo>
                    <a:pt x="1717" y="717"/>
                  </a:lnTo>
                  <a:lnTo>
                    <a:pt x="1747" y="728"/>
                  </a:lnTo>
                  <a:lnTo>
                    <a:pt x="1777" y="743"/>
                  </a:lnTo>
                  <a:lnTo>
                    <a:pt x="1806" y="755"/>
                  </a:lnTo>
                  <a:lnTo>
                    <a:pt x="1832" y="772"/>
                  </a:lnTo>
                  <a:lnTo>
                    <a:pt x="1859" y="791"/>
                  </a:lnTo>
                  <a:lnTo>
                    <a:pt x="1888" y="812"/>
                  </a:lnTo>
                  <a:lnTo>
                    <a:pt x="1912" y="833"/>
                  </a:lnTo>
                  <a:lnTo>
                    <a:pt x="1937" y="859"/>
                  </a:lnTo>
                  <a:lnTo>
                    <a:pt x="1960" y="888"/>
                  </a:lnTo>
                  <a:lnTo>
                    <a:pt x="1981" y="922"/>
                  </a:lnTo>
                  <a:lnTo>
                    <a:pt x="2015" y="973"/>
                  </a:lnTo>
                  <a:lnTo>
                    <a:pt x="2055" y="1021"/>
                  </a:lnTo>
                  <a:lnTo>
                    <a:pt x="2099" y="1059"/>
                  </a:lnTo>
                  <a:lnTo>
                    <a:pt x="2146" y="1095"/>
                  </a:lnTo>
                  <a:lnTo>
                    <a:pt x="2196" y="1126"/>
                  </a:lnTo>
                  <a:lnTo>
                    <a:pt x="2249" y="1152"/>
                  </a:lnTo>
                  <a:lnTo>
                    <a:pt x="2304" y="1175"/>
                  </a:lnTo>
                  <a:lnTo>
                    <a:pt x="2361" y="1198"/>
                  </a:lnTo>
                  <a:lnTo>
                    <a:pt x="2416" y="1217"/>
                  </a:lnTo>
                  <a:lnTo>
                    <a:pt x="2475" y="1236"/>
                  </a:lnTo>
                  <a:lnTo>
                    <a:pt x="2532" y="1255"/>
                  </a:lnTo>
                  <a:lnTo>
                    <a:pt x="2591" y="1274"/>
                  </a:lnTo>
                  <a:lnTo>
                    <a:pt x="2644" y="1295"/>
                  </a:lnTo>
                  <a:lnTo>
                    <a:pt x="2701" y="1318"/>
                  </a:lnTo>
                  <a:lnTo>
                    <a:pt x="2753" y="1342"/>
                  </a:lnTo>
                  <a:lnTo>
                    <a:pt x="2804" y="1373"/>
                  </a:lnTo>
                  <a:lnTo>
                    <a:pt x="2825" y="1378"/>
                  </a:lnTo>
                  <a:lnTo>
                    <a:pt x="2846" y="1386"/>
                  </a:lnTo>
                  <a:lnTo>
                    <a:pt x="2867" y="1392"/>
                  </a:lnTo>
                  <a:lnTo>
                    <a:pt x="2892" y="1399"/>
                  </a:lnTo>
                  <a:lnTo>
                    <a:pt x="2912" y="1407"/>
                  </a:lnTo>
                  <a:lnTo>
                    <a:pt x="2935" y="1414"/>
                  </a:lnTo>
                  <a:lnTo>
                    <a:pt x="2956" y="1422"/>
                  </a:lnTo>
                  <a:lnTo>
                    <a:pt x="2979" y="1435"/>
                  </a:lnTo>
                  <a:lnTo>
                    <a:pt x="2996" y="1445"/>
                  </a:lnTo>
                  <a:lnTo>
                    <a:pt x="3011" y="1458"/>
                  </a:lnTo>
                  <a:lnTo>
                    <a:pt x="3027" y="1473"/>
                  </a:lnTo>
                  <a:lnTo>
                    <a:pt x="3038" y="1491"/>
                  </a:lnTo>
                  <a:lnTo>
                    <a:pt x="3046" y="1510"/>
                  </a:lnTo>
                  <a:lnTo>
                    <a:pt x="3051" y="1532"/>
                  </a:lnTo>
                  <a:lnTo>
                    <a:pt x="3051" y="1555"/>
                  </a:lnTo>
                  <a:lnTo>
                    <a:pt x="3049" y="1586"/>
                  </a:lnTo>
                  <a:lnTo>
                    <a:pt x="3047" y="1597"/>
                  </a:lnTo>
                  <a:lnTo>
                    <a:pt x="3049" y="1610"/>
                  </a:lnTo>
                  <a:lnTo>
                    <a:pt x="3049" y="1622"/>
                  </a:lnTo>
                  <a:lnTo>
                    <a:pt x="3053" y="1635"/>
                  </a:lnTo>
                  <a:lnTo>
                    <a:pt x="3055" y="1646"/>
                  </a:lnTo>
                  <a:lnTo>
                    <a:pt x="3055" y="1660"/>
                  </a:lnTo>
                  <a:lnTo>
                    <a:pt x="3055" y="1673"/>
                  </a:lnTo>
                  <a:lnTo>
                    <a:pt x="3055" y="1686"/>
                  </a:lnTo>
                  <a:lnTo>
                    <a:pt x="3042" y="1696"/>
                  </a:lnTo>
                  <a:lnTo>
                    <a:pt x="3027" y="1707"/>
                  </a:lnTo>
                  <a:lnTo>
                    <a:pt x="3011" y="1719"/>
                  </a:lnTo>
                  <a:lnTo>
                    <a:pt x="3000" y="1732"/>
                  </a:lnTo>
                  <a:lnTo>
                    <a:pt x="2987" y="1745"/>
                  </a:lnTo>
                  <a:lnTo>
                    <a:pt x="2975" y="1759"/>
                  </a:lnTo>
                  <a:lnTo>
                    <a:pt x="2962" y="1772"/>
                  </a:lnTo>
                  <a:lnTo>
                    <a:pt x="2954" y="1787"/>
                  </a:lnTo>
                  <a:lnTo>
                    <a:pt x="2943" y="1802"/>
                  </a:lnTo>
                  <a:lnTo>
                    <a:pt x="2937" y="1818"/>
                  </a:lnTo>
                  <a:lnTo>
                    <a:pt x="2930" y="1835"/>
                  </a:lnTo>
                  <a:lnTo>
                    <a:pt x="2928" y="1852"/>
                  </a:lnTo>
                  <a:lnTo>
                    <a:pt x="2924" y="1867"/>
                  </a:lnTo>
                  <a:lnTo>
                    <a:pt x="2926" y="1888"/>
                  </a:lnTo>
                  <a:lnTo>
                    <a:pt x="2926" y="1905"/>
                  </a:lnTo>
                  <a:lnTo>
                    <a:pt x="2931" y="1928"/>
                  </a:lnTo>
                  <a:lnTo>
                    <a:pt x="2928" y="1972"/>
                  </a:lnTo>
                  <a:lnTo>
                    <a:pt x="2926" y="2015"/>
                  </a:lnTo>
                  <a:lnTo>
                    <a:pt x="2924" y="2061"/>
                  </a:lnTo>
                  <a:lnTo>
                    <a:pt x="2924" y="2106"/>
                  </a:lnTo>
                  <a:lnTo>
                    <a:pt x="2922" y="2150"/>
                  </a:lnTo>
                  <a:lnTo>
                    <a:pt x="2922" y="2196"/>
                  </a:lnTo>
                  <a:lnTo>
                    <a:pt x="2924" y="2241"/>
                  </a:lnTo>
                  <a:lnTo>
                    <a:pt x="2926" y="2287"/>
                  </a:lnTo>
                  <a:lnTo>
                    <a:pt x="2928" y="2331"/>
                  </a:lnTo>
                  <a:lnTo>
                    <a:pt x="2930" y="2376"/>
                  </a:lnTo>
                  <a:lnTo>
                    <a:pt x="2935" y="2420"/>
                  </a:lnTo>
                  <a:lnTo>
                    <a:pt x="2939" y="2464"/>
                  </a:lnTo>
                  <a:lnTo>
                    <a:pt x="2943" y="2506"/>
                  </a:lnTo>
                  <a:lnTo>
                    <a:pt x="2952" y="2551"/>
                  </a:lnTo>
                  <a:lnTo>
                    <a:pt x="2958" y="2593"/>
                  </a:lnTo>
                  <a:lnTo>
                    <a:pt x="2968" y="2637"/>
                  </a:lnTo>
                  <a:lnTo>
                    <a:pt x="2968" y="2643"/>
                  </a:lnTo>
                  <a:lnTo>
                    <a:pt x="2971" y="2650"/>
                  </a:lnTo>
                  <a:lnTo>
                    <a:pt x="2977" y="2658"/>
                  </a:lnTo>
                  <a:lnTo>
                    <a:pt x="2985" y="2667"/>
                  </a:lnTo>
                  <a:lnTo>
                    <a:pt x="2992" y="2673"/>
                  </a:lnTo>
                  <a:lnTo>
                    <a:pt x="3002" y="2681"/>
                  </a:lnTo>
                  <a:lnTo>
                    <a:pt x="3013" y="2686"/>
                  </a:lnTo>
                  <a:lnTo>
                    <a:pt x="3025" y="2694"/>
                  </a:lnTo>
                  <a:lnTo>
                    <a:pt x="3036" y="2700"/>
                  </a:lnTo>
                  <a:lnTo>
                    <a:pt x="3047" y="2703"/>
                  </a:lnTo>
                  <a:lnTo>
                    <a:pt x="3059" y="2709"/>
                  </a:lnTo>
                  <a:lnTo>
                    <a:pt x="3072" y="2717"/>
                  </a:lnTo>
                  <a:lnTo>
                    <a:pt x="3082" y="2721"/>
                  </a:lnTo>
                  <a:lnTo>
                    <a:pt x="3095" y="2726"/>
                  </a:lnTo>
                  <a:lnTo>
                    <a:pt x="3104" y="2730"/>
                  </a:lnTo>
                  <a:lnTo>
                    <a:pt x="3114" y="2738"/>
                  </a:lnTo>
                  <a:lnTo>
                    <a:pt x="3131" y="2743"/>
                  </a:lnTo>
                  <a:lnTo>
                    <a:pt x="3148" y="2751"/>
                  </a:lnTo>
                  <a:lnTo>
                    <a:pt x="3165" y="2757"/>
                  </a:lnTo>
                  <a:lnTo>
                    <a:pt x="3184" y="2766"/>
                  </a:lnTo>
                  <a:lnTo>
                    <a:pt x="3201" y="2770"/>
                  </a:lnTo>
                  <a:lnTo>
                    <a:pt x="3220" y="2780"/>
                  </a:lnTo>
                  <a:lnTo>
                    <a:pt x="3238" y="2783"/>
                  </a:lnTo>
                  <a:lnTo>
                    <a:pt x="3255" y="2793"/>
                  </a:lnTo>
                  <a:lnTo>
                    <a:pt x="3272" y="2797"/>
                  </a:lnTo>
                  <a:lnTo>
                    <a:pt x="3291" y="2806"/>
                  </a:lnTo>
                  <a:lnTo>
                    <a:pt x="3306" y="2810"/>
                  </a:lnTo>
                  <a:lnTo>
                    <a:pt x="3325" y="2819"/>
                  </a:lnTo>
                  <a:lnTo>
                    <a:pt x="3342" y="2825"/>
                  </a:lnTo>
                  <a:lnTo>
                    <a:pt x="3361" y="2833"/>
                  </a:lnTo>
                  <a:lnTo>
                    <a:pt x="3378" y="2840"/>
                  </a:lnTo>
                  <a:lnTo>
                    <a:pt x="3397" y="2848"/>
                  </a:lnTo>
                  <a:lnTo>
                    <a:pt x="3407" y="2848"/>
                  </a:lnTo>
                  <a:lnTo>
                    <a:pt x="3420" y="2850"/>
                  </a:lnTo>
                  <a:lnTo>
                    <a:pt x="3430" y="2852"/>
                  </a:lnTo>
                  <a:lnTo>
                    <a:pt x="3439" y="2857"/>
                  </a:lnTo>
                  <a:lnTo>
                    <a:pt x="3447" y="2861"/>
                  </a:lnTo>
                  <a:lnTo>
                    <a:pt x="3454" y="2869"/>
                  </a:lnTo>
                  <a:lnTo>
                    <a:pt x="3460" y="2875"/>
                  </a:lnTo>
                  <a:lnTo>
                    <a:pt x="3466" y="2882"/>
                  </a:lnTo>
                  <a:lnTo>
                    <a:pt x="3470" y="2892"/>
                  </a:lnTo>
                  <a:lnTo>
                    <a:pt x="3475" y="2901"/>
                  </a:lnTo>
                  <a:lnTo>
                    <a:pt x="3475" y="2909"/>
                  </a:lnTo>
                  <a:lnTo>
                    <a:pt x="3479" y="2922"/>
                  </a:lnTo>
                  <a:lnTo>
                    <a:pt x="3479" y="2932"/>
                  </a:lnTo>
                  <a:lnTo>
                    <a:pt x="3479" y="2945"/>
                  </a:lnTo>
                  <a:lnTo>
                    <a:pt x="3479" y="2958"/>
                  </a:lnTo>
                  <a:lnTo>
                    <a:pt x="3479" y="2972"/>
                  </a:lnTo>
                  <a:lnTo>
                    <a:pt x="3462" y="2977"/>
                  </a:lnTo>
                  <a:lnTo>
                    <a:pt x="3452" y="2987"/>
                  </a:lnTo>
                  <a:lnTo>
                    <a:pt x="3443" y="2998"/>
                  </a:lnTo>
                  <a:lnTo>
                    <a:pt x="3439" y="3013"/>
                  </a:lnTo>
                  <a:lnTo>
                    <a:pt x="3437" y="3029"/>
                  </a:lnTo>
                  <a:lnTo>
                    <a:pt x="3437" y="3044"/>
                  </a:lnTo>
                  <a:lnTo>
                    <a:pt x="3439" y="3061"/>
                  </a:lnTo>
                  <a:lnTo>
                    <a:pt x="3443" y="3082"/>
                  </a:lnTo>
                  <a:lnTo>
                    <a:pt x="3445" y="3099"/>
                  </a:lnTo>
                  <a:lnTo>
                    <a:pt x="3451" y="3120"/>
                  </a:lnTo>
                  <a:lnTo>
                    <a:pt x="3454" y="3137"/>
                  </a:lnTo>
                  <a:lnTo>
                    <a:pt x="3460" y="3156"/>
                  </a:lnTo>
                  <a:lnTo>
                    <a:pt x="3462" y="3173"/>
                  </a:lnTo>
                  <a:lnTo>
                    <a:pt x="3466" y="3192"/>
                  </a:lnTo>
                  <a:lnTo>
                    <a:pt x="3468" y="3209"/>
                  </a:lnTo>
                  <a:lnTo>
                    <a:pt x="3470" y="3224"/>
                  </a:lnTo>
                  <a:lnTo>
                    <a:pt x="3471" y="3240"/>
                  </a:lnTo>
                  <a:lnTo>
                    <a:pt x="3475" y="3257"/>
                  </a:lnTo>
                  <a:lnTo>
                    <a:pt x="3479" y="3272"/>
                  </a:lnTo>
                  <a:lnTo>
                    <a:pt x="3483" y="3289"/>
                  </a:lnTo>
                  <a:lnTo>
                    <a:pt x="3485" y="3306"/>
                  </a:lnTo>
                  <a:lnTo>
                    <a:pt x="3489" y="3321"/>
                  </a:lnTo>
                  <a:lnTo>
                    <a:pt x="3492" y="3337"/>
                  </a:lnTo>
                  <a:lnTo>
                    <a:pt x="3500" y="3352"/>
                  </a:lnTo>
                  <a:lnTo>
                    <a:pt x="3504" y="3365"/>
                  </a:lnTo>
                  <a:lnTo>
                    <a:pt x="3511" y="3378"/>
                  </a:lnTo>
                  <a:lnTo>
                    <a:pt x="3519" y="3388"/>
                  </a:lnTo>
                  <a:lnTo>
                    <a:pt x="3532" y="3399"/>
                  </a:lnTo>
                  <a:lnTo>
                    <a:pt x="3542" y="3407"/>
                  </a:lnTo>
                  <a:lnTo>
                    <a:pt x="3557" y="3414"/>
                  </a:lnTo>
                  <a:lnTo>
                    <a:pt x="3572" y="3420"/>
                  </a:lnTo>
                  <a:lnTo>
                    <a:pt x="3593" y="3424"/>
                  </a:lnTo>
                  <a:lnTo>
                    <a:pt x="3612" y="3433"/>
                  </a:lnTo>
                  <a:lnTo>
                    <a:pt x="3633" y="3441"/>
                  </a:lnTo>
                  <a:lnTo>
                    <a:pt x="3654" y="3447"/>
                  </a:lnTo>
                  <a:lnTo>
                    <a:pt x="3677" y="3456"/>
                  </a:lnTo>
                  <a:lnTo>
                    <a:pt x="3700" y="3460"/>
                  </a:lnTo>
                  <a:lnTo>
                    <a:pt x="3724" y="3466"/>
                  </a:lnTo>
                  <a:lnTo>
                    <a:pt x="3747" y="3470"/>
                  </a:lnTo>
                  <a:lnTo>
                    <a:pt x="3770" y="3477"/>
                  </a:lnTo>
                  <a:lnTo>
                    <a:pt x="3791" y="3481"/>
                  </a:lnTo>
                  <a:lnTo>
                    <a:pt x="3814" y="3487"/>
                  </a:lnTo>
                  <a:lnTo>
                    <a:pt x="3835" y="3496"/>
                  </a:lnTo>
                  <a:lnTo>
                    <a:pt x="3857" y="3506"/>
                  </a:lnTo>
                  <a:lnTo>
                    <a:pt x="3876" y="3513"/>
                  </a:lnTo>
                  <a:lnTo>
                    <a:pt x="3895" y="3527"/>
                  </a:lnTo>
                  <a:lnTo>
                    <a:pt x="3911" y="3540"/>
                  </a:lnTo>
                  <a:lnTo>
                    <a:pt x="3928" y="3559"/>
                  </a:lnTo>
                  <a:lnTo>
                    <a:pt x="3928" y="3586"/>
                  </a:lnTo>
                  <a:lnTo>
                    <a:pt x="3930" y="3614"/>
                  </a:lnTo>
                  <a:lnTo>
                    <a:pt x="3930" y="3643"/>
                  </a:lnTo>
                  <a:lnTo>
                    <a:pt x="3932" y="3671"/>
                  </a:lnTo>
                  <a:lnTo>
                    <a:pt x="3933" y="3698"/>
                  </a:lnTo>
                  <a:lnTo>
                    <a:pt x="3935" y="3728"/>
                  </a:lnTo>
                  <a:lnTo>
                    <a:pt x="3937" y="3755"/>
                  </a:lnTo>
                  <a:lnTo>
                    <a:pt x="3939" y="3785"/>
                  </a:lnTo>
                  <a:lnTo>
                    <a:pt x="3939" y="3812"/>
                  </a:lnTo>
                  <a:lnTo>
                    <a:pt x="3941" y="3840"/>
                  </a:lnTo>
                  <a:lnTo>
                    <a:pt x="3941" y="3867"/>
                  </a:lnTo>
                  <a:lnTo>
                    <a:pt x="3943" y="3895"/>
                  </a:lnTo>
                  <a:lnTo>
                    <a:pt x="3941" y="3922"/>
                  </a:lnTo>
                  <a:lnTo>
                    <a:pt x="3941" y="3949"/>
                  </a:lnTo>
                  <a:lnTo>
                    <a:pt x="3937" y="3975"/>
                  </a:lnTo>
                  <a:lnTo>
                    <a:pt x="3937" y="4002"/>
                  </a:lnTo>
                  <a:lnTo>
                    <a:pt x="3922" y="4010"/>
                  </a:lnTo>
                  <a:lnTo>
                    <a:pt x="3909" y="4015"/>
                  </a:lnTo>
                  <a:lnTo>
                    <a:pt x="3894" y="4021"/>
                  </a:lnTo>
                  <a:lnTo>
                    <a:pt x="3880" y="4027"/>
                  </a:lnTo>
                  <a:lnTo>
                    <a:pt x="3867" y="4029"/>
                  </a:lnTo>
                  <a:lnTo>
                    <a:pt x="3852" y="4034"/>
                  </a:lnTo>
                  <a:lnTo>
                    <a:pt x="3836" y="4036"/>
                  </a:lnTo>
                  <a:lnTo>
                    <a:pt x="3823" y="4040"/>
                  </a:lnTo>
                  <a:lnTo>
                    <a:pt x="3808" y="4042"/>
                  </a:lnTo>
                  <a:lnTo>
                    <a:pt x="3795" y="4044"/>
                  </a:lnTo>
                  <a:lnTo>
                    <a:pt x="3779" y="4048"/>
                  </a:lnTo>
                  <a:lnTo>
                    <a:pt x="3766" y="4051"/>
                  </a:lnTo>
                  <a:lnTo>
                    <a:pt x="3751" y="4055"/>
                  </a:lnTo>
                  <a:lnTo>
                    <a:pt x="3738" y="4061"/>
                  </a:lnTo>
                  <a:lnTo>
                    <a:pt x="3726" y="4068"/>
                  </a:lnTo>
                  <a:lnTo>
                    <a:pt x="3715" y="4078"/>
                  </a:lnTo>
                  <a:lnTo>
                    <a:pt x="3711" y="4097"/>
                  </a:lnTo>
                  <a:lnTo>
                    <a:pt x="3705" y="4114"/>
                  </a:lnTo>
                  <a:lnTo>
                    <a:pt x="3696" y="4131"/>
                  </a:lnTo>
                  <a:lnTo>
                    <a:pt x="3686" y="4150"/>
                  </a:lnTo>
                  <a:lnTo>
                    <a:pt x="3673" y="4165"/>
                  </a:lnTo>
                  <a:lnTo>
                    <a:pt x="3662" y="4181"/>
                  </a:lnTo>
                  <a:lnTo>
                    <a:pt x="3646" y="4194"/>
                  </a:lnTo>
                  <a:lnTo>
                    <a:pt x="3631" y="4209"/>
                  </a:lnTo>
                  <a:lnTo>
                    <a:pt x="3612" y="4217"/>
                  </a:lnTo>
                  <a:lnTo>
                    <a:pt x="3595" y="4224"/>
                  </a:lnTo>
                  <a:lnTo>
                    <a:pt x="3578" y="4228"/>
                  </a:lnTo>
                  <a:lnTo>
                    <a:pt x="3559" y="4232"/>
                  </a:lnTo>
                  <a:lnTo>
                    <a:pt x="3540" y="4230"/>
                  </a:lnTo>
                  <a:lnTo>
                    <a:pt x="3521" y="4226"/>
                  </a:lnTo>
                  <a:lnTo>
                    <a:pt x="3500" y="4221"/>
                  </a:lnTo>
                  <a:lnTo>
                    <a:pt x="3483" y="4211"/>
                  </a:lnTo>
                  <a:lnTo>
                    <a:pt x="3430" y="4194"/>
                  </a:lnTo>
                  <a:lnTo>
                    <a:pt x="3380" y="4179"/>
                  </a:lnTo>
                  <a:lnTo>
                    <a:pt x="3329" y="4167"/>
                  </a:lnTo>
                  <a:lnTo>
                    <a:pt x="3278" y="4156"/>
                  </a:lnTo>
                  <a:lnTo>
                    <a:pt x="3226" y="4146"/>
                  </a:lnTo>
                  <a:lnTo>
                    <a:pt x="3175" y="4137"/>
                  </a:lnTo>
                  <a:lnTo>
                    <a:pt x="3122" y="4129"/>
                  </a:lnTo>
                  <a:lnTo>
                    <a:pt x="3070" y="4124"/>
                  </a:lnTo>
                  <a:lnTo>
                    <a:pt x="3017" y="4118"/>
                  </a:lnTo>
                  <a:lnTo>
                    <a:pt x="2964" y="4114"/>
                  </a:lnTo>
                  <a:lnTo>
                    <a:pt x="2911" y="4110"/>
                  </a:lnTo>
                  <a:lnTo>
                    <a:pt x="2859" y="4107"/>
                  </a:lnTo>
                  <a:lnTo>
                    <a:pt x="2804" y="4103"/>
                  </a:lnTo>
                  <a:lnTo>
                    <a:pt x="2751" y="4101"/>
                  </a:lnTo>
                  <a:lnTo>
                    <a:pt x="2698" y="4099"/>
                  </a:lnTo>
                  <a:lnTo>
                    <a:pt x="2644" y="4097"/>
                  </a:lnTo>
                  <a:lnTo>
                    <a:pt x="2572" y="4084"/>
                  </a:lnTo>
                  <a:lnTo>
                    <a:pt x="2500" y="4072"/>
                  </a:lnTo>
                  <a:lnTo>
                    <a:pt x="2426" y="4061"/>
                  </a:lnTo>
                  <a:lnTo>
                    <a:pt x="2353" y="4048"/>
                  </a:lnTo>
                  <a:lnTo>
                    <a:pt x="2277" y="4036"/>
                  </a:lnTo>
                  <a:lnTo>
                    <a:pt x="2205" y="4025"/>
                  </a:lnTo>
                  <a:lnTo>
                    <a:pt x="2131" y="4015"/>
                  </a:lnTo>
                  <a:lnTo>
                    <a:pt x="2057" y="4008"/>
                  </a:lnTo>
                  <a:lnTo>
                    <a:pt x="1981" y="3998"/>
                  </a:lnTo>
                  <a:lnTo>
                    <a:pt x="1907" y="3992"/>
                  </a:lnTo>
                  <a:lnTo>
                    <a:pt x="1832" y="3985"/>
                  </a:lnTo>
                  <a:lnTo>
                    <a:pt x="1758" y="3981"/>
                  </a:lnTo>
                  <a:lnTo>
                    <a:pt x="1682" y="3977"/>
                  </a:lnTo>
                  <a:lnTo>
                    <a:pt x="1608" y="3975"/>
                  </a:lnTo>
                  <a:lnTo>
                    <a:pt x="1534" y="3975"/>
                  </a:lnTo>
                  <a:lnTo>
                    <a:pt x="1460" y="3979"/>
                  </a:lnTo>
                  <a:lnTo>
                    <a:pt x="1448" y="3985"/>
                  </a:lnTo>
                  <a:lnTo>
                    <a:pt x="1439" y="3992"/>
                  </a:lnTo>
                  <a:lnTo>
                    <a:pt x="1428" y="3998"/>
                  </a:lnTo>
                  <a:lnTo>
                    <a:pt x="1418" y="4006"/>
                  </a:lnTo>
                  <a:lnTo>
                    <a:pt x="1405" y="4011"/>
                  </a:lnTo>
                  <a:lnTo>
                    <a:pt x="1395" y="4019"/>
                  </a:lnTo>
                  <a:lnTo>
                    <a:pt x="1384" y="4027"/>
                  </a:lnTo>
                  <a:lnTo>
                    <a:pt x="1374" y="4034"/>
                  </a:lnTo>
                  <a:lnTo>
                    <a:pt x="1363" y="4042"/>
                  </a:lnTo>
                  <a:lnTo>
                    <a:pt x="1353" y="4051"/>
                  </a:lnTo>
                  <a:lnTo>
                    <a:pt x="1346" y="4059"/>
                  </a:lnTo>
                  <a:lnTo>
                    <a:pt x="1338" y="4068"/>
                  </a:lnTo>
                  <a:lnTo>
                    <a:pt x="1329" y="4076"/>
                  </a:lnTo>
                  <a:lnTo>
                    <a:pt x="1323" y="4086"/>
                  </a:lnTo>
                  <a:lnTo>
                    <a:pt x="1317" y="4095"/>
                  </a:lnTo>
                  <a:lnTo>
                    <a:pt x="1315" y="4107"/>
                  </a:lnTo>
                  <a:lnTo>
                    <a:pt x="1293" y="4105"/>
                  </a:lnTo>
                  <a:lnTo>
                    <a:pt x="1270" y="4101"/>
                  </a:lnTo>
                  <a:lnTo>
                    <a:pt x="1251" y="4097"/>
                  </a:lnTo>
                  <a:lnTo>
                    <a:pt x="1230" y="4089"/>
                  </a:lnTo>
                  <a:lnTo>
                    <a:pt x="1211" y="4080"/>
                  </a:lnTo>
                  <a:lnTo>
                    <a:pt x="1190" y="4072"/>
                  </a:lnTo>
                  <a:lnTo>
                    <a:pt x="1171" y="4061"/>
                  </a:lnTo>
                  <a:lnTo>
                    <a:pt x="1152" y="4051"/>
                  </a:lnTo>
                  <a:lnTo>
                    <a:pt x="1133" y="4040"/>
                  </a:lnTo>
                  <a:lnTo>
                    <a:pt x="1114" y="4029"/>
                  </a:lnTo>
                  <a:lnTo>
                    <a:pt x="1093" y="4019"/>
                  </a:lnTo>
                  <a:lnTo>
                    <a:pt x="1074" y="4010"/>
                  </a:lnTo>
                  <a:lnTo>
                    <a:pt x="1055" y="3998"/>
                  </a:lnTo>
                  <a:lnTo>
                    <a:pt x="1034" y="3991"/>
                  </a:lnTo>
                  <a:lnTo>
                    <a:pt x="1015" y="3985"/>
                  </a:lnTo>
                  <a:lnTo>
                    <a:pt x="994" y="3979"/>
                  </a:lnTo>
                  <a:lnTo>
                    <a:pt x="965" y="3966"/>
                  </a:lnTo>
                  <a:lnTo>
                    <a:pt x="935" y="3953"/>
                  </a:lnTo>
                  <a:lnTo>
                    <a:pt x="905" y="3939"/>
                  </a:lnTo>
                  <a:lnTo>
                    <a:pt x="876" y="3928"/>
                  </a:lnTo>
                  <a:lnTo>
                    <a:pt x="846" y="3914"/>
                  </a:lnTo>
                  <a:lnTo>
                    <a:pt x="815" y="3903"/>
                  </a:lnTo>
                  <a:lnTo>
                    <a:pt x="783" y="3890"/>
                  </a:lnTo>
                  <a:lnTo>
                    <a:pt x="754" y="3880"/>
                  </a:lnTo>
                  <a:lnTo>
                    <a:pt x="722" y="3867"/>
                  </a:lnTo>
                  <a:lnTo>
                    <a:pt x="692" y="3856"/>
                  </a:lnTo>
                  <a:lnTo>
                    <a:pt x="661" y="3844"/>
                  </a:lnTo>
                  <a:lnTo>
                    <a:pt x="631" y="3833"/>
                  </a:lnTo>
                  <a:lnTo>
                    <a:pt x="599" y="3821"/>
                  </a:lnTo>
                  <a:lnTo>
                    <a:pt x="570" y="3810"/>
                  </a:lnTo>
                  <a:lnTo>
                    <a:pt x="538" y="3799"/>
                  </a:lnTo>
                  <a:lnTo>
                    <a:pt x="511" y="3787"/>
                  </a:lnTo>
                  <a:lnTo>
                    <a:pt x="488" y="3783"/>
                  </a:lnTo>
                  <a:lnTo>
                    <a:pt x="469" y="3778"/>
                  </a:lnTo>
                  <a:lnTo>
                    <a:pt x="454" y="3770"/>
                  </a:lnTo>
                  <a:lnTo>
                    <a:pt x="443" y="3759"/>
                  </a:lnTo>
                  <a:lnTo>
                    <a:pt x="431" y="3743"/>
                  </a:lnTo>
                  <a:lnTo>
                    <a:pt x="426" y="3728"/>
                  </a:lnTo>
                  <a:lnTo>
                    <a:pt x="420" y="3709"/>
                  </a:lnTo>
                  <a:lnTo>
                    <a:pt x="418" y="3690"/>
                  </a:lnTo>
                  <a:lnTo>
                    <a:pt x="416" y="3669"/>
                  </a:lnTo>
                  <a:lnTo>
                    <a:pt x="416" y="3648"/>
                  </a:lnTo>
                  <a:lnTo>
                    <a:pt x="416" y="3626"/>
                  </a:lnTo>
                  <a:lnTo>
                    <a:pt x="416" y="3606"/>
                  </a:lnTo>
                  <a:lnTo>
                    <a:pt x="414" y="3586"/>
                  </a:lnTo>
                  <a:lnTo>
                    <a:pt x="414" y="3565"/>
                  </a:lnTo>
                  <a:lnTo>
                    <a:pt x="414" y="3546"/>
                  </a:lnTo>
                  <a:lnTo>
                    <a:pt x="412" y="3530"/>
                  </a:lnTo>
                  <a:lnTo>
                    <a:pt x="405" y="3462"/>
                  </a:lnTo>
                  <a:lnTo>
                    <a:pt x="399" y="3394"/>
                  </a:lnTo>
                  <a:lnTo>
                    <a:pt x="389" y="3327"/>
                  </a:lnTo>
                  <a:lnTo>
                    <a:pt x="382" y="3262"/>
                  </a:lnTo>
                  <a:lnTo>
                    <a:pt x="370" y="3194"/>
                  </a:lnTo>
                  <a:lnTo>
                    <a:pt x="361" y="3129"/>
                  </a:lnTo>
                  <a:lnTo>
                    <a:pt x="351" y="3061"/>
                  </a:lnTo>
                  <a:lnTo>
                    <a:pt x="340" y="2998"/>
                  </a:lnTo>
                  <a:lnTo>
                    <a:pt x="327" y="2932"/>
                  </a:lnTo>
                  <a:lnTo>
                    <a:pt x="313" y="2865"/>
                  </a:lnTo>
                  <a:lnTo>
                    <a:pt x="300" y="2800"/>
                  </a:lnTo>
                  <a:lnTo>
                    <a:pt x="287" y="2736"/>
                  </a:lnTo>
                  <a:lnTo>
                    <a:pt x="272" y="2671"/>
                  </a:lnTo>
                  <a:lnTo>
                    <a:pt x="258" y="2608"/>
                  </a:lnTo>
                  <a:lnTo>
                    <a:pt x="241" y="2544"/>
                  </a:lnTo>
                  <a:lnTo>
                    <a:pt x="226" y="2479"/>
                  </a:lnTo>
                  <a:lnTo>
                    <a:pt x="205" y="2479"/>
                  </a:lnTo>
                  <a:lnTo>
                    <a:pt x="190" y="2475"/>
                  </a:lnTo>
                  <a:lnTo>
                    <a:pt x="176" y="2466"/>
                  </a:lnTo>
                  <a:lnTo>
                    <a:pt x="167" y="2456"/>
                  </a:lnTo>
                  <a:lnTo>
                    <a:pt x="157" y="2441"/>
                  </a:lnTo>
                  <a:lnTo>
                    <a:pt x="154" y="2426"/>
                  </a:lnTo>
                  <a:lnTo>
                    <a:pt x="150" y="2407"/>
                  </a:lnTo>
                  <a:lnTo>
                    <a:pt x="148" y="2388"/>
                  </a:lnTo>
                  <a:lnTo>
                    <a:pt x="146" y="2365"/>
                  </a:lnTo>
                  <a:lnTo>
                    <a:pt x="146" y="2344"/>
                  </a:lnTo>
                  <a:lnTo>
                    <a:pt x="144" y="2323"/>
                  </a:lnTo>
                  <a:lnTo>
                    <a:pt x="142" y="2302"/>
                  </a:lnTo>
                  <a:lnTo>
                    <a:pt x="140" y="2281"/>
                  </a:lnTo>
                  <a:lnTo>
                    <a:pt x="138" y="2264"/>
                  </a:lnTo>
                  <a:lnTo>
                    <a:pt x="133" y="2245"/>
                  </a:lnTo>
                  <a:lnTo>
                    <a:pt x="129" y="2234"/>
                  </a:lnTo>
                  <a:lnTo>
                    <a:pt x="133" y="2221"/>
                  </a:lnTo>
                  <a:lnTo>
                    <a:pt x="140" y="2211"/>
                  </a:lnTo>
                  <a:lnTo>
                    <a:pt x="150" y="2200"/>
                  </a:lnTo>
                  <a:lnTo>
                    <a:pt x="163" y="2192"/>
                  </a:lnTo>
                  <a:lnTo>
                    <a:pt x="175" y="2183"/>
                  </a:lnTo>
                  <a:lnTo>
                    <a:pt x="190" y="2173"/>
                  </a:lnTo>
                  <a:lnTo>
                    <a:pt x="203" y="2164"/>
                  </a:lnTo>
                  <a:lnTo>
                    <a:pt x="216" y="2156"/>
                  </a:lnTo>
                  <a:lnTo>
                    <a:pt x="228" y="2145"/>
                  </a:lnTo>
                  <a:lnTo>
                    <a:pt x="239" y="2133"/>
                  </a:lnTo>
                  <a:lnTo>
                    <a:pt x="247" y="2124"/>
                  </a:lnTo>
                  <a:lnTo>
                    <a:pt x="252" y="2112"/>
                  </a:lnTo>
                  <a:lnTo>
                    <a:pt x="252" y="2099"/>
                  </a:lnTo>
                  <a:lnTo>
                    <a:pt x="249" y="2086"/>
                  </a:lnTo>
                  <a:lnTo>
                    <a:pt x="239" y="2068"/>
                  </a:lnTo>
                  <a:lnTo>
                    <a:pt x="226" y="2053"/>
                  </a:lnTo>
                  <a:lnTo>
                    <a:pt x="203" y="1998"/>
                  </a:lnTo>
                  <a:lnTo>
                    <a:pt x="182" y="1941"/>
                  </a:lnTo>
                  <a:lnTo>
                    <a:pt x="159" y="1886"/>
                  </a:lnTo>
                  <a:lnTo>
                    <a:pt x="137" y="1831"/>
                  </a:lnTo>
                  <a:lnTo>
                    <a:pt x="112" y="1776"/>
                  </a:lnTo>
                  <a:lnTo>
                    <a:pt x="91" y="1719"/>
                  </a:lnTo>
                  <a:lnTo>
                    <a:pt x="70" y="1662"/>
                  </a:lnTo>
                  <a:lnTo>
                    <a:pt x="53" y="1606"/>
                  </a:lnTo>
                  <a:lnTo>
                    <a:pt x="36" y="1548"/>
                  </a:lnTo>
                  <a:lnTo>
                    <a:pt x="21" y="1489"/>
                  </a:lnTo>
                  <a:lnTo>
                    <a:pt x="11" y="1432"/>
                  </a:lnTo>
                  <a:lnTo>
                    <a:pt x="3" y="1373"/>
                  </a:lnTo>
                  <a:lnTo>
                    <a:pt x="0" y="1312"/>
                  </a:lnTo>
                  <a:lnTo>
                    <a:pt x="3" y="1251"/>
                  </a:lnTo>
                  <a:lnTo>
                    <a:pt x="7" y="1190"/>
                  </a:lnTo>
                  <a:lnTo>
                    <a:pt x="21" y="1131"/>
                  </a:lnTo>
                  <a:lnTo>
                    <a:pt x="40" y="1078"/>
                  </a:lnTo>
                  <a:lnTo>
                    <a:pt x="60" y="1029"/>
                  </a:lnTo>
                  <a:lnTo>
                    <a:pt x="85" y="975"/>
                  </a:lnTo>
                  <a:lnTo>
                    <a:pt x="116" y="924"/>
                  </a:lnTo>
                  <a:lnTo>
                    <a:pt x="142" y="875"/>
                  </a:lnTo>
                  <a:lnTo>
                    <a:pt x="176" y="825"/>
                  </a:lnTo>
                  <a:lnTo>
                    <a:pt x="211" y="779"/>
                  </a:lnTo>
                  <a:lnTo>
                    <a:pt x="249" y="736"/>
                  </a:lnTo>
                  <a:lnTo>
                    <a:pt x="289" y="694"/>
                  </a:lnTo>
                  <a:lnTo>
                    <a:pt x="330" y="656"/>
                  </a:lnTo>
                  <a:lnTo>
                    <a:pt x="374" y="624"/>
                  </a:lnTo>
                  <a:lnTo>
                    <a:pt x="424" y="595"/>
                  </a:lnTo>
                  <a:lnTo>
                    <a:pt x="475" y="570"/>
                  </a:lnTo>
                  <a:lnTo>
                    <a:pt x="528" y="553"/>
                  </a:lnTo>
                  <a:lnTo>
                    <a:pt x="583" y="540"/>
                  </a:lnTo>
                  <a:lnTo>
                    <a:pt x="644" y="534"/>
                  </a:lnTo>
                  <a:lnTo>
                    <a:pt x="652" y="529"/>
                  </a:lnTo>
                  <a:lnTo>
                    <a:pt x="661" y="525"/>
                  </a:lnTo>
                  <a:lnTo>
                    <a:pt x="671" y="521"/>
                  </a:lnTo>
                  <a:lnTo>
                    <a:pt x="680" y="519"/>
                  </a:lnTo>
                  <a:lnTo>
                    <a:pt x="690" y="517"/>
                  </a:lnTo>
                  <a:lnTo>
                    <a:pt x="703" y="515"/>
                  </a:lnTo>
                  <a:lnTo>
                    <a:pt x="713" y="515"/>
                  </a:lnTo>
                  <a:lnTo>
                    <a:pt x="724" y="515"/>
                  </a:lnTo>
                  <a:lnTo>
                    <a:pt x="735" y="515"/>
                  </a:lnTo>
                  <a:lnTo>
                    <a:pt x="745" y="517"/>
                  </a:lnTo>
                  <a:lnTo>
                    <a:pt x="756" y="517"/>
                  </a:lnTo>
                  <a:lnTo>
                    <a:pt x="766" y="521"/>
                  </a:lnTo>
                  <a:lnTo>
                    <a:pt x="777" y="521"/>
                  </a:lnTo>
                  <a:lnTo>
                    <a:pt x="789" y="525"/>
                  </a:lnTo>
                  <a:lnTo>
                    <a:pt x="798" y="527"/>
                  </a:lnTo>
                  <a:lnTo>
                    <a:pt x="810" y="530"/>
                  </a:lnTo>
                  <a:lnTo>
                    <a:pt x="825" y="532"/>
                  </a:lnTo>
                  <a:lnTo>
                    <a:pt x="842" y="538"/>
                  </a:lnTo>
                  <a:lnTo>
                    <a:pt x="859" y="544"/>
                  </a:lnTo>
                  <a:lnTo>
                    <a:pt x="876" y="553"/>
                  </a:lnTo>
                  <a:lnTo>
                    <a:pt x="891" y="561"/>
                  </a:lnTo>
                  <a:lnTo>
                    <a:pt x="908" y="570"/>
                  </a:lnTo>
                  <a:lnTo>
                    <a:pt x="927" y="578"/>
                  </a:lnTo>
                  <a:lnTo>
                    <a:pt x="945" y="589"/>
                  </a:lnTo>
                  <a:lnTo>
                    <a:pt x="960" y="595"/>
                  </a:lnTo>
                  <a:lnTo>
                    <a:pt x="975" y="603"/>
                  </a:lnTo>
                  <a:lnTo>
                    <a:pt x="992" y="608"/>
                  </a:lnTo>
                  <a:lnTo>
                    <a:pt x="1009" y="612"/>
                  </a:lnTo>
                  <a:lnTo>
                    <a:pt x="1024" y="612"/>
                  </a:lnTo>
                  <a:lnTo>
                    <a:pt x="1042" y="612"/>
                  </a:lnTo>
                  <a:lnTo>
                    <a:pt x="1059" y="606"/>
                  </a:lnTo>
                  <a:lnTo>
                    <a:pt x="1076" y="599"/>
                  </a:lnTo>
                  <a:lnTo>
                    <a:pt x="1083" y="570"/>
                  </a:lnTo>
                  <a:lnTo>
                    <a:pt x="1087" y="546"/>
                  </a:lnTo>
                  <a:lnTo>
                    <a:pt x="1083" y="519"/>
                  </a:lnTo>
                  <a:lnTo>
                    <a:pt x="1080" y="494"/>
                  </a:lnTo>
                  <a:lnTo>
                    <a:pt x="1072" y="472"/>
                  </a:lnTo>
                  <a:lnTo>
                    <a:pt x="1064" y="447"/>
                  </a:lnTo>
                  <a:lnTo>
                    <a:pt x="1053" y="422"/>
                  </a:lnTo>
                  <a:lnTo>
                    <a:pt x="1043" y="401"/>
                  </a:lnTo>
                  <a:lnTo>
                    <a:pt x="1032" y="376"/>
                  </a:lnTo>
                  <a:lnTo>
                    <a:pt x="1024" y="352"/>
                  </a:lnTo>
                  <a:lnTo>
                    <a:pt x="1017" y="329"/>
                  </a:lnTo>
                  <a:lnTo>
                    <a:pt x="1015" y="306"/>
                  </a:lnTo>
                  <a:lnTo>
                    <a:pt x="1015" y="281"/>
                  </a:lnTo>
                  <a:lnTo>
                    <a:pt x="1023" y="257"/>
                  </a:lnTo>
                  <a:lnTo>
                    <a:pt x="1034" y="234"/>
                  </a:lnTo>
                  <a:lnTo>
                    <a:pt x="1053" y="209"/>
                  </a:lnTo>
                  <a:lnTo>
                    <a:pt x="1057" y="192"/>
                  </a:lnTo>
                  <a:lnTo>
                    <a:pt x="1061" y="175"/>
                  </a:lnTo>
                  <a:lnTo>
                    <a:pt x="1066" y="158"/>
                  </a:lnTo>
                  <a:lnTo>
                    <a:pt x="1074" y="145"/>
                  </a:lnTo>
                  <a:lnTo>
                    <a:pt x="1083" y="127"/>
                  </a:lnTo>
                  <a:lnTo>
                    <a:pt x="1095" y="114"/>
                  </a:lnTo>
                  <a:lnTo>
                    <a:pt x="1106" y="101"/>
                  </a:lnTo>
                  <a:lnTo>
                    <a:pt x="1120" y="87"/>
                  </a:lnTo>
                  <a:lnTo>
                    <a:pt x="1133" y="74"/>
                  </a:lnTo>
                  <a:lnTo>
                    <a:pt x="1146" y="63"/>
                  </a:lnTo>
                  <a:lnTo>
                    <a:pt x="1159" y="51"/>
                  </a:lnTo>
                  <a:lnTo>
                    <a:pt x="1177" y="40"/>
                  </a:lnTo>
                  <a:lnTo>
                    <a:pt x="1190" y="29"/>
                  </a:lnTo>
                  <a:lnTo>
                    <a:pt x="1205" y="19"/>
                  </a:lnTo>
                  <a:lnTo>
                    <a:pt x="1220" y="10"/>
                  </a:lnTo>
                  <a:lnTo>
                    <a:pt x="1235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73" name="Freeform 101383"/>
            <p:cNvSpPr/>
            <p:nvPr/>
          </p:nvSpPr>
          <p:spPr>
            <a:xfrm>
              <a:off x="3848" y="1909"/>
              <a:ext cx="88" cy="59"/>
            </a:xfrm>
            <a:custGeom>
              <a:avLst/>
              <a:gdLst>
                <a:gd name="txL" fmla="*/ 0 w 177"/>
                <a:gd name="txT" fmla="*/ 0 h 120"/>
                <a:gd name="txR" fmla="*/ 177 w 177"/>
                <a:gd name="txB" fmla="*/ 120 h 120"/>
              </a:gdLst>
              <a:ahLst/>
              <a:cxnLst>
                <a:cxn ang="0">
                  <a:pos x="132" y="0"/>
                </a:cxn>
                <a:cxn ang="0">
                  <a:pos x="141" y="4"/>
                </a:cxn>
                <a:cxn ang="0">
                  <a:pos x="151" y="10"/>
                </a:cxn>
                <a:cxn ang="0">
                  <a:pos x="158" y="17"/>
                </a:cxn>
                <a:cxn ang="0">
                  <a:pos x="166" y="25"/>
                </a:cxn>
                <a:cxn ang="0">
                  <a:pos x="170" y="33"/>
                </a:cxn>
                <a:cxn ang="0">
                  <a:pos x="175" y="42"/>
                </a:cxn>
                <a:cxn ang="0">
                  <a:pos x="175" y="50"/>
                </a:cxn>
                <a:cxn ang="0">
                  <a:pos x="177" y="59"/>
                </a:cxn>
                <a:cxn ang="0">
                  <a:pos x="172" y="67"/>
                </a:cxn>
                <a:cxn ang="0">
                  <a:pos x="160" y="76"/>
                </a:cxn>
                <a:cxn ang="0">
                  <a:pos x="153" y="78"/>
                </a:cxn>
                <a:cxn ang="0">
                  <a:pos x="143" y="82"/>
                </a:cxn>
                <a:cxn ang="0">
                  <a:pos x="130" y="82"/>
                </a:cxn>
                <a:cxn ang="0">
                  <a:pos x="118" y="84"/>
                </a:cxn>
                <a:cxn ang="0">
                  <a:pos x="111" y="86"/>
                </a:cxn>
                <a:cxn ang="0">
                  <a:pos x="103" y="88"/>
                </a:cxn>
                <a:cxn ang="0">
                  <a:pos x="96" y="90"/>
                </a:cxn>
                <a:cxn ang="0">
                  <a:pos x="90" y="91"/>
                </a:cxn>
                <a:cxn ang="0">
                  <a:pos x="80" y="93"/>
                </a:cxn>
                <a:cxn ang="0">
                  <a:pos x="73" y="95"/>
                </a:cxn>
                <a:cxn ang="0">
                  <a:pos x="67" y="99"/>
                </a:cxn>
                <a:cxn ang="0">
                  <a:pos x="59" y="101"/>
                </a:cxn>
                <a:cxn ang="0">
                  <a:pos x="52" y="103"/>
                </a:cxn>
                <a:cxn ang="0">
                  <a:pos x="44" y="105"/>
                </a:cxn>
                <a:cxn ang="0">
                  <a:pos x="37" y="107"/>
                </a:cxn>
                <a:cxn ang="0">
                  <a:pos x="31" y="110"/>
                </a:cxn>
                <a:cxn ang="0">
                  <a:pos x="23" y="112"/>
                </a:cxn>
                <a:cxn ang="0">
                  <a:pos x="14" y="114"/>
                </a:cxn>
                <a:cxn ang="0">
                  <a:pos x="8" y="116"/>
                </a:cxn>
                <a:cxn ang="0">
                  <a:pos x="0" y="120"/>
                </a:cxn>
                <a:cxn ang="0">
                  <a:pos x="0" y="105"/>
                </a:cxn>
                <a:cxn ang="0">
                  <a:pos x="2" y="93"/>
                </a:cxn>
                <a:cxn ang="0">
                  <a:pos x="8" y="82"/>
                </a:cxn>
                <a:cxn ang="0">
                  <a:pos x="16" y="72"/>
                </a:cxn>
                <a:cxn ang="0">
                  <a:pos x="23" y="59"/>
                </a:cxn>
                <a:cxn ang="0">
                  <a:pos x="33" y="50"/>
                </a:cxn>
                <a:cxn ang="0">
                  <a:pos x="37" y="36"/>
                </a:cxn>
                <a:cxn ang="0">
                  <a:pos x="44" y="27"/>
                </a:cxn>
                <a:cxn ang="0">
                  <a:pos x="48" y="33"/>
                </a:cxn>
                <a:cxn ang="0">
                  <a:pos x="52" y="40"/>
                </a:cxn>
                <a:cxn ang="0">
                  <a:pos x="57" y="44"/>
                </a:cxn>
                <a:cxn ang="0">
                  <a:pos x="63" y="48"/>
                </a:cxn>
                <a:cxn ang="0">
                  <a:pos x="75" y="46"/>
                </a:cxn>
                <a:cxn ang="0">
                  <a:pos x="88" y="42"/>
                </a:cxn>
                <a:cxn ang="0">
                  <a:pos x="99" y="33"/>
                </a:cxn>
                <a:cxn ang="0">
                  <a:pos x="111" y="23"/>
                </a:cxn>
                <a:cxn ang="0">
                  <a:pos x="120" y="10"/>
                </a:cxn>
                <a:cxn ang="0">
                  <a:pos x="132" y="0"/>
                </a:cxn>
                <a:cxn ang="0">
                  <a:pos x="132" y="0"/>
                </a:cxn>
              </a:cxnLst>
              <a:rect l="txL" t="txT" r="txR" b="txB"/>
              <a:pathLst>
                <a:path w="177" h="120">
                  <a:moveTo>
                    <a:pt x="132" y="0"/>
                  </a:moveTo>
                  <a:lnTo>
                    <a:pt x="141" y="4"/>
                  </a:lnTo>
                  <a:lnTo>
                    <a:pt x="151" y="10"/>
                  </a:lnTo>
                  <a:lnTo>
                    <a:pt x="158" y="17"/>
                  </a:lnTo>
                  <a:lnTo>
                    <a:pt x="166" y="25"/>
                  </a:lnTo>
                  <a:lnTo>
                    <a:pt x="170" y="33"/>
                  </a:lnTo>
                  <a:lnTo>
                    <a:pt x="175" y="42"/>
                  </a:lnTo>
                  <a:lnTo>
                    <a:pt x="175" y="50"/>
                  </a:lnTo>
                  <a:lnTo>
                    <a:pt x="177" y="59"/>
                  </a:lnTo>
                  <a:lnTo>
                    <a:pt x="172" y="67"/>
                  </a:lnTo>
                  <a:lnTo>
                    <a:pt x="160" y="76"/>
                  </a:lnTo>
                  <a:lnTo>
                    <a:pt x="153" y="78"/>
                  </a:lnTo>
                  <a:lnTo>
                    <a:pt x="143" y="82"/>
                  </a:lnTo>
                  <a:lnTo>
                    <a:pt x="130" y="82"/>
                  </a:lnTo>
                  <a:lnTo>
                    <a:pt x="118" y="84"/>
                  </a:lnTo>
                  <a:lnTo>
                    <a:pt x="111" y="86"/>
                  </a:lnTo>
                  <a:lnTo>
                    <a:pt x="103" y="88"/>
                  </a:lnTo>
                  <a:lnTo>
                    <a:pt x="96" y="90"/>
                  </a:lnTo>
                  <a:lnTo>
                    <a:pt x="90" y="91"/>
                  </a:lnTo>
                  <a:lnTo>
                    <a:pt x="80" y="93"/>
                  </a:lnTo>
                  <a:lnTo>
                    <a:pt x="73" y="95"/>
                  </a:lnTo>
                  <a:lnTo>
                    <a:pt x="67" y="99"/>
                  </a:lnTo>
                  <a:lnTo>
                    <a:pt x="59" y="101"/>
                  </a:lnTo>
                  <a:lnTo>
                    <a:pt x="52" y="103"/>
                  </a:lnTo>
                  <a:lnTo>
                    <a:pt x="44" y="105"/>
                  </a:lnTo>
                  <a:lnTo>
                    <a:pt x="37" y="107"/>
                  </a:lnTo>
                  <a:lnTo>
                    <a:pt x="31" y="110"/>
                  </a:lnTo>
                  <a:lnTo>
                    <a:pt x="23" y="112"/>
                  </a:lnTo>
                  <a:lnTo>
                    <a:pt x="14" y="114"/>
                  </a:lnTo>
                  <a:lnTo>
                    <a:pt x="8" y="116"/>
                  </a:lnTo>
                  <a:lnTo>
                    <a:pt x="0" y="120"/>
                  </a:lnTo>
                  <a:lnTo>
                    <a:pt x="0" y="105"/>
                  </a:lnTo>
                  <a:lnTo>
                    <a:pt x="2" y="93"/>
                  </a:lnTo>
                  <a:lnTo>
                    <a:pt x="8" y="82"/>
                  </a:lnTo>
                  <a:lnTo>
                    <a:pt x="16" y="72"/>
                  </a:lnTo>
                  <a:lnTo>
                    <a:pt x="23" y="59"/>
                  </a:lnTo>
                  <a:lnTo>
                    <a:pt x="33" y="50"/>
                  </a:lnTo>
                  <a:lnTo>
                    <a:pt x="37" y="36"/>
                  </a:lnTo>
                  <a:lnTo>
                    <a:pt x="44" y="27"/>
                  </a:lnTo>
                  <a:lnTo>
                    <a:pt x="48" y="33"/>
                  </a:lnTo>
                  <a:lnTo>
                    <a:pt x="52" y="40"/>
                  </a:lnTo>
                  <a:lnTo>
                    <a:pt x="57" y="44"/>
                  </a:lnTo>
                  <a:lnTo>
                    <a:pt x="63" y="48"/>
                  </a:lnTo>
                  <a:lnTo>
                    <a:pt x="75" y="46"/>
                  </a:lnTo>
                  <a:lnTo>
                    <a:pt x="88" y="42"/>
                  </a:lnTo>
                  <a:lnTo>
                    <a:pt x="99" y="33"/>
                  </a:lnTo>
                  <a:lnTo>
                    <a:pt x="111" y="23"/>
                  </a:lnTo>
                  <a:lnTo>
                    <a:pt x="120" y="1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D6C9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74" name="Freeform 101384"/>
            <p:cNvSpPr/>
            <p:nvPr/>
          </p:nvSpPr>
          <p:spPr>
            <a:xfrm>
              <a:off x="3748" y="1950"/>
              <a:ext cx="182" cy="140"/>
            </a:xfrm>
            <a:custGeom>
              <a:avLst/>
              <a:gdLst>
                <a:gd name="txL" fmla="*/ 0 w 365"/>
                <a:gd name="txT" fmla="*/ 0 h 279"/>
                <a:gd name="txR" fmla="*/ 365 w 365"/>
                <a:gd name="txB" fmla="*/ 279 h 279"/>
              </a:gdLst>
              <a:ahLst/>
              <a:cxnLst>
                <a:cxn ang="0">
                  <a:pos x="53" y="0"/>
                </a:cxn>
                <a:cxn ang="0">
                  <a:pos x="74" y="11"/>
                </a:cxn>
                <a:cxn ang="0">
                  <a:pos x="91" y="25"/>
                </a:cxn>
                <a:cxn ang="0">
                  <a:pos x="104" y="34"/>
                </a:cxn>
                <a:cxn ang="0">
                  <a:pos x="118" y="34"/>
                </a:cxn>
                <a:cxn ang="0">
                  <a:pos x="123" y="40"/>
                </a:cxn>
                <a:cxn ang="0">
                  <a:pos x="118" y="42"/>
                </a:cxn>
                <a:cxn ang="0">
                  <a:pos x="116" y="47"/>
                </a:cxn>
                <a:cxn ang="0">
                  <a:pos x="142" y="47"/>
                </a:cxn>
                <a:cxn ang="0">
                  <a:pos x="160" y="59"/>
                </a:cxn>
                <a:cxn ang="0">
                  <a:pos x="175" y="74"/>
                </a:cxn>
                <a:cxn ang="0">
                  <a:pos x="190" y="95"/>
                </a:cxn>
                <a:cxn ang="0">
                  <a:pos x="205" y="110"/>
                </a:cxn>
                <a:cxn ang="0">
                  <a:pos x="222" y="123"/>
                </a:cxn>
                <a:cxn ang="0">
                  <a:pos x="247" y="125"/>
                </a:cxn>
                <a:cxn ang="0">
                  <a:pos x="281" y="118"/>
                </a:cxn>
                <a:cxn ang="0">
                  <a:pos x="298" y="97"/>
                </a:cxn>
                <a:cxn ang="0">
                  <a:pos x="312" y="76"/>
                </a:cxn>
                <a:cxn ang="0">
                  <a:pos x="331" y="57"/>
                </a:cxn>
                <a:cxn ang="0">
                  <a:pos x="344" y="55"/>
                </a:cxn>
                <a:cxn ang="0">
                  <a:pos x="363" y="57"/>
                </a:cxn>
                <a:cxn ang="0">
                  <a:pos x="365" y="84"/>
                </a:cxn>
                <a:cxn ang="0">
                  <a:pos x="365" y="114"/>
                </a:cxn>
                <a:cxn ang="0">
                  <a:pos x="359" y="142"/>
                </a:cxn>
                <a:cxn ang="0">
                  <a:pos x="353" y="171"/>
                </a:cxn>
                <a:cxn ang="0">
                  <a:pos x="342" y="198"/>
                </a:cxn>
                <a:cxn ang="0">
                  <a:pos x="329" y="222"/>
                </a:cxn>
                <a:cxn ang="0">
                  <a:pos x="315" y="241"/>
                </a:cxn>
                <a:cxn ang="0">
                  <a:pos x="298" y="260"/>
                </a:cxn>
                <a:cxn ang="0">
                  <a:pos x="281" y="270"/>
                </a:cxn>
                <a:cxn ang="0">
                  <a:pos x="266" y="277"/>
                </a:cxn>
                <a:cxn ang="0">
                  <a:pos x="249" y="279"/>
                </a:cxn>
                <a:cxn ang="0">
                  <a:pos x="232" y="279"/>
                </a:cxn>
                <a:cxn ang="0">
                  <a:pos x="211" y="274"/>
                </a:cxn>
                <a:cxn ang="0">
                  <a:pos x="192" y="262"/>
                </a:cxn>
                <a:cxn ang="0">
                  <a:pos x="173" y="247"/>
                </a:cxn>
                <a:cxn ang="0">
                  <a:pos x="154" y="226"/>
                </a:cxn>
                <a:cxn ang="0">
                  <a:pos x="146" y="207"/>
                </a:cxn>
                <a:cxn ang="0">
                  <a:pos x="139" y="188"/>
                </a:cxn>
                <a:cxn ang="0">
                  <a:pos x="133" y="169"/>
                </a:cxn>
                <a:cxn ang="0">
                  <a:pos x="129" y="148"/>
                </a:cxn>
                <a:cxn ang="0">
                  <a:pos x="121" y="127"/>
                </a:cxn>
                <a:cxn ang="0">
                  <a:pos x="114" y="114"/>
                </a:cxn>
                <a:cxn ang="0">
                  <a:pos x="102" y="101"/>
                </a:cxn>
                <a:cxn ang="0">
                  <a:pos x="89" y="93"/>
                </a:cxn>
                <a:cxn ang="0">
                  <a:pos x="87" y="114"/>
                </a:cxn>
                <a:cxn ang="0">
                  <a:pos x="91" y="133"/>
                </a:cxn>
                <a:cxn ang="0">
                  <a:pos x="93" y="152"/>
                </a:cxn>
                <a:cxn ang="0">
                  <a:pos x="87" y="173"/>
                </a:cxn>
                <a:cxn ang="0">
                  <a:pos x="66" y="163"/>
                </a:cxn>
                <a:cxn ang="0">
                  <a:pos x="44" y="150"/>
                </a:cxn>
                <a:cxn ang="0">
                  <a:pos x="25" y="127"/>
                </a:cxn>
                <a:cxn ang="0">
                  <a:pos x="9" y="101"/>
                </a:cxn>
                <a:cxn ang="0">
                  <a:pos x="0" y="72"/>
                </a:cxn>
                <a:cxn ang="0">
                  <a:pos x="2" y="44"/>
                </a:cxn>
                <a:cxn ang="0">
                  <a:pos x="13" y="19"/>
                </a:cxn>
                <a:cxn ang="0">
                  <a:pos x="42" y="0"/>
                </a:cxn>
              </a:cxnLst>
              <a:rect l="txL" t="txT" r="txR" b="txB"/>
              <a:pathLst>
                <a:path w="365" h="279">
                  <a:moveTo>
                    <a:pt x="42" y="0"/>
                  </a:moveTo>
                  <a:lnTo>
                    <a:pt x="53" y="0"/>
                  </a:lnTo>
                  <a:lnTo>
                    <a:pt x="64" y="6"/>
                  </a:lnTo>
                  <a:lnTo>
                    <a:pt x="74" y="11"/>
                  </a:lnTo>
                  <a:lnTo>
                    <a:pt x="83" y="19"/>
                  </a:lnTo>
                  <a:lnTo>
                    <a:pt x="91" y="25"/>
                  </a:lnTo>
                  <a:lnTo>
                    <a:pt x="101" y="32"/>
                  </a:lnTo>
                  <a:lnTo>
                    <a:pt x="104" y="34"/>
                  </a:lnTo>
                  <a:lnTo>
                    <a:pt x="110" y="34"/>
                  </a:lnTo>
                  <a:lnTo>
                    <a:pt x="118" y="34"/>
                  </a:lnTo>
                  <a:lnTo>
                    <a:pt x="125" y="36"/>
                  </a:lnTo>
                  <a:lnTo>
                    <a:pt x="123" y="40"/>
                  </a:lnTo>
                  <a:lnTo>
                    <a:pt x="121" y="42"/>
                  </a:lnTo>
                  <a:lnTo>
                    <a:pt x="118" y="42"/>
                  </a:lnTo>
                  <a:lnTo>
                    <a:pt x="116" y="44"/>
                  </a:lnTo>
                  <a:lnTo>
                    <a:pt x="116" y="47"/>
                  </a:lnTo>
                  <a:lnTo>
                    <a:pt x="129" y="45"/>
                  </a:lnTo>
                  <a:lnTo>
                    <a:pt x="142" y="47"/>
                  </a:lnTo>
                  <a:lnTo>
                    <a:pt x="150" y="51"/>
                  </a:lnTo>
                  <a:lnTo>
                    <a:pt x="160" y="59"/>
                  </a:lnTo>
                  <a:lnTo>
                    <a:pt x="167" y="65"/>
                  </a:lnTo>
                  <a:lnTo>
                    <a:pt x="175" y="74"/>
                  </a:lnTo>
                  <a:lnTo>
                    <a:pt x="182" y="84"/>
                  </a:lnTo>
                  <a:lnTo>
                    <a:pt x="190" y="95"/>
                  </a:lnTo>
                  <a:lnTo>
                    <a:pt x="196" y="103"/>
                  </a:lnTo>
                  <a:lnTo>
                    <a:pt x="205" y="110"/>
                  </a:lnTo>
                  <a:lnTo>
                    <a:pt x="213" y="118"/>
                  </a:lnTo>
                  <a:lnTo>
                    <a:pt x="222" y="123"/>
                  </a:lnTo>
                  <a:lnTo>
                    <a:pt x="234" y="125"/>
                  </a:lnTo>
                  <a:lnTo>
                    <a:pt x="247" y="125"/>
                  </a:lnTo>
                  <a:lnTo>
                    <a:pt x="262" y="123"/>
                  </a:lnTo>
                  <a:lnTo>
                    <a:pt x="281" y="118"/>
                  </a:lnTo>
                  <a:lnTo>
                    <a:pt x="289" y="108"/>
                  </a:lnTo>
                  <a:lnTo>
                    <a:pt x="298" y="97"/>
                  </a:lnTo>
                  <a:lnTo>
                    <a:pt x="304" y="87"/>
                  </a:lnTo>
                  <a:lnTo>
                    <a:pt x="312" y="76"/>
                  </a:lnTo>
                  <a:lnTo>
                    <a:pt x="319" y="65"/>
                  </a:lnTo>
                  <a:lnTo>
                    <a:pt x="331" y="57"/>
                  </a:lnTo>
                  <a:lnTo>
                    <a:pt x="336" y="55"/>
                  </a:lnTo>
                  <a:lnTo>
                    <a:pt x="344" y="55"/>
                  </a:lnTo>
                  <a:lnTo>
                    <a:pt x="352" y="53"/>
                  </a:lnTo>
                  <a:lnTo>
                    <a:pt x="363" y="57"/>
                  </a:lnTo>
                  <a:lnTo>
                    <a:pt x="365" y="70"/>
                  </a:lnTo>
                  <a:lnTo>
                    <a:pt x="365" y="84"/>
                  </a:lnTo>
                  <a:lnTo>
                    <a:pt x="365" y="97"/>
                  </a:lnTo>
                  <a:lnTo>
                    <a:pt x="365" y="114"/>
                  </a:lnTo>
                  <a:lnTo>
                    <a:pt x="361" y="127"/>
                  </a:lnTo>
                  <a:lnTo>
                    <a:pt x="359" y="142"/>
                  </a:lnTo>
                  <a:lnTo>
                    <a:pt x="355" y="156"/>
                  </a:lnTo>
                  <a:lnTo>
                    <a:pt x="353" y="171"/>
                  </a:lnTo>
                  <a:lnTo>
                    <a:pt x="348" y="184"/>
                  </a:lnTo>
                  <a:lnTo>
                    <a:pt x="342" y="198"/>
                  </a:lnTo>
                  <a:lnTo>
                    <a:pt x="334" y="209"/>
                  </a:lnTo>
                  <a:lnTo>
                    <a:pt x="329" y="222"/>
                  </a:lnTo>
                  <a:lnTo>
                    <a:pt x="321" y="232"/>
                  </a:lnTo>
                  <a:lnTo>
                    <a:pt x="315" y="241"/>
                  </a:lnTo>
                  <a:lnTo>
                    <a:pt x="306" y="251"/>
                  </a:lnTo>
                  <a:lnTo>
                    <a:pt x="298" y="260"/>
                  </a:lnTo>
                  <a:lnTo>
                    <a:pt x="289" y="264"/>
                  </a:lnTo>
                  <a:lnTo>
                    <a:pt x="281" y="270"/>
                  </a:lnTo>
                  <a:lnTo>
                    <a:pt x="274" y="274"/>
                  </a:lnTo>
                  <a:lnTo>
                    <a:pt x="266" y="277"/>
                  </a:lnTo>
                  <a:lnTo>
                    <a:pt x="256" y="279"/>
                  </a:lnTo>
                  <a:lnTo>
                    <a:pt x="249" y="279"/>
                  </a:lnTo>
                  <a:lnTo>
                    <a:pt x="239" y="279"/>
                  </a:lnTo>
                  <a:lnTo>
                    <a:pt x="232" y="279"/>
                  </a:lnTo>
                  <a:lnTo>
                    <a:pt x="220" y="276"/>
                  </a:lnTo>
                  <a:lnTo>
                    <a:pt x="211" y="274"/>
                  </a:lnTo>
                  <a:lnTo>
                    <a:pt x="201" y="268"/>
                  </a:lnTo>
                  <a:lnTo>
                    <a:pt x="192" y="262"/>
                  </a:lnTo>
                  <a:lnTo>
                    <a:pt x="182" y="255"/>
                  </a:lnTo>
                  <a:lnTo>
                    <a:pt x="173" y="247"/>
                  </a:lnTo>
                  <a:lnTo>
                    <a:pt x="163" y="236"/>
                  </a:lnTo>
                  <a:lnTo>
                    <a:pt x="154" y="226"/>
                  </a:lnTo>
                  <a:lnTo>
                    <a:pt x="150" y="217"/>
                  </a:lnTo>
                  <a:lnTo>
                    <a:pt x="146" y="207"/>
                  </a:lnTo>
                  <a:lnTo>
                    <a:pt x="142" y="198"/>
                  </a:lnTo>
                  <a:lnTo>
                    <a:pt x="139" y="188"/>
                  </a:lnTo>
                  <a:lnTo>
                    <a:pt x="135" y="177"/>
                  </a:lnTo>
                  <a:lnTo>
                    <a:pt x="133" y="169"/>
                  </a:lnTo>
                  <a:lnTo>
                    <a:pt x="131" y="158"/>
                  </a:lnTo>
                  <a:lnTo>
                    <a:pt x="129" y="148"/>
                  </a:lnTo>
                  <a:lnTo>
                    <a:pt x="125" y="137"/>
                  </a:lnTo>
                  <a:lnTo>
                    <a:pt x="121" y="127"/>
                  </a:lnTo>
                  <a:lnTo>
                    <a:pt x="118" y="120"/>
                  </a:lnTo>
                  <a:lnTo>
                    <a:pt x="114" y="114"/>
                  </a:lnTo>
                  <a:lnTo>
                    <a:pt x="108" y="104"/>
                  </a:lnTo>
                  <a:lnTo>
                    <a:pt x="102" y="101"/>
                  </a:lnTo>
                  <a:lnTo>
                    <a:pt x="97" y="95"/>
                  </a:lnTo>
                  <a:lnTo>
                    <a:pt x="89" y="93"/>
                  </a:lnTo>
                  <a:lnTo>
                    <a:pt x="85" y="103"/>
                  </a:lnTo>
                  <a:lnTo>
                    <a:pt x="87" y="114"/>
                  </a:lnTo>
                  <a:lnTo>
                    <a:pt x="87" y="123"/>
                  </a:lnTo>
                  <a:lnTo>
                    <a:pt x="91" y="133"/>
                  </a:lnTo>
                  <a:lnTo>
                    <a:pt x="93" y="142"/>
                  </a:lnTo>
                  <a:lnTo>
                    <a:pt x="93" y="152"/>
                  </a:lnTo>
                  <a:lnTo>
                    <a:pt x="91" y="161"/>
                  </a:lnTo>
                  <a:lnTo>
                    <a:pt x="87" y="173"/>
                  </a:lnTo>
                  <a:lnTo>
                    <a:pt x="76" y="169"/>
                  </a:lnTo>
                  <a:lnTo>
                    <a:pt x="66" y="163"/>
                  </a:lnTo>
                  <a:lnTo>
                    <a:pt x="53" y="156"/>
                  </a:lnTo>
                  <a:lnTo>
                    <a:pt x="44" y="150"/>
                  </a:lnTo>
                  <a:lnTo>
                    <a:pt x="32" y="137"/>
                  </a:lnTo>
                  <a:lnTo>
                    <a:pt x="25" y="127"/>
                  </a:lnTo>
                  <a:lnTo>
                    <a:pt x="15" y="114"/>
                  </a:lnTo>
                  <a:lnTo>
                    <a:pt x="9" y="101"/>
                  </a:lnTo>
                  <a:lnTo>
                    <a:pt x="4" y="87"/>
                  </a:lnTo>
                  <a:lnTo>
                    <a:pt x="0" y="72"/>
                  </a:lnTo>
                  <a:lnTo>
                    <a:pt x="0" y="57"/>
                  </a:lnTo>
                  <a:lnTo>
                    <a:pt x="2" y="44"/>
                  </a:lnTo>
                  <a:lnTo>
                    <a:pt x="6" y="30"/>
                  </a:lnTo>
                  <a:lnTo>
                    <a:pt x="13" y="19"/>
                  </a:lnTo>
                  <a:lnTo>
                    <a:pt x="26" y="7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D6C9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75" name="Freeform 101385"/>
            <p:cNvSpPr/>
            <p:nvPr/>
          </p:nvSpPr>
          <p:spPr>
            <a:xfrm>
              <a:off x="4024" y="1997"/>
              <a:ext cx="67" cy="58"/>
            </a:xfrm>
            <a:custGeom>
              <a:avLst/>
              <a:gdLst>
                <a:gd name="txL" fmla="*/ 0 w 135"/>
                <a:gd name="txT" fmla="*/ 0 h 116"/>
                <a:gd name="txR" fmla="*/ 135 w 135"/>
                <a:gd name="txB" fmla="*/ 116 h 116"/>
              </a:gdLst>
              <a:ahLst/>
              <a:cxnLst>
                <a:cxn ang="0">
                  <a:pos x="8" y="0"/>
                </a:cxn>
                <a:cxn ang="0">
                  <a:pos x="15" y="6"/>
                </a:cxn>
                <a:cxn ang="0">
                  <a:pos x="23" y="11"/>
                </a:cxn>
                <a:cxn ang="0">
                  <a:pos x="33" y="19"/>
                </a:cxn>
                <a:cxn ang="0">
                  <a:pos x="40" y="27"/>
                </a:cxn>
                <a:cxn ang="0">
                  <a:pos x="46" y="34"/>
                </a:cxn>
                <a:cxn ang="0">
                  <a:pos x="55" y="40"/>
                </a:cxn>
                <a:cxn ang="0">
                  <a:pos x="63" y="48"/>
                </a:cxn>
                <a:cxn ang="0">
                  <a:pos x="71" y="55"/>
                </a:cxn>
                <a:cxn ang="0">
                  <a:pos x="76" y="63"/>
                </a:cxn>
                <a:cxn ang="0">
                  <a:pos x="86" y="68"/>
                </a:cxn>
                <a:cxn ang="0">
                  <a:pos x="93" y="76"/>
                </a:cxn>
                <a:cxn ang="0">
                  <a:pos x="101" y="84"/>
                </a:cxn>
                <a:cxn ang="0">
                  <a:pos x="109" y="91"/>
                </a:cxn>
                <a:cxn ang="0">
                  <a:pos x="116" y="99"/>
                </a:cxn>
                <a:cxn ang="0">
                  <a:pos x="126" y="106"/>
                </a:cxn>
                <a:cxn ang="0">
                  <a:pos x="135" y="116"/>
                </a:cxn>
                <a:cxn ang="0">
                  <a:pos x="128" y="112"/>
                </a:cxn>
                <a:cxn ang="0">
                  <a:pos x="122" y="108"/>
                </a:cxn>
                <a:cxn ang="0">
                  <a:pos x="112" y="105"/>
                </a:cxn>
                <a:cxn ang="0">
                  <a:pos x="107" y="103"/>
                </a:cxn>
                <a:cxn ang="0">
                  <a:pos x="99" y="97"/>
                </a:cxn>
                <a:cxn ang="0">
                  <a:pos x="91" y="95"/>
                </a:cxn>
                <a:cxn ang="0">
                  <a:pos x="82" y="91"/>
                </a:cxn>
                <a:cxn ang="0">
                  <a:pos x="76" y="89"/>
                </a:cxn>
                <a:cxn ang="0">
                  <a:pos x="67" y="84"/>
                </a:cxn>
                <a:cxn ang="0">
                  <a:pos x="59" y="80"/>
                </a:cxn>
                <a:cxn ang="0">
                  <a:pos x="50" y="76"/>
                </a:cxn>
                <a:cxn ang="0">
                  <a:pos x="42" y="72"/>
                </a:cxn>
                <a:cxn ang="0">
                  <a:pos x="29" y="63"/>
                </a:cxn>
                <a:cxn ang="0">
                  <a:pos x="17" y="53"/>
                </a:cxn>
                <a:cxn ang="0">
                  <a:pos x="6" y="42"/>
                </a:cxn>
                <a:cxn ang="0">
                  <a:pos x="0" y="30"/>
                </a:cxn>
                <a:cxn ang="0">
                  <a:pos x="0" y="21"/>
                </a:cxn>
                <a:cxn ang="0">
                  <a:pos x="0" y="13"/>
                </a:cxn>
                <a:cxn ang="0">
                  <a:pos x="2" y="6"/>
                </a:cxn>
                <a:cxn ang="0">
                  <a:pos x="8" y="0"/>
                </a:cxn>
                <a:cxn ang="0">
                  <a:pos x="8" y="0"/>
                </a:cxn>
              </a:cxnLst>
              <a:rect l="txL" t="txT" r="txR" b="txB"/>
              <a:pathLst>
                <a:path w="135" h="116">
                  <a:moveTo>
                    <a:pt x="8" y="0"/>
                  </a:moveTo>
                  <a:lnTo>
                    <a:pt x="15" y="6"/>
                  </a:lnTo>
                  <a:lnTo>
                    <a:pt x="23" y="11"/>
                  </a:lnTo>
                  <a:lnTo>
                    <a:pt x="33" y="19"/>
                  </a:lnTo>
                  <a:lnTo>
                    <a:pt x="40" y="27"/>
                  </a:lnTo>
                  <a:lnTo>
                    <a:pt x="46" y="34"/>
                  </a:lnTo>
                  <a:lnTo>
                    <a:pt x="55" y="40"/>
                  </a:lnTo>
                  <a:lnTo>
                    <a:pt x="63" y="48"/>
                  </a:lnTo>
                  <a:lnTo>
                    <a:pt x="71" y="55"/>
                  </a:lnTo>
                  <a:lnTo>
                    <a:pt x="76" y="63"/>
                  </a:lnTo>
                  <a:lnTo>
                    <a:pt x="86" y="68"/>
                  </a:lnTo>
                  <a:lnTo>
                    <a:pt x="93" y="76"/>
                  </a:lnTo>
                  <a:lnTo>
                    <a:pt x="101" y="84"/>
                  </a:lnTo>
                  <a:lnTo>
                    <a:pt x="109" y="91"/>
                  </a:lnTo>
                  <a:lnTo>
                    <a:pt x="116" y="99"/>
                  </a:lnTo>
                  <a:lnTo>
                    <a:pt x="126" y="106"/>
                  </a:lnTo>
                  <a:lnTo>
                    <a:pt x="135" y="116"/>
                  </a:lnTo>
                  <a:lnTo>
                    <a:pt x="128" y="112"/>
                  </a:lnTo>
                  <a:lnTo>
                    <a:pt x="122" y="108"/>
                  </a:lnTo>
                  <a:lnTo>
                    <a:pt x="112" y="105"/>
                  </a:lnTo>
                  <a:lnTo>
                    <a:pt x="107" y="103"/>
                  </a:lnTo>
                  <a:lnTo>
                    <a:pt x="99" y="97"/>
                  </a:lnTo>
                  <a:lnTo>
                    <a:pt x="91" y="95"/>
                  </a:lnTo>
                  <a:lnTo>
                    <a:pt x="82" y="91"/>
                  </a:lnTo>
                  <a:lnTo>
                    <a:pt x="76" y="89"/>
                  </a:lnTo>
                  <a:lnTo>
                    <a:pt x="67" y="84"/>
                  </a:lnTo>
                  <a:lnTo>
                    <a:pt x="59" y="80"/>
                  </a:lnTo>
                  <a:lnTo>
                    <a:pt x="50" y="76"/>
                  </a:lnTo>
                  <a:lnTo>
                    <a:pt x="42" y="72"/>
                  </a:lnTo>
                  <a:lnTo>
                    <a:pt x="29" y="63"/>
                  </a:lnTo>
                  <a:lnTo>
                    <a:pt x="17" y="53"/>
                  </a:lnTo>
                  <a:lnTo>
                    <a:pt x="6" y="42"/>
                  </a:lnTo>
                  <a:lnTo>
                    <a:pt x="0" y="30"/>
                  </a:lnTo>
                  <a:lnTo>
                    <a:pt x="0" y="21"/>
                  </a:lnTo>
                  <a:lnTo>
                    <a:pt x="0" y="13"/>
                  </a:lnTo>
                  <a:lnTo>
                    <a:pt x="2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76" name="Freeform 101386"/>
            <p:cNvSpPr/>
            <p:nvPr/>
          </p:nvSpPr>
          <p:spPr>
            <a:xfrm>
              <a:off x="3224" y="2044"/>
              <a:ext cx="413" cy="720"/>
            </a:xfrm>
            <a:custGeom>
              <a:avLst/>
              <a:gdLst>
                <a:gd name="txL" fmla="*/ 0 w 825"/>
                <a:gd name="txT" fmla="*/ 0 h 1441"/>
                <a:gd name="txR" fmla="*/ 825 w 825"/>
                <a:gd name="txB" fmla="*/ 1441 h 1441"/>
              </a:gdLst>
              <a:ahLst/>
              <a:cxnLst>
                <a:cxn ang="0">
                  <a:pos x="707" y="2"/>
                </a:cxn>
                <a:cxn ang="0">
                  <a:pos x="816" y="38"/>
                </a:cxn>
                <a:cxn ang="0">
                  <a:pos x="808" y="122"/>
                </a:cxn>
                <a:cxn ang="0">
                  <a:pos x="740" y="114"/>
                </a:cxn>
                <a:cxn ang="0">
                  <a:pos x="692" y="135"/>
                </a:cxn>
                <a:cxn ang="0">
                  <a:pos x="694" y="169"/>
                </a:cxn>
                <a:cxn ang="0">
                  <a:pos x="692" y="211"/>
                </a:cxn>
                <a:cxn ang="0">
                  <a:pos x="618" y="152"/>
                </a:cxn>
                <a:cxn ang="0">
                  <a:pos x="624" y="236"/>
                </a:cxn>
                <a:cxn ang="0">
                  <a:pos x="591" y="253"/>
                </a:cxn>
                <a:cxn ang="0">
                  <a:pos x="595" y="321"/>
                </a:cxn>
                <a:cxn ang="0">
                  <a:pos x="538" y="264"/>
                </a:cxn>
                <a:cxn ang="0">
                  <a:pos x="502" y="223"/>
                </a:cxn>
                <a:cxn ang="0">
                  <a:pos x="519" y="301"/>
                </a:cxn>
                <a:cxn ang="0">
                  <a:pos x="527" y="358"/>
                </a:cxn>
                <a:cxn ang="0">
                  <a:pos x="458" y="295"/>
                </a:cxn>
                <a:cxn ang="0">
                  <a:pos x="415" y="236"/>
                </a:cxn>
                <a:cxn ang="0">
                  <a:pos x="441" y="348"/>
                </a:cxn>
                <a:cxn ang="0">
                  <a:pos x="476" y="441"/>
                </a:cxn>
                <a:cxn ang="0">
                  <a:pos x="409" y="380"/>
                </a:cxn>
                <a:cxn ang="0">
                  <a:pos x="363" y="327"/>
                </a:cxn>
                <a:cxn ang="0">
                  <a:pos x="380" y="399"/>
                </a:cxn>
                <a:cxn ang="0">
                  <a:pos x="437" y="494"/>
                </a:cxn>
                <a:cxn ang="0">
                  <a:pos x="363" y="451"/>
                </a:cxn>
                <a:cxn ang="0">
                  <a:pos x="302" y="373"/>
                </a:cxn>
                <a:cxn ang="0">
                  <a:pos x="297" y="418"/>
                </a:cxn>
                <a:cxn ang="0">
                  <a:pos x="333" y="477"/>
                </a:cxn>
                <a:cxn ang="0">
                  <a:pos x="342" y="538"/>
                </a:cxn>
                <a:cxn ang="0">
                  <a:pos x="354" y="584"/>
                </a:cxn>
                <a:cxn ang="0">
                  <a:pos x="280" y="525"/>
                </a:cxn>
                <a:cxn ang="0">
                  <a:pos x="217" y="462"/>
                </a:cxn>
                <a:cxn ang="0">
                  <a:pos x="230" y="527"/>
                </a:cxn>
                <a:cxn ang="0">
                  <a:pos x="270" y="588"/>
                </a:cxn>
                <a:cxn ang="0">
                  <a:pos x="337" y="629"/>
                </a:cxn>
                <a:cxn ang="0">
                  <a:pos x="283" y="643"/>
                </a:cxn>
                <a:cxn ang="0">
                  <a:pos x="190" y="559"/>
                </a:cxn>
                <a:cxn ang="0">
                  <a:pos x="219" y="666"/>
                </a:cxn>
                <a:cxn ang="0">
                  <a:pos x="322" y="785"/>
                </a:cxn>
                <a:cxn ang="0">
                  <a:pos x="230" y="740"/>
                </a:cxn>
                <a:cxn ang="0">
                  <a:pos x="133" y="631"/>
                </a:cxn>
                <a:cxn ang="0">
                  <a:pos x="187" y="766"/>
                </a:cxn>
                <a:cxn ang="0">
                  <a:pos x="289" y="918"/>
                </a:cxn>
                <a:cxn ang="0">
                  <a:pos x="230" y="888"/>
                </a:cxn>
                <a:cxn ang="0">
                  <a:pos x="158" y="818"/>
                </a:cxn>
                <a:cxn ang="0">
                  <a:pos x="200" y="928"/>
                </a:cxn>
                <a:cxn ang="0">
                  <a:pos x="322" y="1048"/>
                </a:cxn>
                <a:cxn ang="0">
                  <a:pos x="322" y="1093"/>
                </a:cxn>
                <a:cxn ang="0">
                  <a:pos x="247" y="1048"/>
                </a:cxn>
                <a:cxn ang="0">
                  <a:pos x="206" y="1044"/>
                </a:cxn>
                <a:cxn ang="0">
                  <a:pos x="236" y="1099"/>
                </a:cxn>
                <a:cxn ang="0">
                  <a:pos x="312" y="1166"/>
                </a:cxn>
                <a:cxn ang="0">
                  <a:pos x="167" y="1076"/>
                </a:cxn>
                <a:cxn ang="0">
                  <a:pos x="74" y="761"/>
                </a:cxn>
                <a:cxn ang="0">
                  <a:pos x="86" y="597"/>
                </a:cxn>
                <a:cxn ang="0">
                  <a:pos x="29" y="852"/>
                </a:cxn>
                <a:cxn ang="0">
                  <a:pos x="207" y="1282"/>
                </a:cxn>
                <a:cxn ang="0">
                  <a:pos x="204" y="1384"/>
                </a:cxn>
                <a:cxn ang="0">
                  <a:pos x="150" y="1253"/>
                </a:cxn>
                <a:cxn ang="0">
                  <a:pos x="84" y="1110"/>
                </a:cxn>
                <a:cxn ang="0">
                  <a:pos x="33" y="951"/>
                </a:cxn>
                <a:cxn ang="0">
                  <a:pos x="8" y="673"/>
                </a:cxn>
                <a:cxn ang="0">
                  <a:pos x="276" y="166"/>
                </a:cxn>
              </a:cxnLst>
              <a:rect l="txL" t="txT" r="txR" b="txB"/>
              <a:pathLst>
                <a:path w="825" h="1441">
                  <a:moveTo>
                    <a:pt x="595" y="0"/>
                  </a:moveTo>
                  <a:lnTo>
                    <a:pt x="611" y="0"/>
                  </a:lnTo>
                  <a:lnTo>
                    <a:pt x="626" y="0"/>
                  </a:lnTo>
                  <a:lnTo>
                    <a:pt x="641" y="0"/>
                  </a:lnTo>
                  <a:lnTo>
                    <a:pt x="658" y="2"/>
                  </a:lnTo>
                  <a:lnTo>
                    <a:pt x="675" y="2"/>
                  </a:lnTo>
                  <a:lnTo>
                    <a:pt x="692" y="2"/>
                  </a:lnTo>
                  <a:lnTo>
                    <a:pt x="707" y="2"/>
                  </a:lnTo>
                  <a:lnTo>
                    <a:pt x="725" y="4"/>
                  </a:lnTo>
                  <a:lnTo>
                    <a:pt x="740" y="4"/>
                  </a:lnTo>
                  <a:lnTo>
                    <a:pt x="757" y="6"/>
                  </a:lnTo>
                  <a:lnTo>
                    <a:pt x="770" y="10"/>
                  </a:lnTo>
                  <a:lnTo>
                    <a:pt x="784" y="13"/>
                  </a:lnTo>
                  <a:lnTo>
                    <a:pt x="793" y="19"/>
                  </a:lnTo>
                  <a:lnTo>
                    <a:pt x="806" y="29"/>
                  </a:lnTo>
                  <a:lnTo>
                    <a:pt x="816" y="38"/>
                  </a:lnTo>
                  <a:lnTo>
                    <a:pt x="825" y="52"/>
                  </a:lnTo>
                  <a:lnTo>
                    <a:pt x="820" y="59"/>
                  </a:lnTo>
                  <a:lnTo>
                    <a:pt x="816" y="69"/>
                  </a:lnTo>
                  <a:lnTo>
                    <a:pt x="814" y="80"/>
                  </a:lnTo>
                  <a:lnTo>
                    <a:pt x="814" y="90"/>
                  </a:lnTo>
                  <a:lnTo>
                    <a:pt x="812" y="101"/>
                  </a:lnTo>
                  <a:lnTo>
                    <a:pt x="810" y="112"/>
                  </a:lnTo>
                  <a:lnTo>
                    <a:pt x="808" y="122"/>
                  </a:lnTo>
                  <a:lnTo>
                    <a:pt x="806" y="133"/>
                  </a:lnTo>
                  <a:lnTo>
                    <a:pt x="797" y="128"/>
                  </a:lnTo>
                  <a:lnTo>
                    <a:pt x="791" y="124"/>
                  </a:lnTo>
                  <a:lnTo>
                    <a:pt x="784" y="122"/>
                  </a:lnTo>
                  <a:lnTo>
                    <a:pt x="776" y="120"/>
                  </a:lnTo>
                  <a:lnTo>
                    <a:pt x="761" y="116"/>
                  </a:lnTo>
                  <a:lnTo>
                    <a:pt x="747" y="116"/>
                  </a:lnTo>
                  <a:lnTo>
                    <a:pt x="740" y="114"/>
                  </a:lnTo>
                  <a:lnTo>
                    <a:pt x="734" y="112"/>
                  </a:lnTo>
                  <a:lnTo>
                    <a:pt x="725" y="112"/>
                  </a:lnTo>
                  <a:lnTo>
                    <a:pt x="719" y="110"/>
                  </a:lnTo>
                  <a:lnTo>
                    <a:pt x="704" y="105"/>
                  </a:lnTo>
                  <a:lnTo>
                    <a:pt x="692" y="99"/>
                  </a:lnTo>
                  <a:lnTo>
                    <a:pt x="688" y="112"/>
                  </a:lnTo>
                  <a:lnTo>
                    <a:pt x="690" y="126"/>
                  </a:lnTo>
                  <a:lnTo>
                    <a:pt x="692" y="135"/>
                  </a:lnTo>
                  <a:lnTo>
                    <a:pt x="700" y="148"/>
                  </a:lnTo>
                  <a:lnTo>
                    <a:pt x="707" y="156"/>
                  </a:lnTo>
                  <a:lnTo>
                    <a:pt x="713" y="167"/>
                  </a:lnTo>
                  <a:lnTo>
                    <a:pt x="719" y="177"/>
                  </a:lnTo>
                  <a:lnTo>
                    <a:pt x="725" y="188"/>
                  </a:lnTo>
                  <a:lnTo>
                    <a:pt x="711" y="185"/>
                  </a:lnTo>
                  <a:lnTo>
                    <a:pt x="702" y="175"/>
                  </a:lnTo>
                  <a:lnTo>
                    <a:pt x="694" y="169"/>
                  </a:lnTo>
                  <a:lnTo>
                    <a:pt x="690" y="166"/>
                  </a:lnTo>
                  <a:lnTo>
                    <a:pt x="683" y="162"/>
                  </a:lnTo>
                  <a:lnTo>
                    <a:pt x="677" y="162"/>
                  </a:lnTo>
                  <a:lnTo>
                    <a:pt x="681" y="175"/>
                  </a:lnTo>
                  <a:lnTo>
                    <a:pt x="685" y="190"/>
                  </a:lnTo>
                  <a:lnTo>
                    <a:pt x="688" y="196"/>
                  </a:lnTo>
                  <a:lnTo>
                    <a:pt x="690" y="202"/>
                  </a:lnTo>
                  <a:lnTo>
                    <a:pt x="692" y="211"/>
                  </a:lnTo>
                  <a:lnTo>
                    <a:pt x="694" y="219"/>
                  </a:lnTo>
                  <a:lnTo>
                    <a:pt x="681" y="211"/>
                  </a:lnTo>
                  <a:lnTo>
                    <a:pt x="669" y="202"/>
                  </a:lnTo>
                  <a:lnTo>
                    <a:pt x="658" y="192"/>
                  </a:lnTo>
                  <a:lnTo>
                    <a:pt x="650" y="181"/>
                  </a:lnTo>
                  <a:lnTo>
                    <a:pt x="641" y="169"/>
                  </a:lnTo>
                  <a:lnTo>
                    <a:pt x="630" y="160"/>
                  </a:lnTo>
                  <a:lnTo>
                    <a:pt x="618" y="152"/>
                  </a:lnTo>
                  <a:lnTo>
                    <a:pt x="607" y="150"/>
                  </a:lnTo>
                  <a:lnTo>
                    <a:pt x="611" y="162"/>
                  </a:lnTo>
                  <a:lnTo>
                    <a:pt x="616" y="175"/>
                  </a:lnTo>
                  <a:lnTo>
                    <a:pt x="618" y="188"/>
                  </a:lnTo>
                  <a:lnTo>
                    <a:pt x="622" y="202"/>
                  </a:lnTo>
                  <a:lnTo>
                    <a:pt x="622" y="215"/>
                  </a:lnTo>
                  <a:lnTo>
                    <a:pt x="624" y="228"/>
                  </a:lnTo>
                  <a:lnTo>
                    <a:pt x="624" y="236"/>
                  </a:lnTo>
                  <a:lnTo>
                    <a:pt x="626" y="244"/>
                  </a:lnTo>
                  <a:lnTo>
                    <a:pt x="626" y="251"/>
                  </a:lnTo>
                  <a:lnTo>
                    <a:pt x="628" y="261"/>
                  </a:lnTo>
                  <a:lnTo>
                    <a:pt x="616" y="259"/>
                  </a:lnTo>
                  <a:lnTo>
                    <a:pt x="609" y="253"/>
                  </a:lnTo>
                  <a:lnTo>
                    <a:pt x="601" y="247"/>
                  </a:lnTo>
                  <a:lnTo>
                    <a:pt x="595" y="244"/>
                  </a:lnTo>
                  <a:lnTo>
                    <a:pt x="591" y="253"/>
                  </a:lnTo>
                  <a:lnTo>
                    <a:pt x="590" y="264"/>
                  </a:lnTo>
                  <a:lnTo>
                    <a:pt x="590" y="276"/>
                  </a:lnTo>
                  <a:lnTo>
                    <a:pt x="591" y="287"/>
                  </a:lnTo>
                  <a:lnTo>
                    <a:pt x="593" y="299"/>
                  </a:lnTo>
                  <a:lnTo>
                    <a:pt x="597" y="310"/>
                  </a:lnTo>
                  <a:lnTo>
                    <a:pt x="601" y="318"/>
                  </a:lnTo>
                  <a:lnTo>
                    <a:pt x="607" y="329"/>
                  </a:lnTo>
                  <a:lnTo>
                    <a:pt x="595" y="321"/>
                  </a:lnTo>
                  <a:lnTo>
                    <a:pt x="588" y="314"/>
                  </a:lnTo>
                  <a:lnTo>
                    <a:pt x="578" y="308"/>
                  </a:lnTo>
                  <a:lnTo>
                    <a:pt x="572" y="301"/>
                  </a:lnTo>
                  <a:lnTo>
                    <a:pt x="565" y="293"/>
                  </a:lnTo>
                  <a:lnTo>
                    <a:pt x="557" y="287"/>
                  </a:lnTo>
                  <a:lnTo>
                    <a:pt x="552" y="280"/>
                  </a:lnTo>
                  <a:lnTo>
                    <a:pt x="546" y="274"/>
                  </a:lnTo>
                  <a:lnTo>
                    <a:pt x="538" y="264"/>
                  </a:lnTo>
                  <a:lnTo>
                    <a:pt x="534" y="259"/>
                  </a:lnTo>
                  <a:lnTo>
                    <a:pt x="527" y="251"/>
                  </a:lnTo>
                  <a:lnTo>
                    <a:pt x="523" y="244"/>
                  </a:lnTo>
                  <a:lnTo>
                    <a:pt x="517" y="236"/>
                  </a:lnTo>
                  <a:lnTo>
                    <a:pt x="512" y="228"/>
                  </a:lnTo>
                  <a:lnTo>
                    <a:pt x="508" y="221"/>
                  </a:lnTo>
                  <a:lnTo>
                    <a:pt x="502" y="215"/>
                  </a:lnTo>
                  <a:lnTo>
                    <a:pt x="502" y="223"/>
                  </a:lnTo>
                  <a:lnTo>
                    <a:pt x="502" y="230"/>
                  </a:lnTo>
                  <a:lnTo>
                    <a:pt x="504" y="240"/>
                  </a:lnTo>
                  <a:lnTo>
                    <a:pt x="508" y="251"/>
                  </a:lnTo>
                  <a:lnTo>
                    <a:pt x="508" y="261"/>
                  </a:lnTo>
                  <a:lnTo>
                    <a:pt x="512" y="270"/>
                  </a:lnTo>
                  <a:lnTo>
                    <a:pt x="512" y="280"/>
                  </a:lnTo>
                  <a:lnTo>
                    <a:pt x="515" y="291"/>
                  </a:lnTo>
                  <a:lnTo>
                    <a:pt x="519" y="301"/>
                  </a:lnTo>
                  <a:lnTo>
                    <a:pt x="521" y="310"/>
                  </a:lnTo>
                  <a:lnTo>
                    <a:pt x="525" y="318"/>
                  </a:lnTo>
                  <a:lnTo>
                    <a:pt x="529" y="329"/>
                  </a:lnTo>
                  <a:lnTo>
                    <a:pt x="531" y="337"/>
                  </a:lnTo>
                  <a:lnTo>
                    <a:pt x="534" y="346"/>
                  </a:lnTo>
                  <a:lnTo>
                    <a:pt x="536" y="354"/>
                  </a:lnTo>
                  <a:lnTo>
                    <a:pt x="538" y="363"/>
                  </a:lnTo>
                  <a:lnTo>
                    <a:pt x="527" y="358"/>
                  </a:lnTo>
                  <a:lnTo>
                    <a:pt x="517" y="354"/>
                  </a:lnTo>
                  <a:lnTo>
                    <a:pt x="508" y="350"/>
                  </a:lnTo>
                  <a:lnTo>
                    <a:pt x="498" y="342"/>
                  </a:lnTo>
                  <a:lnTo>
                    <a:pt x="489" y="333"/>
                  </a:lnTo>
                  <a:lnTo>
                    <a:pt x="479" y="325"/>
                  </a:lnTo>
                  <a:lnTo>
                    <a:pt x="472" y="316"/>
                  </a:lnTo>
                  <a:lnTo>
                    <a:pt x="466" y="306"/>
                  </a:lnTo>
                  <a:lnTo>
                    <a:pt x="458" y="295"/>
                  </a:lnTo>
                  <a:lnTo>
                    <a:pt x="451" y="283"/>
                  </a:lnTo>
                  <a:lnTo>
                    <a:pt x="445" y="272"/>
                  </a:lnTo>
                  <a:lnTo>
                    <a:pt x="439" y="261"/>
                  </a:lnTo>
                  <a:lnTo>
                    <a:pt x="434" y="249"/>
                  </a:lnTo>
                  <a:lnTo>
                    <a:pt x="430" y="240"/>
                  </a:lnTo>
                  <a:lnTo>
                    <a:pt x="426" y="228"/>
                  </a:lnTo>
                  <a:lnTo>
                    <a:pt x="422" y="221"/>
                  </a:lnTo>
                  <a:lnTo>
                    <a:pt x="415" y="236"/>
                  </a:lnTo>
                  <a:lnTo>
                    <a:pt x="413" y="251"/>
                  </a:lnTo>
                  <a:lnTo>
                    <a:pt x="411" y="264"/>
                  </a:lnTo>
                  <a:lnTo>
                    <a:pt x="413" y="280"/>
                  </a:lnTo>
                  <a:lnTo>
                    <a:pt x="417" y="293"/>
                  </a:lnTo>
                  <a:lnTo>
                    <a:pt x="422" y="308"/>
                  </a:lnTo>
                  <a:lnTo>
                    <a:pt x="426" y="321"/>
                  </a:lnTo>
                  <a:lnTo>
                    <a:pt x="436" y="337"/>
                  </a:lnTo>
                  <a:lnTo>
                    <a:pt x="441" y="348"/>
                  </a:lnTo>
                  <a:lnTo>
                    <a:pt x="449" y="363"/>
                  </a:lnTo>
                  <a:lnTo>
                    <a:pt x="456" y="377"/>
                  </a:lnTo>
                  <a:lnTo>
                    <a:pt x="464" y="390"/>
                  </a:lnTo>
                  <a:lnTo>
                    <a:pt x="470" y="403"/>
                  </a:lnTo>
                  <a:lnTo>
                    <a:pt x="476" y="418"/>
                  </a:lnTo>
                  <a:lnTo>
                    <a:pt x="479" y="434"/>
                  </a:lnTo>
                  <a:lnTo>
                    <a:pt x="485" y="449"/>
                  </a:lnTo>
                  <a:lnTo>
                    <a:pt x="476" y="441"/>
                  </a:lnTo>
                  <a:lnTo>
                    <a:pt x="468" y="434"/>
                  </a:lnTo>
                  <a:lnTo>
                    <a:pt x="460" y="426"/>
                  </a:lnTo>
                  <a:lnTo>
                    <a:pt x="453" y="418"/>
                  </a:lnTo>
                  <a:lnTo>
                    <a:pt x="443" y="411"/>
                  </a:lnTo>
                  <a:lnTo>
                    <a:pt x="436" y="403"/>
                  </a:lnTo>
                  <a:lnTo>
                    <a:pt x="426" y="394"/>
                  </a:lnTo>
                  <a:lnTo>
                    <a:pt x="418" y="388"/>
                  </a:lnTo>
                  <a:lnTo>
                    <a:pt x="409" y="380"/>
                  </a:lnTo>
                  <a:lnTo>
                    <a:pt x="401" y="373"/>
                  </a:lnTo>
                  <a:lnTo>
                    <a:pt x="394" y="363"/>
                  </a:lnTo>
                  <a:lnTo>
                    <a:pt x="388" y="356"/>
                  </a:lnTo>
                  <a:lnTo>
                    <a:pt x="382" y="346"/>
                  </a:lnTo>
                  <a:lnTo>
                    <a:pt x="377" y="337"/>
                  </a:lnTo>
                  <a:lnTo>
                    <a:pt x="373" y="327"/>
                  </a:lnTo>
                  <a:lnTo>
                    <a:pt x="369" y="318"/>
                  </a:lnTo>
                  <a:lnTo>
                    <a:pt x="363" y="327"/>
                  </a:lnTo>
                  <a:lnTo>
                    <a:pt x="360" y="337"/>
                  </a:lnTo>
                  <a:lnTo>
                    <a:pt x="358" y="344"/>
                  </a:lnTo>
                  <a:lnTo>
                    <a:pt x="358" y="354"/>
                  </a:lnTo>
                  <a:lnTo>
                    <a:pt x="358" y="363"/>
                  </a:lnTo>
                  <a:lnTo>
                    <a:pt x="361" y="371"/>
                  </a:lnTo>
                  <a:lnTo>
                    <a:pt x="365" y="379"/>
                  </a:lnTo>
                  <a:lnTo>
                    <a:pt x="369" y="386"/>
                  </a:lnTo>
                  <a:lnTo>
                    <a:pt x="380" y="399"/>
                  </a:lnTo>
                  <a:lnTo>
                    <a:pt x="392" y="415"/>
                  </a:lnTo>
                  <a:lnTo>
                    <a:pt x="405" y="428"/>
                  </a:lnTo>
                  <a:lnTo>
                    <a:pt x="417" y="443"/>
                  </a:lnTo>
                  <a:lnTo>
                    <a:pt x="426" y="456"/>
                  </a:lnTo>
                  <a:lnTo>
                    <a:pt x="436" y="470"/>
                  </a:lnTo>
                  <a:lnTo>
                    <a:pt x="436" y="479"/>
                  </a:lnTo>
                  <a:lnTo>
                    <a:pt x="437" y="487"/>
                  </a:lnTo>
                  <a:lnTo>
                    <a:pt x="437" y="494"/>
                  </a:lnTo>
                  <a:lnTo>
                    <a:pt x="437" y="504"/>
                  </a:lnTo>
                  <a:lnTo>
                    <a:pt x="426" y="496"/>
                  </a:lnTo>
                  <a:lnTo>
                    <a:pt x="415" y="493"/>
                  </a:lnTo>
                  <a:lnTo>
                    <a:pt x="405" y="485"/>
                  </a:lnTo>
                  <a:lnTo>
                    <a:pt x="394" y="477"/>
                  </a:lnTo>
                  <a:lnTo>
                    <a:pt x="382" y="468"/>
                  </a:lnTo>
                  <a:lnTo>
                    <a:pt x="373" y="460"/>
                  </a:lnTo>
                  <a:lnTo>
                    <a:pt x="363" y="451"/>
                  </a:lnTo>
                  <a:lnTo>
                    <a:pt x="356" y="441"/>
                  </a:lnTo>
                  <a:lnTo>
                    <a:pt x="346" y="430"/>
                  </a:lnTo>
                  <a:lnTo>
                    <a:pt x="337" y="422"/>
                  </a:lnTo>
                  <a:lnTo>
                    <a:pt x="329" y="411"/>
                  </a:lnTo>
                  <a:lnTo>
                    <a:pt x="322" y="401"/>
                  </a:lnTo>
                  <a:lnTo>
                    <a:pt x="314" y="390"/>
                  </a:lnTo>
                  <a:lnTo>
                    <a:pt x="308" y="380"/>
                  </a:lnTo>
                  <a:lnTo>
                    <a:pt x="302" y="373"/>
                  </a:lnTo>
                  <a:lnTo>
                    <a:pt x="297" y="363"/>
                  </a:lnTo>
                  <a:lnTo>
                    <a:pt x="293" y="371"/>
                  </a:lnTo>
                  <a:lnTo>
                    <a:pt x="291" y="379"/>
                  </a:lnTo>
                  <a:lnTo>
                    <a:pt x="289" y="386"/>
                  </a:lnTo>
                  <a:lnTo>
                    <a:pt x="289" y="394"/>
                  </a:lnTo>
                  <a:lnTo>
                    <a:pt x="289" y="403"/>
                  </a:lnTo>
                  <a:lnTo>
                    <a:pt x="293" y="411"/>
                  </a:lnTo>
                  <a:lnTo>
                    <a:pt x="297" y="418"/>
                  </a:lnTo>
                  <a:lnTo>
                    <a:pt x="301" y="426"/>
                  </a:lnTo>
                  <a:lnTo>
                    <a:pt x="302" y="434"/>
                  </a:lnTo>
                  <a:lnTo>
                    <a:pt x="306" y="441"/>
                  </a:lnTo>
                  <a:lnTo>
                    <a:pt x="312" y="449"/>
                  </a:lnTo>
                  <a:lnTo>
                    <a:pt x="318" y="456"/>
                  </a:lnTo>
                  <a:lnTo>
                    <a:pt x="322" y="462"/>
                  </a:lnTo>
                  <a:lnTo>
                    <a:pt x="327" y="470"/>
                  </a:lnTo>
                  <a:lnTo>
                    <a:pt x="333" y="477"/>
                  </a:lnTo>
                  <a:lnTo>
                    <a:pt x="337" y="485"/>
                  </a:lnTo>
                  <a:lnTo>
                    <a:pt x="341" y="493"/>
                  </a:lnTo>
                  <a:lnTo>
                    <a:pt x="342" y="500"/>
                  </a:lnTo>
                  <a:lnTo>
                    <a:pt x="344" y="508"/>
                  </a:lnTo>
                  <a:lnTo>
                    <a:pt x="346" y="515"/>
                  </a:lnTo>
                  <a:lnTo>
                    <a:pt x="346" y="523"/>
                  </a:lnTo>
                  <a:lnTo>
                    <a:pt x="346" y="531"/>
                  </a:lnTo>
                  <a:lnTo>
                    <a:pt x="342" y="538"/>
                  </a:lnTo>
                  <a:lnTo>
                    <a:pt x="341" y="546"/>
                  </a:lnTo>
                  <a:lnTo>
                    <a:pt x="350" y="555"/>
                  </a:lnTo>
                  <a:lnTo>
                    <a:pt x="358" y="567"/>
                  </a:lnTo>
                  <a:lnTo>
                    <a:pt x="360" y="571"/>
                  </a:lnTo>
                  <a:lnTo>
                    <a:pt x="361" y="578"/>
                  </a:lnTo>
                  <a:lnTo>
                    <a:pt x="361" y="584"/>
                  </a:lnTo>
                  <a:lnTo>
                    <a:pt x="363" y="591"/>
                  </a:lnTo>
                  <a:lnTo>
                    <a:pt x="354" y="584"/>
                  </a:lnTo>
                  <a:lnTo>
                    <a:pt x="344" y="578"/>
                  </a:lnTo>
                  <a:lnTo>
                    <a:pt x="335" y="569"/>
                  </a:lnTo>
                  <a:lnTo>
                    <a:pt x="325" y="563"/>
                  </a:lnTo>
                  <a:lnTo>
                    <a:pt x="316" y="555"/>
                  </a:lnTo>
                  <a:lnTo>
                    <a:pt x="306" y="548"/>
                  </a:lnTo>
                  <a:lnTo>
                    <a:pt x="297" y="540"/>
                  </a:lnTo>
                  <a:lnTo>
                    <a:pt x="289" y="533"/>
                  </a:lnTo>
                  <a:lnTo>
                    <a:pt x="280" y="525"/>
                  </a:lnTo>
                  <a:lnTo>
                    <a:pt x="270" y="515"/>
                  </a:lnTo>
                  <a:lnTo>
                    <a:pt x="263" y="506"/>
                  </a:lnTo>
                  <a:lnTo>
                    <a:pt x="255" y="498"/>
                  </a:lnTo>
                  <a:lnTo>
                    <a:pt x="247" y="489"/>
                  </a:lnTo>
                  <a:lnTo>
                    <a:pt x="240" y="479"/>
                  </a:lnTo>
                  <a:lnTo>
                    <a:pt x="234" y="470"/>
                  </a:lnTo>
                  <a:lnTo>
                    <a:pt x="230" y="462"/>
                  </a:lnTo>
                  <a:lnTo>
                    <a:pt x="217" y="462"/>
                  </a:lnTo>
                  <a:lnTo>
                    <a:pt x="207" y="462"/>
                  </a:lnTo>
                  <a:lnTo>
                    <a:pt x="209" y="472"/>
                  </a:lnTo>
                  <a:lnTo>
                    <a:pt x="213" y="481"/>
                  </a:lnTo>
                  <a:lnTo>
                    <a:pt x="215" y="491"/>
                  </a:lnTo>
                  <a:lnTo>
                    <a:pt x="219" y="502"/>
                  </a:lnTo>
                  <a:lnTo>
                    <a:pt x="221" y="510"/>
                  </a:lnTo>
                  <a:lnTo>
                    <a:pt x="226" y="519"/>
                  </a:lnTo>
                  <a:lnTo>
                    <a:pt x="230" y="527"/>
                  </a:lnTo>
                  <a:lnTo>
                    <a:pt x="234" y="536"/>
                  </a:lnTo>
                  <a:lnTo>
                    <a:pt x="240" y="542"/>
                  </a:lnTo>
                  <a:lnTo>
                    <a:pt x="244" y="552"/>
                  </a:lnTo>
                  <a:lnTo>
                    <a:pt x="247" y="559"/>
                  </a:lnTo>
                  <a:lnTo>
                    <a:pt x="253" y="567"/>
                  </a:lnTo>
                  <a:lnTo>
                    <a:pt x="259" y="574"/>
                  </a:lnTo>
                  <a:lnTo>
                    <a:pt x="266" y="582"/>
                  </a:lnTo>
                  <a:lnTo>
                    <a:pt x="270" y="588"/>
                  </a:lnTo>
                  <a:lnTo>
                    <a:pt x="280" y="595"/>
                  </a:lnTo>
                  <a:lnTo>
                    <a:pt x="285" y="601"/>
                  </a:lnTo>
                  <a:lnTo>
                    <a:pt x="293" y="605"/>
                  </a:lnTo>
                  <a:lnTo>
                    <a:pt x="301" y="610"/>
                  </a:lnTo>
                  <a:lnTo>
                    <a:pt x="310" y="616"/>
                  </a:lnTo>
                  <a:lnTo>
                    <a:pt x="318" y="620"/>
                  </a:lnTo>
                  <a:lnTo>
                    <a:pt x="329" y="626"/>
                  </a:lnTo>
                  <a:lnTo>
                    <a:pt x="337" y="629"/>
                  </a:lnTo>
                  <a:lnTo>
                    <a:pt x="350" y="635"/>
                  </a:lnTo>
                  <a:lnTo>
                    <a:pt x="342" y="641"/>
                  </a:lnTo>
                  <a:lnTo>
                    <a:pt x="333" y="647"/>
                  </a:lnTo>
                  <a:lnTo>
                    <a:pt x="323" y="650"/>
                  </a:lnTo>
                  <a:lnTo>
                    <a:pt x="316" y="652"/>
                  </a:lnTo>
                  <a:lnTo>
                    <a:pt x="304" y="650"/>
                  </a:lnTo>
                  <a:lnTo>
                    <a:pt x="295" y="648"/>
                  </a:lnTo>
                  <a:lnTo>
                    <a:pt x="283" y="643"/>
                  </a:lnTo>
                  <a:lnTo>
                    <a:pt x="274" y="637"/>
                  </a:lnTo>
                  <a:lnTo>
                    <a:pt x="261" y="628"/>
                  </a:lnTo>
                  <a:lnTo>
                    <a:pt x="247" y="618"/>
                  </a:lnTo>
                  <a:lnTo>
                    <a:pt x="234" y="607"/>
                  </a:lnTo>
                  <a:lnTo>
                    <a:pt x="223" y="597"/>
                  </a:lnTo>
                  <a:lnTo>
                    <a:pt x="211" y="582"/>
                  </a:lnTo>
                  <a:lnTo>
                    <a:pt x="200" y="571"/>
                  </a:lnTo>
                  <a:lnTo>
                    <a:pt x="190" y="559"/>
                  </a:lnTo>
                  <a:lnTo>
                    <a:pt x="185" y="546"/>
                  </a:lnTo>
                  <a:lnTo>
                    <a:pt x="181" y="565"/>
                  </a:lnTo>
                  <a:lnTo>
                    <a:pt x="181" y="584"/>
                  </a:lnTo>
                  <a:lnTo>
                    <a:pt x="183" y="601"/>
                  </a:lnTo>
                  <a:lnTo>
                    <a:pt x="190" y="618"/>
                  </a:lnTo>
                  <a:lnTo>
                    <a:pt x="196" y="633"/>
                  </a:lnTo>
                  <a:lnTo>
                    <a:pt x="207" y="650"/>
                  </a:lnTo>
                  <a:lnTo>
                    <a:pt x="219" y="666"/>
                  </a:lnTo>
                  <a:lnTo>
                    <a:pt x="234" y="681"/>
                  </a:lnTo>
                  <a:lnTo>
                    <a:pt x="245" y="694"/>
                  </a:lnTo>
                  <a:lnTo>
                    <a:pt x="261" y="711"/>
                  </a:lnTo>
                  <a:lnTo>
                    <a:pt x="274" y="725"/>
                  </a:lnTo>
                  <a:lnTo>
                    <a:pt x="287" y="740"/>
                  </a:lnTo>
                  <a:lnTo>
                    <a:pt x="301" y="755"/>
                  </a:lnTo>
                  <a:lnTo>
                    <a:pt x="312" y="770"/>
                  </a:lnTo>
                  <a:lnTo>
                    <a:pt x="322" y="785"/>
                  </a:lnTo>
                  <a:lnTo>
                    <a:pt x="331" y="802"/>
                  </a:lnTo>
                  <a:lnTo>
                    <a:pt x="316" y="795"/>
                  </a:lnTo>
                  <a:lnTo>
                    <a:pt x="302" y="789"/>
                  </a:lnTo>
                  <a:lnTo>
                    <a:pt x="287" y="780"/>
                  </a:lnTo>
                  <a:lnTo>
                    <a:pt x="274" y="770"/>
                  </a:lnTo>
                  <a:lnTo>
                    <a:pt x="259" y="761"/>
                  </a:lnTo>
                  <a:lnTo>
                    <a:pt x="245" y="751"/>
                  </a:lnTo>
                  <a:lnTo>
                    <a:pt x="230" y="740"/>
                  </a:lnTo>
                  <a:lnTo>
                    <a:pt x="219" y="728"/>
                  </a:lnTo>
                  <a:lnTo>
                    <a:pt x="204" y="715"/>
                  </a:lnTo>
                  <a:lnTo>
                    <a:pt x="190" y="704"/>
                  </a:lnTo>
                  <a:lnTo>
                    <a:pt x="179" y="690"/>
                  </a:lnTo>
                  <a:lnTo>
                    <a:pt x="167" y="677"/>
                  </a:lnTo>
                  <a:lnTo>
                    <a:pt x="154" y="662"/>
                  </a:lnTo>
                  <a:lnTo>
                    <a:pt x="145" y="647"/>
                  </a:lnTo>
                  <a:lnTo>
                    <a:pt x="133" y="631"/>
                  </a:lnTo>
                  <a:lnTo>
                    <a:pt x="126" y="618"/>
                  </a:lnTo>
                  <a:lnTo>
                    <a:pt x="126" y="641"/>
                  </a:lnTo>
                  <a:lnTo>
                    <a:pt x="131" y="664"/>
                  </a:lnTo>
                  <a:lnTo>
                    <a:pt x="137" y="686"/>
                  </a:lnTo>
                  <a:lnTo>
                    <a:pt x="148" y="707"/>
                  </a:lnTo>
                  <a:lnTo>
                    <a:pt x="160" y="726"/>
                  </a:lnTo>
                  <a:lnTo>
                    <a:pt x="173" y="747"/>
                  </a:lnTo>
                  <a:lnTo>
                    <a:pt x="187" y="766"/>
                  </a:lnTo>
                  <a:lnTo>
                    <a:pt x="204" y="785"/>
                  </a:lnTo>
                  <a:lnTo>
                    <a:pt x="217" y="802"/>
                  </a:lnTo>
                  <a:lnTo>
                    <a:pt x="232" y="823"/>
                  </a:lnTo>
                  <a:lnTo>
                    <a:pt x="245" y="840"/>
                  </a:lnTo>
                  <a:lnTo>
                    <a:pt x="261" y="861"/>
                  </a:lnTo>
                  <a:lnTo>
                    <a:pt x="270" y="879"/>
                  </a:lnTo>
                  <a:lnTo>
                    <a:pt x="283" y="899"/>
                  </a:lnTo>
                  <a:lnTo>
                    <a:pt x="289" y="918"/>
                  </a:lnTo>
                  <a:lnTo>
                    <a:pt x="297" y="941"/>
                  </a:lnTo>
                  <a:lnTo>
                    <a:pt x="285" y="932"/>
                  </a:lnTo>
                  <a:lnTo>
                    <a:pt x="276" y="926"/>
                  </a:lnTo>
                  <a:lnTo>
                    <a:pt x="266" y="918"/>
                  </a:lnTo>
                  <a:lnTo>
                    <a:pt x="257" y="911"/>
                  </a:lnTo>
                  <a:lnTo>
                    <a:pt x="247" y="903"/>
                  </a:lnTo>
                  <a:lnTo>
                    <a:pt x="238" y="896"/>
                  </a:lnTo>
                  <a:lnTo>
                    <a:pt x="230" y="888"/>
                  </a:lnTo>
                  <a:lnTo>
                    <a:pt x="221" y="880"/>
                  </a:lnTo>
                  <a:lnTo>
                    <a:pt x="213" y="871"/>
                  </a:lnTo>
                  <a:lnTo>
                    <a:pt x="204" y="863"/>
                  </a:lnTo>
                  <a:lnTo>
                    <a:pt x="194" y="854"/>
                  </a:lnTo>
                  <a:lnTo>
                    <a:pt x="187" y="846"/>
                  </a:lnTo>
                  <a:lnTo>
                    <a:pt x="177" y="837"/>
                  </a:lnTo>
                  <a:lnTo>
                    <a:pt x="167" y="827"/>
                  </a:lnTo>
                  <a:lnTo>
                    <a:pt x="158" y="818"/>
                  </a:lnTo>
                  <a:lnTo>
                    <a:pt x="148" y="810"/>
                  </a:lnTo>
                  <a:lnTo>
                    <a:pt x="145" y="829"/>
                  </a:lnTo>
                  <a:lnTo>
                    <a:pt x="147" y="846"/>
                  </a:lnTo>
                  <a:lnTo>
                    <a:pt x="152" y="865"/>
                  </a:lnTo>
                  <a:lnTo>
                    <a:pt x="162" y="882"/>
                  </a:lnTo>
                  <a:lnTo>
                    <a:pt x="171" y="898"/>
                  </a:lnTo>
                  <a:lnTo>
                    <a:pt x="185" y="915"/>
                  </a:lnTo>
                  <a:lnTo>
                    <a:pt x="200" y="928"/>
                  </a:lnTo>
                  <a:lnTo>
                    <a:pt x="215" y="945"/>
                  </a:lnTo>
                  <a:lnTo>
                    <a:pt x="230" y="958"/>
                  </a:lnTo>
                  <a:lnTo>
                    <a:pt x="247" y="972"/>
                  </a:lnTo>
                  <a:lnTo>
                    <a:pt x="263" y="985"/>
                  </a:lnTo>
                  <a:lnTo>
                    <a:pt x="280" y="1002"/>
                  </a:lnTo>
                  <a:lnTo>
                    <a:pt x="295" y="1017"/>
                  </a:lnTo>
                  <a:lnTo>
                    <a:pt x="310" y="1033"/>
                  </a:lnTo>
                  <a:lnTo>
                    <a:pt x="322" y="1048"/>
                  </a:lnTo>
                  <a:lnTo>
                    <a:pt x="333" y="1067"/>
                  </a:lnTo>
                  <a:lnTo>
                    <a:pt x="341" y="1072"/>
                  </a:lnTo>
                  <a:lnTo>
                    <a:pt x="346" y="1080"/>
                  </a:lnTo>
                  <a:lnTo>
                    <a:pt x="350" y="1091"/>
                  </a:lnTo>
                  <a:lnTo>
                    <a:pt x="350" y="1103"/>
                  </a:lnTo>
                  <a:lnTo>
                    <a:pt x="341" y="1099"/>
                  </a:lnTo>
                  <a:lnTo>
                    <a:pt x="331" y="1097"/>
                  </a:lnTo>
                  <a:lnTo>
                    <a:pt x="322" y="1093"/>
                  </a:lnTo>
                  <a:lnTo>
                    <a:pt x="314" y="1090"/>
                  </a:lnTo>
                  <a:lnTo>
                    <a:pt x="304" y="1084"/>
                  </a:lnTo>
                  <a:lnTo>
                    <a:pt x="295" y="1078"/>
                  </a:lnTo>
                  <a:lnTo>
                    <a:pt x="285" y="1072"/>
                  </a:lnTo>
                  <a:lnTo>
                    <a:pt x="278" y="1067"/>
                  </a:lnTo>
                  <a:lnTo>
                    <a:pt x="266" y="1061"/>
                  </a:lnTo>
                  <a:lnTo>
                    <a:pt x="259" y="1055"/>
                  </a:lnTo>
                  <a:lnTo>
                    <a:pt x="247" y="1048"/>
                  </a:lnTo>
                  <a:lnTo>
                    <a:pt x="240" y="1044"/>
                  </a:lnTo>
                  <a:lnTo>
                    <a:pt x="230" y="1040"/>
                  </a:lnTo>
                  <a:lnTo>
                    <a:pt x="221" y="1034"/>
                  </a:lnTo>
                  <a:lnTo>
                    <a:pt x="209" y="1031"/>
                  </a:lnTo>
                  <a:lnTo>
                    <a:pt x="200" y="1031"/>
                  </a:lnTo>
                  <a:lnTo>
                    <a:pt x="200" y="1034"/>
                  </a:lnTo>
                  <a:lnTo>
                    <a:pt x="204" y="1040"/>
                  </a:lnTo>
                  <a:lnTo>
                    <a:pt x="206" y="1044"/>
                  </a:lnTo>
                  <a:lnTo>
                    <a:pt x="207" y="1052"/>
                  </a:lnTo>
                  <a:lnTo>
                    <a:pt x="200" y="1052"/>
                  </a:lnTo>
                  <a:lnTo>
                    <a:pt x="194" y="1053"/>
                  </a:lnTo>
                  <a:lnTo>
                    <a:pt x="202" y="1063"/>
                  </a:lnTo>
                  <a:lnTo>
                    <a:pt x="209" y="1072"/>
                  </a:lnTo>
                  <a:lnTo>
                    <a:pt x="219" y="1082"/>
                  </a:lnTo>
                  <a:lnTo>
                    <a:pt x="228" y="1091"/>
                  </a:lnTo>
                  <a:lnTo>
                    <a:pt x="236" y="1099"/>
                  </a:lnTo>
                  <a:lnTo>
                    <a:pt x="247" y="1107"/>
                  </a:lnTo>
                  <a:lnTo>
                    <a:pt x="257" y="1116"/>
                  </a:lnTo>
                  <a:lnTo>
                    <a:pt x="266" y="1124"/>
                  </a:lnTo>
                  <a:lnTo>
                    <a:pt x="276" y="1133"/>
                  </a:lnTo>
                  <a:lnTo>
                    <a:pt x="285" y="1141"/>
                  </a:lnTo>
                  <a:lnTo>
                    <a:pt x="295" y="1148"/>
                  </a:lnTo>
                  <a:lnTo>
                    <a:pt x="304" y="1156"/>
                  </a:lnTo>
                  <a:lnTo>
                    <a:pt x="312" y="1166"/>
                  </a:lnTo>
                  <a:lnTo>
                    <a:pt x="322" y="1175"/>
                  </a:lnTo>
                  <a:lnTo>
                    <a:pt x="329" y="1185"/>
                  </a:lnTo>
                  <a:lnTo>
                    <a:pt x="337" y="1196"/>
                  </a:lnTo>
                  <a:lnTo>
                    <a:pt x="295" y="1179"/>
                  </a:lnTo>
                  <a:lnTo>
                    <a:pt x="257" y="1160"/>
                  </a:lnTo>
                  <a:lnTo>
                    <a:pt x="223" y="1135"/>
                  </a:lnTo>
                  <a:lnTo>
                    <a:pt x="194" y="1109"/>
                  </a:lnTo>
                  <a:lnTo>
                    <a:pt x="167" y="1076"/>
                  </a:lnTo>
                  <a:lnTo>
                    <a:pt x="145" y="1044"/>
                  </a:lnTo>
                  <a:lnTo>
                    <a:pt x="128" y="1008"/>
                  </a:lnTo>
                  <a:lnTo>
                    <a:pt x="112" y="970"/>
                  </a:lnTo>
                  <a:lnTo>
                    <a:pt x="97" y="928"/>
                  </a:lnTo>
                  <a:lnTo>
                    <a:pt x="88" y="888"/>
                  </a:lnTo>
                  <a:lnTo>
                    <a:pt x="80" y="846"/>
                  </a:lnTo>
                  <a:lnTo>
                    <a:pt x="76" y="802"/>
                  </a:lnTo>
                  <a:lnTo>
                    <a:pt x="74" y="761"/>
                  </a:lnTo>
                  <a:lnTo>
                    <a:pt x="74" y="717"/>
                  </a:lnTo>
                  <a:lnTo>
                    <a:pt x="74" y="677"/>
                  </a:lnTo>
                  <a:lnTo>
                    <a:pt x="80" y="637"/>
                  </a:lnTo>
                  <a:lnTo>
                    <a:pt x="82" y="629"/>
                  </a:lnTo>
                  <a:lnTo>
                    <a:pt x="84" y="624"/>
                  </a:lnTo>
                  <a:lnTo>
                    <a:pt x="86" y="614"/>
                  </a:lnTo>
                  <a:lnTo>
                    <a:pt x="88" y="607"/>
                  </a:lnTo>
                  <a:lnTo>
                    <a:pt x="86" y="597"/>
                  </a:lnTo>
                  <a:lnTo>
                    <a:pt x="84" y="590"/>
                  </a:lnTo>
                  <a:lnTo>
                    <a:pt x="80" y="582"/>
                  </a:lnTo>
                  <a:lnTo>
                    <a:pt x="76" y="576"/>
                  </a:lnTo>
                  <a:lnTo>
                    <a:pt x="48" y="631"/>
                  </a:lnTo>
                  <a:lnTo>
                    <a:pt x="31" y="686"/>
                  </a:lnTo>
                  <a:lnTo>
                    <a:pt x="21" y="742"/>
                  </a:lnTo>
                  <a:lnTo>
                    <a:pt x="23" y="799"/>
                  </a:lnTo>
                  <a:lnTo>
                    <a:pt x="29" y="852"/>
                  </a:lnTo>
                  <a:lnTo>
                    <a:pt x="42" y="905"/>
                  </a:lnTo>
                  <a:lnTo>
                    <a:pt x="59" y="960"/>
                  </a:lnTo>
                  <a:lnTo>
                    <a:pt x="82" y="1015"/>
                  </a:lnTo>
                  <a:lnTo>
                    <a:pt x="105" y="1069"/>
                  </a:lnTo>
                  <a:lnTo>
                    <a:pt x="131" y="1122"/>
                  </a:lnTo>
                  <a:lnTo>
                    <a:pt x="158" y="1175"/>
                  </a:lnTo>
                  <a:lnTo>
                    <a:pt x="185" y="1228"/>
                  </a:lnTo>
                  <a:lnTo>
                    <a:pt x="207" y="1282"/>
                  </a:lnTo>
                  <a:lnTo>
                    <a:pt x="230" y="1335"/>
                  </a:lnTo>
                  <a:lnTo>
                    <a:pt x="247" y="1388"/>
                  </a:lnTo>
                  <a:lnTo>
                    <a:pt x="263" y="1441"/>
                  </a:lnTo>
                  <a:lnTo>
                    <a:pt x="247" y="1432"/>
                  </a:lnTo>
                  <a:lnTo>
                    <a:pt x="234" y="1422"/>
                  </a:lnTo>
                  <a:lnTo>
                    <a:pt x="223" y="1411"/>
                  </a:lnTo>
                  <a:lnTo>
                    <a:pt x="213" y="1398"/>
                  </a:lnTo>
                  <a:lnTo>
                    <a:pt x="204" y="1384"/>
                  </a:lnTo>
                  <a:lnTo>
                    <a:pt x="194" y="1369"/>
                  </a:lnTo>
                  <a:lnTo>
                    <a:pt x="187" y="1354"/>
                  </a:lnTo>
                  <a:lnTo>
                    <a:pt x="181" y="1339"/>
                  </a:lnTo>
                  <a:lnTo>
                    <a:pt x="173" y="1321"/>
                  </a:lnTo>
                  <a:lnTo>
                    <a:pt x="167" y="1304"/>
                  </a:lnTo>
                  <a:lnTo>
                    <a:pt x="162" y="1285"/>
                  </a:lnTo>
                  <a:lnTo>
                    <a:pt x="156" y="1270"/>
                  </a:lnTo>
                  <a:lnTo>
                    <a:pt x="150" y="1253"/>
                  </a:lnTo>
                  <a:lnTo>
                    <a:pt x="145" y="1236"/>
                  </a:lnTo>
                  <a:lnTo>
                    <a:pt x="141" y="1221"/>
                  </a:lnTo>
                  <a:lnTo>
                    <a:pt x="135" y="1207"/>
                  </a:lnTo>
                  <a:lnTo>
                    <a:pt x="124" y="1186"/>
                  </a:lnTo>
                  <a:lnTo>
                    <a:pt x="112" y="1169"/>
                  </a:lnTo>
                  <a:lnTo>
                    <a:pt x="101" y="1150"/>
                  </a:lnTo>
                  <a:lnTo>
                    <a:pt x="93" y="1131"/>
                  </a:lnTo>
                  <a:lnTo>
                    <a:pt x="84" y="1110"/>
                  </a:lnTo>
                  <a:lnTo>
                    <a:pt x="76" y="1093"/>
                  </a:lnTo>
                  <a:lnTo>
                    <a:pt x="69" y="1072"/>
                  </a:lnTo>
                  <a:lnTo>
                    <a:pt x="61" y="1053"/>
                  </a:lnTo>
                  <a:lnTo>
                    <a:pt x="53" y="1033"/>
                  </a:lnTo>
                  <a:lnTo>
                    <a:pt x="48" y="1013"/>
                  </a:lnTo>
                  <a:lnTo>
                    <a:pt x="42" y="993"/>
                  </a:lnTo>
                  <a:lnTo>
                    <a:pt x="38" y="972"/>
                  </a:lnTo>
                  <a:lnTo>
                    <a:pt x="33" y="951"/>
                  </a:lnTo>
                  <a:lnTo>
                    <a:pt x="29" y="932"/>
                  </a:lnTo>
                  <a:lnTo>
                    <a:pt x="25" y="911"/>
                  </a:lnTo>
                  <a:lnTo>
                    <a:pt x="21" y="892"/>
                  </a:lnTo>
                  <a:lnTo>
                    <a:pt x="15" y="890"/>
                  </a:lnTo>
                  <a:lnTo>
                    <a:pt x="8" y="892"/>
                  </a:lnTo>
                  <a:lnTo>
                    <a:pt x="0" y="818"/>
                  </a:lnTo>
                  <a:lnTo>
                    <a:pt x="2" y="745"/>
                  </a:lnTo>
                  <a:lnTo>
                    <a:pt x="8" y="673"/>
                  </a:lnTo>
                  <a:lnTo>
                    <a:pt x="23" y="603"/>
                  </a:lnTo>
                  <a:lnTo>
                    <a:pt x="42" y="531"/>
                  </a:lnTo>
                  <a:lnTo>
                    <a:pt x="69" y="462"/>
                  </a:lnTo>
                  <a:lnTo>
                    <a:pt x="99" y="396"/>
                  </a:lnTo>
                  <a:lnTo>
                    <a:pt x="137" y="335"/>
                  </a:lnTo>
                  <a:lnTo>
                    <a:pt x="177" y="274"/>
                  </a:lnTo>
                  <a:lnTo>
                    <a:pt x="225" y="217"/>
                  </a:lnTo>
                  <a:lnTo>
                    <a:pt x="276" y="166"/>
                  </a:lnTo>
                  <a:lnTo>
                    <a:pt x="333" y="122"/>
                  </a:lnTo>
                  <a:lnTo>
                    <a:pt x="390" y="80"/>
                  </a:lnTo>
                  <a:lnTo>
                    <a:pt x="455" y="46"/>
                  </a:lnTo>
                  <a:lnTo>
                    <a:pt x="523" y="19"/>
                  </a:lnTo>
                  <a:lnTo>
                    <a:pt x="595" y="0"/>
                  </a:lnTo>
                  <a:close/>
                </a:path>
              </a:pathLst>
            </a:custGeom>
            <a:solidFill>
              <a:srgbClr val="F59E92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77" name="Freeform 101387"/>
            <p:cNvSpPr/>
            <p:nvPr/>
          </p:nvSpPr>
          <p:spPr>
            <a:xfrm>
              <a:off x="3719" y="2086"/>
              <a:ext cx="147" cy="190"/>
            </a:xfrm>
            <a:custGeom>
              <a:avLst/>
              <a:gdLst>
                <a:gd name="txL" fmla="*/ 0 w 293"/>
                <a:gd name="txT" fmla="*/ 0 h 378"/>
                <a:gd name="txR" fmla="*/ 293 w 293"/>
                <a:gd name="txB" fmla="*/ 378 h 378"/>
              </a:gdLst>
              <a:ahLst/>
              <a:cxnLst>
                <a:cxn ang="0">
                  <a:pos x="34" y="5"/>
                </a:cxn>
                <a:cxn ang="0">
                  <a:pos x="42" y="24"/>
                </a:cxn>
                <a:cxn ang="0">
                  <a:pos x="47" y="49"/>
                </a:cxn>
                <a:cxn ang="0">
                  <a:pos x="49" y="74"/>
                </a:cxn>
                <a:cxn ang="0">
                  <a:pos x="53" y="100"/>
                </a:cxn>
                <a:cxn ang="0">
                  <a:pos x="61" y="123"/>
                </a:cxn>
                <a:cxn ang="0">
                  <a:pos x="74" y="142"/>
                </a:cxn>
                <a:cxn ang="0">
                  <a:pos x="101" y="156"/>
                </a:cxn>
                <a:cxn ang="0">
                  <a:pos x="127" y="169"/>
                </a:cxn>
                <a:cxn ang="0">
                  <a:pos x="148" y="182"/>
                </a:cxn>
                <a:cxn ang="0">
                  <a:pos x="169" y="194"/>
                </a:cxn>
                <a:cxn ang="0">
                  <a:pos x="190" y="205"/>
                </a:cxn>
                <a:cxn ang="0">
                  <a:pos x="213" y="215"/>
                </a:cxn>
                <a:cxn ang="0">
                  <a:pos x="234" y="224"/>
                </a:cxn>
                <a:cxn ang="0">
                  <a:pos x="256" y="234"/>
                </a:cxn>
                <a:cxn ang="0">
                  <a:pos x="281" y="243"/>
                </a:cxn>
                <a:cxn ang="0">
                  <a:pos x="293" y="258"/>
                </a:cxn>
                <a:cxn ang="0">
                  <a:pos x="285" y="283"/>
                </a:cxn>
                <a:cxn ang="0">
                  <a:pos x="274" y="310"/>
                </a:cxn>
                <a:cxn ang="0">
                  <a:pos x="262" y="336"/>
                </a:cxn>
                <a:cxn ang="0">
                  <a:pos x="243" y="359"/>
                </a:cxn>
                <a:cxn ang="0">
                  <a:pos x="224" y="374"/>
                </a:cxn>
                <a:cxn ang="0">
                  <a:pos x="201" y="378"/>
                </a:cxn>
                <a:cxn ang="0">
                  <a:pos x="182" y="369"/>
                </a:cxn>
                <a:cxn ang="0">
                  <a:pos x="171" y="359"/>
                </a:cxn>
                <a:cxn ang="0">
                  <a:pos x="150" y="331"/>
                </a:cxn>
                <a:cxn ang="0">
                  <a:pos x="114" y="291"/>
                </a:cxn>
                <a:cxn ang="0">
                  <a:pos x="78" y="249"/>
                </a:cxn>
                <a:cxn ang="0">
                  <a:pos x="47" y="205"/>
                </a:cxn>
                <a:cxn ang="0">
                  <a:pos x="21" y="161"/>
                </a:cxn>
                <a:cxn ang="0">
                  <a:pos x="4" y="116"/>
                </a:cxn>
                <a:cxn ang="0">
                  <a:pos x="0" y="70"/>
                </a:cxn>
                <a:cxn ang="0">
                  <a:pos x="11" y="23"/>
                </a:cxn>
                <a:cxn ang="0">
                  <a:pos x="26" y="0"/>
                </a:cxn>
              </a:cxnLst>
              <a:rect l="txL" t="txT" r="txR" b="txB"/>
              <a:pathLst>
                <a:path w="293" h="378">
                  <a:moveTo>
                    <a:pt x="26" y="0"/>
                  </a:moveTo>
                  <a:lnTo>
                    <a:pt x="34" y="5"/>
                  </a:lnTo>
                  <a:lnTo>
                    <a:pt x="38" y="13"/>
                  </a:lnTo>
                  <a:lnTo>
                    <a:pt x="42" y="24"/>
                  </a:lnTo>
                  <a:lnTo>
                    <a:pt x="45" y="36"/>
                  </a:lnTo>
                  <a:lnTo>
                    <a:pt x="47" y="49"/>
                  </a:lnTo>
                  <a:lnTo>
                    <a:pt x="47" y="62"/>
                  </a:lnTo>
                  <a:lnTo>
                    <a:pt x="49" y="74"/>
                  </a:lnTo>
                  <a:lnTo>
                    <a:pt x="51" y="89"/>
                  </a:lnTo>
                  <a:lnTo>
                    <a:pt x="53" y="100"/>
                  </a:lnTo>
                  <a:lnTo>
                    <a:pt x="57" y="112"/>
                  </a:lnTo>
                  <a:lnTo>
                    <a:pt x="61" y="123"/>
                  </a:lnTo>
                  <a:lnTo>
                    <a:pt x="68" y="135"/>
                  </a:lnTo>
                  <a:lnTo>
                    <a:pt x="74" y="142"/>
                  </a:lnTo>
                  <a:lnTo>
                    <a:pt x="87" y="152"/>
                  </a:lnTo>
                  <a:lnTo>
                    <a:pt x="101" y="156"/>
                  </a:lnTo>
                  <a:lnTo>
                    <a:pt x="118" y="161"/>
                  </a:lnTo>
                  <a:lnTo>
                    <a:pt x="127" y="169"/>
                  </a:lnTo>
                  <a:lnTo>
                    <a:pt x="137" y="175"/>
                  </a:lnTo>
                  <a:lnTo>
                    <a:pt x="148" y="182"/>
                  </a:lnTo>
                  <a:lnTo>
                    <a:pt x="159" y="188"/>
                  </a:lnTo>
                  <a:lnTo>
                    <a:pt x="169" y="194"/>
                  </a:lnTo>
                  <a:lnTo>
                    <a:pt x="180" y="199"/>
                  </a:lnTo>
                  <a:lnTo>
                    <a:pt x="190" y="205"/>
                  </a:lnTo>
                  <a:lnTo>
                    <a:pt x="203" y="211"/>
                  </a:lnTo>
                  <a:lnTo>
                    <a:pt x="213" y="215"/>
                  </a:lnTo>
                  <a:lnTo>
                    <a:pt x="224" y="220"/>
                  </a:lnTo>
                  <a:lnTo>
                    <a:pt x="234" y="224"/>
                  </a:lnTo>
                  <a:lnTo>
                    <a:pt x="247" y="230"/>
                  </a:lnTo>
                  <a:lnTo>
                    <a:pt x="256" y="234"/>
                  </a:lnTo>
                  <a:lnTo>
                    <a:pt x="270" y="239"/>
                  </a:lnTo>
                  <a:lnTo>
                    <a:pt x="281" y="243"/>
                  </a:lnTo>
                  <a:lnTo>
                    <a:pt x="293" y="249"/>
                  </a:lnTo>
                  <a:lnTo>
                    <a:pt x="293" y="258"/>
                  </a:lnTo>
                  <a:lnTo>
                    <a:pt x="289" y="270"/>
                  </a:lnTo>
                  <a:lnTo>
                    <a:pt x="285" y="283"/>
                  </a:lnTo>
                  <a:lnTo>
                    <a:pt x="281" y="296"/>
                  </a:lnTo>
                  <a:lnTo>
                    <a:pt x="274" y="310"/>
                  </a:lnTo>
                  <a:lnTo>
                    <a:pt x="270" y="323"/>
                  </a:lnTo>
                  <a:lnTo>
                    <a:pt x="262" y="336"/>
                  </a:lnTo>
                  <a:lnTo>
                    <a:pt x="255" y="350"/>
                  </a:lnTo>
                  <a:lnTo>
                    <a:pt x="243" y="359"/>
                  </a:lnTo>
                  <a:lnTo>
                    <a:pt x="234" y="367"/>
                  </a:lnTo>
                  <a:lnTo>
                    <a:pt x="224" y="374"/>
                  </a:lnTo>
                  <a:lnTo>
                    <a:pt x="213" y="378"/>
                  </a:lnTo>
                  <a:lnTo>
                    <a:pt x="201" y="378"/>
                  </a:lnTo>
                  <a:lnTo>
                    <a:pt x="190" y="374"/>
                  </a:lnTo>
                  <a:lnTo>
                    <a:pt x="182" y="369"/>
                  </a:lnTo>
                  <a:lnTo>
                    <a:pt x="177" y="365"/>
                  </a:lnTo>
                  <a:lnTo>
                    <a:pt x="171" y="359"/>
                  </a:lnTo>
                  <a:lnTo>
                    <a:pt x="167" y="353"/>
                  </a:lnTo>
                  <a:lnTo>
                    <a:pt x="150" y="331"/>
                  </a:lnTo>
                  <a:lnTo>
                    <a:pt x="131" y="312"/>
                  </a:lnTo>
                  <a:lnTo>
                    <a:pt x="114" y="291"/>
                  </a:lnTo>
                  <a:lnTo>
                    <a:pt x="97" y="272"/>
                  </a:lnTo>
                  <a:lnTo>
                    <a:pt x="78" y="249"/>
                  </a:lnTo>
                  <a:lnTo>
                    <a:pt x="63" y="228"/>
                  </a:lnTo>
                  <a:lnTo>
                    <a:pt x="47" y="205"/>
                  </a:lnTo>
                  <a:lnTo>
                    <a:pt x="34" y="184"/>
                  </a:lnTo>
                  <a:lnTo>
                    <a:pt x="21" y="161"/>
                  </a:lnTo>
                  <a:lnTo>
                    <a:pt x="11" y="139"/>
                  </a:lnTo>
                  <a:lnTo>
                    <a:pt x="4" y="116"/>
                  </a:lnTo>
                  <a:lnTo>
                    <a:pt x="2" y="93"/>
                  </a:lnTo>
                  <a:lnTo>
                    <a:pt x="0" y="70"/>
                  </a:lnTo>
                  <a:lnTo>
                    <a:pt x="4" y="45"/>
                  </a:lnTo>
                  <a:lnTo>
                    <a:pt x="11" y="2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78" name="Freeform 101388"/>
            <p:cNvSpPr/>
            <p:nvPr/>
          </p:nvSpPr>
          <p:spPr>
            <a:xfrm>
              <a:off x="3787" y="2093"/>
              <a:ext cx="101" cy="81"/>
            </a:xfrm>
            <a:custGeom>
              <a:avLst/>
              <a:gdLst>
                <a:gd name="txL" fmla="*/ 0 w 201"/>
                <a:gd name="txT" fmla="*/ 0 h 162"/>
                <a:gd name="txR" fmla="*/ 201 w 201"/>
                <a:gd name="txB" fmla="*/ 162 h 162"/>
              </a:gdLst>
              <a:ahLst/>
              <a:cxnLst>
                <a:cxn ang="0">
                  <a:pos x="11" y="0"/>
                </a:cxn>
                <a:cxn ang="0">
                  <a:pos x="23" y="6"/>
                </a:cxn>
                <a:cxn ang="0">
                  <a:pos x="34" y="13"/>
                </a:cxn>
                <a:cxn ang="0">
                  <a:pos x="45" y="21"/>
                </a:cxn>
                <a:cxn ang="0">
                  <a:pos x="57" y="27"/>
                </a:cxn>
                <a:cxn ang="0">
                  <a:pos x="68" y="32"/>
                </a:cxn>
                <a:cxn ang="0">
                  <a:pos x="82" y="38"/>
                </a:cxn>
                <a:cxn ang="0">
                  <a:pos x="93" y="44"/>
                </a:cxn>
                <a:cxn ang="0">
                  <a:pos x="104" y="49"/>
                </a:cxn>
                <a:cxn ang="0">
                  <a:pos x="116" y="53"/>
                </a:cxn>
                <a:cxn ang="0">
                  <a:pos x="127" y="57"/>
                </a:cxn>
                <a:cxn ang="0">
                  <a:pos x="139" y="63"/>
                </a:cxn>
                <a:cxn ang="0">
                  <a:pos x="152" y="67"/>
                </a:cxn>
                <a:cxn ang="0">
                  <a:pos x="163" y="72"/>
                </a:cxn>
                <a:cxn ang="0">
                  <a:pos x="175" y="76"/>
                </a:cxn>
                <a:cxn ang="0">
                  <a:pos x="188" y="80"/>
                </a:cxn>
                <a:cxn ang="0">
                  <a:pos x="201" y="86"/>
                </a:cxn>
                <a:cxn ang="0">
                  <a:pos x="198" y="93"/>
                </a:cxn>
                <a:cxn ang="0">
                  <a:pos x="198" y="103"/>
                </a:cxn>
                <a:cxn ang="0">
                  <a:pos x="194" y="112"/>
                </a:cxn>
                <a:cxn ang="0">
                  <a:pos x="194" y="120"/>
                </a:cxn>
                <a:cxn ang="0">
                  <a:pos x="188" y="126"/>
                </a:cxn>
                <a:cxn ang="0">
                  <a:pos x="186" y="133"/>
                </a:cxn>
                <a:cxn ang="0">
                  <a:pos x="182" y="139"/>
                </a:cxn>
                <a:cxn ang="0">
                  <a:pos x="178" y="145"/>
                </a:cxn>
                <a:cxn ang="0">
                  <a:pos x="171" y="150"/>
                </a:cxn>
                <a:cxn ang="0">
                  <a:pos x="163" y="156"/>
                </a:cxn>
                <a:cxn ang="0">
                  <a:pos x="154" y="158"/>
                </a:cxn>
                <a:cxn ang="0">
                  <a:pos x="144" y="162"/>
                </a:cxn>
                <a:cxn ang="0">
                  <a:pos x="135" y="162"/>
                </a:cxn>
                <a:cxn ang="0">
                  <a:pos x="125" y="162"/>
                </a:cxn>
                <a:cxn ang="0">
                  <a:pos x="114" y="160"/>
                </a:cxn>
                <a:cxn ang="0">
                  <a:pos x="104" y="158"/>
                </a:cxn>
                <a:cxn ang="0">
                  <a:pos x="93" y="154"/>
                </a:cxn>
                <a:cxn ang="0">
                  <a:pos x="83" y="150"/>
                </a:cxn>
                <a:cxn ang="0">
                  <a:pos x="74" y="145"/>
                </a:cxn>
                <a:cxn ang="0">
                  <a:pos x="66" y="141"/>
                </a:cxn>
                <a:cxn ang="0">
                  <a:pos x="57" y="133"/>
                </a:cxn>
                <a:cxn ang="0">
                  <a:pos x="49" y="129"/>
                </a:cxn>
                <a:cxn ang="0">
                  <a:pos x="42" y="122"/>
                </a:cxn>
                <a:cxn ang="0">
                  <a:pos x="34" y="116"/>
                </a:cxn>
                <a:cxn ang="0">
                  <a:pos x="23" y="103"/>
                </a:cxn>
                <a:cxn ang="0">
                  <a:pos x="15" y="89"/>
                </a:cxn>
                <a:cxn ang="0">
                  <a:pos x="9" y="82"/>
                </a:cxn>
                <a:cxn ang="0">
                  <a:pos x="5" y="76"/>
                </a:cxn>
                <a:cxn ang="0">
                  <a:pos x="4" y="67"/>
                </a:cxn>
                <a:cxn ang="0">
                  <a:pos x="2" y="61"/>
                </a:cxn>
                <a:cxn ang="0">
                  <a:pos x="0" y="53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2" y="30"/>
                </a:cxn>
                <a:cxn ang="0">
                  <a:pos x="2" y="23"/>
                </a:cxn>
                <a:cxn ang="0">
                  <a:pos x="4" y="13"/>
                </a:cxn>
                <a:cxn ang="0">
                  <a:pos x="5" y="6"/>
                </a:cxn>
                <a:cxn ang="0">
                  <a:pos x="11" y="0"/>
                </a:cxn>
                <a:cxn ang="0">
                  <a:pos x="11" y="0"/>
                </a:cxn>
              </a:cxnLst>
              <a:rect l="txL" t="txT" r="txR" b="txB"/>
              <a:pathLst>
                <a:path w="201" h="162">
                  <a:moveTo>
                    <a:pt x="11" y="0"/>
                  </a:moveTo>
                  <a:lnTo>
                    <a:pt x="23" y="6"/>
                  </a:lnTo>
                  <a:lnTo>
                    <a:pt x="34" y="13"/>
                  </a:lnTo>
                  <a:lnTo>
                    <a:pt x="45" y="21"/>
                  </a:lnTo>
                  <a:lnTo>
                    <a:pt x="57" y="27"/>
                  </a:lnTo>
                  <a:lnTo>
                    <a:pt x="68" y="32"/>
                  </a:lnTo>
                  <a:lnTo>
                    <a:pt x="82" y="38"/>
                  </a:lnTo>
                  <a:lnTo>
                    <a:pt x="93" y="44"/>
                  </a:lnTo>
                  <a:lnTo>
                    <a:pt x="104" y="49"/>
                  </a:lnTo>
                  <a:lnTo>
                    <a:pt x="116" y="53"/>
                  </a:lnTo>
                  <a:lnTo>
                    <a:pt x="127" y="57"/>
                  </a:lnTo>
                  <a:lnTo>
                    <a:pt x="139" y="63"/>
                  </a:lnTo>
                  <a:lnTo>
                    <a:pt x="152" y="67"/>
                  </a:lnTo>
                  <a:lnTo>
                    <a:pt x="163" y="72"/>
                  </a:lnTo>
                  <a:lnTo>
                    <a:pt x="175" y="76"/>
                  </a:lnTo>
                  <a:lnTo>
                    <a:pt x="188" y="80"/>
                  </a:lnTo>
                  <a:lnTo>
                    <a:pt x="201" y="86"/>
                  </a:lnTo>
                  <a:lnTo>
                    <a:pt x="198" y="93"/>
                  </a:lnTo>
                  <a:lnTo>
                    <a:pt x="198" y="103"/>
                  </a:lnTo>
                  <a:lnTo>
                    <a:pt x="194" y="112"/>
                  </a:lnTo>
                  <a:lnTo>
                    <a:pt x="194" y="120"/>
                  </a:lnTo>
                  <a:lnTo>
                    <a:pt x="188" y="126"/>
                  </a:lnTo>
                  <a:lnTo>
                    <a:pt x="186" y="133"/>
                  </a:lnTo>
                  <a:lnTo>
                    <a:pt x="182" y="139"/>
                  </a:lnTo>
                  <a:lnTo>
                    <a:pt x="178" y="145"/>
                  </a:lnTo>
                  <a:lnTo>
                    <a:pt x="171" y="150"/>
                  </a:lnTo>
                  <a:lnTo>
                    <a:pt x="163" y="156"/>
                  </a:lnTo>
                  <a:lnTo>
                    <a:pt x="154" y="158"/>
                  </a:lnTo>
                  <a:lnTo>
                    <a:pt x="144" y="162"/>
                  </a:lnTo>
                  <a:lnTo>
                    <a:pt x="135" y="162"/>
                  </a:lnTo>
                  <a:lnTo>
                    <a:pt x="125" y="162"/>
                  </a:lnTo>
                  <a:lnTo>
                    <a:pt x="114" y="160"/>
                  </a:lnTo>
                  <a:lnTo>
                    <a:pt x="104" y="158"/>
                  </a:lnTo>
                  <a:lnTo>
                    <a:pt x="93" y="154"/>
                  </a:lnTo>
                  <a:lnTo>
                    <a:pt x="83" y="150"/>
                  </a:lnTo>
                  <a:lnTo>
                    <a:pt x="74" y="145"/>
                  </a:lnTo>
                  <a:lnTo>
                    <a:pt x="66" y="141"/>
                  </a:lnTo>
                  <a:lnTo>
                    <a:pt x="57" y="133"/>
                  </a:lnTo>
                  <a:lnTo>
                    <a:pt x="49" y="129"/>
                  </a:lnTo>
                  <a:lnTo>
                    <a:pt x="42" y="122"/>
                  </a:lnTo>
                  <a:lnTo>
                    <a:pt x="34" y="116"/>
                  </a:lnTo>
                  <a:lnTo>
                    <a:pt x="23" y="103"/>
                  </a:lnTo>
                  <a:lnTo>
                    <a:pt x="15" y="89"/>
                  </a:lnTo>
                  <a:lnTo>
                    <a:pt x="9" y="82"/>
                  </a:lnTo>
                  <a:lnTo>
                    <a:pt x="5" y="76"/>
                  </a:lnTo>
                  <a:lnTo>
                    <a:pt x="4" y="67"/>
                  </a:lnTo>
                  <a:lnTo>
                    <a:pt x="2" y="61"/>
                  </a:lnTo>
                  <a:lnTo>
                    <a:pt x="0" y="53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2" y="30"/>
                  </a:lnTo>
                  <a:lnTo>
                    <a:pt x="2" y="23"/>
                  </a:lnTo>
                  <a:lnTo>
                    <a:pt x="4" y="13"/>
                  </a:lnTo>
                  <a:lnTo>
                    <a:pt x="5" y="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D6C9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79" name="Freeform 101389"/>
            <p:cNvSpPr/>
            <p:nvPr/>
          </p:nvSpPr>
          <p:spPr>
            <a:xfrm>
              <a:off x="3920" y="2106"/>
              <a:ext cx="70" cy="121"/>
            </a:xfrm>
            <a:custGeom>
              <a:avLst/>
              <a:gdLst>
                <a:gd name="txL" fmla="*/ 0 w 141"/>
                <a:gd name="txT" fmla="*/ 0 h 241"/>
                <a:gd name="txR" fmla="*/ 141 w 141"/>
                <a:gd name="txB" fmla="*/ 241 h 241"/>
              </a:gdLst>
              <a:ahLst/>
              <a:cxnLst>
                <a:cxn ang="0">
                  <a:pos x="23" y="0"/>
                </a:cxn>
                <a:cxn ang="0">
                  <a:pos x="34" y="3"/>
                </a:cxn>
                <a:cxn ang="0">
                  <a:pos x="44" y="9"/>
                </a:cxn>
                <a:cxn ang="0">
                  <a:pos x="53" y="13"/>
                </a:cxn>
                <a:cxn ang="0">
                  <a:pos x="65" y="21"/>
                </a:cxn>
                <a:cxn ang="0">
                  <a:pos x="72" y="26"/>
                </a:cxn>
                <a:cxn ang="0">
                  <a:pos x="80" y="32"/>
                </a:cxn>
                <a:cxn ang="0">
                  <a:pos x="87" y="40"/>
                </a:cxn>
                <a:cxn ang="0">
                  <a:pos x="95" y="49"/>
                </a:cxn>
                <a:cxn ang="0">
                  <a:pos x="101" y="59"/>
                </a:cxn>
                <a:cxn ang="0">
                  <a:pos x="106" y="68"/>
                </a:cxn>
                <a:cxn ang="0">
                  <a:pos x="112" y="80"/>
                </a:cxn>
                <a:cxn ang="0">
                  <a:pos x="118" y="93"/>
                </a:cxn>
                <a:cxn ang="0">
                  <a:pos x="124" y="104"/>
                </a:cxn>
                <a:cxn ang="0">
                  <a:pos x="127" y="116"/>
                </a:cxn>
                <a:cxn ang="0">
                  <a:pos x="133" y="129"/>
                </a:cxn>
                <a:cxn ang="0">
                  <a:pos x="137" y="142"/>
                </a:cxn>
                <a:cxn ang="0">
                  <a:pos x="137" y="156"/>
                </a:cxn>
                <a:cxn ang="0">
                  <a:pos x="139" y="167"/>
                </a:cxn>
                <a:cxn ang="0">
                  <a:pos x="141" y="180"/>
                </a:cxn>
                <a:cxn ang="0">
                  <a:pos x="141" y="194"/>
                </a:cxn>
                <a:cxn ang="0">
                  <a:pos x="141" y="205"/>
                </a:cxn>
                <a:cxn ang="0">
                  <a:pos x="141" y="218"/>
                </a:cxn>
                <a:cxn ang="0">
                  <a:pos x="141" y="230"/>
                </a:cxn>
                <a:cxn ang="0">
                  <a:pos x="141" y="241"/>
                </a:cxn>
                <a:cxn ang="0">
                  <a:pos x="127" y="237"/>
                </a:cxn>
                <a:cxn ang="0">
                  <a:pos x="118" y="233"/>
                </a:cxn>
                <a:cxn ang="0">
                  <a:pos x="108" y="228"/>
                </a:cxn>
                <a:cxn ang="0">
                  <a:pos x="99" y="222"/>
                </a:cxn>
                <a:cxn ang="0">
                  <a:pos x="89" y="214"/>
                </a:cxn>
                <a:cxn ang="0">
                  <a:pos x="80" y="209"/>
                </a:cxn>
                <a:cxn ang="0">
                  <a:pos x="72" y="201"/>
                </a:cxn>
                <a:cxn ang="0">
                  <a:pos x="65" y="195"/>
                </a:cxn>
                <a:cxn ang="0">
                  <a:pos x="57" y="188"/>
                </a:cxn>
                <a:cxn ang="0">
                  <a:pos x="47" y="178"/>
                </a:cxn>
                <a:cxn ang="0">
                  <a:pos x="40" y="171"/>
                </a:cxn>
                <a:cxn ang="0">
                  <a:pos x="32" y="165"/>
                </a:cxn>
                <a:cxn ang="0">
                  <a:pos x="25" y="157"/>
                </a:cxn>
                <a:cxn ang="0">
                  <a:pos x="15" y="152"/>
                </a:cxn>
                <a:cxn ang="0">
                  <a:pos x="8" y="144"/>
                </a:cxn>
                <a:cxn ang="0">
                  <a:pos x="0" y="140"/>
                </a:cxn>
                <a:cxn ang="0">
                  <a:pos x="2" y="131"/>
                </a:cxn>
                <a:cxn ang="0">
                  <a:pos x="4" y="123"/>
                </a:cxn>
                <a:cxn ang="0">
                  <a:pos x="4" y="114"/>
                </a:cxn>
                <a:cxn ang="0">
                  <a:pos x="4" y="104"/>
                </a:cxn>
                <a:cxn ang="0">
                  <a:pos x="4" y="95"/>
                </a:cxn>
                <a:cxn ang="0">
                  <a:pos x="4" y="85"/>
                </a:cxn>
                <a:cxn ang="0">
                  <a:pos x="4" y="76"/>
                </a:cxn>
                <a:cxn ang="0">
                  <a:pos x="4" y="66"/>
                </a:cxn>
                <a:cxn ang="0">
                  <a:pos x="4" y="57"/>
                </a:cxn>
                <a:cxn ang="0">
                  <a:pos x="4" y="47"/>
                </a:cxn>
                <a:cxn ang="0">
                  <a:pos x="4" y="38"/>
                </a:cxn>
                <a:cxn ang="0">
                  <a:pos x="6" y="30"/>
                </a:cxn>
                <a:cxn ang="0">
                  <a:pos x="8" y="21"/>
                </a:cxn>
                <a:cxn ang="0">
                  <a:pos x="11" y="13"/>
                </a:cxn>
                <a:cxn ang="0">
                  <a:pos x="15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txL" t="txT" r="txR" b="txB"/>
              <a:pathLst>
                <a:path w="141" h="241">
                  <a:moveTo>
                    <a:pt x="23" y="0"/>
                  </a:moveTo>
                  <a:lnTo>
                    <a:pt x="34" y="3"/>
                  </a:lnTo>
                  <a:lnTo>
                    <a:pt x="44" y="9"/>
                  </a:lnTo>
                  <a:lnTo>
                    <a:pt x="53" y="13"/>
                  </a:lnTo>
                  <a:lnTo>
                    <a:pt x="65" y="21"/>
                  </a:lnTo>
                  <a:lnTo>
                    <a:pt x="72" y="26"/>
                  </a:lnTo>
                  <a:lnTo>
                    <a:pt x="80" y="32"/>
                  </a:lnTo>
                  <a:lnTo>
                    <a:pt x="87" y="40"/>
                  </a:lnTo>
                  <a:lnTo>
                    <a:pt x="95" y="49"/>
                  </a:lnTo>
                  <a:lnTo>
                    <a:pt x="101" y="59"/>
                  </a:lnTo>
                  <a:lnTo>
                    <a:pt x="106" y="68"/>
                  </a:lnTo>
                  <a:lnTo>
                    <a:pt x="112" y="80"/>
                  </a:lnTo>
                  <a:lnTo>
                    <a:pt x="118" y="93"/>
                  </a:lnTo>
                  <a:lnTo>
                    <a:pt x="124" y="104"/>
                  </a:lnTo>
                  <a:lnTo>
                    <a:pt x="127" y="116"/>
                  </a:lnTo>
                  <a:lnTo>
                    <a:pt x="133" y="129"/>
                  </a:lnTo>
                  <a:lnTo>
                    <a:pt x="137" y="142"/>
                  </a:lnTo>
                  <a:lnTo>
                    <a:pt x="137" y="156"/>
                  </a:lnTo>
                  <a:lnTo>
                    <a:pt x="139" y="167"/>
                  </a:lnTo>
                  <a:lnTo>
                    <a:pt x="141" y="180"/>
                  </a:lnTo>
                  <a:lnTo>
                    <a:pt x="141" y="194"/>
                  </a:lnTo>
                  <a:lnTo>
                    <a:pt x="141" y="205"/>
                  </a:lnTo>
                  <a:lnTo>
                    <a:pt x="141" y="218"/>
                  </a:lnTo>
                  <a:lnTo>
                    <a:pt x="141" y="230"/>
                  </a:lnTo>
                  <a:lnTo>
                    <a:pt x="141" y="241"/>
                  </a:lnTo>
                  <a:lnTo>
                    <a:pt x="127" y="237"/>
                  </a:lnTo>
                  <a:lnTo>
                    <a:pt x="118" y="233"/>
                  </a:lnTo>
                  <a:lnTo>
                    <a:pt x="108" y="228"/>
                  </a:lnTo>
                  <a:lnTo>
                    <a:pt x="99" y="222"/>
                  </a:lnTo>
                  <a:lnTo>
                    <a:pt x="89" y="214"/>
                  </a:lnTo>
                  <a:lnTo>
                    <a:pt x="80" y="209"/>
                  </a:lnTo>
                  <a:lnTo>
                    <a:pt x="72" y="201"/>
                  </a:lnTo>
                  <a:lnTo>
                    <a:pt x="65" y="195"/>
                  </a:lnTo>
                  <a:lnTo>
                    <a:pt x="57" y="188"/>
                  </a:lnTo>
                  <a:lnTo>
                    <a:pt x="47" y="178"/>
                  </a:lnTo>
                  <a:lnTo>
                    <a:pt x="40" y="171"/>
                  </a:lnTo>
                  <a:lnTo>
                    <a:pt x="32" y="165"/>
                  </a:lnTo>
                  <a:lnTo>
                    <a:pt x="25" y="157"/>
                  </a:lnTo>
                  <a:lnTo>
                    <a:pt x="15" y="152"/>
                  </a:lnTo>
                  <a:lnTo>
                    <a:pt x="8" y="144"/>
                  </a:lnTo>
                  <a:lnTo>
                    <a:pt x="0" y="140"/>
                  </a:lnTo>
                  <a:lnTo>
                    <a:pt x="2" y="131"/>
                  </a:lnTo>
                  <a:lnTo>
                    <a:pt x="4" y="123"/>
                  </a:lnTo>
                  <a:lnTo>
                    <a:pt x="4" y="114"/>
                  </a:lnTo>
                  <a:lnTo>
                    <a:pt x="4" y="104"/>
                  </a:lnTo>
                  <a:lnTo>
                    <a:pt x="4" y="95"/>
                  </a:lnTo>
                  <a:lnTo>
                    <a:pt x="4" y="85"/>
                  </a:lnTo>
                  <a:lnTo>
                    <a:pt x="4" y="76"/>
                  </a:lnTo>
                  <a:lnTo>
                    <a:pt x="4" y="66"/>
                  </a:lnTo>
                  <a:lnTo>
                    <a:pt x="4" y="57"/>
                  </a:lnTo>
                  <a:lnTo>
                    <a:pt x="4" y="47"/>
                  </a:lnTo>
                  <a:lnTo>
                    <a:pt x="4" y="38"/>
                  </a:lnTo>
                  <a:lnTo>
                    <a:pt x="6" y="30"/>
                  </a:lnTo>
                  <a:lnTo>
                    <a:pt x="8" y="21"/>
                  </a:lnTo>
                  <a:lnTo>
                    <a:pt x="11" y="13"/>
                  </a:lnTo>
                  <a:lnTo>
                    <a:pt x="15" y="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80" name="Freeform 101390"/>
            <p:cNvSpPr/>
            <p:nvPr/>
          </p:nvSpPr>
          <p:spPr>
            <a:xfrm>
              <a:off x="3932" y="2128"/>
              <a:ext cx="385" cy="431"/>
            </a:xfrm>
            <a:custGeom>
              <a:avLst/>
              <a:gdLst>
                <a:gd name="txL" fmla="*/ 0 w 770"/>
                <a:gd name="txT" fmla="*/ 0 h 862"/>
                <a:gd name="txR" fmla="*/ 770 w 770"/>
                <a:gd name="txB" fmla="*/ 862 h 862"/>
              </a:gdLst>
              <a:ahLst/>
              <a:cxnLst>
                <a:cxn ang="0">
                  <a:pos x="378" y="152"/>
                </a:cxn>
                <a:cxn ang="0">
                  <a:pos x="532" y="445"/>
                </a:cxn>
                <a:cxn ang="0">
                  <a:pos x="616" y="525"/>
                </a:cxn>
                <a:cxn ang="0">
                  <a:pos x="707" y="605"/>
                </a:cxn>
                <a:cxn ang="0">
                  <a:pos x="758" y="736"/>
                </a:cxn>
                <a:cxn ang="0">
                  <a:pos x="756" y="816"/>
                </a:cxn>
                <a:cxn ang="0">
                  <a:pos x="684" y="852"/>
                </a:cxn>
                <a:cxn ang="0">
                  <a:pos x="652" y="831"/>
                </a:cxn>
                <a:cxn ang="0">
                  <a:pos x="665" y="793"/>
                </a:cxn>
                <a:cxn ang="0">
                  <a:pos x="608" y="833"/>
                </a:cxn>
                <a:cxn ang="0">
                  <a:pos x="583" y="793"/>
                </a:cxn>
                <a:cxn ang="0">
                  <a:pos x="618" y="723"/>
                </a:cxn>
                <a:cxn ang="0">
                  <a:pos x="570" y="723"/>
                </a:cxn>
                <a:cxn ang="0">
                  <a:pos x="498" y="763"/>
                </a:cxn>
                <a:cxn ang="0">
                  <a:pos x="475" y="740"/>
                </a:cxn>
                <a:cxn ang="0">
                  <a:pos x="536" y="681"/>
                </a:cxn>
                <a:cxn ang="0">
                  <a:pos x="528" y="607"/>
                </a:cxn>
                <a:cxn ang="0">
                  <a:pos x="464" y="656"/>
                </a:cxn>
                <a:cxn ang="0">
                  <a:pos x="401" y="710"/>
                </a:cxn>
                <a:cxn ang="0">
                  <a:pos x="374" y="683"/>
                </a:cxn>
                <a:cxn ang="0">
                  <a:pos x="429" y="632"/>
                </a:cxn>
                <a:cxn ang="0">
                  <a:pos x="460" y="584"/>
                </a:cxn>
                <a:cxn ang="0">
                  <a:pos x="407" y="614"/>
                </a:cxn>
                <a:cxn ang="0">
                  <a:pos x="346" y="647"/>
                </a:cxn>
                <a:cxn ang="0">
                  <a:pos x="302" y="637"/>
                </a:cxn>
                <a:cxn ang="0">
                  <a:pos x="350" y="582"/>
                </a:cxn>
                <a:cxn ang="0">
                  <a:pos x="441" y="498"/>
                </a:cxn>
                <a:cxn ang="0">
                  <a:pos x="443" y="390"/>
                </a:cxn>
                <a:cxn ang="0">
                  <a:pos x="420" y="436"/>
                </a:cxn>
                <a:cxn ang="0">
                  <a:pos x="399" y="497"/>
                </a:cxn>
                <a:cxn ang="0">
                  <a:pos x="372" y="512"/>
                </a:cxn>
                <a:cxn ang="0">
                  <a:pos x="388" y="455"/>
                </a:cxn>
                <a:cxn ang="0">
                  <a:pos x="380" y="422"/>
                </a:cxn>
                <a:cxn ang="0">
                  <a:pos x="361" y="476"/>
                </a:cxn>
                <a:cxn ang="0">
                  <a:pos x="330" y="521"/>
                </a:cxn>
                <a:cxn ang="0">
                  <a:pos x="340" y="400"/>
                </a:cxn>
                <a:cxn ang="0">
                  <a:pos x="353" y="278"/>
                </a:cxn>
                <a:cxn ang="0">
                  <a:pos x="327" y="286"/>
                </a:cxn>
                <a:cxn ang="0">
                  <a:pos x="281" y="350"/>
                </a:cxn>
                <a:cxn ang="0">
                  <a:pos x="268" y="287"/>
                </a:cxn>
                <a:cxn ang="0">
                  <a:pos x="272" y="183"/>
                </a:cxn>
                <a:cxn ang="0">
                  <a:pos x="264" y="124"/>
                </a:cxn>
                <a:cxn ang="0">
                  <a:pos x="215" y="73"/>
                </a:cxn>
                <a:cxn ang="0">
                  <a:pos x="215" y="185"/>
                </a:cxn>
                <a:cxn ang="0">
                  <a:pos x="192" y="295"/>
                </a:cxn>
                <a:cxn ang="0">
                  <a:pos x="215" y="451"/>
                </a:cxn>
                <a:cxn ang="0">
                  <a:pos x="205" y="622"/>
                </a:cxn>
                <a:cxn ang="0">
                  <a:pos x="116" y="613"/>
                </a:cxn>
                <a:cxn ang="0">
                  <a:pos x="57" y="424"/>
                </a:cxn>
                <a:cxn ang="0">
                  <a:pos x="7" y="261"/>
                </a:cxn>
                <a:cxn ang="0">
                  <a:pos x="81" y="291"/>
                </a:cxn>
                <a:cxn ang="0">
                  <a:pos x="146" y="278"/>
                </a:cxn>
                <a:cxn ang="0">
                  <a:pos x="156" y="162"/>
                </a:cxn>
                <a:cxn ang="0">
                  <a:pos x="140" y="46"/>
                </a:cxn>
              </a:cxnLst>
              <a:rect l="txL" t="txT" r="txR" b="txB"/>
              <a:pathLst>
                <a:path w="770" h="862">
                  <a:moveTo>
                    <a:pt x="154" y="0"/>
                  </a:moveTo>
                  <a:lnTo>
                    <a:pt x="203" y="10"/>
                  </a:lnTo>
                  <a:lnTo>
                    <a:pt x="249" y="31"/>
                  </a:lnTo>
                  <a:lnTo>
                    <a:pt x="287" y="56"/>
                  </a:lnTo>
                  <a:lnTo>
                    <a:pt x="321" y="84"/>
                  </a:lnTo>
                  <a:lnTo>
                    <a:pt x="351" y="116"/>
                  </a:lnTo>
                  <a:lnTo>
                    <a:pt x="378" y="152"/>
                  </a:lnTo>
                  <a:lnTo>
                    <a:pt x="401" y="190"/>
                  </a:lnTo>
                  <a:lnTo>
                    <a:pt x="426" y="234"/>
                  </a:lnTo>
                  <a:lnTo>
                    <a:pt x="446" y="274"/>
                  </a:lnTo>
                  <a:lnTo>
                    <a:pt x="465" y="320"/>
                  </a:lnTo>
                  <a:lnTo>
                    <a:pt x="486" y="362"/>
                  </a:lnTo>
                  <a:lnTo>
                    <a:pt x="509" y="405"/>
                  </a:lnTo>
                  <a:lnTo>
                    <a:pt x="532" y="445"/>
                  </a:lnTo>
                  <a:lnTo>
                    <a:pt x="559" y="485"/>
                  </a:lnTo>
                  <a:lnTo>
                    <a:pt x="589" y="523"/>
                  </a:lnTo>
                  <a:lnTo>
                    <a:pt x="623" y="559"/>
                  </a:lnTo>
                  <a:lnTo>
                    <a:pt x="627" y="548"/>
                  </a:lnTo>
                  <a:lnTo>
                    <a:pt x="625" y="540"/>
                  </a:lnTo>
                  <a:lnTo>
                    <a:pt x="620" y="531"/>
                  </a:lnTo>
                  <a:lnTo>
                    <a:pt x="616" y="525"/>
                  </a:lnTo>
                  <a:lnTo>
                    <a:pt x="631" y="529"/>
                  </a:lnTo>
                  <a:lnTo>
                    <a:pt x="648" y="537"/>
                  </a:lnTo>
                  <a:lnTo>
                    <a:pt x="661" y="546"/>
                  </a:lnTo>
                  <a:lnTo>
                    <a:pt x="675" y="559"/>
                  </a:lnTo>
                  <a:lnTo>
                    <a:pt x="686" y="573"/>
                  </a:lnTo>
                  <a:lnTo>
                    <a:pt x="697" y="588"/>
                  </a:lnTo>
                  <a:lnTo>
                    <a:pt x="707" y="605"/>
                  </a:lnTo>
                  <a:lnTo>
                    <a:pt x="718" y="624"/>
                  </a:lnTo>
                  <a:lnTo>
                    <a:pt x="726" y="641"/>
                  </a:lnTo>
                  <a:lnTo>
                    <a:pt x="734" y="660"/>
                  </a:lnTo>
                  <a:lnTo>
                    <a:pt x="741" y="677"/>
                  </a:lnTo>
                  <a:lnTo>
                    <a:pt x="747" y="698"/>
                  </a:lnTo>
                  <a:lnTo>
                    <a:pt x="753" y="717"/>
                  </a:lnTo>
                  <a:lnTo>
                    <a:pt x="758" y="736"/>
                  </a:lnTo>
                  <a:lnTo>
                    <a:pt x="762" y="753"/>
                  </a:lnTo>
                  <a:lnTo>
                    <a:pt x="768" y="772"/>
                  </a:lnTo>
                  <a:lnTo>
                    <a:pt x="768" y="782"/>
                  </a:lnTo>
                  <a:lnTo>
                    <a:pt x="770" y="791"/>
                  </a:lnTo>
                  <a:lnTo>
                    <a:pt x="766" y="799"/>
                  </a:lnTo>
                  <a:lnTo>
                    <a:pt x="762" y="808"/>
                  </a:lnTo>
                  <a:lnTo>
                    <a:pt x="756" y="816"/>
                  </a:lnTo>
                  <a:lnTo>
                    <a:pt x="749" y="822"/>
                  </a:lnTo>
                  <a:lnTo>
                    <a:pt x="739" y="829"/>
                  </a:lnTo>
                  <a:lnTo>
                    <a:pt x="732" y="835"/>
                  </a:lnTo>
                  <a:lnTo>
                    <a:pt x="718" y="839"/>
                  </a:lnTo>
                  <a:lnTo>
                    <a:pt x="707" y="844"/>
                  </a:lnTo>
                  <a:lnTo>
                    <a:pt x="696" y="848"/>
                  </a:lnTo>
                  <a:lnTo>
                    <a:pt x="684" y="852"/>
                  </a:lnTo>
                  <a:lnTo>
                    <a:pt x="673" y="854"/>
                  </a:lnTo>
                  <a:lnTo>
                    <a:pt x="661" y="858"/>
                  </a:lnTo>
                  <a:lnTo>
                    <a:pt x="650" y="860"/>
                  </a:lnTo>
                  <a:lnTo>
                    <a:pt x="642" y="862"/>
                  </a:lnTo>
                  <a:lnTo>
                    <a:pt x="640" y="850"/>
                  </a:lnTo>
                  <a:lnTo>
                    <a:pt x="646" y="841"/>
                  </a:lnTo>
                  <a:lnTo>
                    <a:pt x="652" y="831"/>
                  </a:lnTo>
                  <a:lnTo>
                    <a:pt x="663" y="824"/>
                  </a:lnTo>
                  <a:lnTo>
                    <a:pt x="671" y="814"/>
                  </a:lnTo>
                  <a:lnTo>
                    <a:pt x="678" y="805"/>
                  </a:lnTo>
                  <a:lnTo>
                    <a:pt x="684" y="795"/>
                  </a:lnTo>
                  <a:lnTo>
                    <a:pt x="688" y="786"/>
                  </a:lnTo>
                  <a:lnTo>
                    <a:pt x="675" y="787"/>
                  </a:lnTo>
                  <a:lnTo>
                    <a:pt x="665" y="793"/>
                  </a:lnTo>
                  <a:lnTo>
                    <a:pt x="658" y="799"/>
                  </a:lnTo>
                  <a:lnTo>
                    <a:pt x="650" y="808"/>
                  </a:lnTo>
                  <a:lnTo>
                    <a:pt x="642" y="816"/>
                  </a:lnTo>
                  <a:lnTo>
                    <a:pt x="633" y="825"/>
                  </a:lnTo>
                  <a:lnTo>
                    <a:pt x="625" y="833"/>
                  </a:lnTo>
                  <a:lnTo>
                    <a:pt x="620" y="843"/>
                  </a:lnTo>
                  <a:lnTo>
                    <a:pt x="608" y="833"/>
                  </a:lnTo>
                  <a:lnTo>
                    <a:pt x="599" y="824"/>
                  </a:lnTo>
                  <a:lnTo>
                    <a:pt x="585" y="820"/>
                  </a:lnTo>
                  <a:lnTo>
                    <a:pt x="576" y="825"/>
                  </a:lnTo>
                  <a:lnTo>
                    <a:pt x="574" y="818"/>
                  </a:lnTo>
                  <a:lnTo>
                    <a:pt x="576" y="812"/>
                  </a:lnTo>
                  <a:lnTo>
                    <a:pt x="578" y="803"/>
                  </a:lnTo>
                  <a:lnTo>
                    <a:pt x="583" y="793"/>
                  </a:lnTo>
                  <a:lnTo>
                    <a:pt x="589" y="782"/>
                  </a:lnTo>
                  <a:lnTo>
                    <a:pt x="595" y="772"/>
                  </a:lnTo>
                  <a:lnTo>
                    <a:pt x="602" y="761"/>
                  </a:lnTo>
                  <a:lnTo>
                    <a:pt x="608" y="751"/>
                  </a:lnTo>
                  <a:lnTo>
                    <a:pt x="612" y="740"/>
                  </a:lnTo>
                  <a:lnTo>
                    <a:pt x="616" y="732"/>
                  </a:lnTo>
                  <a:lnTo>
                    <a:pt x="618" y="723"/>
                  </a:lnTo>
                  <a:lnTo>
                    <a:pt x="618" y="715"/>
                  </a:lnTo>
                  <a:lnTo>
                    <a:pt x="614" y="710"/>
                  </a:lnTo>
                  <a:lnTo>
                    <a:pt x="606" y="706"/>
                  </a:lnTo>
                  <a:lnTo>
                    <a:pt x="595" y="704"/>
                  </a:lnTo>
                  <a:lnTo>
                    <a:pt x="580" y="706"/>
                  </a:lnTo>
                  <a:lnTo>
                    <a:pt x="576" y="713"/>
                  </a:lnTo>
                  <a:lnTo>
                    <a:pt x="570" y="723"/>
                  </a:lnTo>
                  <a:lnTo>
                    <a:pt x="562" y="732"/>
                  </a:lnTo>
                  <a:lnTo>
                    <a:pt x="553" y="740"/>
                  </a:lnTo>
                  <a:lnTo>
                    <a:pt x="542" y="746"/>
                  </a:lnTo>
                  <a:lnTo>
                    <a:pt x="530" y="751"/>
                  </a:lnTo>
                  <a:lnTo>
                    <a:pt x="521" y="757"/>
                  </a:lnTo>
                  <a:lnTo>
                    <a:pt x="509" y="763"/>
                  </a:lnTo>
                  <a:lnTo>
                    <a:pt x="498" y="763"/>
                  </a:lnTo>
                  <a:lnTo>
                    <a:pt x="486" y="767"/>
                  </a:lnTo>
                  <a:lnTo>
                    <a:pt x="477" y="767"/>
                  </a:lnTo>
                  <a:lnTo>
                    <a:pt x="469" y="767"/>
                  </a:lnTo>
                  <a:lnTo>
                    <a:pt x="458" y="763"/>
                  </a:lnTo>
                  <a:lnTo>
                    <a:pt x="456" y="755"/>
                  </a:lnTo>
                  <a:lnTo>
                    <a:pt x="464" y="748"/>
                  </a:lnTo>
                  <a:lnTo>
                    <a:pt x="475" y="740"/>
                  </a:lnTo>
                  <a:lnTo>
                    <a:pt x="486" y="732"/>
                  </a:lnTo>
                  <a:lnTo>
                    <a:pt x="496" y="723"/>
                  </a:lnTo>
                  <a:lnTo>
                    <a:pt x="505" y="713"/>
                  </a:lnTo>
                  <a:lnTo>
                    <a:pt x="515" y="706"/>
                  </a:lnTo>
                  <a:lnTo>
                    <a:pt x="523" y="698"/>
                  </a:lnTo>
                  <a:lnTo>
                    <a:pt x="532" y="690"/>
                  </a:lnTo>
                  <a:lnTo>
                    <a:pt x="536" y="681"/>
                  </a:lnTo>
                  <a:lnTo>
                    <a:pt x="542" y="671"/>
                  </a:lnTo>
                  <a:lnTo>
                    <a:pt x="545" y="660"/>
                  </a:lnTo>
                  <a:lnTo>
                    <a:pt x="545" y="651"/>
                  </a:lnTo>
                  <a:lnTo>
                    <a:pt x="545" y="639"/>
                  </a:lnTo>
                  <a:lnTo>
                    <a:pt x="542" y="630"/>
                  </a:lnTo>
                  <a:lnTo>
                    <a:pt x="536" y="616"/>
                  </a:lnTo>
                  <a:lnTo>
                    <a:pt x="528" y="607"/>
                  </a:lnTo>
                  <a:lnTo>
                    <a:pt x="521" y="607"/>
                  </a:lnTo>
                  <a:lnTo>
                    <a:pt x="513" y="611"/>
                  </a:lnTo>
                  <a:lnTo>
                    <a:pt x="505" y="614"/>
                  </a:lnTo>
                  <a:lnTo>
                    <a:pt x="500" y="620"/>
                  </a:lnTo>
                  <a:lnTo>
                    <a:pt x="488" y="630"/>
                  </a:lnTo>
                  <a:lnTo>
                    <a:pt x="477" y="645"/>
                  </a:lnTo>
                  <a:lnTo>
                    <a:pt x="464" y="656"/>
                  </a:lnTo>
                  <a:lnTo>
                    <a:pt x="454" y="671"/>
                  </a:lnTo>
                  <a:lnTo>
                    <a:pt x="443" y="685"/>
                  </a:lnTo>
                  <a:lnTo>
                    <a:pt x="429" y="696"/>
                  </a:lnTo>
                  <a:lnTo>
                    <a:pt x="424" y="700"/>
                  </a:lnTo>
                  <a:lnTo>
                    <a:pt x="416" y="704"/>
                  </a:lnTo>
                  <a:lnTo>
                    <a:pt x="408" y="706"/>
                  </a:lnTo>
                  <a:lnTo>
                    <a:pt x="401" y="710"/>
                  </a:lnTo>
                  <a:lnTo>
                    <a:pt x="393" y="710"/>
                  </a:lnTo>
                  <a:lnTo>
                    <a:pt x="386" y="710"/>
                  </a:lnTo>
                  <a:lnTo>
                    <a:pt x="374" y="708"/>
                  </a:lnTo>
                  <a:lnTo>
                    <a:pt x="367" y="706"/>
                  </a:lnTo>
                  <a:lnTo>
                    <a:pt x="367" y="698"/>
                  </a:lnTo>
                  <a:lnTo>
                    <a:pt x="370" y="690"/>
                  </a:lnTo>
                  <a:lnTo>
                    <a:pt x="374" y="683"/>
                  </a:lnTo>
                  <a:lnTo>
                    <a:pt x="384" y="675"/>
                  </a:lnTo>
                  <a:lnTo>
                    <a:pt x="388" y="668"/>
                  </a:lnTo>
                  <a:lnTo>
                    <a:pt x="397" y="660"/>
                  </a:lnTo>
                  <a:lnTo>
                    <a:pt x="405" y="654"/>
                  </a:lnTo>
                  <a:lnTo>
                    <a:pt x="414" y="647"/>
                  </a:lnTo>
                  <a:lnTo>
                    <a:pt x="422" y="639"/>
                  </a:lnTo>
                  <a:lnTo>
                    <a:pt x="429" y="632"/>
                  </a:lnTo>
                  <a:lnTo>
                    <a:pt x="437" y="624"/>
                  </a:lnTo>
                  <a:lnTo>
                    <a:pt x="446" y="616"/>
                  </a:lnTo>
                  <a:lnTo>
                    <a:pt x="450" y="607"/>
                  </a:lnTo>
                  <a:lnTo>
                    <a:pt x="458" y="599"/>
                  </a:lnTo>
                  <a:lnTo>
                    <a:pt x="462" y="590"/>
                  </a:lnTo>
                  <a:lnTo>
                    <a:pt x="465" y="582"/>
                  </a:lnTo>
                  <a:lnTo>
                    <a:pt x="460" y="584"/>
                  </a:lnTo>
                  <a:lnTo>
                    <a:pt x="452" y="586"/>
                  </a:lnTo>
                  <a:lnTo>
                    <a:pt x="445" y="590"/>
                  </a:lnTo>
                  <a:lnTo>
                    <a:pt x="437" y="594"/>
                  </a:lnTo>
                  <a:lnTo>
                    <a:pt x="429" y="597"/>
                  </a:lnTo>
                  <a:lnTo>
                    <a:pt x="422" y="603"/>
                  </a:lnTo>
                  <a:lnTo>
                    <a:pt x="414" y="609"/>
                  </a:lnTo>
                  <a:lnTo>
                    <a:pt x="407" y="614"/>
                  </a:lnTo>
                  <a:lnTo>
                    <a:pt x="397" y="620"/>
                  </a:lnTo>
                  <a:lnTo>
                    <a:pt x="388" y="624"/>
                  </a:lnTo>
                  <a:lnTo>
                    <a:pt x="378" y="630"/>
                  </a:lnTo>
                  <a:lnTo>
                    <a:pt x="370" y="635"/>
                  </a:lnTo>
                  <a:lnTo>
                    <a:pt x="361" y="639"/>
                  </a:lnTo>
                  <a:lnTo>
                    <a:pt x="353" y="643"/>
                  </a:lnTo>
                  <a:lnTo>
                    <a:pt x="346" y="647"/>
                  </a:lnTo>
                  <a:lnTo>
                    <a:pt x="340" y="651"/>
                  </a:lnTo>
                  <a:lnTo>
                    <a:pt x="329" y="652"/>
                  </a:lnTo>
                  <a:lnTo>
                    <a:pt x="321" y="654"/>
                  </a:lnTo>
                  <a:lnTo>
                    <a:pt x="313" y="652"/>
                  </a:lnTo>
                  <a:lnTo>
                    <a:pt x="308" y="651"/>
                  </a:lnTo>
                  <a:lnTo>
                    <a:pt x="304" y="643"/>
                  </a:lnTo>
                  <a:lnTo>
                    <a:pt x="302" y="637"/>
                  </a:lnTo>
                  <a:lnTo>
                    <a:pt x="300" y="630"/>
                  </a:lnTo>
                  <a:lnTo>
                    <a:pt x="300" y="624"/>
                  </a:lnTo>
                  <a:lnTo>
                    <a:pt x="300" y="618"/>
                  </a:lnTo>
                  <a:lnTo>
                    <a:pt x="304" y="611"/>
                  </a:lnTo>
                  <a:lnTo>
                    <a:pt x="317" y="601"/>
                  </a:lnTo>
                  <a:lnTo>
                    <a:pt x="334" y="592"/>
                  </a:lnTo>
                  <a:lnTo>
                    <a:pt x="350" y="582"/>
                  </a:lnTo>
                  <a:lnTo>
                    <a:pt x="367" y="573"/>
                  </a:lnTo>
                  <a:lnTo>
                    <a:pt x="380" y="561"/>
                  </a:lnTo>
                  <a:lnTo>
                    <a:pt x="395" y="550"/>
                  </a:lnTo>
                  <a:lnTo>
                    <a:pt x="408" y="538"/>
                  </a:lnTo>
                  <a:lnTo>
                    <a:pt x="422" y="525"/>
                  </a:lnTo>
                  <a:lnTo>
                    <a:pt x="431" y="512"/>
                  </a:lnTo>
                  <a:lnTo>
                    <a:pt x="441" y="498"/>
                  </a:lnTo>
                  <a:lnTo>
                    <a:pt x="446" y="483"/>
                  </a:lnTo>
                  <a:lnTo>
                    <a:pt x="450" y="468"/>
                  </a:lnTo>
                  <a:lnTo>
                    <a:pt x="452" y="451"/>
                  </a:lnTo>
                  <a:lnTo>
                    <a:pt x="452" y="436"/>
                  </a:lnTo>
                  <a:lnTo>
                    <a:pt x="448" y="417"/>
                  </a:lnTo>
                  <a:lnTo>
                    <a:pt x="443" y="398"/>
                  </a:lnTo>
                  <a:lnTo>
                    <a:pt x="443" y="390"/>
                  </a:lnTo>
                  <a:lnTo>
                    <a:pt x="443" y="386"/>
                  </a:lnTo>
                  <a:lnTo>
                    <a:pt x="439" y="396"/>
                  </a:lnTo>
                  <a:lnTo>
                    <a:pt x="435" y="403"/>
                  </a:lnTo>
                  <a:lnTo>
                    <a:pt x="431" y="411"/>
                  </a:lnTo>
                  <a:lnTo>
                    <a:pt x="427" y="419"/>
                  </a:lnTo>
                  <a:lnTo>
                    <a:pt x="424" y="428"/>
                  </a:lnTo>
                  <a:lnTo>
                    <a:pt x="420" y="436"/>
                  </a:lnTo>
                  <a:lnTo>
                    <a:pt x="416" y="443"/>
                  </a:lnTo>
                  <a:lnTo>
                    <a:pt x="414" y="453"/>
                  </a:lnTo>
                  <a:lnTo>
                    <a:pt x="410" y="460"/>
                  </a:lnTo>
                  <a:lnTo>
                    <a:pt x="407" y="470"/>
                  </a:lnTo>
                  <a:lnTo>
                    <a:pt x="405" y="479"/>
                  </a:lnTo>
                  <a:lnTo>
                    <a:pt x="401" y="489"/>
                  </a:lnTo>
                  <a:lnTo>
                    <a:pt x="399" y="497"/>
                  </a:lnTo>
                  <a:lnTo>
                    <a:pt x="397" y="508"/>
                  </a:lnTo>
                  <a:lnTo>
                    <a:pt x="395" y="517"/>
                  </a:lnTo>
                  <a:lnTo>
                    <a:pt x="395" y="527"/>
                  </a:lnTo>
                  <a:lnTo>
                    <a:pt x="384" y="523"/>
                  </a:lnTo>
                  <a:lnTo>
                    <a:pt x="380" y="521"/>
                  </a:lnTo>
                  <a:lnTo>
                    <a:pt x="374" y="516"/>
                  </a:lnTo>
                  <a:lnTo>
                    <a:pt x="372" y="512"/>
                  </a:lnTo>
                  <a:lnTo>
                    <a:pt x="370" y="502"/>
                  </a:lnTo>
                  <a:lnTo>
                    <a:pt x="374" y="497"/>
                  </a:lnTo>
                  <a:lnTo>
                    <a:pt x="374" y="489"/>
                  </a:lnTo>
                  <a:lnTo>
                    <a:pt x="380" y="481"/>
                  </a:lnTo>
                  <a:lnTo>
                    <a:pt x="382" y="472"/>
                  </a:lnTo>
                  <a:lnTo>
                    <a:pt x="386" y="462"/>
                  </a:lnTo>
                  <a:lnTo>
                    <a:pt x="388" y="455"/>
                  </a:lnTo>
                  <a:lnTo>
                    <a:pt x="393" y="445"/>
                  </a:lnTo>
                  <a:lnTo>
                    <a:pt x="393" y="436"/>
                  </a:lnTo>
                  <a:lnTo>
                    <a:pt x="397" y="428"/>
                  </a:lnTo>
                  <a:lnTo>
                    <a:pt x="395" y="421"/>
                  </a:lnTo>
                  <a:lnTo>
                    <a:pt x="395" y="413"/>
                  </a:lnTo>
                  <a:lnTo>
                    <a:pt x="386" y="419"/>
                  </a:lnTo>
                  <a:lnTo>
                    <a:pt x="380" y="422"/>
                  </a:lnTo>
                  <a:lnTo>
                    <a:pt x="374" y="428"/>
                  </a:lnTo>
                  <a:lnTo>
                    <a:pt x="370" y="436"/>
                  </a:lnTo>
                  <a:lnTo>
                    <a:pt x="367" y="443"/>
                  </a:lnTo>
                  <a:lnTo>
                    <a:pt x="367" y="451"/>
                  </a:lnTo>
                  <a:lnTo>
                    <a:pt x="365" y="459"/>
                  </a:lnTo>
                  <a:lnTo>
                    <a:pt x="365" y="468"/>
                  </a:lnTo>
                  <a:lnTo>
                    <a:pt x="361" y="476"/>
                  </a:lnTo>
                  <a:lnTo>
                    <a:pt x="359" y="483"/>
                  </a:lnTo>
                  <a:lnTo>
                    <a:pt x="357" y="491"/>
                  </a:lnTo>
                  <a:lnTo>
                    <a:pt x="355" y="498"/>
                  </a:lnTo>
                  <a:lnTo>
                    <a:pt x="350" y="504"/>
                  </a:lnTo>
                  <a:lnTo>
                    <a:pt x="344" y="512"/>
                  </a:lnTo>
                  <a:lnTo>
                    <a:pt x="336" y="516"/>
                  </a:lnTo>
                  <a:lnTo>
                    <a:pt x="330" y="521"/>
                  </a:lnTo>
                  <a:lnTo>
                    <a:pt x="330" y="502"/>
                  </a:lnTo>
                  <a:lnTo>
                    <a:pt x="330" y="485"/>
                  </a:lnTo>
                  <a:lnTo>
                    <a:pt x="330" y="468"/>
                  </a:lnTo>
                  <a:lnTo>
                    <a:pt x="334" y="453"/>
                  </a:lnTo>
                  <a:lnTo>
                    <a:pt x="334" y="434"/>
                  </a:lnTo>
                  <a:lnTo>
                    <a:pt x="338" y="419"/>
                  </a:lnTo>
                  <a:lnTo>
                    <a:pt x="340" y="400"/>
                  </a:lnTo>
                  <a:lnTo>
                    <a:pt x="344" y="383"/>
                  </a:lnTo>
                  <a:lnTo>
                    <a:pt x="344" y="364"/>
                  </a:lnTo>
                  <a:lnTo>
                    <a:pt x="348" y="346"/>
                  </a:lnTo>
                  <a:lnTo>
                    <a:pt x="348" y="329"/>
                  </a:lnTo>
                  <a:lnTo>
                    <a:pt x="351" y="312"/>
                  </a:lnTo>
                  <a:lnTo>
                    <a:pt x="351" y="295"/>
                  </a:lnTo>
                  <a:lnTo>
                    <a:pt x="353" y="278"/>
                  </a:lnTo>
                  <a:lnTo>
                    <a:pt x="353" y="261"/>
                  </a:lnTo>
                  <a:lnTo>
                    <a:pt x="353" y="244"/>
                  </a:lnTo>
                  <a:lnTo>
                    <a:pt x="342" y="253"/>
                  </a:lnTo>
                  <a:lnTo>
                    <a:pt x="334" y="265"/>
                  </a:lnTo>
                  <a:lnTo>
                    <a:pt x="330" y="270"/>
                  </a:lnTo>
                  <a:lnTo>
                    <a:pt x="330" y="280"/>
                  </a:lnTo>
                  <a:lnTo>
                    <a:pt x="327" y="286"/>
                  </a:lnTo>
                  <a:lnTo>
                    <a:pt x="325" y="293"/>
                  </a:lnTo>
                  <a:lnTo>
                    <a:pt x="321" y="306"/>
                  </a:lnTo>
                  <a:lnTo>
                    <a:pt x="313" y="318"/>
                  </a:lnTo>
                  <a:lnTo>
                    <a:pt x="306" y="324"/>
                  </a:lnTo>
                  <a:lnTo>
                    <a:pt x="294" y="327"/>
                  </a:lnTo>
                  <a:lnTo>
                    <a:pt x="287" y="341"/>
                  </a:lnTo>
                  <a:lnTo>
                    <a:pt x="281" y="350"/>
                  </a:lnTo>
                  <a:lnTo>
                    <a:pt x="277" y="352"/>
                  </a:lnTo>
                  <a:lnTo>
                    <a:pt x="275" y="350"/>
                  </a:lnTo>
                  <a:lnTo>
                    <a:pt x="273" y="343"/>
                  </a:lnTo>
                  <a:lnTo>
                    <a:pt x="272" y="333"/>
                  </a:lnTo>
                  <a:lnTo>
                    <a:pt x="270" y="320"/>
                  </a:lnTo>
                  <a:lnTo>
                    <a:pt x="270" y="306"/>
                  </a:lnTo>
                  <a:lnTo>
                    <a:pt x="268" y="287"/>
                  </a:lnTo>
                  <a:lnTo>
                    <a:pt x="268" y="270"/>
                  </a:lnTo>
                  <a:lnTo>
                    <a:pt x="268" y="251"/>
                  </a:lnTo>
                  <a:lnTo>
                    <a:pt x="270" y="234"/>
                  </a:lnTo>
                  <a:lnTo>
                    <a:pt x="270" y="217"/>
                  </a:lnTo>
                  <a:lnTo>
                    <a:pt x="270" y="204"/>
                  </a:lnTo>
                  <a:lnTo>
                    <a:pt x="270" y="190"/>
                  </a:lnTo>
                  <a:lnTo>
                    <a:pt x="272" y="183"/>
                  </a:lnTo>
                  <a:lnTo>
                    <a:pt x="272" y="173"/>
                  </a:lnTo>
                  <a:lnTo>
                    <a:pt x="272" y="166"/>
                  </a:lnTo>
                  <a:lnTo>
                    <a:pt x="270" y="158"/>
                  </a:lnTo>
                  <a:lnTo>
                    <a:pt x="270" y="149"/>
                  </a:lnTo>
                  <a:lnTo>
                    <a:pt x="268" y="141"/>
                  </a:lnTo>
                  <a:lnTo>
                    <a:pt x="266" y="132"/>
                  </a:lnTo>
                  <a:lnTo>
                    <a:pt x="264" y="124"/>
                  </a:lnTo>
                  <a:lnTo>
                    <a:pt x="260" y="118"/>
                  </a:lnTo>
                  <a:lnTo>
                    <a:pt x="254" y="109"/>
                  </a:lnTo>
                  <a:lnTo>
                    <a:pt x="251" y="101"/>
                  </a:lnTo>
                  <a:lnTo>
                    <a:pt x="245" y="95"/>
                  </a:lnTo>
                  <a:lnTo>
                    <a:pt x="241" y="92"/>
                  </a:lnTo>
                  <a:lnTo>
                    <a:pt x="228" y="78"/>
                  </a:lnTo>
                  <a:lnTo>
                    <a:pt x="215" y="73"/>
                  </a:lnTo>
                  <a:lnTo>
                    <a:pt x="220" y="88"/>
                  </a:lnTo>
                  <a:lnTo>
                    <a:pt x="224" y="105"/>
                  </a:lnTo>
                  <a:lnTo>
                    <a:pt x="224" y="120"/>
                  </a:lnTo>
                  <a:lnTo>
                    <a:pt x="226" y="137"/>
                  </a:lnTo>
                  <a:lnTo>
                    <a:pt x="222" y="152"/>
                  </a:lnTo>
                  <a:lnTo>
                    <a:pt x="218" y="168"/>
                  </a:lnTo>
                  <a:lnTo>
                    <a:pt x="215" y="185"/>
                  </a:lnTo>
                  <a:lnTo>
                    <a:pt x="211" y="200"/>
                  </a:lnTo>
                  <a:lnTo>
                    <a:pt x="205" y="215"/>
                  </a:lnTo>
                  <a:lnTo>
                    <a:pt x="201" y="230"/>
                  </a:lnTo>
                  <a:lnTo>
                    <a:pt x="196" y="248"/>
                  </a:lnTo>
                  <a:lnTo>
                    <a:pt x="194" y="263"/>
                  </a:lnTo>
                  <a:lnTo>
                    <a:pt x="192" y="280"/>
                  </a:lnTo>
                  <a:lnTo>
                    <a:pt x="192" y="295"/>
                  </a:lnTo>
                  <a:lnTo>
                    <a:pt x="194" y="312"/>
                  </a:lnTo>
                  <a:lnTo>
                    <a:pt x="199" y="333"/>
                  </a:lnTo>
                  <a:lnTo>
                    <a:pt x="201" y="354"/>
                  </a:lnTo>
                  <a:lnTo>
                    <a:pt x="205" y="377"/>
                  </a:lnTo>
                  <a:lnTo>
                    <a:pt x="209" y="402"/>
                  </a:lnTo>
                  <a:lnTo>
                    <a:pt x="213" y="428"/>
                  </a:lnTo>
                  <a:lnTo>
                    <a:pt x="215" y="451"/>
                  </a:lnTo>
                  <a:lnTo>
                    <a:pt x="218" y="478"/>
                  </a:lnTo>
                  <a:lnTo>
                    <a:pt x="220" y="502"/>
                  </a:lnTo>
                  <a:lnTo>
                    <a:pt x="222" y="529"/>
                  </a:lnTo>
                  <a:lnTo>
                    <a:pt x="220" y="552"/>
                  </a:lnTo>
                  <a:lnTo>
                    <a:pt x="218" y="576"/>
                  </a:lnTo>
                  <a:lnTo>
                    <a:pt x="213" y="599"/>
                  </a:lnTo>
                  <a:lnTo>
                    <a:pt x="205" y="622"/>
                  </a:lnTo>
                  <a:lnTo>
                    <a:pt x="196" y="641"/>
                  </a:lnTo>
                  <a:lnTo>
                    <a:pt x="182" y="662"/>
                  </a:lnTo>
                  <a:lnTo>
                    <a:pt x="167" y="679"/>
                  </a:lnTo>
                  <a:lnTo>
                    <a:pt x="148" y="696"/>
                  </a:lnTo>
                  <a:lnTo>
                    <a:pt x="137" y="670"/>
                  </a:lnTo>
                  <a:lnTo>
                    <a:pt x="127" y="641"/>
                  </a:lnTo>
                  <a:lnTo>
                    <a:pt x="116" y="613"/>
                  </a:lnTo>
                  <a:lnTo>
                    <a:pt x="108" y="586"/>
                  </a:lnTo>
                  <a:lnTo>
                    <a:pt x="99" y="557"/>
                  </a:lnTo>
                  <a:lnTo>
                    <a:pt x="91" y="531"/>
                  </a:lnTo>
                  <a:lnTo>
                    <a:pt x="83" y="504"/>
                  </a:lnTo>
                  <a:lnTo>
                    <a:pt x="76" y="479"/>
                  </a:lnTo>
                  <a:lnTo>
                    <a:pt x="66" y="451"/>
                  </a:lnTo>
                  <a:lnTo>
                    <a:pt x="57" y="424"/>
                  </a:lnTo>
                  <a:lnTo>
                    <a:pt x="47" y="398"/>
                  </a:lnTo>
                  <a:lnTo>
                    <a:pt x="40" y="371"/>
                  </a:lnTo>
                  <a:lnTo>
                    <a:pt x="28" y="344"/>
                  </a:lnTo>
                  <a:lnTo>
                    <a:pt x="19" y="320"/>
                  </a:lnTo>
                  <a:lnTo>
                    <a:pt x="9" y="293"/>
                  </a:lnTo>
                  <a:lnTo>
                    <a:pt x="0" y="267"/>
                  </a:lnTo>
                  <a:lnTo>
                    <a:pt x="7" y="261"/>
                  </a:lnTo>
                  <a:lnTo>
                    <a:pt x="15" y="259"/>
                  </a:lnTo>
                  <a:lnTo>
                    <a:pt x="24" y="259"/>
                  </a:lnTo>
                  <a:lnTo>
                    <a:pt x="36" y="263"/>
                  </a:lnTo>
                  <a:lnTo>
                    <a:pt x="45" y="268"/>
                  </a:lnTo>
                  <a:lnTo>
                    <a:pt x="59" y="274"/>
                  </a:lnTo>
                  <a:lnTo>
                    <a:pt x="70" y="284"/>
                  </a:lnTo>
                  <a:lnTo>
                    <a:pt x="81" y="291"/>
                  </a:lnTo>
                  <a:lnTo>
                    <a:pt x="93" y="297"/>
                  </a:lnTo>
                  <a:lnTo>
                    <a:pt x="102" y="301"/>
                  </a:lnTo>
                  <a:lnTo>
                    <a:pt x="112" y="305"/>
                  </a:lnTo>
                  <a:lnTo>
                    <a:pt x="123" y="305"/>
                  </a:lnTo>
                  <a:lnTo>
                    <a:pt x="131" y="301"/>
                  </a:lnTo>
                  <a:lnTo>
                    <a:pt x="138" y="293"/>
                  </a:lnTo>
                  <a:lnTo>
                    <a:pt x="146" y="278"/>
                  </a:lnTo>
                  <a:lnTo>
                    <a:pt x="152" y="261"/>
                  </a:lnTo>
                  <a:lnTo>
                    <a:pt x="156" y="244"/>
                  </a:lnTo>
                  <a:lnTo>
                    <a:pt x="157" y="229"/>
                  </a:lnTo>
                  <a:lnTo>
                    <a:pt x="159" y="211"/>
                  </a:lnTo>
                  <a:lnTo>
                    <a:pt x="161" y="196"/>
                  </a:lnTo>
                  <a:lnTo>
                    <a:pt x="157" y="179"/>
                  </a:lnTo>
                  <a:lnTo>
                    <a:pt x="156" y="162"/>
                  </a:lnTo>
                  <a:lnTo>
                    <a:pt x="154" y="145"/>
                  </a:lnTo>
                  <a:lnTo>
                    <a:pt x="152" y="128"/>
                  </a:lnTo>
                  <a:lnTo>
                    <a:pt x="148" y="111"/>
                  </a:lnTo>
                  <a:lnTo>
                    <a:pt x="146" y="94"/>
                  </a:lnTo>
                  <a:lnTo>
                    <a:pt x="142" y="78"/>
                  </a:lnTo>
                  <a:lnTo>
                    <a:pt x="142" y="61"/>
                  </a:lnTo>
                  <a:lnTo>
                    <a:pt x="140" y="46"/>
                  </a:lnTo>
                  <a:lnTo>
                    <a:pt x="140" y="33"/>
                  </a:lnTo>
                  <a:lnTo>
                    <a:pt x="142" y="19"/>
                  </a:lnTo>
                  <a:lnTo>
                    <a:pt x="148" y="6"/>
                  </a:lnTo>
                  <a:lnTo>
                    <a:pt x="150" y="4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81" name="Freeform 101391"/>
            <p:cNvSpPr/>
            <p:nvPr/>
          </p:nvSpPr>
          <p:spPr>
            <a:xfrm>
              <a:off x="3484" y="2158"/>
              <a:ext cx="514" cy="586"/>
            </a:xfrm>
            <a:custGeom>
              <a:avLst/>
              <a:gdLst>
                <a:gd name="txL" fmla="*/ 0 w 1029"/>
                <a:gd name="txT" fmla="*/ 0 h 1173"/>
                <a:gd name="txR" fmla="*/ 1029 w 1029"/>
                <a:gd name="txB" fmla="*/ 1173 h 1173"/>
              </a:gdLst>
              <a:ahLst/>
              <a:cxnLst>
                <a:cxn ang="0">
                  <a:pos x="411" y="36"/>
                </a:cxn>
                <a:cxn ang="0">
                  <a:pos x="449" y="109"/>
                </a:cxn>
                <a:cxn ang="0">
                  <a:pos x="525" y="158"/>
                </a:cxn>
                <a:cxn ang="0">
                  <a:pos x="590" y="215"/>
                </a:cxn>
                <a:cxn ang="0">
                  <a:pos x="658" y="274"/>
                </a:cxn>
                <a:cxn ang="0">
                  <a:pos x="734" y="261"/>
                </a:cxn>
                <a:cxn ang="0">
                  <a:pos x="805" y="274"/>
                </a:cxn>
                <a:cxn ang="0">
                  <a:pos x="825" y="360"/>
                </a:cxn>
                <a:cxn ang="0">
                  <a:pos x="841" y="498"/>
                </a:cxn>
                <a:cxn ang="0">
                  <a:pos x="877" y="639"/>
                </a:cxn>
                <a:cxn ang="0">
                  <a:pos x="858" y="757"/>
                </a:cxn>
                <a:cxn ang="0">
                  <a:pos x="805" y="789"/>
                </a:cxn>
                <a:cxn ang="0">
                  <a:pos x="728" y="761"/>
                </a:cxn>
                <a:cxn ang="0">
                  <a:pos x="664" y="696"/>
                </a:cxn>
                <a:cxn ang="0">
                  <a:pos x="605" y="533"/>
                </a:cxn>
                <a:cxn ang="0">
                  <a:pos x="533" y="354"/>
                </a:cxn>
                <a:cxn ang="0">
                  <a:pos x="439" y="228"/>
                </a:cxn>
                <a:cxn ang="0">
                  <a:pos x="504" y="392"/>
                </a:cxn>
                <a:cxn ang="0">
                  <a:pos x="535" y="609"/>
                </a:cxn>
                <a:cxn ang="0">
                  <a:pos x="603" y="789"/>
                </a:cxn>
                <a:cxn ang="0">
                  <a:pos x="635" y="841"/>
                </a:cxn>
                <a:cxn ang="0">
                  <a:pos x="679" y="869"/>
                </a:cxn>
                <a:cxn ang="0">
                  <a:pos x="704" y="892"/>
                </a:cxn>
                <a:cxn ang="0">
                  <a:pos x="652" y="907"/>
                </a:cxn>
                <a:cxn ang="0">
                  <a:pos x="658" y="941"/>
                </a:cxn>
                <a:cxn ang="0">
                  <a:pos x="820" y="958"/>
                </a:cxn>
                <a:cxn ang="0">
                  <a:pos x="962" y="1046"/>
                </a:cxn>
                <a:cxn ang="0">
                  <a:pos x="983" y="1141"/>
                </a:cxn>
                <a:cxn ang="0">
                  <a:pos x="856" y="1171"/>
                </a:cxn>
                <a:cxn ang="0">
                  <a:pos x="723" y="1139"/>
                </a:cxn>
                <a:cxn ang="0">
                  <a:pos x="637" y="1084"/>
                </a:cxn>
                <a:cxn ang="0">
                  <a:pos x="574" y="1014"/>
                </a:cxn>
                <a:cxn ang="0">
                  <a:pos x="514" y="1021"/>
                </a:cxn>
                <a:cxn ang="0">
                  <a:pos x="517" y="968"/>
                </a:cxn>
                <a:cxn ang="0">
                  <a:pos x="540" y="911"/>
                </a:cxn>
                <a:cxn ang="0">
                  <a:pos x="540" y="886"/>
                </a:cxn>
                <a:cxn ang="0">
                  <a:pos x="504" y="896"/>
                </a:cxn>
                <a:cxn ang="0">
                  <a:pos x="453" y="928"/>
                </a:cxn>
                <a:cxn ang="0">
                  <a:pos x="394" y="938"/>
                </a:cxn>
                <a:cxn ang="0">
                  <a:pos x="377" y="911"/>
                </a:cxn>
                <a:cxn ang="0">
                  <a:pos x="422" y="863"/>
                </a:cxn>
                <a:cxn ang="0">
                  <a:pos x="476" y="829"/>
                </a:cxn>
                <a:cxn ang="0">
                  <a:pos x="466" y="797"/>
                </a:cxn>
                <a:cxn ang="0">
                  <a:pos x="417" y="782"/>
                </a:cxn>
                <a:cxn ang="0">
                  <a:pos x="369" y="780"/>
                </a:cxn>
                <a:cxn ang="0">
                  <a:pos x="337" y="825"/>
                </a:cxn>
                <a:cxn ang="0">
                  <a:pos x="198" y="702"/>
                </a:cxn>
                <a:cxn ang="0">
                  <a:pos x="133" y="533"/>
                </a:cxn>
                <a:cxn ang="0">
                  <a:pos x="169" y="491"/>
                </a:cxn>
                <a:cxn ang="0">
                  <a:pos x="204" y="578"/>
                </a:cxn>
                <a:cxn ang="0">
                  <a:pos x="251" y="658"/>
                </a:cxn>
                <a:cxn ang="0">
                  <a:pos x="295" y="690"/>
                </a:cxn>
                <a:cxn ang="0">
                  <a:pos x="295" y="618"/>
                </a:cxn>
                <a:cxn ang="0">
                  <a:pos x="247" y="453"/>
                </a:cxn>
                <a:cxn ang="0">
                  <a:pos x="228" y="280"/>
                </a:cxn>
                <a:cxn ang="0">
                  <a:pos x="105" y="439"/>
                </a:cxn>
                <a:cxn ang="0">
                  <a:pos x="42" y="704"/>
                </a:cxn>
                <a:cxn ang="0">
                  <a:pos x="76" y="930"/>
                </a:cxn>
                <a:cxn ang="0">
                  <a:pos x="4" y="736"/>
                </a:cxn>
                <a:cxn ang="0">
                  <a:pos x="71" y="362"/>
                </a:cxn>
                <a:cxn ang="0">
                  <a:pos x="308" y="42"/>
                </a:cxn>
              </a:cxnLst>
              <a:rect l="txL" t="txT" r="txR" b="txB"/>
              <a:pathLst>
                <a:path w="1029" h="1173">
                  <a:moveTo>
                    <a:pt x="361" y="0"/>
                  </a:moveTo>
                  <a:lnTo>
                    <a:pt x="375" y="2"/>
                  </a:lnTo>
                  <a:lnTo>
                    <a:pt x="388" y="10"/>
                  </a:lnTo>
                  <a:lnTo>
                    <a:pt x="398" y="16"/>
                  </a:lnTo>
                  <a:lnTo>
                    <a:pt x="407" y="27"/>
                  </a:lnTo>
                  <a:lnTo>
                    <a:pt x="411" y="36"/>
                  </a:lnTo>
                  <a:lnTo>
                    <a:pt x="419" y="50"/>
                  </a:lnTo>
                  <a:lnTo>
                    <a:pt x="426" y="61"/>
                  </a:lnTo>
                  <a:lnTo>
                    <a:pt x="432" y="74"/>
                  </a:lnTo>
                  <a:lnTo>
                    <a:pt x="436" y="86"/>
                  </a:lnTo>
                  <a:lnTo>
                    <a:pt x="443" y="99"/>
                  </a:lnTo>
                  <a:lnTo>
                    <a:pt x="449" y="109"/>
                  </a:lnTo>
                  <a:lnTo>
                    <a:pt x="458" y="122"/>
                  </a:lnTo>
                  <a:lnTo>
                    <a:pt x="468" y="130"/>
                  </a:lnTo>
                  <a:lnTo>
                    <a:pt x="481" y="139"/>
                  </a:lnTo>
                  <a:lnTo>
                    <a:pt x="496" y="147"/>
                  </a:lnTo>
                  <a:lnTo>
                    <a:pt x="514" y="152"/>
                  </a:lnTo>
                  <a:lnTo>
                    <a:pt x="525" y="158"/>
                  </a:lnTo>
                  <a:lnTo>
                    <a:pt x="536" y="166"/>
                  </a:lnTo>
                  <a:lnTo>
                    <a:pt x="546" y="173"/>
                  </a:lnTo>
                  <a:lnTo>
                    <a:pt x="559" y="185"/>
                  </a:lnTo>
                  <a:lnTo>
                    <a:pt x="569" y="194"/>
                  </a:lnTo>
                  <a:lnTo>
                    <a:pt x="580" y="204"/>
                  </a:lnTo>
                  <a:lnTo>
                    <a:pt x="590" y="215"/>
                  </a:lnTo>
                  <a:lnTo>
                    <a:pt x="603" y="227"/>
                  </a:lnTo>
                  <a:lnTo>
                    <a:pt x="612" y="236"/>
                  </a:lnTo>
                  <a:lnTo>
                    <a:pt x="624" y="247"/>
                  </a:lnTo>
                  <a:lnTo>
                    <a:pt x="635" y="257"/>
                  </a:lnTo>
                  <a:lnTo>
                    <a:pt x="647" y="266"/>
                  </a:lnTo>
                  <a:lnTo>
                    <a:pt x="658" y="274"/>
                  </a:lnTo>
                  <a:lnTo>
                    <a:pt x="670" y="284"/>
                  </a:lnTo>
                  <a:lnTo>
                    <a:pt x="681" y="289"/>
                  </a:lnTo>
                  <a:lnTo>
                    <a:pt x="692" y="297"/>
                  </a:lnTo>
                  <a:lnTo>
                    <a:pt x="706" y="280"/>
                  </a:lnTo>
                  <a:lnTo>
                    <a:pt x="719" y="268"/>
                  </a:lnTo>
                  <a:lnTo>
                    <a:pt x="734" y="261"/>
                  </a:lnTo>
                  <a:lnTo>
                    <a:pt x="747" y="257"/>
                  </a:lnTo>
                  <a:lnTo>
                    <a:pt x="761" y="253"/>
                  </a:lnTo>
                  <a:lnTo>
                    <a:pt x="774" y="255"/>
                  </a:lnTo>
                  <a:lnTo>
                    <a:pt x="784" y="259"/>
                  </a:lnTo>
                  <a:lnTo>
                    <a:pt x="795" y="266"/>
                  </a:lnTo>
                  <a:lnTo>
                    <a:pt x="805" y="274"/>
                  </a:lnTo>
                  <a:lnTo>
                    <a:pt x="812" y="285"/>
                  </a:lnTo>
                  <a:lnTo>
                    <a:pt x="818" y="297"/>
                  </a:lnTo>
                  <a:lnTo>
                    <a:pt x="824" y="312"/>
                  </a:lnTo>
                  <a:lnTo>
                    <a:pt x="827" y="327"/>
                  </a:lnTo>
                  <a:lnTo>
                    <a:pt x="827" y="344"/>
                  </a:lnTo>
                  <a:lnTo>
                    <a:pt x="825" y="360"/>
                  </a:lnTo>
                  <a:lnTo>
                    <a:pt x="822" y="381"/>
                  </a:lnTo>
                  <a:lnTo>
                    <a:pt x="822" y="403"/>
                  </a:lnTo>
                  <a:lnTo>
                    <a:pt x="825" y="426"/>
                  </a:lnTo>
                  <a:lnTo>
                    <a:pt x="829" y="451"/>
                  </a:lnTo>
                  <a:lnTo>
                    <a:pt x="835" y="476"/>
                  </a:lnTo>
                  <a:lnTo>
                    <a:pt x="841" y="498"/>
                  </a:lnTo>
                  <a:lnTo>
                    <a:pt x="848" y="521"/>
                  </a:lnTo>
                  <a:lnTo>
                    <a:pt x="854" y="546"/>
                  </a:lnTo>
                  <a:lnTo>
                    <a:pt x="863" y="571"/>
                  </a:lnTo>
                  <a:lnTo>
                    <a:pt x="867" y="592"/>
                  </a:lnTo>
                  <a:lnTo>
                    <a:pt x="873" y="616"/>
                  </a:lnTo>
                  <a:lnTo>
                    <a:pt x="877" y="639"/>
                  </a:lnTo>
                  <a:lnTo>
                    <a:pt x="881" y="664"/>
                  </a:lnTo>
                  <a:lnTo>
                    <a:pt x="879" y="687"/>
                  </a:lnTo>
                  <a:lnTo>
                    <a:pt x="877" y="709"/>
                  </a:lnTo>
                  <a:lnTo>
                    <a:pt x="873" y="734"/>
                  </a:lnTo>
                  <a:lnTo>
                    <a:pt x="867" y="757"/>
                  </a:lnTo>
                  <a:lnTo>
                    <a:pt x="858" y="757"/>
                  </a:lnTo>
                  <a:lnTo>
                    <a:pt x="850" y="757"/>
                  </a:lnTo>
                  <a:lnTo>
                    <a:pt x="844" y="757"/>
                  </a:lnTo>
                  <a:lnTo>
                    <a:pt x="841" y="755"/>
                  </a:lnTo>
                  <a:lnTo>
                    <a:pt x="827" y="770"/>
                  </a:lnTo>
                  <a:lnTo>
                    <a:pt x="818" y="782"/>
                  </a:lnTo>
                  <a:lnTo>
                    <a:pt x="805" y="789"/>
                  </a:lnTo>
                  <a:lnTo>
                    <a:pt x="793" y="793"/>
                  </a:lnTo>
                  <a:lnTo>
                    <a:pt x="780" y="791"/>
                  </a:lnTo>
                  <a:lnTo>
                    <a:pt x="766" y="787"/>
                  </a:lnTo>
                  <a:lnTo>
                    <a:pt x="753" y="780"/>
                  </a:lnTo>
                  <a:lnTo>
                    <a:pt x="742" y="772"/>
                  </a:lnTo>
                  <a:lnTo>
                    <a:pt x="728" y="761"/>
                  </a:lnTo>
                  <a:lnTo>
                    <a:pt x="715" y="749"/>
                  </a:lnTo>
                  <a:lnTo>
                    <a:pt x="702" y="738"/>
                  </a:lnTo>
                  <a:lnTo>
                    <a:pt x="692" y="727"/>
                  </a:lnTo>
                  <a:lnTo>
                    <a:pt x="681" y="715"/>
                  </a:lnTo>
                  <a:lnTo>
                    <a:pt x="673" y="704"/>
                  </a:lnTo>
                  <a:lnTo>
                    <a:pt x="664" y="696"/>
                  </a:lnTo>
                  <a:lnTo>
                    <a:pt x="658" y="690"/>
                  </a:lnTo>
                  <a:lnTo>
                    <a:pt x="647" y="660"/>
                  </a:lnTo>
                  <a:lnTo>
                    <a:pt x="637" y="628"/>
                  </a:lnTo>
                  <a:lnTo>
                    <a:pt x="626" y="597"/>
                  </a:lnTo>
                  <a:lnTo>
                    <a:pt x="616" y="565"/>
                  </a:lnTo>
                  <a:lnTo>
                    <a:pt x="605" y="533"/>
                  </a:lnTo>
                  <a:lnTo>
                    <a:pt x="595" y="502"/>
                  </a:lnTo>
                  <a:lnTo>
                    <a:pt x="584" y="472"/>
                  </a:lnTo>
                  <a:lnTo>
                    <a:pt x="573" y="443"/>
                  </a:lnTo>
                  <a:lnTo>
                    <a:pt x="559" y="413"/>
                  </a:lnTo>
                  <a:lnTo>
                    <a:pt x="546" y="382"/>
                  </a:lnTo>
                  <a:lnTo>
                    <a:pt x="533" y="354"/>
                  </a:lnTo>
                  <a:lnTo>
                    <a:pt x="519" y="327"/>
                  </a:lnTo>
                  <a:lnTo>
                    <a:pt x="500" y="299"/>
                  </a:lnTo>
                  <a:lnTo>
                    <a:pt x="483" y="274"/>
                  </a:lnTo>
                  <a:lnTo>
                    <a:pt x="466" y="249"/>
                  </a:lnTo>
                  <a:lnTo>
                    <a:pt x="447" y="228"/>
                  </a:lnTo>
                  <a:lnTo>
                    <a:pt x="439" y="228"/>
                  </a:lnTo>
                  <a:lnTo>
                    <a:pt x="438" y="228"/>
                  </a:lnTo>
                  <a:lnTo>
                    <a:pt x="457" y="257"/>
                  </a:lnTo>
                  <a:lnTo>
                    <a:pt x="474" y="291"/>
                  </a:lnTo>
                  <a:lnTo>
                    <a:pt x="485" y="324"/>
                  </a:lnTo>
                  <a:lnTo>
                    <a:pt x="496" y="360"/>
                  </a:lnTo>
                  <a:lnTo>
                    <a:pt x="504" y="392"/>
                  </a:lnTo>
                  <a:lnTo>
                    <a:pt x="510" y="428"/>
                  </a:lnTo>
                  <a:lnTo>
                    <a:pt x="516" y="464"/>
                  </a:lnTo>
                  <a:lnTo>
                    <a:pt x="521" y="502"/>
                  </a:lnTo>
                  <a:lnTo>
                    <a:pt x="525" y="536"/>
                  </a:lnTo>
                  <a:lnTo>
                    <a:pt x="529" y="573"/>
                  </a:lnTo>
                  <a:lnTo>
                    <a:pt x="535" y="609"/>
                  </a:lnTo>
                  <a:lnTo>
                    <a:pt x="544" y="645"/>
                  </a:lnTo>
                  <a:lnTo>
                    <a:pt x="552" y="679"/>
                  </a:lnTo>
                  <a:lnTo>
                    <a:pt x="565" y="713"/>
                  </a:lnTo>
                  <a:lnTo>
                    <a:pt x="580" y="747"/>
                  </a:lnTo>
                  <a:lnTo>
                    <a:pt x="599" y="780"/>
                  </a:lnTo>
                  <a:lnTo>
                    <a:pt x="603" y="789"/>
                  </a:lnTo>
                  <a:lnTo>
                    <a:pt x="609" y="797"/>
                  </a:lnTo>
                  <a:lnTo>
                    <a:pt x="614" y="806"/>
                  </a:lnTo>
                  <a:lnTo>
                    <a:pt x="620" y="816"/>
                  </a:lnTo>
                  <a:lnTo>
                    <a:pt x="626" y="824"/>
                  </a:lnTo>
                  <a:lnTo>
                    <a:pt x="631" y="833"/>
                  </a:lnTo>
                  <a:lnTo>
                    <a:pt x="635" y="841"/>
                  </a:lnTo>
                  <a:lnTo>
                    <a:pt x="643" y="848"/>
                  </a:lnTo>
                  <a:lnTo>
                    <a:pt x="649" y="854"/>
                  </a:lnTo>
                  <a:lnTo>
                    <a:pt x="656" y="862"/>
                  </a:lnTo>
                  <a:lnTo>
                    <a:pt x="664" y="865"/>
                  </a:lnTo>
                  <a:lnTo>
                    <a:pt x="671" y="869"/>
                  </a:lnTo>
                  <a:lnTo>
                    <a:pt x="679" y="869"/>
                  </a:lnTo>
                  <a:lnTo>
                    <a:pt x="689" y="871"/>
                  </a:lnTo>
                  <a:lnTo>
                    <a:pt x="698" y="869"/>
                  </a:lnTo>
                  <a:lnTo>
                    <a:pt x="711" y="869"/>
                  </a:lnTo>
                  <a:lnTo>
                    <a:pt x="713" y="879"/>
                  </a:lnTo>
                  <a:lnTo>
                    <a:pt x="713" y="892"/>
                  </a:lnTo>
                  <a:lnTo>
                    <a:pt x="704" y="892"/>
                  </a:lnTo>
                  <a:lnTo>
                    <a:pt x="696" y="892"/>
                  </a:lnTo>
                  <a:lnTo>
                    <a:pt x="687" y="892"/>
                  </a:lnTo>
                  <a:lnTo>
                    <a:pt x="679" y="896"/>
                  </a:lnTo>
                  <a:lnTo>
                    <a:pt x="670" y="900"/>
                  </a:lnTo>
                  <a:lnTo>
                    <a:pt x="662" y="903"/>
                  </a:lnTo>
                  <a:lnTo>
                    <a:pt x="652" y="907"/>
                  </a:lnTo>
                  <a:lnTo>
                    <a:pt x="645" y="911"/>
                  </a:lnTo>
                  <a:lnTo>
                    <a:pt x="643" y="922"/>
                  </a:lnTo>
                  <a:lnTo>
                    <a:pt x="639" y="932"/>
                  </a:lnTo>
                  <a:lnTo>
                    <a:pt x="633" y="941"/>
                  </a:lnTo>
                  <a:lnTo>
                    <a:pt x="631" y="953"/>
                  </a:lnTo>
                  <a:lnTo>
                    <a:pt x="658" y="941"/>
                  </a:lnTo>
                  <a:lnTo>
                    <a:pt x="687" y="934"/>
                  </a:lnTo>
                  <a:lnTo>
                    <a:pt x="715" y="932"/>
                  </a:lnTo>
                  <a:lnTo>
                    <a:pt x="742" y="936"/>
                  </a:lnTo>
                  <a:lnTo>
                    <a:pt x="768" y="939"/>
                  </a:lnTo>
                  <a:lnTo>
                    <a:pt x="795" y="947"/>
                  </a:lnTo>
                  <a:lnTo>
                    <a:pt x="820" y="958"/>
                  </a:lnTo>
                  <a:lnTo>
                    <a:pt x="846" y="972"/>
                  </a:lnTo>
                  <a:lnTo>
                    <a:pt x="869" y="983"/>
                  </a:lnTo>
                  <a:lnTo>
                    <a:pt x="894" y="1000"/>
                  </a:lnTo>
                  <a:lnTo>
                    <a:pt x="917" y="1016"/>
                  </a:lnTo>
                  <a:lnTo>
                    <a:pt x="941" y="1031"/>
                  </a:lnTo>
                  <a:lnTo>
                    <a:pt x="962" y="1046"/>
                  </a:lnTo>
                  <a:lnTo>
                    <a:pt x="985" y="1061"/>
                  </a:lnTo>
                  <a:lnTo>
                    <a:pt x="1006" y="1073"/>
                  </a:lnTo>
                  <a:lnTo>
                    <a:pt x="1029" y="1086"/>
                  </a:lnTo>
                  <a:lnTo>
                    <a:pt x="1016" y="1107"/>
                  </a:lnTo>
                  <a:lnTo>
                    <a:pt x="1000" y="1126"/>
                  </a:lnTo>
                  <a:lnTo>
                    <a:pt x="983" y="1141"/>
                  </a:lnTo>
                  <a:lnTo>
                    <a:pt x="966" y="1152"/>
                  </a:lnTo>
                  <a:lnTo>
                    <a:pt x="943" y="1160"/>
                  </a:lnTo>
                  <a:lnTo>
                    <a:pt x="924" y="1168"/>
                  </a:lnTo>
                  <a:lnTo>
                    <a:pt x="901" y="1171"/>
                  </a:lnTo>
                  <a:lnTo>
                    <a:pt x="881" y="1173"/>
                  </a:lnTo>
                  <a:lnTo>
                    <a:pt x="856" y="1171"/>
                  </a:lnTo>
                  <a:lnTo>
                    <a:pt x="833" y="1170"/>
                  </a:lnTo>
                  <a:lnTo>
                    <a:pt x="808" y="1164"/>
                  </a:lnTo>
                  <a:lnTo>
                    <a:pt x="787" y="1160"/>
                  </a:lnTo>
                  <a:lnTo>
                    <a:pt x="765" y="1152"/>
                  </a:lnTo>
                  <a:lnTo>
                    <a:pt x="742" y="1147"/>
                  </a:lnTo>
                  <a:lnTo>
                    <a:pt x="723" y="1139"/>
                  </a:lnTo>
                  <a:lnTo>
                    <a:pt x="704" y="1132"/>
                  </a:lnTo>
                  <a:lnTo>
                    <a:pt x="689" y="1126"/>
                  </a:lnTo>
                  <a:lnTo>
                    <a:pt x="675" y="1118"/>
                  </a:lnTo>
                  <a:lnTo>
                    <a:pt x="662" y="1107"/>
                  </a:lnTo>
                  <a:lnTo>
                    <a:pt x="649" y="1097"/>
                  </a:lnTo>
                  <a:lnTo>
                    <a:pt x="637" y="1084"/>
                  </a:lnTo>
                  <a:lnTo>
                    <a:pt x="626" y="1071"/>
                  </a:lnTo>
                  <a:lnTo>
                    <a:pt x="616" y="1057"/>
                  </a:lnTo>
                  <a:lnTo>
                    <a:pt x="607" y="1044"/>
                  </a:lnTo>
                  <a:lnTo>
                    <a:pt x="595" y="1033"/>
                  </a:lnTo>
                  <a:lnTo>
                    <a:pt x="586" y="1023"/>
                  </a:lnTo>
                  <a:lnTo>
                    <a:pt x="574" y="1014"/>
                  </a:lnTo>
                  <a:lnTo>
                    <a:pt x="565" y="1010"/>
                  </a:lnTo>
                  <a:lnTo>
                    <a:pt x="554" y="1008"/>
                  </a:lnTo>
                  <a:lnTo>
                    <a:pt x="542" y="1012"/>
                  </a:lnTo>
                  <a:lnTo>
                    <a:pt x="531" y="1017"/>
                  </a:lnTo>
                  <a:lnTo>
                    <a:pt x="519" y="1031"/>
                  </a:lnTo>
                  <a:lnTo>
                    <a:pt x="514" y="1021"/>
                  </a:lnTo>
                  <a:lnTo>
                    <a:pt x="510" y="1014"/>
                  </a:lnTo>
                  <a:lnTo>
                    <a:pt x="510" y="1004"/>
                  </a:lnTo>
                  <a:lnTo>
                    <a:pt x="510" y="995"/>
                  </a:lnTo>
                  <a:lnTo>
                    <a:pt x="510" y="987"/>
                  </a:lnTo>
                  <a:lnTo>
                    <a:pt x="514" y="978"/>
                  </a:lnTo>
                  <a:lnTo>
                    <a:pt x="517" y="968"/>
                  </a:lnTo>
                  <a:lnTo>
                    <a:pt x="521" y="958"/>
                  </a:lnTo>
                  <a:lnTo>
                    <a:pt x="525" y="949"/>
                  </a:lnTo>
                  <a:lnTo>
                    <a:pt x="529" y="939"/>
                  </a:lnTo>
                  <a:lnTo>
                    <a:pt x="533" y="930"/>
                  </a:lnTo>
                  <a:lnTo>
                    <a:pt x="538" y="920"/>
                  </a:lnTo>
                  <a:lnTo>
                    <a:pt x="540" y="911"/>
                  </a:lnTo>
                  <a:lnTo>
                    <a:pt x="546" y="901"/>
                  </a:lnTo>
                  <a:lnTo>
                    <a:pt x="550" y="892"/>
                  </a:lnTo>
                  <a:lnTo>
                    <a:pt x="554" y="884"/>
                  </a:lnTo>
                  <a:lnTo>
                    <a:pt x="548" y="879"/>
                  </a:lnTo>
                  <a:lnTo>
                    <a:pt x="542" y="882"/>
                  </a:lnTo>
                  <a:lnTo>
                    <a:pt x="540" y="886"/>
                  </a:lnTo>
                  <a:lnTo>
                    <a:pt x="540" y="894"/>
                  </a:lnTo>
                  <a:lnTo>
                    <a:pt x="533" y="894"/>
                  </a:lnTo>
                  <a:lnTo>
                    <a:pt x="523" y="894"/>
                  </a:lnTo>
                  <a:lnTo>
                    <a:pt x="517" y="894"/>
                  </a:lnTo>
                  <a:lnTo>
                    <a:pt x="512" y="892"/>
                  </a:lnTo>
                  <a:lnTo>
                    <a:pt x="504" y="896"/>
                  </a:lnTo>
                  <a:lnTo>
                    <a:pt x="496" y="903"/>
                  </a:lnTo>
                  <a:lnTo>
                    <a:pt x="487" y="909"/>
                  </a:lnTo>
                  <a:lnTo>
                    <a:pt x="481" y="915"/>
                  </a:lnTo>
                  <a:lnTo>
                    <a:pt x="472" y="919"/>
                  </a:lnTo>
                  <a:lnTo>
                    <a:pt x="462" y="924"/>
                  </a:lnTo>
                  <a:lnTo>
                    <a:pt x="453" y="928"/>
                  </a:lnTo>
                  <a:lnTo>
                    <a:pt x="445" y="932"/>
                  </a:lnTo>
                  <a:lnTo>
                    <a:pt x="434" y="932"/>
                  </a:lnTo>
                  <a:lnTo>
                    <a:pt x="424" y="934"/>
                  </a:lnTo>
                  <a:lnTo>
                    <a:pt x="413" y="936"/>
                  </a:lnTo>
                  <a:lnTo>
                    <a:pt x="403" y="938"/>
                  </a:lnTo>
                  <a:lnTo>
                    <a:pt x="394" y="938"/>
                  </a:lnTo>
                  <a:lnTo>
                    <a:pt x="384" y="938"/>
                  </a:lnTo>
                  <a:lnTo>
                    <a:pt x="373" y="938"/>
                  </a:lnTo>
                  <a:lnTo>
                    <a:pt x="365" y="939"/>
                  </a:lnTo>
                  <a:lnTo>
                    <a:pt x="367" y="930"/>
                  </a:lnTo>
                  <a:lnTo>
                    <a:pt x="371" y="920"/>
                  </a:lnTo>
                  <a:lnTo>
                    <a:pt x="377" y="911"/>
                  </a:lnTo>
                  <a:lnTo>
                    <a:pt x="384" y="903"/>
                  </a:lnTo>
                  <a:lnTo>
                    <a:pt x="390" y="894"/>
                  </a:lnTo>
                  <a:lnTo>
                    <a:pt x="398" y="886"/>
                  </a:lnTo>
                  <a:lnTo>
                    <a:pt x="405" y="879"/>
                  </a:lnTo>
                  <a:lnTo>
                    <a:pt x="415" y="871"/>
                  </a:lnTo>
                  <a:lnTo>
                    <a:pt x="422" y="863"/>
                  </a:lnTo>
                  <a:lnTo>
                    <a:pt x="430" y="856"/>
                  </a:lnTo>
                  <a:lnTo>
                    <a:pt x="439" y="848"/>
                  </a:lnTo>
                  <a:lnTo>
                    <a:pt x="449" y="843"/>
                  </a:lnTo>
                  <a:lnTo>
                    <a:pt x="458" y="837"/>
                  </a:lnTo>
                  <a:lnTo>
                    <a:pt x="468" y="833"/>
                  </a:lnTo>
                  <a:lnTo>
                    <a:pt x="476" y="829"/>
                  </a:lnTo>
                  <a:lnTo>
                    <a:pt x="485" y="825"/>
                  </a:lnTo>
                  <a:lnTo>
                    <a:pt x="483" y="816"/>
                  </a:lnTo>
                  <a:lnTo>
                    <a:pt x="481" y="810"/>
                  </a:lnTo>
                  <a:lnTo>
                    <a:pt x="477" y="805"/>
                  </a:lnTo>
                  <a:lnTo>
                    <a:pt x="474" y="801"/>
                  </a:lnTo>
                  <a:lnTo>
                    <a:pt x="466" y="797"/>
                  </a:lnTo>
                  <a:lnTo>
                    <a:pt x="458" y="793"/>
                  </a:lnTo>
                  <a:lnTo>
                    <a:pt x="451" y="791"/>
                  </a:lnTo>
                  <a:lnTo>
                    <a:pt x="443" y="789"/>
                  </a:lnTo>
                  <a:lnTo>
                    <a:pt x="434" y="787"/>
                  </a:lnTo>
                  <a:lnTo>
                    <a:pt x="426" y="785"/>
                  </a:lnTo>
                  <a:lnTo>
                    <a:pt x="417" y="782"/>
                  </a:lnTo>
                  <a:lnTo>
                    <a:pt x="411" y="780"/>
                  </a:lnTo>
                  <a:lnTo>
                    <a:pt x="398" y="772"/>
                  </a:lnTo>
                  <a:lnTo>
                    <a:pt x="390" y="761"/>
                  </a:lnTo>
                  <a:lnTo>
                    <a:pt x="379" y="763"/>
                  </a:lnTo>
                  <a:lnTo>
                    <a:pt x="373" y="772"/>
                  </a:lnTo>
                  <a:lnTo>
                    <a:pt x="369" y="780"/>
                  </a:lnTo>
                  <a:lnTo>
                    <a:pt x="369" y="791"/>
                  </a:lnTo>
                  <a:lnTo>
                    <a:pt x="367" y="803"/>
                  </a:lnTo>
                  <a:lnTo>
                    <a:pt x="367" y="816"/>
                  </a:lnTo>
                  <a:lnTo>
                    <a:pt x="365" y="827"/>
                  </a:lnTo>
                  <a:lnTo>
                    <a:pt x="361" y="839"/>
                  </a:lnTo>
                  <a:lnTo>
                    <a:pt x="337" y="825"/>
                  </a:lnTo>
                  <a:lnTo>
                    <a:pt x="310" y="810"/>
                  </a:lnTo>
                  <a:lnTo>
                    <a:pt x="287" y="791"/>
                  </a:lnTo>
                  <a:lnTo>
                    <a:pt x="263" y="772"/>
                  </a:lnTo>
                  <a:lnTo>
                    <a:pt x="238" y="749"/>
                  </a:lnTo>
                  <a:lnTo>
                    <a:pt x="219" y="727"/>
                  </a:lnTo>
                  <a:lnTo>
                    <a:pt x="198" y="702"/>
                  </a:lnTo>
                  <a:lnTo>
                    <a:pt x="181" y="677"/>
                  </a:lnTo>
                  <a:lnTo>
                    <a:pt x="164" y="651"/>
                  </a:lnTo>
                  <a:lnTo>
                    <a:pt x="152" y="622"/>
                  </a:lnTo>
                  <a:lnTo>
                    <a:pt x="141" y="592"/>
                  </a:lnTo>
                  <a:lnTo>
                    <a:pt x="135" y="565"/>
                  </a:lnTo>
                  <a:lnTo>
                    <a:pt x="133" y="533"/>
                  </a:lnTo>
                  <a:lnTo>
                    <a:pt x="135" y="506"/>
                  </a:lnTo>
                  <a:lnTo>
                    <a:pt x="141" y="476"/>
                  </a:lnTo>
                  <a:lnTo>
                    <a:pt x="152" y="449"/>
                  </a:lnTo>
                  <a:lnTo>
                    <a:pt x="158" y="462"/>
                  </a:lnTo>
                  <a:lnTo>
                    <a:pt x="164" y="476"/>
                  </a:lnTo>
                  <a:lnTo>
                    <a:pt x="169" y="491"/>
                  </a:lnTo>
                  <a:lnTo>
                    <a:pt x="175" y="506"/>
                  </a:lnTo>
                  <a:lnTo>
                    <a:pt x="179" y="521"/>
                  </a:lnTo>
                  <a:lnTo>
                    <a:pt x="187" y="536"/>
                  </a:lnTo>
                  <a:lnTo>
                    <a:pt x="192" y="552"/>
                  </a:lnTo>
                  <a:lnTo>
                    <a:pt x="198" y="565"/>
                  </a:lnTo>
                  <a:lnTo>
                    <a:pt x="204" y="578"/>
                  </a:lnTo>
                  <a:lnTo>
                    <a:pt x="211" y="592"/>
                  </a:lnTo>
                  <a:lnTo>
                    <a:pt x="217" y="605"/>
                  </a:lnTo>
                  <a:lnTo>
                    <a:pt x="225" y="620"/>
                  </a:lnTo>
                  <a:lnTo>
                    <a:pt x="234" y="633"/>
                  </a:lnTo>
                  <a:lnTo>
                    <a:pt x="242" y="645"/>
                  </a:lnTo>
                  <a:lnTo>
                    <a:pt x="251" y="658"/>
                  </a:lnTo>
                  <a:lnTo>
                    <a:pt x="265" y="670"/>
                  </a:lnTo>
                  <a:lnTo>
                    <a:pt x="272" y="670"/>
                  </a:lnTo>
                  <a:lnTo>
                    <a:pt x="278" y="673"/>
                  </a:lnTo>
                  <a:lnTo>
                    <a:pt x="284" y="677"/>
                  </a:lnTo>
                  <a:lnTo>
                    <a:pt x="291" y="687"/>
                  </a:lnTo>
                  <a:lnTo>
                    <a:pt x="295" y="690"/>
                  </a:lnTo>
                  <a:lnTo>
                    <a:pt x="301" y="698"/>
                  </a:lnTo>
                  <a:lnTo>
                    <a:pt x="306" y="702"/>
                  </a:lnTo>
                  <a:lnTo>
                    <a:pt x="316" y="704"/>
                  </a:lnTo>
                  <a:lnTo>
                    <a:pt x="308" y="673"/>
                  </a:lnTo>
                  <a:lnTo>
                    <a:pt x="303" y="645"/>
                  </a:lnTo>
                  <a:lnTo>
                    <a:pt x="295" y="618"/>
                  </a:lnTo>
                  <a:lnTo>
                    <a:pt x="287" y="592"/>
                  </a:lnTo>
                  <a:lnTo>
                    <a:pt x="278" y="563"/>
                  </a:lnTo>
                  <a:lnTo>
                    <a:pt x="270" y="535"/>
                  </a:lnTo>
                  <a:lnTo>
                    <a:pt x="263" y="508"/>
                  </a:lnTo>
                  <a:lnTo>
                    <a:pt x="255" y="481"/>
                  </a:lnTo>
                  <a:lnTo>
                    <a:pt x="247" y="453"/>
                  </a:lnTo>
                  <a:lnTo>
                    <a:pt x="242" y="426"/>
                  </a:lnTo>
                  <a:lnTo>
                    <a:pt x="238" y="398"/>
                  </a:lnTo>
                  <a:lnTo>
                    <a:pt x="234" y="369"/>
                  </a:lnTo>
                  <a:lnTo>
                    <a:pt x="228" y="341"/>
                  </a:lnTo>
                  <a:lnTo>
                    <a:pt x="228" y="310"/>
                  </a:lnTo>
                  <a:lnTo>
                    <a:pt x="228" y="280"/>
                  </a:lnTo>
                  <a:lnTo>
                    <a:pt x="232" y="251"/>
                  </a:lnTo>
                  <a:lnTo>
                    <a:pt x="202" y="284"/>
                  </a:lnTo>
                  <a:lnTo>
                    <a:pt x="173" y="322"/>
                  </a:lnTo>
                  <a:lnTo>
                    <a:pt x="149" y="360"/>
                  </a:lnTo>
                  <a:lnTo>
                    <a:pt x="126" y="400"/>
                  </a:lnTo>
                  <a:lnTo>
                    <a:pt x="105" y="439"/>
                  </a:lnTo>
                  <a:lnTo>
                    <a:pt x="88" y="483"/>
                  </a:lnTo>
                  <a:lnTo>
                    <a:pt x="72" y="525"/>
                  </a:lnTo>
                  <a:lnTo>
                    <a:pt x="61" y="571"/>
                  </a:lnTo>
                  <a:lnTo>
                    <a:pt x="52" y="614"/>
                  </a:lnTo>
                  <a:lnTo>
                    <a:pt x="46" y="658"/>
                  </a:lnTo>
                  <a:lnTo>
                    <a:pt x="42" y="704"/>
                  </a:lnTo>
                  <a:lnTo>
                    <a:pt x="44" y="749"/>
                  </a:lnTo>
                  <a:lnTo>
                    <a:pt x="48" y="793"/>
                  </a:lnTo>
                  <a:lnTo>
                    <a:pt x="55" y="839"/>
                  </a:lnTo>
                  <a:lnTo>
                    <a:pt x="69" y="882"/>
                  </a:lnTo>
                  <a:lnTo>
                    <a:pt x="86" y="928"/>
                  </a:lnTo>
                  <a:lnTo>
                    <a:pt x="76" y="930"/>
                  </a:lnTo>
                  <a:lnTo>
                    <a:pt x="71" y="932"/>
                  </a:lnTo>
                  <a:lnTo>
                    <a:pt x="63" y="932"/>
                  </a:lnTo>
                  <a:lnTo>
                    <a:pt x="59" y="934"/>
                  </a:lnTo>
                  <a:lnTo>
                    <a:pt x="33" y="867"/>
                  </a:lnTo>
                  <a:lnTo>
                    <a:pt x="15" y="803"/>
                  </a:lnTo>
                  <a:lnTo>
                    <a:pt x="4" y="736"/>
                  </a:lnTo>
                  <a:lnTo>
                    <a:pt x="0" y="673"/>
                  </a:lnTo>
                  <a:lnTo>
                    <a:pt x="2" y="609"/>
                  </a:lnTo>
                  <a:lnTo>
                    <a:pt x="12" y="546"/>
                  </a:lnTo>
                  <a:lnTo>
                    <a:pt x="25" y="483"/>
                  </a:lnTo>
                  <a:lnTo>
                    <a:pt x="46" y="422"/>
                  </a:lnTo>
                  <a:lnTo>
                    <a:pt x="71" y="362"/>
                  </a:lnTo>
                  <a:lnTo>
                    <a:pt x="99" y="305"/>
                  </a:lnTo>
                  <a:lnTo>
                    <a:pt x="133" y="247"/>
                  </a:lnTo>
                  <a:lnTo>
                    <a:pt x="171" y="194"/>
                  </a:lnTo>
                  <a:lnTo>
                    <a:pt x="213" y="139"/>
                  </a:lnTo>
                  <a:lnTo>
                    <a:pt x="261" y="90"/>
                  </a:lnTo>
                  <a:lnTo>
                    <a:pt x="308" y="42"/>
                  </a:lnTo>
                  <a:lnTo>
                    <a:pt x="361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82" name="Freeform 101392"/>
            <p:cNvSpPr/>
            <p:nvPr/>
          </p:nvSpPr>
          <p:spPr>
            <a:xfrm>
              <a:off x="3323" y="2350"/>
              <a:ext cx="1338" cy="715"/>
            </a:xfrm>
            <a:custGeom>
              <a:avLst/>
              <a:gdLst>
                <a:gd name="txL" fmla="*/ 0 w 2675"/>
                <a:gd name="txT" fmla="*/ 0 h 1432"/>
                <a:gd name="txR" fmla="*/ 2675 w 2675"/>
                <a:gd name="txB" fmla="*/ 1432 h 1432"/>
              </a:gdLst>
              <a:ahLst/>
              <a:cxnLst>
                <a:cxn ang="0">
                  <a:pos x="2044" y="42"/>
                </a:cxn>
                <a:cxn ang="0">
                  <a:pos x="2242" y="105"/>
                </a:cxn>
                <a:cxn ang="0">
                  <a:pos x="2436" y="177"/>
                </a:cxn>
                <a:cxn ang="0">
                  <a:pos x="2628" y="261"/>
                </a:cxn>
                <a:cxn ang="0">
                  <a:pos x="2626" y="343"/>
                </a:cxn>
                <a:cxn ang="0">
                  <a:pos x="2544" y="409"/>
                </a:cxn>
                <a:cxn ang="0">
                  <a:pos x="2453" y="468"/>
                </a:cxn>
                <a:cxn ang="0">
                  <a:pos x="2363" y="531"/>
                </a:cxn>
                <a:cxn ang="0">
                  <a:pos x="2150" y="675"/>
                </a:cxn>
                <a:cxn ang="0">
                  <a:pos x="1892" y="837"/>
                </a:cxn>
                <a:cxn ang="0">
                  <a:pos x="1629" y="997"/>
                </a:cxn>
                <a:cxn ang="0">
                  <a:pos x="1369" y="1160"/>
                </a:cxn>
                <a:cxn ang="0">
                  <a:pos x="1238" y="1248"/>
                </a:cxn>
                <a:cxn ang="0">
                  <a:pos x="1154" y="1310"/>
                </a:cxn>
                <a:cxn ang="0">
                  <a:pos x="1068" y="1367"/>
                </a:cxn>
                <a:cxn ang="0">
                  <a:pos x="981" y="1419"/>
                </a:cxn>
                <a:cxn ang="0">
                  <a:pos x="867" y="1390"/>
                </a:cxn>
                <a:cxn ang="0">
                  <a:pos x="747" y="1341"/>
                </a:cxn>
                <a:cxn ang="0">
                  <a:pos x="627" y="1291"/>
                </a:cxn>
                <a:cxn ang="0">
                  <a:pos x="509" y="1234"/>
                </a:cxn>
                <a:cxn ang="0">
                  <a:pos x="392" y="1168"/>
                </a:cxn>
                <a:cxn ang="0">
                  <a:pos x="268" y="1122"/>
                </a:cxn>
                <a:cxn ang="0">
                  <a:pos x="144" y="1076"/>
                </a:cxn>
                <a:cxn ang="0">
                  <a:pos x="28" y="1023"/>
                </a:cxn>
                <a:cxn ang="0">
                  <a:pos x="2" y="979"/>
                </a:cxn>
                <a:cxn ang="0">
                  <a:pos x="30" y="959"/>
                </a:cxn>
                <a:cxn ang="0">
                  <a:pos x="72" y="938"/>
                </a:cxn>
                <a:cxn ang="0">
                  <a:pos x="110" y="907"/>
                </a:cxn>
                <a:cxn ang="0">
                  <a:pos x="196" y="852"/>
                </a:cxn>
                <a:cxn ang="0">
                  <a:pos x="300" y="787"/>
                </a:cxn>
                <a:cxn ang="0">
                  <a:pos x="403" y="725"/>
                </a:cxn>
                <a:cxn ang="0">
                  <a:pos x="509" y="679"/>
                </a:cxn>
                <a:cxn ang="0">
                  <a:pos x="589" y="704"/>
                </a:cxn>
                <a:cxn ang="0">
                  <a:pos x="671" y="736"/>
                </a:cxn>
                <a:cxn ang="0">
                  <a:pos x="755" y="761"/>
                </a:cxn>
                <a:cxn ang="0">
                  <a:pos x="840" y="793"/>
                </a:cxn>
                <a:cxn ang="0">
                  <a:pos x="981" y="825"/>
                </a:cxn>
                <a:cxn ang="0">
                  <a:pos x="1143" y="846"/>
                </a:cxn>
                <a:cxn ang="0">
                  <a:pos x="1306" y="871"/>
                </a:cxn>
                <a:cxn ang="0">
                  <a:pos x="1462" y="921"/>
                </a:cxn>
                <a:cxn ang="0">
                  <a:pos x="1589" y="873"/>
                </a:cxn>
                <a:cxn ang="0">
                  <a:pos x="1715" y="786"/>
                </a:cxn>
                <a:cxn ang="0">
                  <a:pos x="1839" y="706"/>
                </a:cxn>
                <a:cxn ang="0">
                  <a:pos x="1966" y="630"/>
                </a:cxn>
                <a:cxn ang="0">
                  <a:pos x="2021" y="630"/>
                </a:cxn>
                <a:cxn ang="0">
                  <a:pos x="2023" y="671"/>
                </a:cxn>
                <a:cxn ang="0">
                  <a:pos x="2070" y="649"/>
                </a:cxn>
                <a:cxn ang="0">
                  <a:pos x="2147" y="603"/>
                </a:cxn>
                <a:cxn ang="0">
                  <a:pos x="2200" y="548"/>
                </a:cxn>
                <a:cxn ang="0">
                  <a:pos x="2204" y="478"/>
                </a:cxn>
                <a:cxn ang="0">
                  <a:pos x="2154" y="396"/>
                </a:cxn>
                <a:cxn ang="0">
                  <a:pos x="2097" y="333"/>
                </a:cxn>
                <a:cxn ang="0">
                  <a:pos x="2040" y="267"/>
                </a:cxn>
                <a:cxn ang="0">
                  <a:pos x="1998" y="189"/>
                </a:cxn>
                <a:cxn ang="0">
                  <a:pos x="1979" y="128"/>
                </a:cxn>
                <a:cxn ang="0">
                  <a:pos x="1941" y="84"/>
                </a:cxn>
                <a:cxn ang="0">
                  <a:pos x="1897" y="48"/>
                </a:cxn>
                <a:cxn ang="0">
                  <a:pos x="1888" y="10"/>
                </a:cxn>
              </a:cxnLst>
              <a:rect l="txL" t="txT" r="txR" b="txB"/>
              <a:pathLst>
                <a:path w="2675" h="1432">
                  <a:moveTo>
                    <a:pt x="1894" y="0"/>
                  </a:moveTo>
                  <a:lnTo>
                    <a:pt x="1943" y="14"/>
                  </a:lnTo>
                  <a:lnTo>
                    <a:pt x="1994" y="29"/>
                  </a:lnTo>
                  <a:lnTo>
                    <a:pt x="2044" y="42"/>
                  </a:lnTo>
                  <a:lnTo>
                    <a:pt x="2093" y="59"/>
                  </a:lnTo>
                  <a:lnTo>
                    <a:pt x="2143" y="74"/>
                  </a:lnTo>
                  <a:lnTo>
                    <a:pt x="2192" y="90"/>
                  </a:lnTo>
                  <a:lnTo>
                    <a:pt x="2242" y="105"/>
                  </a:lnTo>
                  <a:lnTo>
                    <a:pt x="2291" y="124"/>
                  </a:lnTo>
                  <a:lnTo>
                    <a:pt x="2339" y="141"/>
                  </a:lnTo>
                  <a:lnTo>
                    <a:pt x="2388" y="158"/>
                  </a:lnTo>
                  <a:lnTo>
                    <a:pt x="2436" y="177"/>
                  </a:lnTo>
                  <a:lnTo>
                    <a:pt x="2485" y="198"/>
                  </a:lnTo>
                  <a:lnTo>
                    <a:pt x="2531" y="217"/>
                  </a:lnTo>
                  <a:lnTo>
                    <a:pt x="2580" y="240"/>
                  </a:lnTo>
                  <a:lnTo>
                    <a:pt x="2628" y="261"/>
                  </a:lnTo>
                  <a:lnTo>
                    <a:pt x="2675" y="286"/>
                  </a:lnTo>
                  <a:lnTo>
                    <a:pt x="2660" y="305"/>
                  </a:lnTo>
                  <a:lnTo>
                    <a:pt x="2645" y="324"/>
                  </a:lnTo>
                  <a:lnTo>
                    <a:pt x="2626" y="343"/>
                  </a:lnTo>
                  <a:lnTo>
                    <a:pt x="2609" y="360"/>
                  </a:lnTo>
                  <a:lnTo>
                    <a:pt x="2588" y="377"/>
                  </a:lnTo>
                  <a:lnTo>
                    <a:pt x="2567" y="392"/>
                  </a:lnTo>
                  <a:lnTo>
                    <a:pt x="2544" y="409"/>
                  </a:lnTo>
                  <a:lnTo>
                    <a:pt x="2523" y="426"/>
                  </a:lnTo>
                  <a:lnTo>
                    <a:pt x="2500" y="440"/>
                  </a:lnTo>
                  <a:lnTo>
                    <a:pt x="2477" y="455"/>
                  </a:lnTo>
                  <a:lnTo>
                    <a:pt x="2453" y="468"/>
                  </a:lnTo>
                  <a:lnTo>
                    <a:pt x="2430" y="485"/>
                  </a:lnTo>
                  <a:lnTo>
                    <a:pt x="2405" y="498"/>
                  </a:lnTo>
                  <a:lnTo>
                    <a:pt x="2384" y="516"/>
                  </a:lnTo>
                  <a:lnTo>
                    <a:pt x="2363" y="531"/>
                  </a:lnTo>
                  <a:lnTo>
                    <a:pt x="2344" y="550"/>
                  </a:lnTo>
                  <a:lnTo>
                    <a:pt x="2278" y="592"/>
                  </a:lnTo>
                  <a:lnTo>
                    <a:pt x="2215" y="633"/>
                  </a:lnTo>
                  <a:lnTo>
                    <a:pt x="2150" y="675"/>
                  </a:lnTo>
                  <a:lnTo>
                    <a:pt x="2086" y="717"/>
                  </a:lnTo>
                  <a:lnTo>
                    <a:pt x="2021" y="757"/>
                  </a:lnTo>
                  <a:lnTo>
                    <a:pt x="1956" y="797"/>
                  </a:lnTo>
                  <a:lnTo>
                    <a:pt x="1892" y="837"/>
                  </a:lnTo>
                  <a:lnTo>
                    <a:pt x="1827" y="877"/>
                  </a:lnTo>
                  <a:lnTo>
                    <a:pt x="1761" y="917"/>
                  </a:lnTo>
                  <a:lnTo>
                    <a:pt x="1696" y="957"/>
                  </a:lnTo>
                  <a:lnTo>
                    <a:pt x="1629" y="997"/>
                  </a:lnTo>
                  <a:lnTo>
                    <a:pt x="1565" y="1036"/>
                  </a:lnTo>
                  <a:lnTo>
                    <a:pt x="1500" y="1076"/>
                  </a:lnTo>
                  <a:lnTo>
                    <a:pt x="1434" y="1118"/>
                  </a:lnTo>
                  <a:lnTo>
                    <a:pt x="1369" y="1160"/>
                  </a:lnTo>
                  <a:lnTo>
                    <a:pt x="1304" y="1204"/>
                  </a:lnTo>
                  <a:lnTo>
                    <a:pt x="1281" y="1217"/>
                  </a:lnTo>
                  <a:lnTo>
                    <a:pt x="1260" y="1232"/>
                  </a:lnTo>
                  <a:lnTo>
                    <a:pt x="1238" y="1248"/>
                  </a:lnTo>
                  <a:lnTo>
                    <a:pt x="1219" y="1265"/>
                  </a:lnTo>
                  <a:lnTo>
                    <a:pt x="1198" y="1278"/>
                  </a:lnTo>
                  <a:lnTo>
                    <a:pt x="1175" y="1295"/>
                  </a:lnTo>
                  <a:lnTo>
                    <a:pt x="1154" y="1310"/>
                  </a:lnTo>
                  <a:lnTo>
                    <a:pt x="1135" y="1325"/>
                  </a:lnTo>
                  <a:lnTo>
                    <a:pt x="1112" y="1339"/>
                  </a:lnTo>
                  <a:lnTo>
                    <a:pt x="1091" y="1354"/>
                  </a:lnTo>
                  <a:lnTo>
                    <a:pt x="1068" y="1367"/>
                  </a:lnTo>
                  <a:lnTo>
                    <a:pt x="1049" y="1382"/>
                  </a:lnTo>
                  <a:lnTo>
                    <a:pt x="1027" y="1394"/>
                  </a:lnTo>
                  <a:lnTo>
                    <a:pt x="1004" y="1407"/>
                  </a:lnTo>
                  <a:lnTo>
                    <a:pt x="981" y="1419"/>
                  </a:lnTo>
                  <a:lnTo>
                    <a:pt x="960" y="1432"/>
                  </a:lnTo>
                  <a:lnTo>
                    <a:pt x="930" y="1417"/>
                  </a:lnTo>
                  <a:lnTo>
                    <a:pt x="897" y="1403"/>
                  </a:lnTo>
                  <a:lnTo>
                    <a:pt x="867" y="1390"/>
                  </a:lnTo>
                  <a:lnTo>
                    <a:pt x="838" y="1377"/>
                  </a:lnTo>
                  <a:lnTo>
                    <a:pt x="808" y="1365"/>
                  </a:lnTo>
                  <a:lnTo>
                    <a:pt x="778" y="1354"/>
                  </a:lnTo>
                  <a:lnTo>
                    <a:pt x="747" y="1341"/>
                  </a:lnTo>
                  <a:lnTo>
                    <a:pt x="719" y="1329"/>
                  </a:lnTo>
                  <a:lnTo>
                    <a:pt x="688" y="1316"/>
                  </a:lnTo>
                  <a:lnTo>
                    <a:pt x="658" y="1305"/>
                  </a:lnTo>
                  <a:lnTo>
                    <a:pt x="627" y="1291"/>
                  </a:lnTo>
                  <a:lnTo>
                    <a:pt x="599" y="1278"/>
                  </a:lnTo>
                  <a:lnTo>
                    <a:pt x="568" y="1265"/>
                  </a:lnTo>
                  <a:lnTo>
                    <a:pt x="538" y="1251"/>
                  </a:lnTo>
                  <a:lnTo>
                    <a:pt x="509" y="1234"/>
                  </a:lnTo>
                  <a:lnTo>
                    <a:pt x="481" y="1221"/>
                  </a:lnTo>
                  <a:lnTo>
                    <a:pt x="452" y="1200"/>
                  </a:lnTo>
                  <a:lnTo>
                    <a:pt x="422" y="1185"/>
                  </a:lnTo>
                  <a:lnTo>
                    <a:pt x="392" y="1168"/>
                  </a:lnTo>
                  <a:lnTo>
                    <a:pt x="363" y="1156"/>
                  </a:lnTo>
                  <a:lnTo>
                    <a:pt x="331" y="1145"/>
                  </a:lnTo>
                  <a:lnTo>
                    <a:pt x="300" y="1132"/>
                  </a:lnTo>
                  <a:lnTo>
                    <a:pt x="268" y="1122"/>
                  </a:lnTo>
                  <a:lnTo>
                    <a:pt x="238" y="1113"/>
                  </a:lnTo>
                  <a:lnTo>
                    <a:pt x="205" y="1099"/>
                  </a:lnTo>
                  <a:lnTo>
                    <a:pt x="175" y="1090"/>
                  </a:lnTo>
                  <a:lnTo>
                    <a:pt x="144" y="1076"/>
                  </a:lnTo>
                  <a:lnTo>
                    <a:pt x="114" y="1067"/>
                  </a:lnTo>
                  <a:lnTo>
                    <a:pt x="84" y="1054"/>
                  </a:lnTo>
                  <a:lnTo>
                    <a:pt x="55" y="1038"/>
                  </a:lnTo>
                  <a:lnTo>
                    <a:pt x="28" y="1023"/>
                  </a:lnTo>
                  <a:lnTo>
                    <a:pt x="2" y="1006"/>
                  </a:lnTo>
                  <a:lnTo>
                    <a:pt x="0" y="995"/>
                  </a:lnTo>
                  <a:lnTo>
                    <a:pt x="2" y="987"/>
                  </a:lnTo>
                  <a:lnTo>
                    <a:pt x="2" y="979"/>
                  </a:lnTo>
                  <a:lnTo>
                    <a:pt x="8" y="974"/>
                  </a:lnTo>
                  <a:lnTo>
                    <a:pt x="13" y="968"/>
                  </a:lnTo>
                  <a:lnTo>
                    <a:pt x="23" y="964"/>
                  </a:lnTo>
                  <a:lnTo>
                    <a:pt x="30" y="959"/>
                  </a:lnTo>
                  <a:lnTo>
                    <a:pt x="42" y="955"/>
                  </a:lnTo>
                  <a:lnTo>
                    <a:pt x="49" y="949"/>
                  </a:lnTo>
                  <a:lnTo>
                    <a:pt x="61" y="943"/>
                  </a:lnTo>
                  <a:lnTo>
                    <a:pt x="72" y="938"/>
                  </a:lnTo>
                  <a:lnTo>
                    <a:pt x="82" y="932"/>
                  </a:lnTo>
                  <a:lnTo>
                    <a:pt x="91" y="924"/>
                  </a:lnTo>
                  <a:lnTo>
                    <a:pt x="103" y="917"/>
                  </a:lnTo>
                  <a:lnTo>
                    <a:pt x="110" y="907"/>
                  </a:lnTo>
                  <a:lnTo>
                    <a:pt x="120" y="898"/>
                  </a:lnTo>
                  <a:lnTo>
                    <a:pt x="144" y="882"/>
                  </a:lnTo>
                  <a:lnTo>
                    <a:pt x="171" y="867"/>
                  </a:lnTo>
                  <a:lnTo>
                    <a:pt x="196" y="852"/>
                  </a:lnTo>
                  <a:lnTo>
                    <a:pt x="222" y="837"/>
                  </a:lnTo>
                  <a:lnTo>
                    <a:pt x="247" y="820"/>
                  </a:lnTo>
                  <a:lnTo>
                    <a:pt x="274" y="805"/>
                  </a:lnTo>
                  <a:lnTo>
                    <a:pt x="300" y="787"/>
                  </a:lnTo>
                  <a:lnTo>
                    <a:pt x="327" y="772"/>
                  </a:lnTo>
                  <a:lnTo>
                    <a:pt x="352" y="757"/>
                  </a:lnTo>
                  <a:lnTo>
                    <a:pt x="378" y="742"/>
                  </a:lnTo>
                  <a:lnTo>
                    <a:pt x="403" y="725"/>
                  </a:lnTo>
                  <a:lnTo>
                    <a:pt x="430" y="713"/>
                  </a:lnTo>
                  <a:lnTo>
                    <a:pt x="456" y="700"/>
                  </a:lnTo>
                  <a:lnTo>
                    <a:pt x="483" y="689"/>
                  </a:lnTo>
                  <a:lnTo>
                    <a:pt x="509" y="679"/>
                  </a:lnTo>
                  <a:lnTo>
                    <a:pt x="536" y="673"/>
                  </a:lnTo>
                  <a:lnTo>
                    <a:pt x="553" y="683"/>
                  </a:lnTo>
                  <a:lnTo>
                    <a:pt x="572" y="694"/>
                  </a:lnTo>
                  <a:lnTo>
                    <a:pt x="589" y="704"/>
                  </a:lnTo>
                  <a:lnTo>
                    <a:pt x="610" y="715"/>
                  </a:lnTo>
                  <a:lnTo>
                    <a:pt x="629" y="721"/>
                  </a:lnTo>
                  <a:lnTo>
                    <a:pt x="648" y="728"/>
                  </a:lnTo>
                  <a:lnTo>
                    <a:pt x="671" y="736"/>
                  </a:lnTo>
                  <a:lnTo>
                    <a:pt x="692" y="744"/>
                  </a:lnTo>
                  <a:lnTo>
                    <a:pt x="713" y="749"/>
                  </a:lnTo>
                  <a:lnTo>
                    <a:pt x="734" y="755"/>
                  </a:lnTo>
                  <a:lnTo>
                    <a:pt x="755" y="761"/>
                  </a:lnTo>
                  <a:lnTo>
                    <a:pt x="778" y="768"/>
                  </a:lnTo>
                  <a:lnTo>
                    <a:pt x="798" y="776"/>
                  </a:lnTo>
                  <a:lnTo>
                    <a:pt x="819" y="786"/>
                  </a:lnTo>
                  <a:lnTo>
                    <a:pt x="840" y="793"/>
                  </a:lnTo>
                  <a:lnTo>
                    <a:pt x="861" y="805"/>
                  </a:lnTo>
                  <a:lnTo>
                    <a:pt x="901" y="812"/>
                  </a:lnTo>
                  <a:lnTo>
                    <a:pt x="941" y="820"/>
                  </a:lnTo>
                  <a:lnTo>
                    <a:pt x="981" y="825"/>
                  </a:lnTo>
                  <a:lnTo>
                    <a:pt x="1023" y="831"/>
                  </a:lnTo>
                  <a:lnTo>
                    <a:pt x="1063" y="835"/>
                  </a:lnTo>
                  <a:lnTo>
                    <a:pt x="1103" y="841"/>
                  </a:lnTo>
                  <a:lnTo>
                    <a:pt x="1143" y="846"/>
                  </a:lnTo>
                  <a:lnTo>
                    <a:pt x="1186" y="852"/>
                  </a:lnTo>
                  <a:lnTo>
                    <a:pt x="1226" y="856"/>
                  </a:lnTo>
                  <a:lnTo>
                    <a:pt x="1266" y="862"/>
                  </a:lnTo>
                  <a:lnTo>
                    <a:pt x="1306" y="871"/>
                  </a:lnTo>
                  <a:lnTo>
                    <a:pt x="1348" y="881"/>
                  </a:lnTo>
                  <a:lnTo>
                    <a:pt x="1386" y="890"/>
                  </a:lnTo>
                  <a:lnTo>
                    <a:pt x="1424" y="905"/>
                  </a:lnTo>
                  <a:lnTo>
                    <a:pt x="1462" y="921"/>
                  </a:lnTo>
                  <a:lnTo>
                    <a:pt x="1500" y="940"/>
                  </a:lnTo>
                  <a:lnTo>
                    <a:pt x="1529" y="917"/>
                  </a:lnTo>
                  <a:lnTo>
                    <a:pt x="1559" y="896"/>
                  </a:lnTo>
                  <a:lnTo>
                    <a:pt x="1589" y="873"/>
                  </a:lnTo>
                  <a:lnTo>
                    <a:pt x="1620" y="852"/>
                  </a:lnTo>
                  <a:lnTo>
                    <a:pt x="1652" y="829"/>
                  </a:lnTo>
                  <a:lnTo>
                    <a:pt x="1683" y="808"/>
                  </a:lnTo>
                  <a:lnTo>
                    <a:pt x="1715" y="786"/>
                  </a:lnTo>
                  <a:lnTo>
                    <a:pt x="1745" y="767"/>
                  </a:lnTo>
                  <a:lnTo>
                    <a:pt x="1778" y="746"/>
                  </a:lnTo>
                  <a:lnTo>
                    <a:pt x="1808" y="725"/>
                  </a:lnTo>
                  <a:lnTo>
                    <a:pt x="1839" y="706"/>
                  </a:lnTo>
                  <a:lnTo>
                    <a:pt x="1871" y="687"/>
                  </a:lnTo>
                  <a:lnTo>
                    <a:pt x="1901" y="666"/>
                  </a:lnTo>
                  <a:lnTo>
                    <a:pt x="1934" y="649"/>
                  </a:lnTo>
                  <a:lnTo>
                    <a:pt x="1966" y="630"/>
                  </a:lnTo>
                  <a:lnTo>
                    <a:pt x="1998" y="614"/>
                  </a:lnTo>
                  <a:lnTo>
                    <a:pt x="2010" y="616"/>
                  </a:lnTo>
                  <a:lnTo>
                    <a:pt x="2017" y="622"/>
                  </a:lnTo>
                  <a:lnTo>
                    <a:pt x="2021" y="630"/>
                  </a:lnTo>
                  <a:lnTo>
                    <a:pt x="2025" y="639"/>
                  </a:lnTo>
                  <a:lnTo>
                    <a:pt x="2025" y="649"/>
                  </a:lnTo>
                  <a:lnTo>
                    <a:pt x="2025" y="660"/>
                  </a:lnTo>
                  <a:lnTo>
                    <a:pt x="2023" y="671"/>
                  </a:lnTo>
                  <a:lnTo>
                    <a:pt x="2021" y="683"/>
                  </a:lnTo>
                  <a:lnTo>
                    <a:pt x="2036" y="671"/>
                  </a:lnTo>
                  <a:lnTo>
                    <a:pt x="2053" y="660"/>
                  </a:lnTo>
                  <a:lnTo>
                    <a:pt x="2070" y="649"/>
                  </a:lnTo>
                  <a:lnTo>
                    <a:pt x="2089" y="637"/>
                  </a:lnTo>
                  <a:lnTo>
                    <a:pt x="2108" y="626"/>
                  </a:lnTo>
                  <a:lnTo>
                    <a:pt x="2128" y="616"/>
                  </a:lnTo>
                  <a:lnTo>
                    <a:pt x="2147" y="603"/>
                  </a:lnTo>
                  <a:lnTo>
                    <a:pt x="2164" y="594"/>
                  </a:lnTo>
                  <a:lnTo>
                    <a:pt x="2179" y="578"/>
                  </a:lnTo>
                  <a:lnTo>
                    <a:pt x="2190" y="565"/>
                  </a:lnTo>
                  <a:lnTo>
                    <a:pt x="2200" y="548"/>
                  </a:lnTo>
                  <a:lnTo>
                    <a:pt x="2207" y="535"/>
                  </a:lnTo>
                  <a:lnTo>
                    <a:pt x="2209" y="517"/>
                  </a:lnTo>
                  <a:lnTo>
                    <a:pt x="2209" y="498"/>
                  </a:lnTo>
                  <a:lnTo>
                    <a:pt x="2204" y="478"/>
                  </a:lnTo>
                  <a:lnTo>
                    <a:pt x="2192" y="455"/>
                  </a:lnTo>
                  <a:lnTo>
                    <a:pt x="2179" y="434"/>
                  </a:lnTo>
                  <a:lnTo>
                    <a:pt x="2167" y="415"/>
                  </a:lnTo>
                  <a:lnTo>
                    <a:pt x="2154" y="396"/>
                  </a:lnTo>
                  <a:lnTo>
                    <a:pt x="2141" y="381"/>
                  </a:lnTo>
                  <a:lnTo>
                    <a:pt x="2126" y="363"/>
                  </a:lnTo>
                  <a:lnTo>
                    <a:pt x="2112" y="346"/>
                  </a:lnTo>
                  <a:lnTo>
                    <a:pt x="2097" y="333"/>
                  </a:lnTo>
                  <a:lnTo>
                    <a:pt x="2084" y="318"/>
                  </a:lnTo>
                  <a:lnTo>
                    <a:pt x="2067" y="301"/>
                  </a:lnTo>
                  <a:lnTo>
                    <a:pt x="2053" y="284"/>
                  </a:lnTo>
                  <a:lnTo>
                    <a:pt x="2040" y="267"/>
                  </a:lnTo>
                  <a:lnTo>
                    <a:pt x="2029" y="251"/>
                  </a:lnTo>
                  <a:lnTo>
                    <a:pt x="2017" y="230"/>
                  </a:lnTo>
                  <a:lnTo>
                    <a:pt x="2006" y="211"/>
                  </a:lnTo>
                  <a:lnTo>
                    <a:pt x="1998" y="189"/>
                  </a:lnTo>
                  <a:lnTo>
                    <a:pt x="1991" y="166"/>
                  </a:lnTo>
                  <a:lnTo>
                    <a:pt x="1991" y="151"/>
                  </a:lnTo>
                  <a:lnTo>
                    <a:pt x="1987" y="139"/>
                  </a:lnTo>
                  <a:lnTo>
                    <a:pt x="1979" y="128"/>
                  </a:lnTo>
                  <a:lnTo>
                    <a:pt x="1973" y="116"/>
                  </a:lnTo>
                  <a:lnTo>
                    <a:pt x="1962" y="105"/>
                  </a:lnTo>
                  <a:lnTo>
                    <a:pt x="1951" y="95"/>
                  </a:lnTo>
                  <a:lnTo>
                    <a:pt x="1941" y="84"/>
                  </a:lnTo>
                  <a:lnTo>
                    <a:pt x="1930" y="76"/>
                  </a:lnTo>
                  <a:lnTo>
                    <a:pt x="1918" y="67"/>
                  </a:lnTo>
                  <a:lnTo>
                    <a:pt x="1907" y="57"/>
                  </a:lnTo>
                  <a:lnTo>
                    <a:pt x="1897" y="48"/>
                  </a:lnTo>
                  <a:lnTo>
                    <a:pt x="1892" y="40"/>
                  </a:lnTo>
                  <a:lnTo>
                    <a:pt x="1886" y="29"/>
                  </a:lnTo>
                  <a:lnTo>
                    <a:pt x="1886" y="19"/>
                  </a:lnTo>
                  <a:lnTo>
                    <a:pt x="1888" y="10"/>
                  </a:lnTo>
                  <a:lnTo>
                    <a:pt x="1894" y="0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83" name="Freeform 101393"/>
            <p:cNvSpPr/>
            <p:nvPr/>
          </p:nvSpPr>
          <p:spPr>
            <a:xfrm>
              <a:off x="3799" y="2382"/>
              <a:ext cx="37" cy="37"/>
            </a:xfrm>
            <a:custGeom>
              <a:avLst/>
              <a:gdLst>
                <a:gd name="txL" fmla="*/ 0 w 75"/>
                <a:gd name="txT" fmla="*/ 0 h 74"/>
                <a:gd name="txR" fmla="*/ 75 w 75"/>
                <a:gd name="txB" fmla="*/ 74 h 74"/>
              </a:gdLst>
              <a:ahLst/>
              <a:cxnLst>
                <a:cxn ang="0">
                  <a:pos x="0" y="0"/>
                </a:cxn>
                <a:cxn ang="0">
                  <a:pos x="12" y="9"/>
                </a:cxn>
                <a:cxn ang="0">
                  <a:pos x="27" y="21"/>
                </a:cxn>
                <a:cxn ang="0">
                  <a:pos x="35" y="25"/>
                </a:cxn>
                <a:cxn ang="0">
                  <a:pos x="42" y="29"/>
                </a:cxn>
                <a:cxn ang="0">
                  <a:pos x="48" y="34"/>
                </a:cxn>
                <a:cxn ang="0">
                  <a:pos x="58" y="40"/>
                </a:cxn>
                <a:cxn ang="0">
                  <a:pos x="61" y="46"/>
                </a:cxn>
                <a:cxn ang="0">
                  <a:pos x="67" y="55"/>
                </a:cxn>
                <a:cxn ang="0">
                  <a:pos x="71" y="63"/>
                </a:cxn>
                <a:cxn ang="0">
                  <a:pos x="75" y="74"/>
                </a:cxn>
                <a:cxn ang="0">
                  <a:pos x="63" y="67"/>
                </a:cxn>
                <a:cxn ang="0">
                  <a:pos x="52" y="61"/>
                </a:cxn>
                <a:cxn ang="0">
                  <a:pos x="40" y="53"/>
                </a:cxn>
                <a:cxn ang="0">
                  <a:pos x="31" y="49"/>
                </a:cxn>
                <a:cxn ang="0">
                  <a:pos x="18" y="36"/>
                </a:cxn>
                <a:cxn ang="0">
                  <a:pos x="8" y="27"/>
                </a:cxn>
                <a:cxn ang="0">
                  <a:pos x="2" y="13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5" h="74">
                  <a:moveTo>
                    <a:pt x="0" y="0"/>
                  </a:moveTo>
                  <a:lnTo>
                    <a:pt x="12" y="9"/>
                  </a:lnTo>
                  <a:lnTo>
                    <a:pt x="27" y="21"/>
                  </a:lnTo>
                  <a:lnTo>
                    <a:pt x="35" y="25"/>
                  </a:lnTo>
                  <a:lnTo>
                    <a:pt x="42" y="29"/>
                  </a:lnTo>
                  <a:lnTo>
                    <a:pt x="48" y="34"/>
                  </a:lnTo>
                  <a:lnTo>
                    <a:pt x="58" y="40"/>
                  </a:lnTo>
                  <a:lnTo>
                    <a:pt x="61" y="46"/>
                  </a:lnTo>
                  <a:lnTo>
                    <a:pt x="67" y="55"/>
                  </a:lnTo>
                  <a:lnTo>
                    <a:pt x="71" y="63"/>
                  </a:lnTo>
                  <a:lnTo>
                    <a:pt x="75" y="74"/>
                  </a:lnTo>
                  <a:lnTo>
                    <a:pt x="63" y="67"/>
                  </a:lnTo>
                  <a:lnTo>
                    <a:pt x="52" y="61"/>
                  </a:lnTo>
                  <a:lnTo>
                    <a:pt x="40" y="53"/>
                  </a:lnTo>
                  <a:lnTo>
                    <a:pt x="31" y="49"/>
                  </a:lnTo>
                  <a:lnTo>
                    <a:pt x="18" y="36"/>
                  </a:lnTo>
                  <a:lnTo>
                    <a:pt x="8" y="27"/>
                  </a:lnTo>
                  <a:lnTo>
                    <a:pt x="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84" name="Freeform 101394"/>
            <p:cNvSpPr/>
            <p:nvPr/>
          </p:nvSpPr>
          <p:spPr>
            <a:xfrm>
              <a:off x="3649" y="2421"/>
              <a:ext cx="24" cy="30"/>
            </a:xfrm>
            <a:custGeom>
              <a:avLst/>
              <a:gdLst>
                <a:gd name="txL" fmla="*/ 0 w 48"/>
                <a:gd name="txT" fmla="*/ 0 h 61"/>
                <a:gd name="txR" fmla="*/ 48 w 48"/>
                <a:gd name="txB" fmla="*/ 61 h 61"/>
              </a:gdLst>
              <a:ahLst/>
              <a:cxnLst>
                <a:cxn ang="0">
                  <a:pos x="11" y="0"/>
                </a:cxn>
                <a:cxn ang="0">
                  <a:pos x="13" y="8"/>
                </a:cxn>
                <a:cxn ang="0">
                  <a:pos x="21" y="17"/>
                </a:cxn>
                <a:cxn ang="0">
                  <a:pos x="29" y="25"/>
                </a:cxn>
                <a:cxn ang="0">
                  <a:pos x="36" y="36"/>
                </a:cxn>
                <a:cxn ang="0">
                  <a:pos x="46" y="47"/>
                </a:cxn>
                <a:cxn ang="0">
                  <a:pos x="48" y="61"/>
                </a:cxn>
                <a:cxn ang="0">
                  <a:pos x="40" y="61"/>
                </a:cxn>
                <a:cxn ang="0">
                  <a:pos x="32" y="61"/>
                </a:cxn>
                <a:cxn ang="0">
                  <a:pos x="27" y="61"/>
                </a:cxn>
                <a:cxn ang="0">
                  <a:pos x="23" y="61"/>
                </a:cxn>
                <a:cxn ang="0">
                  <a:pos x="13" y="55"/>
                </a:cxn>
                <a:cxn ang="0">
                  <a:pos x="8" y="47"/>
                </a:cxn>
                <a:cxn ang="0">
                  <a:pos x="0" y="36"/>
                </a:cxn>
                <a:cxn ang="0">
                  <a:pos x="0" y="25"/>
                </a:cxn>
                <a:cxn ang="0">
                  <a:pos x="4" y="11"/>
                </a:cxn>
                <a:cxn ang="0">
                  <a:pos x="11" y="0"/>
                </a:cxn>
                <a:cxn ang="0">
                  <a:pos x="11" y="0"/>
                </a:cxn>
              </a:cxnLst>
              <a:rect l="txL" t="txT" r="txR" b="txB"/>
              <a:pathLst>
                <a:path w="48" h="61">
                  <a:moveTo>
                    <a:pt x="11" y="0"/>
                  </a:moveTo>
                  <a:lnTo>
                    <a:pt x="13" y="8"/>
                  </a:lnTo>
                  <a:lnTo>
                    <a:pt x="21" y="17"/>
                  </a:lnTo>
                  <a:lnTo>
                    <a:pt x="29" y="25"/>
                  </a:lnTo>
                  <a:lnTo>
                    <a:pt x="36" y="36"/>
                  </a:lnTo>
                  <a:lnTo>
                    <a:pt x="46" y="47"/>
                  </a:lnTo>
                  <a:lnTo>
                    <a:pt x="48" y="61"/>
                  </a:lnTo>
                  <a:lnTo>
                    <a:pt x="40" y="61"/>
                  </a:lnTo>
                  <a:lnTo>
                    <a:pt x="32" y="61"/>
                  </a:lnTo>
                  <a:lnTo>
                    <a:pt x="27" y="61"/>
                  </a:lnTo>
                  <a:lnTo>
                    <a:pt x="23" y="61"/>
                  </a:lnTo>
                  <a:lnTo>
                    <a:pt x="13" y="55"/>
                  </a:lnTo>
                  <a:lnTo>
                    <a:pt x="8" y="47"/>
                  </a:lnTo>
                  <a:lnTo>
                    <a:pt x="0" y="36"/>
                  </a:lnTo>
                  <a:lnTo>
                    <a:pt x="0" y="25"/>
                  </a:lnTo>
                  <a:lnTo>
                    <a:pt x="4" y="1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85" name="Freeform 101395"/>
            <p:cNvSpPr/>
            <p:nvPr/>
          </p:nvSpPr>
          <p:spPr>
            <a:xfrm>
              <a:off x="3825" y="2439"/>
              <a:ext cx="47" cy="44"/>
            </a:xfrm>
            <a:custGeom>
              <a:avLst/>
              <a:gdLst>
                <a:gd name="txL" fmla="*/ 0 w 95"/>
                <a:gd name="txT" fmla="*/ 0 h 88"/>
                <a:gd name="txR" fmla="*/ 95 w 95"/>
                <a:gd name="txB" fmla="*/ 88 h 88"/>
              </a:gdLst>
              <a:ahLst/>
              <a:cxnLst>
                <a:cxn ang="0">
                  <a:pos x="0" y="0"/>
                </a:cxn>
                <a:cxn ang="0">
                  <a:pos x="15" y="8"/>
                </a:cxn>
                <a:cxn ang="0">
                  <a:pos x="28" y="15"/>
                </a:cxn>
                <a:cxn ang="0">
                  <a:pos x="42" y="23"/>
                </a:cxn>
                <a:cxn ang="0">
                  <a:pos x="57" y="36"/>
                </a:cxn>
                <a:cxn ang="0">
                  <a:pos x="68" y="44"/>
                </a:cxn>
                <a:cxn ang="0">
                  <a:pos x="80" y="57"/>
                </a:cxn>
                <a:cxn ang="0">
                  <a:pos x="83" y="63"/>
                </a:cxn>
                <a:cxn ang="0">
                  <a:pos x="87" y="70"/>
                </a:cxn>
                <a:cxn ang="0">
                  <a:pos x="91" y="78"/>
                </a:cxn>
                <a:cxn ang="0">
                  <a:pos x="95" y="88"/>
                </a:cxn>
                <a:cxn ang="0">
                  <a:pos x="82" y="88"/>
                </a:cxn>
                <a:cxn ang="0">
                  <a:pos x="72" y="88"/>
                </a:cxn>
                <a:cxn ang="0">
                  <a:pos x="59" y="82"/>
                </a:cxn>
                <a:cxn ang="0">
                  <a:pos x="51" y="80"/>
                </a:cxn>
                <a:cxn ang="0">
                  <a:pos x="42" y="74"/>
                </a:cxn>
                <a:cxn ang="0">
                  <a:pos x="36" y="70"/>
                </a:cxn>
                <a:cxn ang="0">
                  <a:pos x="28" y="61"/>
                </a:cxn>
                <a:cxn ang="0">
                  <a:pos x="23" y="55"/>
                </a:cxn>
                <a:cxn ang="0">
                  <a:pos x="15" y="42"/>
                </a:cxn>
                <a:cxn ang="0">
                  <a:pos x="7" y="29"/>
                </a:cxn>
                <a:cxn ang="0">
                  <a:pos x="6" y="21"/>
                </a:cxn>
                <a:cxn ang="0">
                  <a:pos x="4" y="13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95" h="88">
                  <a:moveTo>
                    <a:pt x="0" y="0"/>
                  </a:moveTo>
                  <a:lnTo>
                    <a:pt x="15" y="8"/>
                  </a:lnTo>
                  <a:lnTo>
                    <a:pt x="28" y="15"/>
                  </a:lnTo>
                  <a:lnTo>
                    <a:pt x="42" y="23"/>
                  </a:lnTo>
                  <a:lnTo>
                    <a:pt x="57" y="36"/>
                  </a:lnTo>
                  <a:lnTo>
                    <a:pt x="68" y="44"/>
                  </a:lnTo>
                  <a:lnTo>
                    <a:pt x="80" y="57"/>
                  </a:lnTo>
                  <a:lnTo>
                    <a:pt x="83" y="63"/>
                  </a:lnTo>
                  <a:lnTo>
                    <a:pt x="87" y="70"/>
                  </a:lnTo>
                  <a:lnTo>
                    <a:pt x="91" y="78"/>
                  </a:lnTo>
                  <a:lnTo>
                    <a:pt x="95" y="88"/>
                  </a:lnTo>
                  <a:lnTo>
                    <a:pt x="82" y="88"/>
                  </a:lnTo>
                  <a:lnTo>
                    <a:pt x="72" y="88"/>
                  </a:lnTo>
                  <a:lnTo>
                    <a:pt x="59" y="82"/>
                  </a:lnTo>
                  <a:lnTo>
                    <a:pt x="51" y="80"/>
                  </a:lnTo>
                  <a:lnTo>
                    <a:pt x="42" y="74"/>
                  </a:lnTo>
                  <a:lnTo>
                    <a:pt x="36" y="70"/>
                  </a:lnTo>
                  <a:lnTo>
                    <a:pt x="28" y="61"/>
                  </a:lnTo>
                  <a:lnTo>
                    <a:pt x="23" y="55"/>
                  </a:lnTo>
                  <a:lnTo>
                    <a:pt x="15" y="42"/>
                  </a:lnTo>
                  <a:lnTo>
                    <a:pt x="7" y="29"/>
                  </a:lnTo>
                  <a:lnTo>
                    <a:pt x="6" y="21"/>
                  </a:lnTo>
                  <a:lnTo>
                    <a:pt x="4" y="13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86" name="Freeform 101396"/>
            <p:cNvSpPr/>
            <p:nvPr/>
          </p:nvSpPr>
          <p:spPr>
            <a:xfrm>
              <a:off x="4370" y="2453"/>
              <a:ext cx="22" cy="35"/>
            </a:xfrm>
            <a:custGeom>
              <a:avLst/>
              <a:gdLst>
                <a:gd name="txL" fmla="*/ 0 w 46"/>
                <a:gd name="txT" fmla="*/ 0 h 68"/>
                <a:gd name="txR" fmla="*/ 46 w 46"/>
                <a:gd name="txB" fmla="*/ 68 h 68"/>
              </a:gdLst>
              <a:ahLst/>
              <a:cxnLst>
                <a:cxn ang="0">
                  <a:pos x="10" y="0"/>
                </a:cxn>
                <a:cxn ang="0">
                  <a:pos x="14" y="7"/>
                </a:cxn>
                <a:cxn ang="0">
                  <a:pos x="19" y="17"/>
                </a:cxn>
                <a:cxn ang="0">
                  <a:pos x="23" y="24"/>
                </a:cxn>
                <a:cxn ang="0">
                  <a:pos x="31" y="32"/>
                </a:cxn>
                <a:cxn ang="0">
                  <a:pos x="35" y="39"/>
                </a:cxn>
                <a:cxn ang="0">
                  <a:pos x="38" y="49"/>
                </a:cxn>
                <a:cxn ang="0">
                  <a:pos x="40" y="59"/>
                </a:cxn>
                <a:cxn ang="0">
                  <a:pos x="46" y="68"/>
                </a:cxn>
                <a:cxn ang="0">
                  <a:pos x="33" y="60"/>
                </a:cxn>
                <a:cxn ang="0">
                  <a:pos x="21" y="49"/>
                </a:cxn>
                <a:cxn ang="0">
                  <a:pos x="10" y="38"/>
                </a:cxn>
                <a:cxn ang="0">
                  <a:pos x="2" y="26"/>
                </a:cxn>
                <a:cxn ang="0">
                  <a:pos x="0" y="11"/>
                </a:cxn>
                <a:cxn ang="0">
                  <a:pos x="10" y="0"/>
                </a:cxn>
                <a:cxn ang="0">
                  <a:pos x="10" y="0"/>
                </a:cxn>
              </a:cxnLst>
              <a:rect l="txL" t="txT" r="txR" b="txB"/>
              <a:pathLst>
                <a:path w="46" h="68">
                  <a:moveTo>
                    <a:pt x="10" y="0"/>
                  </a:moveTo>
                  <a:lnTo>
                    <a:pt x="14" y="7"/>
                  </a:lnTo>
                  <a:lnTo>
                    <a:pt x="19" y="17"/>
                  </a:lnTo>
                  <a:lnTo>
                    <a:pt x="23" y="24"/>
                  </a:lnTo>
                  <a:lnTo>
                    <a:pt x="31" y="32"/>
                  </a:lnTo>
                  <a:lnTo>
                    <a:pt x="35" y="39"/>
                  </a:lnTo>
                  <a:lnTo>
                    <a:pt x="38" y="49"/>
                  </a:lnTo>
                  <a:lnTo>
                    <a:pt x="40" y="59"/>
                  </a:lnTo>
                  <a:lnTo>
                    <a:pt x="46" y="68"/>
                  </a:lnTo>
                  <a:lnTo>
                    <a:pt x="33" y="60"/>
                  </a:lnTo>
                  <a:lnTo>
                    <a:pt x="21" y="49"/>
                  </a:lnTo>
                  <a:lnTo>
                    <a:pt x="10" y="38"/>
                  </a:lnTo>
                  <a:lnTo>
                    <a:pt x="2" y="26"/>
                  </a:lnTo>
                  <a:lnTo>
                    <a:pt x="0" y="1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87" name="Freeform 101397"/>
            <p:cNvSpPr/>
            <p:nvPr/>
          </p:nvSpPr>
          <p:spPr>
            <a:xfrm>
              <a:off x="3670" y="2467"/>
              <a:ext cx="19" cy="16"/>
            </a:xfrm>
            <a:custGeom>
              <a:avLst/>
              <a:gdLst>
                <a:gd name="txL" fmla="*/ 0 w 38"/>
                <a:gd name="txT" fmla="*/ 0 h 33"/>
                <a:gd name="txR" fmla="*/ 38 w 38"/>
                <a:gd name="txB" fmla="*/ 33 h 33"/>
              </a:gdLst>
              <a:ahLst/>
              <a:cxnLst>
                <a:cxn ang="0">
                  <a:pos x="2" y="0"/>
                </a:cxn>
                <a:cxn ang="0">
                  <a:pos x="11" y="6"/>
                </a:cxn>
                <a:cxn ang="0">
                  <a:pos x="21" y="13"/>
                </a:cxn>
                <a:cxn ang="0">
                  <a:pos x="28" y="21"/>
                </a:cxn>
                <a:cxn ang="0">
                  <a:pos x="38" y="29"/>
                </a:cxn>
                <a:cxn ang="0">
                  <a:pos x="38" y="33"/>
                </a:cxn>
                <a:cxn ang="0">
                  <a:pos x="30" y="27"/>
                </a:cxn>
                <a:cxn ang="0">
                  <a:pos x="21" y="23"/>
                </a:cxn>
                <a:cxn ang="0">
                  <a:pos x="11" y="19"/>
                </a:cxn>
                <a:cxn ang="0">
                  <a:pos x="6" y="15"/>
                </a:cxn>
                <a:cxn ang="0">
                  <a:pos x="0" y="10"/>
                </a:cxn>
                <a:cxn ang="0">
                  <a:pos x="2" y="0"/>
                </a:cxn>
                <a:cxn ang="0">
                  <a:pos x="2" y="0"/>
                </a:cxn>
              </a:cxnLst>
              <a:rect l="txL" t="txT" r="txR" b="txB"/>
              <a:pathLst>
                <a:path w="38" h="33">
                  <a:moveTo>
                    <a:pt x="2" y="0"/>
                  </a:moveTo>
                  <a:lnTo>
                    <a:pt x="11" y="6"/>
                  </a:lnTo>
                  <a:lnTo>
                    <a:pt x="21" y="13"/>
                  </a:lnTo>
                  <a:lnTo>
                    <a:pt x="28" y="21"/>
                  </a:lnTo>
                  <a:lnTo>
                    <a:pt x="38" y="29"/>
                  </a:lnTo>
                  <a:lnTo>
                    <a:pt x="38" y="33"/>
                  </a:lnTo>
                  <a:lnTo>
                    <a:pt x="30" y="27"/>
                  </a:lnTo>
                  <a:lnTo>
                    <a:pt x="21" y="23"/>
                  </a:lnTo>
                  <a:lnTo>
                    <a:pt x="11" y="19"/>
                  </a:lnTo>
                  <a:lnTo>
                    <a:pt x="6" y="15"/>
                  </a:lnTo>
                  <a:lnTo>
                    <a:pt x="0" y="1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88" name="Freeform 101398"/>
            <p:cNvSpPr/>
            <p:nvPr/>
          </p:nvSpPr>
          <p:spPr>
            <a:xfrm>
              <a:off x="3879" y="2481"/>
              <a:ext cx="38" cy="29"/>
            </a:xfrm>
            <a:custGeom>
              <a:avLst/>
              <a:gdLst>
                <a:gd name="txL" fmla="*/ 0 w 76"/>
                <a:gd name="txT" fmla="*/ 0 h 59"/>
                <a:gd name="txR" fmla="*/ 76 w 76"/>
                <a:gd name="txB" fmla="*/ 59 h 59"/>
              </a:gdLst>
              <a:ahLst/>
              <a:cxnLst>
                <a:cxn ang="0">
                  <a:pos x="19" y="0"/>
                </a:cxn>
                <a:cxn ang="0">
                  <a:pos x="25" y="5"/>
                </a:cxn>
                <a:cxn ang="0">
                  <a:pos x="33" y="13"/>
                </a:cxn>
                <a:cxn ang="0">
                  <a:pos x="40" y="17"/>
                </a:cxn>
                <a:cxn ang="0">
                  <a:pos x="48" y="24"/>
                </a:cxn>
                <a:cxn ang="0">
                  <a:pos x="53" y="30"/>
                </a:cxn>
                <a:cxn ang="0">
                  <a:pos x="61" y="36"/>
                </a:cxn>
                <a:cxn ang="0">
                  <a:pos x="67" y="43"/>
                </a:cxn>
                <a:cxn ang="0">
                  <a:pos x="76" y="53"/>
                </a:cxn>
                <a:cxn ang="0">
                  <a:pos x="63" y="57"/>
                </a:cxn>
                <a:cxn ang="0">
                  <a:pos x="50" y="59"/>
                </a:cxn>
                <a:cxn ang="0">
                  <a:pos x="36" y="59"/>
                </a:cxn>
                <a:cxn ang="0">
                  <a:pos x="23" y="57"/>
                </a:cxn>
                <a:cxn ang="0">
                  <a:pos x="14" y="51"/>
                </a:cxn>
                <a:cxn ang="0">
                  <a:pos x="8" y="45"/>
                </a:cxn>
                <a:cxn ang="0">
                  <a:pos x="2" y="40"/>
                </a:cxn>
                <a:cxn ang="0">
                  <a:pos x="0" y="32"/>
                </a:cxn>
                <a:cxn ang="0">
                  <a:pos x="0" y="24"/>
                </a:cxn>
                <a:cxn ang="0">
                  <a:pos x="2" y="17"/>
                </a:cxn>
                <a:cxn ang="0">
                  <a:pos x="10" y="7"/>
                </a:cxn>
                <a:cxn ang="0">
                  <a:pos x="19" y="0"/>
                </a:cxn>
                <a:cxn ang="0">
                  <a:pos x="19" y="0"/>
                </a:cxn>
              </a:cxnLst>
              <a:rect l="txL" t="txT" r="txR" b="txB"/>
              <a:pathLst>
                <a:path w="76" h="59">
                  <a:moveTo>
                    <a:pt x="19" y="0"/>
                  </a:moveTo>
                  <a:lnTo>
                    <a:pt x="25" y="5"/>
                  </a:lnTo>
                  <a:lnTo>
                    <a:pt x="33" y="13"/>
                  </a:lnTo>
                  <a:lnTo>
                    <a:pt x="40" y="17"/>
                  </a:lnTo>
                  <a:lnTo>
                    <a:pt x="48" y="24"/>
                  </a:lnTo>
                  <a:lnTo>
                    <a:pt x="53" y="30"/>
                  </a:lnTo>
                  <a:lnTo>
                    <a:pt x="61" y="36"/>
                  </a:lnTo>
                  <a:lnTo>
                    <a:pt x="67" y="43"/>
                  </a:lnTo>
                  <a:lnTo>
                    <a:pt x="76" y="53"/>
                  </a:lnTo>
                  <a:lnTo>
                    <a:pt x="63" y="57"/>
                  </a:lnTo>
                  <a:lnTo>
                    <a:pt x="50" y="59"/>
                  </a:lnTo>
                  <a:lnTo>
                    <a:pt x="36" y="59"/>
                  </a:lnTo>
                  <a:lnTo>
                    <a:pt x="23" y="57"/>
                  </a:lnTo>
                  <a:lnTo>
                    <a:pt x="14" y="51"/>
                  </a:lnTo>
                  <a:lnTo>
                    <a:pt x="8" y="45"/>
                  </a:lnTo>
                  <a:lnTo>
                    <a:pt x="2" y="40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2" y="17"/>
                  </a:lnTo>
                  <a:lnTo>
                    <a:pt x="10" y="7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89" name="Freeform 101399"/>
            <p:cNvSpPr/>
            <p:nvPr/>
          </p:nvSpPr>
          <p:spPr>
            <a:xfrm>
              <a:off x="4459" y="2485"/>
              <a:ext cx="17" cy="36"/>
            </a:xfrm>
            <a:custGeom>
              <a:avLst/>
              <a:gdLst>
                <a:gd name="txL" fmla="*/ 0 w 34"/>
                <a:gd name="txT" fmla="*/ 0 h 73"/>
                <a:gd name="txR" fmla="*/ 34 w 34"/>
                <a:gd name="txB" fmla="*/ 73 h 73"/>
              </a:gdLst>
              <a:ahLst/>
              <a:cxnLst>
                <a:cxn ang="0">
                  <a:pos x="15" y="0"/>
                </a:cxn>
                <a:cxn ang="0">
                  <a:pos x="27" y="0"/>
                </a:cxn>
                <a:cxn ang="0">
                  <a:pos x="32" y="6"/>
                </a:cxn>
                <a:cxn ang="0">
                  <a:pos x="34" y="14"/>
                </a:cxn>
                <a:cxn ang="0">
                  <a:pos x="30" y="23"/>
                </a:cxn>
                <a:cxn ang="0">
                  <a:pos x="27" y="35"/>
                </a:cxn>
                <a:cxn ang="0">
                  <a:pos x="23" y="48"/>
                </a:cxn>
                <a:cxn ang="0">
                  <a:pos x="17" y="59"/>
                </a:cxn>
                <a:cxn ang="0">
                  <a:pos x="15" y="73"/>
                </a:cxn>
                <a:cxn ang="0">
                  <a:pos x="13" y="73"/>
                </a:cxn>
                <a:cxn ang="0">
                  <a:pos x="13" y="73"/>
                </a:cxn>
                <a:cxn ang="0">
                  <a:pos x="4" y="63"/>
                </a:cxn>
                <a:cxn ang="0">
                  <a:pos x="2" y="57"/>
                </a:cxn>
                <a:cxn ang="0">
                  <a:pos x="0" y="48"/>
                </a:cxn>
                <a:cxn ang="0">
                  <a:pos x="0" y="38"/>
                </a:cxn>
                <a:cxn ang="0">
                  <a:pos x="0" y="27"/>
                </a:cxn>
                <a:cxn ang="0">
                  <a:pos x="2" y="17"/>
                </a:cxn>
                <a:cxn ang="0">
                  <a:pos x="6" y="6"/>
                </a:cxn>
                <a:cxn ang="0">
                  <a:pos x="15" y="0"/>
                </a:cxn>
                <a:cxn ang="0">
                  <a:pos x="15" y="0"/>
                </a:cxn>
              </a:cxnLst>
              <a:rect l="txL" t="txT" r="txR" b="txB"/>
              <a:pathLst>
                <a:path w="34" h="73">
                  <a:moveTo>
                    <a:pt x="15" y="0"/>
                  </a:moveTo>
                  <a:lnTo>
                    <a:pt x="27" y="0"/>
                  </a:lnTo>
                  <a:lnTo>
                    <a:pt x="32" y="6"/>
                  </a:lnTo>
                  <a:lnTo>
                    <a:pt x="34" y="14"/>
                  </a:lnTo>
                  <a:lnTo>
                    <a:pt x="30" y="23"/>
                  </a:lnTo>
                  <a:lnTo>
                    <a:pt x="27" y="35"/>
                  </a:lnTo>
                  <a:lnTo>
                    <a:pt x="23" y="48"/>
                  </a:lnTo>
                  <a:lnTo>
                    <a:pt x="17" y="59"/>
                  </a:lnTo>
                  <a:lnTo>
                    <a:pt x="15" y="73"/>
                  </a:lnTo>
                  <a:lnTo>
                    <a:pt x="13" y="73"/>
                  </a:lnTo>
                  <a:lnTo>
                    <a:pt x="4" y="63"/>
                  </a:lnTo>
                  <a:lnTo>
                    <a:pt x="2" y="57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0" y="27"/>
                  </a:lnTo>
                  <a:lnTo>
                    <a:pt x="2" y="17"/>
                  </a:lnTo>
                  <a:lnTo>
                    <a:pt x="6" y="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90" name="Freeform 101400"/>
            <p:cNvSpPr/>
            <p:nvPr/>
          </p:nvSpPr>
          <p:spPr>
            <a:xfrm>
              <a:off x="3839" y="2489"/>
              <a:ext cx="42" cy="37"/>
            </a:xfrm>
            <a:custGeom>
              <a:avLst/>
              <a:gdLst>
                <a:gd name="txL" fmla="*/ 0 w 84"/>
                <a:gd name="txT" fmla="*/ 0 h 72"/>
                <a:gd name="txR" fmla="*/ 84 w 84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10" y="4"/>
                </a:cxn>
                <a:cxn ang="0">
                  <a:pos x="23" y="13"/>
                </a:cxn>
                <a:cxn ang="0">
                  <a:pos x="33" y="23"/>
                </a:cxn>
                <a:cxn ang="0">
                  <a:pos x="44" y="32"/>
                </a:cxn>
                <a:cxn ang="0">
                  <a:pos x="54" y="40"/>
                </a:cxn>
                <a:cxn ang="0">
                  <a:pos x="63" y="51"/>
                </a:cxn>
                <a:cxn ang="0">
                  <a:pos x="73" y="61"/>
                </a:cxn>
                <a:cxn ang="0">
                  <a:pos x="84" y="70"/>
                </a:cxn>
                <a:cxn ang="0">
                  <a:pos x="71" y="72"/>
                </a:cxn>
                <a:cxn ang="0">
                  <a:pos x="59" y="70"/>
                </a:cxn>
                <a:cxn ang="0">
                  <a:pos x="46" y="61"/>
                </a:cxn>
                <a:cxn ang="0">
                  <a:pos x="35" y="49"/>
                </a:cxn>
                <a:cxn ang="0">
                  <a:pos x="27" y="42"/>
                </a:cxn>
                <a:cxn ang="0">
                  <a:pos x="23" y="36"/>
                </a:cxn>
                <a:cxn ang="0">
                  <a:pos x="16" y="26"/>
                </a:cxn>
                <a:cxn ang="0">
                  <a:pos x="12" y="23"/>
                </a:cxn>
                <a:cxn ang="0">
                  <a:pos x="4" y="9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84" h="72">
                  <a:moveTo>
                    <a:pt x="0" y="0"/>
                  </a:moveTo>
                  <a:lnTo>
                    <a:pt x="10" y="4"/>
                  </a:lnTo>
                  <a:lnTo>
                    <a:pt x="23" y="13"/>
                  </a:lnTo>
                  <a:lnTo>
                    <a:pt x="33" y="23"/>
                  </a:lnTo>
                  <a:lnTo>
                    <a:pt x="44" y="32"/>
                  </a:lnTo>
                  <a:lnTo>
                    <a:pt x="54" y="40"/>
                  </a:lnTo>
                  <a:lnTo>
                    <a:pt x="63" y="51"/>
                  </a:lnTo>
                  <a:lnTo>
                    <a:pt x="73" y="61"/>
                  </a:lnTo>
                  <a:lnTo>
                    <a:pt x="84" y="70"/>
                  </a:lnTo>
                  <a:lnTo>
                    <a:pt x="71" y="72"/>
                  </a:lnTo>
                  <a:lnTo>
                    <a:pt x="59" y="70"/>
                  </a:lnTo>
                  <a:lnTo>
                    <a:pt x="46" y="61"/>
                  </a:lnTo>
                  <a:lnTo>
                    <a:pt x="35" y="49"/>
                  </a:lnTo>
                  <a:lnTo>
                    <a:pt x="27" y="42"/>
                  </a:lnTo>
                  <a:lnTo>
                    <a:pt x="23" y="36"/>
                  </a:lnTo>
                  <a:lnTo>
                    <a:pt x="16" y="26"/>
                  </a:lnTo>
                  <a:lnTo>
                    <a:pt x="12" y="23"/>
                  </a:lnTo>
                  <a:lnTo>
                    <a:pt x="4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91" name="Freeform 101401"/>
            <p:cNvSpPr/>
            <p:nvPr/>
          </p:nvSpPr>
          <p:spPr>
            <a:xfrm>
              <a:off x="3533" y="2499"/>
              <a:ext cx="119" cy="179"/>
            </a:xfrm>
            <a:custGeom>
              <a:avLst/>
              <a:gdLst>
                <a:gd name="txL" fmla="*/ 0 w 238"/>
                <a:gd name="txT" fmla="*/ 0 h 357"/>
                <a:gd name="txR" fmla="*/ 238 w 238"/>
                <a:gd name="txB" fmla="*/ 357 h 357"/>
              </a:gdLst>
              <a:ahLst/>
              <a:cxnLst>
                <a:cxn ang="0">
                  <a:pos x="0" y="0"/>
                </a:cxn>
                <a:cxn ang="0">
                  <a:pos x="8" y="7"/>
                </a:cxn>
                <a:cxn ang="0">
                  <a:pos x="15" y="17"/>
                </a:cxn>
                <a:cxn ang="0">
                  <a:pos x="23" y="25"/>
                </a:cxn>
                <a:cxn ang="0">
                  <a:pos x="31" y="38"/>
                </a:cxn>
                <a:cxn ang="0">
                  <a:pos x="36" y="47"/>
                </a:cxn>
                <a:cxn ang="0">
                  <a:pos x="44" y="61"/>
                </a:cxn>
                <a:cxn ang="0">
                  <a:pos x="50" y="74"/>
                </a:cxn>
                <a:cxn ang="0">
                  <a:pos x="57" y="89"/>
                </a:cxn>
                <a:cxn ang="0">
                  <a:pos x="63" y="101"/>
                </a:cxn>
                <a:cxn ang="0">
                  <a:pos x="69" y="116"/>
                </a:cxn>
                <a:cxn ang="0">
                  <a:pos x="74" y="129"/>
                </a:cxn>
                <a:cxn ang="0">
                  <a:pos x="82" y="142"/>
                </a:cxn>
                <a:cxn ang="0">
                  <a:pos x="89" y="156"/>
                </a:cxn>
                <a:cxn ang="0">
                  <a:pos x="95" y="169"/>
                </a:cxn>
                <a:cxn ang="0">
                  <a:pos x="103" y="182"/>
                </a:cxn>
                <a:cxn ang="0">
                  <a:pos x="112" y="196"/>
                </a:cxn>
                <a:cxn ang="0">
                  <a:pos x="107" y="198"/>
                </a:cxn>
                <a:cxn ang="0">
                  <a:pos x="103" y="199"/>
                </a:cxn>
                <a:cxn ang="0">
                  <a:pos x="108" y="209"/>
                </a:cxn>
                <a:cxn ang="0">
                  <a:pos x="122" y="213"/>
                </a:cxn>
                <a:cxn ang="0">
                  <a:pos x="126" y="215"/>
                </a:cxn>
                <a:cxn ang="0">
                  <a:pos x="131" y="218"/>
                </a:cxn>
                <a:cxn ang="0">
                  <a:pos x="133" y="222"/>
                </a:cxn>
                <a:cxn ang="0">
                  <a:pos x="133" y="232"/>
                </a:cxn>
                <a:cxn ang="0">
                  <a:pos x="141" y="236"/>
                </a:cxn>
                <a:cxn ang="0">
                  <a:pos x="148" y="241"/>
                </a:cxn>
                <a:cxn ang="0">
                  <a:pos x="156" y="245"/>
                </a:cxn>
                <a:cxn ang="0">
                  <a:pos x="166" y="255"/>
                </a:cxn>
                <a:cxn ang="0">
                  <a:pos x="171" y="258"/>
                </a:cxn>
                <a:cxn ang="0">
                  <a:pos x="179" y="268"/>
                </a:cxn>
                <a:cxn ang="0">
                  <a:pos x="188" y="275"/>
                </a:cxn>
                <a:cxn ang="0">
                  <a:pos x="196" y="285"/>
                </a:cxn>
                <a:cxn ang="0">
                  <a:pos x="202" y="293"/>
                </a:cxn>
                <a:cxn ang="0">
                  <a:pos x="207" y="300"/>
                </a:cxn>
                <a:cxn ang="0">
                  <a:pos x="213" y="308"/>
                </a:cxn>
                <a:cxn ang="0">
                  <a:pos x="219" y="319"/>
                </a:cxn>
                <a:cxn ang="0">
                  <a:pos x="224" y="327"/>
                </a:cxn>
                <a:cxn ang="0">
                  <a:pos x="228" y="338"/>
                </a:cxn>
                <a:cxn ang="0">
                  <a:pos x="232" y="348"/>
                </a:cxn>
                <a:cxn ang="0">
                  <a:pos x="238" y="357"/>
                </a:cxn>
                <a:cxn ang="0">
                  <a:pos x="211" y="342"/>
                </a:cxn>
                <a:cxn ang="0">
                  <a:pos x="188" y="325"/>
                </a:cxn>
                <a:cxn ang="0">
                  <a:pos x="164" y="308"/>
                </a:cxn>
                <a:cxn ang="0">
                  <a:pos x="143" y="289"/>
                </a:cxn>
                <a:cxn ang="0">
                  <a:pos x="124" y="268"/>
                </a:cxn>
                <a:cxn ang="0">
                  <a:pos x="105" y="245"/>
                </a:cxn>
                <a:cxn ang="0">
                  <a:pos x="86" y="222"/>
                </a:cxn>
                <a:cxn ang="0">
                  <a:pos x="72" y="199"/>
                </a:cxn>
                <a:cxn ang="0">
                  <a:pos x="55" y="175"/>
                </a:cxn>
                <a:cxn ang="0">
                  <a:pos x="42" y="150"/>
                </a:cxn>
                <a:cxn ang="0">
                  <a:pos x="31" y="123"/>
                </a:cxn>
                <a:cxn ang="0">
                  <a:pos x="21" y="101"/>
                </a:cxn>
                <a:cxn ang="0">
                  <a:pos x="12" y="74"/>
                </a:cxn>
                <a:cxn ang="0">
                  <a:pos x="6" y="47"/>
                </a:cxn>
                <a:cxn ang="0">
                  <a:pos x="0" y="25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38" h="357">
                  <a:moveTo>
                    <a:pt x="0" y="0"/>
                  </a:moveTo>
                  <a:lnTo>
                    <a:pt x="8" y="7"/>
                  </a:lnTo>
                  <a:lnTo>
                    <a:pt x="15" y="17"/>
                  </a:lnTo>
                  <a:lnTo>
                    <a:pt x="23" y="25"/>
                  </a:lnTo>
                  <a:lnTo>
                    <a:pt x="31" y="38"/>
                  </a:lnTo>
                  <a:lnTo>
                    <a:pt x="36" y="47"/>
                  </a:lnTo>
                  <a:lnTo>
                    <a:pt x="44" y="61"/>
                  </a:lnTo>
                  <a:lnTo>
                    <a:pt x="50" y="74"/>
                  </a:lnTo>
                  <a:lnTo>
                    <a:pt x="57" y="89"/>
                  </a:lnTo>
                  <a:lnTo>
                    <a:pt x="63" y="101"/>
                  </a:lnTo>
                  <a:lnTo>
                    <a:pt x="69" y="116"/>
                  </a:lnTo>
                  <a:lnTo>
                    <a:pt x="74" y="129"/>
                  </a:lnTo>
                  <a:lnTo>
                    <a:pt x="82" y="142"/>
                  </a:lnTo>
                  <a:lnTo>
                    <a:pt x="89" y="156"/>
                  </a:lnTo>
                  <a:lnTo>
                    <a:pt x="95" y="169"/>
                  </a:lnTo>
                  <a:lnTo>
                    <a:pt x="103" y="182"/>
                  </a:lnTo>
                  <a:lnTo>
                    <a:pt x="112" y="196"/>
                  </a:lnTo>
                  <a:lnTo>
                    <a:pt x="107" y="198"/>
                  </a:lnTo>
                  <a:lnTo>
                    <a:pt x="103" y="199"/>
                  </a:lnTo>
                  <a:lnTo>
                    <a:pt x="108" y="209"/>
                  </a:lnTo>
                  <a:lnTo>
                    <a:pt x="122" y="213"/>
                  </a:lnTo>
                  <a:lnTo>
                    <a:pt x="126" y="215"/>
                  </a:lnTo>
                  <a:lnTo>
                    <a:pt x="131" y="218"/>
                  </a:lnTo>
                  <a:lnTo>
                    <a:pt x="133" y="222"/>
                  </a:lnTo>
                  <a:lnTo>
                    <a:pt x="133" y="232"/>
                  </a:lnTo>
                  <a:lnTo>
                    <a:pt x="141" y="236"/>
                  </a:lnTo>
                  <a:lnTo>
                    <a:pt x="148" y="241"/>
                  </a:lnTo>
                  <a:lnTo>
                    <a:pt x="156" y="245"/>
                  </a:lnTo>
                  <a:lnTo>
                    <a:pt x="166" y="255"/>
                  </a:lnTo>
                  <a:lnTo>
                    <a:pt x="171" y="258"/>
                  </a:lnTo>
                  <a:lnTo>
                    <a:pt x="179" y="268"/>
                  </a:lnTo>
                  <a:lnTo>
                    <a:pt x="188" y="275"/>
                  </a:lnTo>
                  <a:lnTo>
                    <a:pt x="196" y="285"/>
                  </a:lnTo>
                  <a:lnTo>
                    <a:pt x="202" y="293"/>
                  </a:lnTo>
                  <a:lnTo>
                    <a:pt x="207" y="300"/>
                  </a:lnTo>
                  <a:lnTo>
                    <a:pt x="213" y="308"/>
                  </a:lnTo>
                  <a:lnTo>
                    <a:pt x="219" y="319"/>
                  </a:lnTo>
                  <a:lnTo>
                    <a:pt x="224" y="327"/>
                  </a:lnTo>
                  <a:lnTo>
                    <a:pt x="228" y="338"/>
                  </a:lnTo>
                  <a:lnTo>
                    <a:pt x="232" y="348"/>
                  </a:lnTo>
                  <a:lnTo>
                    <a:pt x="238" y="357"/>
                  </a:lnTo>
                  <a:lnTo>
                    <a:pt x="211" y="342"/>
                  </a:lnTo>
                  <a:lnTo>
                    <a:pt x="188" y="325"/>
                  </a:lnTo>
                  <a:lnTo>
                    <a:pt x="164" y="308"/>
                  </a:lnTo>
                  <a:lnTo>
                    <a:pt x="143" y="289"/>
                  </a:lnTo>
                  <a:lnTo>
                    <a:pt x="124" y="268"/>
                  </a:lnTo>
                  <a:lnTo>
                    <a:pt x="105" y="245"/>
                  </a:lnTo>
                  <a:lnTo>
                    <a:pt x="86" y="222"/>
                  </a:lnTo>
                  <a:lnTo>
                    <a:pt x="72" y="199"/>
                  </a:lnTo>
                  <a:lnTo>
                    <a:pt x="55" y="175"/>
                  </a:lnTo>
                  <a:lnTo>
                    <a:pt x="42" y="150"/>
                  </a:lnTo>
                  <a:lnTo>
                    <a:pt x="31" y="123"/>
                  </a:lnTo>
                  <a:lnTo>
                    <a:pt x="21" y="101"/>
                  </a:lnTo>
                  <a:lnTo>
                    <a:pt x="12" y="74"/>
                  </a:lnTo>
                  <a:lnTo>
                    <a:pt x="6" y="47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92" name="Freeform 101402"/>
            <p:cNvSpPr/>
            <p:nvPr/>
          </p:nvSpPr>
          <p:spPr>
            <a:xfrm>
              <a:off x="4508" y="2506"/>
              <a:ext cx="37" cy="64"/>
            </a:xfrm>
            <a:custGeom>
              <a:avLst/>
              <a:gdLst>
                <a:gd name="txL" fmla="*/ 0 w 72"/>
                <a:gd name="txT" fmla="*/ 0 h 129"/>
                <a:gd name="txR" fmla="*/ 72 w 72"/>
                <a:gd name="txB" fmla="*/ 129 h 129"/>
              </a:gdLst>
              <a:ahLst/>
              <a:cxnLst>
                <a:cxn ang="0">
                  <a:pos x="72" y="0"/>
                </a:cxn>
                <a:cxn ang="0">
                  <a:pos x="72" y="8"/>
                </a:cxn>
                <a:cxn ang="0">
                  <a:pos x="72" y="15"/>
                </a:cxn>
                <a:cxn ang="0">
                  <a:pos x="68" y="25"/>
                </a:cxn>
                <a:cxn ang="0">
                  <a:pos x="66" y="34"/>
                </a:cxn>
                <a:cxn ang="0">
                  <a:pos x="59" y="44"/>
                </a:cxn>
                <a:cxn ang="0">
                  <a:pos x="53" y="55"/>
                </a:cxn>
                <a:cxn ang="0">
                  <a:pos x="47" y="67"/>
                </a:cxn>
                <a:cxn ang="0">
                  <a:pos x="40" y="78"/>
                </a:cxn>
                <a:cxn ang="0">
                  <a:pos x="28" y="89"/>
                </a:cxn>
                <a:cxn ang="0">
                  <a:pos x="17" y="103"/>
                </a:cxn>
                <a:cxn ang="0">
                  <a:pos x="7" y="116"/>
                </a:cxn>
                <a:cxn ang="0">
                  <a:pos x="0" y="129"/>
                </a:cxn>
                <a:cxn ang="0">
                  <a:pos x="4" y="116"/>
                </a:cxn>
                <a:cxn ang="0">
                  <a:pos x="7" y="103"/>
                </a:cxn>
                <a:cxn ang="0">
                  <a:pos x="13" y="91"/>
                </a:cxn>
                <a:cxn ang="0">
                  <a:pos x="21" y="82"/>
                </a:cxn>
                <a:cxn ang="0">
                  <a:pos x="26" y="70"/>
                </a:cxn>
                <a:cxn ang="0">
                  <a:pos x="34" y="61"/>
                </a:cxn>
                <a:cxn ang="0">
                  <a:pos x="40" y="51"/>
                </a:cxn>
                <a:cxn ang="0">
                  <a:pos x="49" y="44"/>
                </a:cxn>
                <a:cxn ang="0">
                  <a:pos x="55" y="32"/>
                </a:cxn>
                <a:cxn ang="0">
                  <a:pos x="61" y="21"/>
                </a:cxn>
                <a:cxn ang="0">
                  <a:pos x="66" y="12"/>
                </a:cxn>
                <a:cxn ang="0">
                  <a:pos x="72" y="0"/>
                </a:cxn>
                <a:cxn ang="0">
                  <a:pos x="72" y="0"/>
                </a:cxn>
              </a:cxnLst>
              <a:rect l="txL" t="txT" r="txR" b="txB"/>
              <a:pathLst>
                <a:path w="72" h="129">
                  <a:moveTo>
                    <a:pt x="72" y="0"/>
                  </a:moveTo>
                  <a:lnTo>
                    <a:pt x="72" y="8"/>
                  </a:lnTo>
                  <a:lnTo>
                    <a:pt x="72" y="15"/>
                  </a:lnTo>
                  <a:lnTo>
                    <a:pt x="68" y="25"/>
                  </a:lnTo>
                  <a:lnTo>
                    <a:pt x="66" y="34"/>
                  </a:lnTo>
                  <a:lnTo>
                    <a:pt x="59" y="44"/>
                  </a:lnTo>
                  <a:lnTo>
                    <a:pt x="53" y="55"/>
                  </a:lnTo>
                  <a:lnTo>
                    <a:pt x="47" y="67"/>
                  </a:lnTo>
                  <a:lnTo>
                    <a:pt x="40" y="78"/>
                  </a:lnTo>
                  <a:lnTo>
                    <a:pt x="28" y="89"/>
                  </a:lnTo>
                  <a:lnTo>
                    <a:pt x="17" y="103"/>
                  </a:lnTo>
                  <a:lnTo>
                    <a:pt x="7" y="116"/>
                  </a:lnTo>
                  <a:lnTo>
                    <a:pt x="0" y="129"/>
                  </a:lnTo>
                  <a:lnTo>
                    <a:pt x="4" y="116"/>
                  </a:lnTo>
                  <a:lnTo>
                    <a:pt x="7" y="103"/>
                  </a:lnTo>
                  <a:lnTo>
                    <a:pt x="13" y="91"/>
                  </a:lnTo>
                  <a:lnTo>
                    <a:pt x="21" y="82"/>
                  </a:lnTo>
                  <a:lnTo>
                    <a:pt x="26" y="70"/>
                  </a:lnTo>
                  <a:lnTo>
                    <a:pt x="34" y="61"/>
                  </a:lnTo>
                  <a:lnTo>
                    <a:pt x="40" y="51"/>
                  </a:lnTo>
                  <a:lnTo>
                    <a:pt x="49" y="44"/>
                  </a:lnTo>
                  <a:lnTo>
                    <a:pt x="55" y="32"/>
                  </a:lnTo>
                  <a:lnTo>
                    <a:pt x="61" y="21"/>
                  </a:lnTo>
                  <a:lnTo>
                    <a:pt x="66" y="1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93" name="Freeform 101403"/>
            <p:cNvSpPr/>
            <p:nvPr/>
          </p:nvSpPr>
          <p:spPr>
            <a:xfrm>
              <a:off x="4483" y="2517"/>
              <a:ext cx="22" cy="48"/>
            </a:xfrm>
            <a:custGeom>
              <a:avLst/>
              <a:gdLst>
                <a:gd name="txL" fmla="*/ 0 w 43"/>
                <a:gd name="txT" fmla="*/ 0 h 97"/>
                <a:gd name="txR" fmla="*/ 43 w 43"/>
                <a:gd name="txB" fmla="*/ 97 h 97"/>
              </a:gdLst>
              <a:ahLst/>
              <a:cxnLst>
                <a:cxn ang="0">
                  <a:pos x="24" y="0"/>
                </a:cxn>
                <a:cxn ang="0">
                  <a:pos x="30" y="0"/>
                </a:cxn>
                <a:cxn ang="0">
                  <a:pos x="38" y="4"/>
                </a:cxn>
                <a:cxn ang="0">
                  <a:pos x="41" y="6"/>
                </a:cxn>
                <a:cxn ang="0">
                  <a:pos x="43" y="11"/>
                </a:cxn>
                <a:cxn ang="0">
                  <a:pos x="43" y="15"/>
                </a:cxn>
                <a:cxn ang="0">
                  <a:pos x="43" y="25"/>
                </a:cxn>
                <a:cxn ang="0">
                  <a:pos x="41" y="32"/>
                </a:cxn>
                <a:cxn ang="0">
                  <a:pos x="39" y="42"/>
                </a:cxn>
                <a:cxn ang="0">
                  <a:pos x="32" y="49"/>
                </a:cxn>
                <a:cxn ang="0">
                  <a:pos x="28" y="59"/>
                </a:cxn>
                <a:cxn ang="0">
                  <a:pos x="20" y="66"/>
                </a:cxn>
                <a:cxn ang="0">
                  <a:pos x="17" y="76"/>
                </a:cxn>
                <a:cxn ang="0">
                  <a:pos x="9" y="84"/>
                </a:cxn>
                <a:cxn ang="0">
                  <a:pos x="5" y="89"/>
                </a:cxn>
                <a:cxn ang="0">
                  <a:pos x="1" y="93"/>
                </a:cxn>
                <a:cxn ang="0">
                  <a:pos x="0" y="97"/>
                </a:cxn>
                <a:cxn ang="0">
                  <a:pos x="1" y="84"/>
                </a:cxn>
                <a:cxn ang="0">
                  <a:pos x="5" y="70"/>
                </a:cxn>
                <a:cxn ang="0">
                  <a:pos x="7" y="63"/>
                </a:cxn>
                <a:cxn ang="0">
                  <a:pos x="9" y="57"/>
                </a:cxn>
                <a:cxn ang="0">
                  <a:pos x="9" y="47"/>
                </a:cxn>
                <a:cxn ang="0">
                  <a:pos x="13" y="42"/>
                </a:cxn>
                <a:cxn ang="0">
                  <a:pos x="15" y="30"/>
                </a:cxn>
                <a:cxn ang="0">
                  <a:pos x="19" y="19"/>
                </a:cxn>
                <a:cxn ang="0">
                  <a:pos x="19" y="8"/>
                </a:cxn>
                <a:cxn ang="0">
                  <a:pos x="24" y="0"/>
                </a:cxn>
                <a:cxn ang="0">
                  <a:pos x="24" y="0"/>
                </a:cxn>
              </a:cxnLst>
              <a:rect l="txL" t="txT" r="txR" b="txB"/>
              <a:pathLst>
                <a:path w="43" h="97">
                  <a:moveTo>
                    <a:pt x="24" y="0"/>
                  </a:moveTo>
                  <a:lnTo>
                    <a:pt x="30" y="0"/>
                  </a:lnTo>
                  <a:lnTo>
                    <a:pt x="38" y="4"/>
                  </a:lnTo>
                  <a:lnTo>
                    <a:pt x="41" y="6"/>
                  </a:lnTo>
                  <a:lnTo>
                    <a:pt x="43" y="11"/>
                  </a:lnTo>
                  <a:lnTo>
                    <a:pt x="43" y="15"/>
                  </a:lnTo>
                  <a:lnTo>
                    <a:pt x="43" y="25"/>
                  </a:lnTo>
                  <a:lnTo>
                    <a:pt x="41" y="32"/>
                  </a:lnTo>
                  <a:lnTo>
                    <a:pt x="39" y="42"/>
                  </a:lnTo>
                  <a:lnTo>
                    <a:pt x="32" y="49"/>
                  </a:lnTo>
                  <a:lnTo>
                    <a:pt x="28" y="59"/>
                  </a:lnTo>
                  <a:lnTo>
                    <a:pt x="20" y="66"/>
                  </a:lnTo>
                  <a:lnTo>
                    <a:pt x="17" y="76"/>
                  </a:lnTo>
                  <a:lnTo>
                    <a:pt x="9" y="84"/>
                  </a:lnTo>
                  <a:lnTo>
                    <a:pt x="5" y="89"/>
                  </a:lnTo>
                  <a:lnTo>
                    <a:pt x="1" y="93"/>
                  </a:lnTo>
                  <a:lnTo>
                    <a:pt x="0" y="97"/>
                  </a:lnTo>
                  <a:lnTo>
                    <a:pt x="1" y="84"/>
                  </a:lnTo>
                  <a:lnTo>
                    <a:pt x="5" y="70"/>
                  </a:lnTo>
                  <a:lnTo>
                    <a:pt x="7" y="63"/>
                  </a:lnTo>
                  <a:lnTo>
                    <a:pt x="9" y="57"/>
                  </a:lnTo>
                  <a:lnTo>
                    <a:pt x="9" y="47"/>
                  </a:lnTo>
                  <a:lnTo>
                    <a:pt x="13" y="42"/>
                  </a:lnTo>
                  <a:lnTo>
                    <a:pt x="15" y="30"/>
                  </a:lnTo>
                  <a:lnTo>
                    <a:pt x="19" y="19"/>
                  </a:lnTo>
                  <a:lnTo>
                    <a:pt x="19" y="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94" name="Freeform 101404"/>
            <p:cNvSpPr/>
            <p:nvPr/>
          </p:nvSpPr>
          <p:spPr>
            <a:xfrm>
              <a:off x="4546" y="2521"/>
              <a:ext cx="32" cy="30"/>
            </a:xfrm>
            <a:custGeom>
              <a:avLst/>
              <a:gdLst>
                <a:gd name="txL" fmla="*/ 0 w 63"/>
                <a:gd name="txT" fmla="*/ 0 h 60"/>
                <a:gd name="txR" fmla="*/ 63 w 63"/>
                <a:gd name="txB" fmla="*/ 60 h 60"/>
              </a:gdLst>
              <a:ahLst/>
              <a:cxnLst>
                <a:cxn ang="0">
                  <a:pos x="40" y="0"/>
                </a:cxn>
                <a:cxn ang="0">
                  <a:pos x="47" y="0"/>
                </a:cxn>
                <a:cxn ang="0">
                  <a:pos x="55" y="3"/>
                </a:cxn>
                <a:cxn ang="0">
                  <a:pos x="59" y="7"/>
                </a:cxn>
                <a:cxn ang="0">
                  <a:pos x="63" y="11"/>
                </a:cxn>
                <a:cxn ang="0">
                  <a:pos x="63" y="20"/>
                </a:cxn>
                <a:cxn ang="0">
                  <a:pos x="59" y="30"/>
                </a:cxn>
                <a:cxn ang="0">
                  <a:pos x="53" y="36"/>
                </a:cxn>
                <a:cxn ang="0">
                  <a:pos x="46" y="39"/>
                </a:cxn>
                <a:cxn ang="0">
                  <a:pos x="40" y="43"/>
                </a:cxn>
                <a:cxn ang="0">
                  <a:pos x="32" y="47"/>
                </a:cxn>
                <a:cxn ang="0">
                  <a:pos x="21" y="51"/>
                </a:cxn>
                <a:cxn ang="0">
                  <a:pos x="13" y="55"/>
                </a:cxn>
                <a:cxn ang="0">
                  <a:pos x="8" y="58"/>
                </a:cxn>
                <a:cxn ang="0">
                  <a:pos x="0" y="60"/>
                </a:cxn>
                <a:cxn ang="0">
                  <a:pos x="4" y="53"/>
                </a:cxn>
                <a:cxn ang="0">
                  <a:pos x="8" y="45"/>
                </a:cxn>
                <a:cxn ang="0">
                  <a:pos x="13" y="36"/>
                </a:cxn>
                <a:cxn ang="0">
                  <a:pos x="19" y="30"/>
                </a:cxn>
                <a:cxn ang="0">
                  <a:pos x="23" y="22"/>
                </a:cxn>
                <a:cxn ang="0">
                  <a:pos x="28" y="13"/>
                </a:cxn>
                <a:cxn ang="0">
                  <a:pos x="34" y="5"/>
                </a:cxn>
                <a:cxn ang="0">
                  <a:pos x="40" y="0"/>
                </a:cxn>
                <a:cxn ang="0">
                  <a:pos x="40" y="0"/>
                </a:cxn>
              </a:cxnLst>
              <a:rect l="txL" t="txT" r="txR" b="txB"/>
              <a:pathLst>
                <a:path w="63" h="60">
                  <a:moveTo>
                    <a:pt x="40" y="0"/>
                  </a:moveTo>
                  <a:lnTo>
                    <a:pt x="47" y="0"/>
                  </a:lnTo>
                  <a:lnTo>
                    <a:pt x="55" y="3"/>
                  </a:lnTo>
                  <a:lnTo>
                    <a:pt x="59" y="7"/>
                  </a:lnTo>
                  <a:lnTo>
                    <a:pt x="63" y="11"/>
                  </a:lnTo>
                  <a:lnTo>
                    <a:pt x="63" y="20"/>
                  </a:lnTo>
                  <a:lnTo>
                    <a:pt x="59" y="30"/>
                  </a:lnTo>
                  <a:lnTo>
                    <a:pt x="53" y="36"/>
                  </a:lnTo>
                  <a:lnTo>
                    <a:pt x="46" y="39"/>
                  </a:lnTo>
                  <a:lnTo>
                    <a:pt x="40" y="43"/>
                  </a:lnTo>
                  <a:lnTo>
                    <a:pt x="32" y="47"/>
                  </a:lnTo>
                  <a:lnTo>
                    <a:pt x="21" y="51"/>
                  </a:lnTo>
                  <a:lnTo>
                    <a:pt x="13" y="55"/>
                  </a:lnTo>
                  <a:lnTo>
                    <a:pt x="8" y="58"/>
                  </a:lnTo>
                  <a:lnTo>
                    <a:pt x="0" y="60"/>
                  </a:lnTo>
                  <a:lnTo>
                    <a:pt x="4" y="53"/>
                  </a:lnTo>
                  <a:lnTo>
                    <a:pt x="8" y="45"/>
                  </a:lnTo>
                  <a:lnTo>
                    <a:pt x="13" y="36"/>
                  </a:lnTo>
                  <a:lnTo>
                    <a:pt x="19" y="30"/>
                  </a:lnTo>
                  <a:lnTo>
                    <a:pt x="23" y="22"/>
                  </a:lnTo>
                  <a:lnTo>
                    <a:pt x="28" y="13"/>
                  </a:lnTo>
                  <a:lnTo>
                    <a:pt x="34" y="5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95" name="Freeform 101405"/>
            <p:cNvSpPr/>
            <p:nvPr/>
          </p:nvSpPr>
          <p:spPr>
            <a:xfrm>
              <a:off x="3894" y="2523"/>
              <a:ext cx="381" cy="206"/>
            </a:xfrm>
            <a:custGeom>
              <a:avLst/>
              <a:gdLst>
                <a:gd name="txL" fmla="*/ 0 w 760"/>
                <a:gd name="txT" fmla="*/ 0 h 413"/>
                <a:gd name="txR" fmla="*/ 760 w 760"/>
                <a:gd name="txB" fmla="*/ 413 h 413"/>
              </a:gdLst>
              <a:ahLst/>
              <a:cxnLst>
                <a:cxn ang="0">
                  <a:pos x="308" y="6"/>
                </a:cxn>
                <a:cxn ang="0">
                  <a:pos x="349" y="23"/>
                </a:cxn>
                <a:cxn ang="0">
                  <a:pos x="391" y="44"/>
                </a:cxn>
                <a:cxn ang="0">
                  <a:pos x="433" y="67"/>
                </a:cxn>
                <a:cxn ang="0">
                  <a:pos x="473" y="90"/>
                </a:cxn>
                <a:cxn ang="0">
                  <a:pos x="515" y="111"/>
                </a:cxn>
                <a:cxn ang="0">
                  <a:pos x="559" y="130"/>
                </a:cxn>
                <a:cxn ang="0">
                  <a:pos x="606" y="145"/>
                </a:cxn>
                <a:cxn ang="0">
                  <a:pos x="642" y="154"/>
                </a:cxn>
                <a:cxn ang="0">
                  <a:pos x="675" y="166"/>
                </a:cxn>
                <a:cxn ang="0">
                  <a:pos x="705" y="179"/>
                </a:cxn>
                <a:cxn ang="0">
                  <a:pos x="732" y="198"/>
                </a:cxn>
                <a:cxn ang="0">
                  <a:pos x="753" y="219"/>
                </a:cxn>
                <a:cxn ang="0">
                  <a:pos x="760" y="240"/>
                </a:cxn>
                <a:cxn ang="0">
                  <a:pos x="754" y="263"/>
                </a:cxn>
                <a:cxn ang="0">
                  <a:pos x="728" y="284"/>
                </a:cxn>
                <a:cxn ang="0">
                  <a:pos x="692" y="306"/>
                </a:cxn>
                <a:cxn ang="0">
                  <a:pos x="656" y="333"/>
                </a:cxn>
                <a:cxn ang="0">
                  <a:pos x="623" y="360"/>
                </a:cxn>
                <a:cxn ang="0">
                  <a:pos x="589" y="384"/>
                </a:cxn>
                <a:cxn ang="0">
                  <a:pos x="553" y="402"/>
                </a:cxn>
                <a:cxn ang="0">
                  <a:pos x="519" y="411"/>
                </a:cxn>
                <a:cxn ang="0">
                  <a:pos x="483" y="409"/>
                </a:cxn>
                <a:cxn ang="0">
                  <a:pos x="443" y="396"/>
                </a:cxn>
                <a:cxn ang="0">
                  <a:pos x="397" y="371"/>
                </a:cxn>
                <a:cxn ang="0">
                  <a:pos x="344" y="346"/>
                </a:cxn>
                <a:cxn ang="0">
                  <a:pos x="291" y="324"/>
                </a:cxn>
                <a:cxn ang="0">
                  <a:pos x="237" y="303"/>
                </a:cxn>
                <a:cxn ang="0">
                  <a:pos x="184" y="280"/>
                </a:cxn>
                <a:cxn ang="0">
                  <a:pos x="131" y="257"/>
                </a:cxn>
                <a:cxn ang="0">
                  <a:pos x="79" y="230"/>
                </a:cxn>
                <a:cxn ang="0">
                  <a:pos x="32" y="206"/>
                </a:cxn>
                <a:cxn ang="0">
                  <a:pos x="7" y="183"/>
                </a:cxn>
                <a:cxn ang="0">
                  <a:pos x="2" y="162"/>
                </a:cxn>
                <a:cxn ang="0">
                  <a:pos x="0" y="139"/>
                </a:cxn>
                <a:cxn ang="0">
                  <a:pos x="9" y="126"/>
                </a:cxn>
                <a:cxn ang="0">
                  <a:pos x="24" y="118"/>
                </a:cxn>
                <a:cxn ang="0">
                  <a:pos x="53" y="109"/>
                </a:cxn>
                <a:cxn ang="0">
                  <a:pos x="81" y="92"/>
                </a:cxn>
                <a:cxn ang="0">
                  <a:pos x="112" y="76"/>
                </a:cxn>
                <a:cxn ang="0">
                  <a:pos x="144" y="61"/>
                </a:cxn>
                <a:cxn ang="0">
                  <a:pos x="176" y="46"/>
                </a:cxn>
                <a:cxn ang="0">
                  <a:pos x="209" y="33"/>
                </a:cxn>
                <a:cxn ang="0">
                  <a:pos x="241" y="19"/>
                </a:cxn>
                <a:cxn ang="0">
                  <a:pos x="272" y="6"/>
                </a:cxn>
                <a:cxn ang="0">
                  <a:pos x="289" y="0"/>
                </a:cxn>
              </a:cxnLst>
              <a:rect l="txL" t="txT" r="txR" b="txB"/>
              <a:pathLst>
                <a:path w="760" h="413">
                  <a:moveTo>
                    <a:pt x="289" y="0"/>
                  </a:moveTo>
                  <a:lnTo>
                    <a:pt x="308" y="6"/>
                  </a:lnTo>
                  <a:lnTo>
                    <a:pt x="330" y="14"/>
                  </a:lnTo>
                  <a:lnTo>
                    <a:pt x="349" y="23"/>
                  </a:lnTo>
                  <a:lnTo>
                    <a:pt x="370" y="33"/>
                  </a:lnTo>
                  <a:lnTo>
                    <a:pt x="391" y="44"/>
                  </a:lnTo>
                  <a:lnTo>
                    <a:pt x="410" y="55"/>
                  </a:lnTo>
                  <a:lnTo>
                    <a:pt x="433" y="67"/>
                  </a:lnTo>
                  <a:lnTo>
                    <a:pt x="454" y="78"/>
                  </a:lnTo>
                  <a:lnTo>
                    <a:pt x="473" y="90"/>
                  </a:lnTo>
                  <a:lnTo>
                    <a:pt x="494" y="99"/>
                  </a:lnTo>
                  <a:lnTo>
                    <a:pt x="515" y="111"/>
                  </a:lnTo>
                  <a:lnTo>
                    <a:pt x="538" y="122"/>
                  </a:lnTo>
                  <a:lnTo>
                    <a:pt x="559" y="130"/>
                  </a:lnTo>
                  <a:lnTo>
                    <a:pt x="581" y="139"/>
                  </a:lnTo>
                  <a:lnTo>
                    <a:pt x="606" y="145"/>
                  </a:lnTo>
                  <a:lnTo>
                    <a:pt x="629" y="152"/>
                  </a:lnTo>
                  <a:lnTo>
                    <a:pt x="642" y="154"/>
                  </a:lnTo>
                  <a:lnTo>
                    <a:pt x="657" y="160"/>
                  </a:lnTo>
                  <a:lnTo>
                    <a:pt x="675" y="166"/>
                  </a:lnTo>
                  <a:lnTo>
                    <a:pt x="690" y="173"/>
                  </a:lnTo>
                  <a:lnTo>
                    <a:pt x="705" y="179"/>
                  </a:lnTo>
                  <a:lnTo>
                    <a:pt x="718" y="189"/>
                  </a:lnTo>
                  <a:lnTo>
                    <a:pt x="732" y="198"/>
                  </a:lnTo>
                  <a:lnTo>
                    <a:pt x="745" y="209"/>
                  </a:lnTo>
                  <a:lnTo>
                    <a:pt x="753" y="219"/>
                  </a:lnTo>
                  <a:lnTo>
                    <a:pt x="758" y="228"/>
                  </a:lnTo>
                  <a:lnTo>
                    <a:pt x="760" y="240"/>
                  </a:lnTo>
                  <a:lnTo>
                    <a:pt x="760" y="251"/>
                  </a:lnTo>
                  <a:lnTo>
                    <a:pt x="754" y="263"/>
                  </a:lnTo>
                  <a:lnTo>
                    <a:pt x="745" y="274"/>
                  </a:lnTo>
                  <a:lnTo>
                    <a:pt x="728" y="284"/>
                  </a:lnTo>
                  <a:lnTo>
                    <a:pt x="709" y="295"/>
                  </a:lnTo>
                  <a:lnTo>
                    <a:pt x="692" y="306"/>
                  </a:lnTo>
                  <a:lnTo>
                    <a:pt x="675" y="322"/>
                  </a:lnTo>
                  <a:lnTo>
                    <a:pt x="656" y="333"/>
                  </a:lnTo>
                  <a:lnTo>
                    <a:pt x="640" y="348"/>
                  </a:lnTo>
                  <a:lnTo>
                    <a:pt x="623" y="360"/>
                  </a:lnTo>
                  <a:lnTo>
                    <a:pt x="606" y="373"/>
                  </a:lnTo>
                  <a:lnTo>
                    <a:pt x="589" y="384"/>
                  </a:lnTo>
                  <a:lnTo>
                    <a:pt x="572" y="396"/>
                  </a:lnTo>
                  <a:lnTo>
                    <a:pt x="553" y="402"/>
                  </a:lnTo>
                  <a:lnTo>
                    <a:pt x="536" y="409"/>
                  </a:lnTo>
                  <a:lnTo>
                    <a:pt x="519" y="411"/>
                  </a:lnTo>
                  <a:lnTo>
                    <a:pt x="500" y="413"/>
                  </a:lnTo>
                  <a:lnTo>
                    <a:pt x="483" y="409"/>
                  </a:lnTo>
                  <a:lnTo>
                    <a:pt x="464" y="403"/>
                  </a:lnTo>
                  <a:lnTo>
                    <a:pt x="443" y="396"/>
                  </a:lnTo>
                  <a:lnTo>
                    <a:pt x="424" y="382"/>
                  </a:lnTo>
                  <a:lnTo>
                    <a:pt x="397" y="371"/>
                  </a:lnTo>
                  <a:lnTo>
                    <a:pt x="370" y="360"/>
                  </a:lnTo>
                  <a:lnTo>
                    <a:pt x="344" y="346"/>
                  </a:lnTo>
                  <a:lnTo>
                    <a:pt x="319" y="337"/>
                  </a:lnTo>
                  <a:lnTo>
                    <a:pt x="291" y="324"/>
                  </a:lnTo>
                  <a:lnTo>
                    <a:pt x="264" y="314"/>
                  </a:lnTo>
                  <a:lnTo>
                    <a:pt x="237" y="303"/>
                  </a:lnTo>
                  <a:lnTo>
                    <a:pt x="211" y="291"/>
                  </a:lnTo>
                  <a:lnTo>
                    <a:pt x="184" y="280"/>
                  </a:lnTo>
                  <a:lnTo>
                    <a:pt x="157" y="268"/>
                  </a:lnTo>
                  <a:lnTo>
                    <a:pt x="131" y="257"/>
                  </a:lnTo>
                  <a:lnTo>
                    <a:pt x="106" y="244"/>
                  </a:lnTo>
                  <a:lnTo>
                    <a:pt x="79" y="230"/>
                  </a:lnTo>
                  <a:lnTo>
                    <a:pt x="55" y="219"/>
                  </a:lnTo>
                  <a:lnTo>
                    <a:pt x="32" y="206"/>
                  </a:lnTo>
                  <a:lnTo>
                    <a:pt x="9" y="194"/>
                  </a:lnTo>
                  <a:lnTo>
                    <a:pt x="7" y="183"/>
                  </a:lnTo>
                  <a:lnTo>
                    <a:pt x="5" y="171"/>
                  </a:lnTo>
                  <a:lnTo>
                    <a:pt x="2" y="162"/>
                  </a:lnTo>
                  <a:lnTo>
                    <a:pt x="0" y="152"/>
                  </a:lnTo>
                  <a:lnTo>
                    <a:pt x="0" y="139"/>
                  </a:lnTo>
                  <a:lnTo>
                    <a:pt x="5" y="132"/>
                  </a:lnTo>
                  <a:lnTo>
                    <a:pt x="9" y="126"/>
                  </a:lnTo>
                  <a:lnTo>
                    <a:pt x="17" y="122"/>
                  </a:lnTo>
                  <a:lnTo>
                    <a:pt x="24" y="118"/>
                  </a:lnTo>
                  <a:lnTo>
                    <a:pt x="38" y="116"/>
                  </a:lnTo>
                  <a:lnTo>
                    <a:pt x="53" y="109"/>
                  </a:lnTo>
                  <a:lnTo>
                    <a:pt x="66" y="99"/>
                  </a:lnTo>
                  <a:lnTo>
                    <a:pt x="81" y="92"/>
                  </a:lnTo>
                  <a:lnTo>
                    <a:pt x="98" y="84"/>
                  </a:lnTo>
                  <a:lnTo>
                    <a:pt x="112" y="76"/>
                  </a:lnTo>
                  <a:lnTo>
                    <a:pt x="129" y="69"/>
                  </a:lnTo>
                  <a:lnTo>
                    <a:pt x="144" y="61"/>
                  </a:lnTo>
                  <a:lnTo>
                    <a:pt x="161" y="55"/>
                  </a:lnTo>
                  <a:lnTo>
                    <a:pt x="176" y="46"/>
                  </a:lnTo>
                  <a:lnTo>
                    <a:pt x="192" y="40"/>
                  </a:lnTo>
                  <a:lnTo>
                    <a:pt x="209" y="33"/>
                  </a:lnTo>
                  <a:lnTo>
                    <a:pt x="224" y="27"/>
                  </a:lnTo>
                  <a:lnTo>
                    <a:pt x="241" y="19"/>
                  </a:lnTo>
                  <a:lnTo>
                    <a:pt x="256" y="14"/>
                  </a:lnTo>
                  <a:lnTo>
                    <a:pt x="272" y="6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96" name="Freeform 101406"/>
            <p:cNvSpPr/>
            <p:nvPr/>
          </p:nvSpPr>
          <p:spPr>
            <a:xfrm>
              <a:off x="3822" y="2526"/>
              <a:ext cx="862" cy="599"/>
            </a:xfrm>
            <a:custGeom>
              <a:avLst/>
              <a:gdLst>
                <a:gd name="txL" fmla="*/ 0 w 1725"/>
                <a:gd name="txT" fmla="*/ 0 h 1198"/>
                <a:gd name="txR" fmla="*/ 1725 w 1725"/>
                <a:gd name="txB" fmla="*/ 1198 h 1198"/>
              </a:gdLst>
              <a:ahLst/>
              <a:cxnLst>
                <a:cxn ang="0">
                  <a:pos x="1713" y="17"/>
                </a:cxn>
                <a:cxn ang="0">
                  <a:pos x="1725" y="53"/>
                </a:cxn>
                <a:cxn ang="0">
                  <a:pos x="1713" y="87"/>
                </a:cxn>
                <a:cxn ang="0">
                  <a:pos x="1685" y="118"/>
                </a:cxn>
                <a:cxn ang="0">
                  <a:pos x="1641" y="150"/>
                </a:cxn>
                <a:cxn ang="0">
                  <a:pos x="1595" y="179"/>
                </a:cxn>
                <a:cxn ang="0">
                  <a:pos x="1548" y="207"/>
                </a:cxn>
                <a:cxn ang="0">
                  <a:pos x="1510" y="236"/>
                </a:cxn>
                <a:cxn ang="0">
                  <a:pos x="1422" y="291"/>
                </a:cxn>
                <a:cxn ang="0">
                  <a:pos x="1284" y="376"/>
                </a:cxn>
                <a:cxn ang="0">
                  <a:pos x="1145" y="464"/>
                </a:cxn>
                <a:cxn ang="0">
                  <a:pos x="1008" y="553"/>
                </a:cxn>
                <a:cxn ang="0">
                  <a:pos x="871" y="643"/>
                </a:cxn>
                <a:cxn ang="0">
                  <a:pos x="734" y="732"/>
                </a:cxn>
                <a:cxn ang="0">
                  <a:pos x="599" y="819"/>
                </a:cxn>
                <a:cxn ang="0">
                  <a:pos x="462" y="905"/>
                </a:cxn>
                <a:cxn ang="0">
                  <a:pos x="375" y="964"/>
                </a:cxn>
                <a:cxn ang="0">
                  <a:pos x="335" y="994"/>
                </a:cxn>
                <a:cxn ang="0">
                  <a:pos x="293" y="1025"/>
                </a:cxn>
                <a:cxn ang="0">
                  <a:pos x="249" y="1055"/>
                </a:cxn>
                <a:cxn ang="0">
                  <a:pos x="204" y="1084"/>
                </a:cxn>
                <a:cxn ang="0">
                  <a:pos x="158" y="1112"/>
                </a:cxn>
                <a:cxn ang="0">
                  <a:pos x="112" y="1141"/>
                </a:cxn>
                <a:cxn ang="0">
                  <a:pos x="69" y="1171"/>
                </a:cxn>
                <a:cxn ang="0">
                  <a:pos x="38" y="1184"/>
                </a:cxn>
                <a:cxn ang="0">
                  <a:pos x="19" y="1194"/>
                </a:cxn>
                <a:cxn ang="0">
                  <a:pos x="2" y="1177"/>
                </a:cxn>
                <a:cxn ang="0">
                  <a:pos x="2" y="1144"/>
                </a:cxn>
                <a:cxn ang="0">
                  <a:pos x="21" y="1114"/>
                </a:cxn>
                <a:cxn ang="0">
                  <a:pos x="50" y="1089"/>
                </a:cxn>
                <a:cxn ang="0">
                  <a:pos x="88" y="1065"/>
                </a:cxn>
                <a:cxn ang="0">
                  <a:pos x="126" y="1040"/>
                </a:cxn>
                <a:cxn ang="0">
                  <a:pos x="164" y="1019"/>
                </a:cxn>
                <a:cxn ang="0">
                  <a:pos x="194" y="996"/>
                </a:cxn>
                <a:cxn ang="0">
                  <a:pos x="247" y="956"/>
                </a:cxn>
                <a:cxn ang="0">
                  <a:pos x="331" y="897"/>
                </a:cxn>
                <a:cxn ang="0">
                  <a:pos x="415" y="842"/>
                </a:cxn>
                <a:cxn ang="0">
                  <a:pos x="498" y="785"/>
                </a:cxn>
                <a:cxn ang="0">
                  <a:pos x="584" y="730"/>
                </a:cxn>
                <a:cxn ang="0">
                  <a:pos x="669" y="675"/>
                </a:cxn>
                <a:cxn ang="0">
                  <a:pos x="753" y="618"/>
                </a:cxn>
                <a:cxn ang="0">
                  <a:pos x="839" y="565"/>
                </a:cxn>
                <a:cxn ang="0">
                  <a:pos x="936" y="508"/>
                </a:cxn>
                <a:cxn ang="0">
                  <a:pos x="1038" y="447"/>
                </a:cxn>
                <a:cxn ang="0">
                  <a:pos x="1141" y="382"/>
                </a:cxn>
                <a:cxn ang="0">
                  <a:pos x="1245" y="317"/>
                </a:cxn>
                <a:cxn ang="0">
                  <a:pos x="1346" y="249"/>
                </a:cxn>
                <a:cxn ang="0">
                  <a:pos x="1449" y="177"/>
                </a:cxn>
                <a:cxn ang="0">
                  <a:pos x="1548" y="106"/>
                </a:cxn>
                <a:cxn ang="0">
                  <a:pos x="1647" y="34"/>
                </a:cxn>
                <a:cxn ang="0">
                  <a:pos x="1696" y="0"/>
                </a:cxn>
              </a:cxnLst>
              <a:rect l="txL" t="txT" r="txR" b="txB"/>
              <a:pathLst>
                <a:path w="1725" h="1198">
                  <a:moveTo>
                    <a:pt x="1696" y="0"/>
                  </a:moveTo>
                  <a:lnTo>
                    <a:pt x="1713" y="17"/>
                  </a:lnTo>
                  <a:lnTo>
                    <a:pt x="1723" y="36"/>
                  </a:lnTo>
                  <a:lnTo>
                    <a:pt x="1725" y="53"/>
                  </a:lnTo>
                  <a:lnTo>
                    <a:pt x="1723" y="70"/>
                  </a:lnTo>
                  <a:lnTo>
                    <a:pt x="1713" y="87"/>
                  </a:lnTo>
                  <a:lnTo>
                    <a:pt x="1702" y="103"/>
                  </a:lnTo>
                  <a:lnTo>
                    <a:pt x="1685" y="118"/>
                  </a:lnTo>
                  <a:lnTo>
                    <a:pt x="1666" y="135"/>
                  </a:lnTo>
                  <a:lnTo>
                    <a:pt x="1641" y="150"/>
                  </a:lnTo>
                  <a:lnTo>
                    <a:pt x="1618" y="163"/>
                  </a:lnTo>
                  <a:lnTo>
                    <a:pt x="1595" y="179"/>
                  </a:lnTo>
                  <a:lnTo>
                    <a:pt x="1573" y="194"/>
                  </a:lnTo>
                  <a:lnTo>
                    <a:pt x="1548" y="207"/>
                  </a:lnTo>
                  <a:lnTo>
                    <a:pt x="1529" y="220"/>
                  </a:lnTo>
                  <a:lnTo>
                    <a:pt x="1510" y="236"/>
                  </a:lnTo>
                  <a:lnTo>
                    <a:pt x="1495" y="251"/>
                  </a:lnTo>
                  <a:lnTo>
                    <a:pt x="1422" y="291"/>
                  </a:lnTo>
                  <a:lnTo>
                    <a:pt x="1354" y="333"/>
                  </a:lnTo>
                  <a:lnTo>
                    <a:pt x="1284" y="376"/>
                  </a:lnTo>
                  <a:lnTo>
                    <a:pt x="1215" y="420"/>
                  </a:lnTo>
                  <a:lnTo>
                    <a:pt x="1145" y="464"/>
                  </a:lnTo>
                  <a:lnTo>
                    <a:pt x="1076" y="508"/>
                  </a:lnTo>
                  <a:lnTo>
                    <a:pt x="1008" y="553"/>
                  </a:lnTo>
                  <a:lnTo>
                    <a:pt x="939" y="599"/>
                  </a:lnTo>
                  <a:lnTo>
                    <a:pt x="871" y="643"/>
                  </a:lnTo>
                  <a:lnTo>
                    <a:pt x="802" y="688"/>
                  </a:lnTo>
                  <a:lnTo>
                    <a:pt x="734" y="732"/>
                  </a:lnTo>
                  <a:lnTo>
                    <a:pt x="667" y="776"/>
                  </a:lnTo>
                  <a:lnTo>
                    <a:pt x="599" y="819"/>
                  </a:lnTo>
                  <a:lnTo>
                    <a:pt x="531" y="863"/>
                  </a:lnTo>
                  <a:lnTo>
                    <a:pt x="462" y="905"/>
                  </a:lnTo>
                  <a:lnTo>
                    <a:pt x="396" y="947"/>
                  </a:lnTo>
                  <a:lnTo>
                    <a:pt x="375" y="964"/>
                  </a:lnTo>
                  <a:lnTo>
                    <a:pt x="356" y="979"/>
                  </a:lnTo>
                  <a:lnTo>
                    <a:pt x="335" y="994"/>
                  </a:lnTo>
                  <a:lnTo>
                    <a:pt x="314" y="1009"/>
                  </a:lnTo>
                  <a:lnTo>
                    <a:pt x="293" y="1025"/>
                  </a:lnTo>
                  <a:lnTo>
                    <a:pt x="270" y="1040"/>
                  </a:lnTo>
                  <a:lnTo>
                    <a:pt x="249" y="1055"/>
                  </a:lnTo>
                  <a:lnTo>
                    <a:pt x="228" y="1070"/>
                  </a:lnTo>
                  <a:lnTo>
                    <a:pt x="204" y="1084"/>
                  </a:lnTo>
                  <a:lnTo>
                    <a:pt x="181" y="1099"/>
                  </a:lnTo>
                  <a:lnTo>
                    <a:pt x="158" y="1112"/>
                  </a:lnTo>
                  <a:lnTo>
                    <a:pt x="137" y="1127"/>
                  </a:lnTo>
                  <a:lnTo>
                    <a:pt x="112" y="1141"/>
                  </a:lnTo>
                  <a:lnTo>
                    <a:pt x="91" y="1156"/>
                  </a:lnTo>
                  <a:lnTo>
                    <a:pt x="69" y="1171"/>
                  </a:lnTo>
                  <a:lnTo>
                    <a:pt x="50" y="1188"/>
                  </a:lnTo>
                  <a:lnTo>
                    <a:pt x="38" y="1184"/>
                  </a:lnTo>
                  <a:lnTo>
                    <a:pt x="29" y="1188"/>
                  </a:lnTo>
                  <a:lnTo>
                    <a:pt x="19" y="1194"/>
                  </a:lnTo>
                  <a:lnTo>
                    <a:pt x="12" y="1198"/>
                  </a:lnTo>
                  <a:lnTo>
                    <a:pt x="2" y="1177"/>
                  </a:lnTo>
                  <a:lnTo>
                    <a:pt x="0" y="1162"/>
                  </a:lnTo>
                  <a:lnTo>
                    <a:pt x="2" y="1144"/>
                  </a:lnTo>
                  <a:lnTo>
                    <a:pt x="12" y="1131"/>
                  </a:lnTo>
                  <a:lnTo>
                    <a:pt x="21" y="1114"/>
                  </a:lnTo>
                  <a:lnTo>
                    <a:pt x="34" y="1101"/>
                  </a:lnTo>
                  <a:lnTo>
                    <a:pt x="50" y="1089"/>
                  </a:lnTo>
                  <a:lnTo>
                    <a:pt x="69" y="1078"/>
                  </a:lnTo>
                  <a:lnTo>
                    <a:pt x="88" y="1065"/>
                  </a:lnTo>
                  <a:lnTo>
                    <a:pt x="107" y="1053"/>
                  </a:lnTo>
                  <a:lnTo>
                    <a:pt x="126" y="1040"/>
                  </a:lnTo>
                  <a:lnTo>
                    <a:pt x="145" y="1030"/>
                  </a:lnTo>
                  <a:lnTo>
                    <a:pt x="164" y="1019"/>
                  </a:lnTo>
                  <a:lnTo>
                    <a:pt x="179" y="1008"/>
                  </a:lnTo>
                  <a:lnTo>
                    <a:pt x="194" y="996"/>
                  </a:lnTo>
                  <a:lnTo>
                    <a:pt x="205" y="987"/>
                  </a:lnTo>
                  <a:lnTo>
                    <a:pt x="247" y="956"/>
                  </a:lnTo>
                  <a:lnTo>
                    <a:pt x="289" y="928"/>
                  </a:lnTo>
                  <a:lnTo>
                    <a:pt x="331" y="897"/>
                  </a:lnTo>
                  <a:lnTo>
                    <a:pt x="373" y="871"/>
                  </a:lnTo>
                  <a:lnTo>
                    <a:pt x="415" y="842"/>
                  </a:lnTo>
                  <a:lnTo>
                    <a:pt x="458" y="814"/>
                  </a:lnTo>
                  <a:lnTo>
                    <a:pt x="498" y="785"/>
                  </a:lnTo>
                  <a:lnTo>
                    <a:pt x="542" y="759"/>
                  </a:lnTo>
                  <a:lnTo>
                    <a:pt x="584" y="730"/>
                  </a:lnTo>
                  <a:lnTo>
                    <a:pt x="628" y="701"/>
                  </a:lnTo>
                  <a:lnTo>
                    <a:pt x="669" y="675"/>
                  </a:lnTo>
                  <a:lnTo>
                    <a:pt x="711" y="646"/>
                  </a:lnTo>
                  <a:lnTo>
                    <a:pt x="753" y="618"/>
                  </a:lnTo>
                  <a:lnTo>
                    <a:pt x="797" y="591"/>
                  </a:lnTo>
                  <a:lnTo>
                    <a:pt x="839" y="565"/>
                  </a:lnTo>
                  <a:lnTo>
                    <a:pt x="882" y="538"/>
                  </a:lnTo>
                  <a:lnTo>
                    <a:pt x="936" y="508"/>
                  </a:lnTo>
                  <a:lnTo>
                    <a:pt x="987" y="477"/>
                  </a:lnTo>
                  <a:lnTo>
                    <a:pt x="1038" y="447"/>
                  </a:lnTo>
                  <a:lnTo>
                    <a:pt x="1091" y="416"/>
                  </a:lnTo>
                  <a:lnTo>
                    <a:pt x="1141" y="382"/>
                  </a:lnTo>
                  <a:lnTo>
                    <a:pt x="1194" y="352"/>
                  </a:lnTo>
                  <a:lnTo>
                    <a:pt x="1245" y="317"/>
                  </a:lnTo>
                  <a:lnTo>
                    <a:pt x="1297" y="283"/>
                  </a:lnTo>
                  <a:lnTo>
                    <a:pt x="1346" y="249"/>
                  </a:lnTo>
                  <a:lnTo>
                    <a:pt x="1398" y="213"/>
                  </a:lnTo>
                  <a:lnTo>
                    <a:pt x="1449" y="177"/>
                  </a:lnTo>
                  <a:lnTo>
                    <a:pt x="1498" y="143"/>
                  </a:lnTo>
                  <a:lnTo>
                    <a:pt x="1548" y="106"/>
                  </a:lnTo>
                  <a:lnTo>
                    <a:pt x="1597" y="70"/>
                  </a:lnTo>
                  <a:lnTo>
                    <a:pt x="1647" y="34"/>
                  </a:lnTo>
                  <a:lnTo>
                    <a:pt x="1696" y="0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97" name="Freeform 101407"/>
            <p:cNvSpPr/>
            <p:nvPr/>
          </p:nvSpPr>
          <p:spPr>
            <a:xfrm>
              <a:off x="4303" y="2547"/>
              <a:ext cx="107" cy="83"/>
            </a:xfrm>
            <a:custGeom>
              <a:avLst/>
              <a:gdLst>
                <a:gd name="txL" fmla="*/ 0 w 213"/>
                <a:gd name="txT" fmla="*/ 0 h 165"/>
                <a:gd name="txR" fmla="*/ 213 w 213"/>
                <a:gd name="txB" fmla="*/ 165 h 165"/>
              </a:gdLst>
              <a:ahLst/>
              <a:cxnLst>
                <a:cxn ang="0">
                  <a:pos x="109" y="0"/>
                </a:cxn>
                <a:cxn ang="0">
                  <a:pos x="133" y="2"/>
                </a:cxn>
                <a:cxn ang="0">
                  <a:pos x="160" y="15"/>
                </a:cxn>
                <a:cxn ang="0">
                  <a:pos x="183" y="34"/>
                </a:cxn>
                <a:cxn ang="0">
                  <a:pos x="200" y="57"/>
                </a:cxn>
                <a:cxn ang="0">
                  <a:pos x="209" y="80"/>
                </a:cxn>
                <a:cxn ang="0">
                  <a:pos x="209" y="101"/>
                </a:cxn>
                <a:cxn ang="0">
                  <a:pos x="194" y="118"/>
                </a:cxn>
                <a:cxn ang="0">
                  <a:pos x="183" y="116"/>
                </a:cxn>
                <a:cxn ang="0">
                  <a:pos x="183" y="106"/>
                </a:cxn>
                <a:cxn ang="0">
                  <a:pos x="177" y="95"/>
                </a:cxn>
                <a:cxn ang="0">
                  <a:pos x="168" y="82"/>
                </a:cxn>
                <a:cxn ang="0">
                  <a:pos x="152" y="63"/>
                </a:cxn>
                <a:cxn ang="0">
                  <a:pos x="143" y="57"/>
                </a:cxn>
                <a:cxn ang="0">
                  <a:pos x="147" y="72"/>
                </a:cxn>
                <a:cxn ang="0">
                  <a:pos x="154" y="85"/>
                </a:cxn>
                <a:cxn ang="0">
                  <a:pos x="160" y="102"/>
                </a:cxn>
                <a:cxn ang="0">
                  <a:pos x="166" y="123"/>
                </a:cxn>
                <a:cxn ang="0">
                  <a:pos x="156" y="142"/>
                </a:cxn>
                <a:cxn ang="0">
                  <a:pos x="143" y="150"/>
                </a:cxn>
                <a:cxn ang="0">
                  <a:pos x="131" y="142"/>
                </a:cxn>
                <a:cxn ang="0">
                  <a:pos x="120" y="118"/>
                </a:cxn>
                <a:cxn ang="0">
                  <a:pos x="101" y="99"/>
                </a:cxn>
                <a:cxn ang="0">
                  <a:pos x="78" y="93"/>
                </a:cxn>
                <a:cxn ang="0">
                  <a:pos x="72" y="102"/>
                </a:cxn>
                <a:cxn ang="0">
                  <a:pos x="80" y="123"/>
                </a:cxn>
                <a:cxn ang="0">
                  <a:pos x="74" y="142"/>
                </a:cxn>
                <a:cxn ang="0">
                  <a:pos x="57" y="158"/>
                </a:cxn>
                <a:cxn ang="0">
                  <a:pos x="34" y="152"/>
                </a:cxn>
                <a:cxn ang="0">
                  <a:pos x="17" y="127"/>
                </a:cxn>
                <a:cxn ang="0">
                  <a:pos x="4" y="102"/>
                </a:cxn>
                <a:cxn ang="0">
                  <a:pos x="0" y="76"/>
                </a:cxn>
                <a:cxn ang="0">
                  <a:pos x="2" y="55"/>
                </a:cxn>
                <a:cxn ang="0">
                  <a:pos x="13" y="40"/>
                </a:cxn>
                <a:cxn ang="0">
                  <a:pos x="31" y="28"/>
                </a:cxn>
                <a:cxn ang="0">
                  <a:pos x="52" y="26"/>
                </a:cxn>
                <a:cxn ang="0">
                  <a:pos x="69" y="26"/>
                </a:cxn>
                <a:cxn ang="0">
                  <a:pos x="74" y="19"/>
                </a:cxn>
                <a:cxn ang="0">
                  <a:pos x="90" y="7"/>
                </a:cxn>
                <a:cxn ang="0">
                  <a:pos x="99" y="4"/>
                </a:cxn>
              </a:cxnLst>
              <a:rect l="txL" t="txT" r="txR" b="txB"/>
              <a:pathLst>
                <a:path w="213" h="165">
                  <a:moveTo>
                    <a:pt x="99" y="4"/>
                  </a:moveTo>
                  <a:lnTo>
                    <a:pt x="109" y="0"/>
                  </a:lnTo>
                  <a:lnTo>
                    <a:pt x="120" y="0"/>
                  </a:lnTo>
                  <a:lnTo>
                    <a:pt x="133" y="2"/>
                  </a:lnTo>
                  <a:lnTo>
                    <a:pt x="147" y="9"/>
                  </a:lnTo>
                  <a:lnTo>
                    <a:pt x="160" y="15"/>
                  </a:lnTo>
                  <a:lnTo>
                    <a:pt x="171" y="25"/>
                  </a:lnTo>
                  <a:lnTo>
                    <a:pt x="183" y="34"/>
                  </a:lnTo>
                  <a:lnTo>
                    <a:pt x="194" y="45"/>
                  </a:lnTo>
                  <a:lnTo>
                    <a:pt x="200" y="57"/>
                  </a:lnTo>
                  <a:lnTo>
                    <a:pt x="207" y="68"/>
                  </a:lnTo>
                  <a:lnTo>
                    <a:pt x="209" y="80"/>
                  </a:lnTo>
                  <a:lnTo>
                    <a:pt x="213" y="91"/>
                  </a:lnTo>
                  <a:lnTo>
                    <a:pt x="209" y="101"/>
                  </a:lnTo>
                  <a:lnTo>
                    <a:pt x="204" y="110"/>
                  </a:lnTo>
                  <a:lnTo>
                    <a:pt x="194" y="118"/>
                  </a:lnTo>
                  <a:lnTo>
                    <a:pt x="181" y="125"/>
                  </a:lnTo>
                  <a:lnTo>
                    <a:pt x="183" y="116"/>
                  </a:lnTo>
                  <a:lnTo>
                    <a:pt x="183" y="112"/>
                  </a:lnTo>
                  <a:lnTo>
                    <a:pt x="183" y="106"/>
                  </a:lnTo>
                  <a:lnTo>
                    <a:pt x="181" y="102"/>
                  </a:lnTo>
                  <a:lnTo>
                    <a:pt x="177" y="95"/>
                  </a:lnTo>
                  <a:lnTo>
                    <a:pt x="173" y="87"/>
                  </a:lnTo>
                  <a:lnTo>
                    <a:pt x="168" y="82"/>
                  </a:lnTo>
                  <a:lnTo>
                    <a:pt x="164" y="76"/>
                  </a:lnTo>
                  <a:lnTo>
                    <a:pt x="152" y="63"/>
                  </a:lnTo>
                  <a:lnTo>
                    <a:pt x="143" y="53"/>
                  </a:lnTo>
                  <a:lnTo>
                    <a:pt x="143" y="57"/>
                  </a:lnTo>
                  <a:lnTo>
                    <a:pt x="145" y="63"/>
                  </a:lnTo>
                  <a:lnTo>
                    <a:pt x="147" y="72"/>
                  </a:lnTo>
                  <a:lnTo>
                    <a:pt x="152" y="80"/>
                  </a:lnTo>
                  <a:lnTo>
                    <a:pt x="154" y="85"/>
                  </a:lnTo>
                  <a:lnTo>
                    <a:pt x="158" y="95"/>
                  </a:lnTo>
                  <a:lnTo>
                    <a:pt x="160" y="102"/>
                  </a:lnTo>
                  <a:lnTo>
                    <a:pt x="164" y="110"/>
                  </a:lnTo>
                  <a:lnTo>
                    <a:pt x="166" y="123"/>
                  </a:lnTo>
                  <a:lnTo>
                    <a:pt x="162" y="137"/>
                  </a:lnTo>
                  <a:lnTo>
                    <a:pt x="156" y="142"/>
                  </a:lnTo>
                  <a:lnTo>
                    <a:pt x="152" y="148"/>
                  </a:lnTo>
                  <a:lnTo>
                    <a:pt x="143" y="150"/>
                  </a:lnTo>
                  <a:lnTo>
                    <a:pt x="133" y="154"/>
                  </a:lnTo>
                  <a:lnTo>
                    <a:pt x="131" y="142"/>
                  </a:lnTo>
                  <a:lnTo>
                    <a:pt x="128" y="129"/>
                  </a:lnTo>
                  <a:lnTo>
                    <a:pt x="120" y="118"/>
                  </a:lnTo>
                  <a:lnTo>
                    <a:pt x="112" y="108"/>
                  </a:lnTo>
                  <a:lnTo>
                    <a:pt x="101" y="99"/>
                  </a:lnTo>
                  <a:lnTo>
                    <a:pt x="90" y="95"/>
                  </a:lnTo>
                  <a:lnTo>
                    <a:pt x="78" y="93"/>
                  </a:lnTo>
                  <a:lnTo>
                    <a:pt x="67" y="95"/>
                  </a:lnTo>
                  <a:lnTo>
                    <a:pt x="72" y="102"/>
                  </a:lnTo>
                  <a:lnTo>
                    <a:pt x="78" y="114"/>
                  </a:lnTo>
                  <a:lnTo>
                    <a:pt x="80" y="123"/>
                  </a:lnTo>
                  <a:lnTo>
                    <a:pt x="80" y="135"/>
                  </a:lnTo>
                  <a:lnTo>
                    <a:pt x="74" y="142"/>
                  </a:lnTo>
                  <a:lnTo>
                    <a:pt x="67" y="152"/>
                  </a:lnTo>
                  <a:lnTo>
                    <a:pt x="57" y="158"/>
                  </a:lnTo>
                  <a:lnTo>
                    <a:pt x="48" y="165"/>
                  </a:lnTo>
                  <a:lnTo>
                    <a:pt x="34" y="152"/>
                  </a:lnTo>
                  <a:lnTo>
                    <a:pt x="27" y="140"/>
                  </a:lnTo>
                  <a:lnTo>
                    <a:pt x="17" y="127"/>
                  </a:lnTo>
                  <a:lnTo>
                    <a:pt x="12" y="116"/>
                  </a:lnTo>
                  <a:lnTo>
                    <a:pt x="4" y="102"/>
                  </a:lnTo>
                  <a:lnTo>
                    <a:pt x="2" y="89"/>
                  </a:lnTo>
                  <a:lnTo>
                    <a:pt x="0" y="76"/>
                  </a:lnTo>
                  <a:lnTo>
                    <a:pt x="2" y="66"/>
                  </a:lnTo>
                  <a:lnTo>
                    <a:pt x="2" y="55"/>
                  </a:lnTo>
                  <a:lnTo>
                    <a:pt x="8" y="47"/>
                  </a:lnTo>
                  <a:lnTo>
                    <a:pt x="13" y="40"/>
                  </a:lnTo>
                  <a:lnTo>
                    <a:pt x="21" y="34"/>
                  </a:lnTo>
                  <a:lnTo>
                    <a:pt x="31" y="28"/>
                  </a:lnTo>
                  <a:lnTo>
                    <a:pt x="44" y="26"/>
                  </a:lnTo>
                  <a:lnTo>
                    <a:pt x="52" y="26"/>
                  </a:lnTo>
                  <a:lnTo>
                    <a:pt x="59" y="26"/>
                  </a:lnTo>
                  <a:lnTo>
                    <a:pt x="69" y="26"/>
                  </a:lnTo>
                  <a:lnTo>
                    <a:pt x="80" y="30"/>
                  </a:lnTo>
                  <a:lnTo>
                    <a:pt x="74" y="19"/>
                  </a:lnTo>
                  <a:lnTo>
                    <a:pt x="80" y="13"/>
                  </a:lnTo>
                  <a:lnTo>
                    <a:pt x="90" y="7"/>
                  </a:lnTo>
                  <a:lnTo>
                    <a:pt x="99" y="4"/>
                  </a:lnTo>
                  <a:close/>
                </a:path>
              </a:pathLst>
            </a:custGeom>
            <a:solidFill>
              <a:srgbClr val="FFD6C9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98" name="Freeform 101408"/>
            <p:cNvSpPr/>
            <p:nvPr/>
          </p:nvSpPr>
          <p:spPr>
            <a:xfrm>
              <a:off x="3980" y="2556"/>
              <a:ext cx="101" cy="63"/>
            </a:xfrm>
            <a:custGeom>
              <a:avLst/>
              <a:gdLst>
                <a:gd name="txL" fmla="*/ 0 w 201"/>
                <a:gd name="txT" fmla="*/ 0 h 125"/>
                <a:gd name="txR" fmla="*/ 201 w 201"/>
                <a:gd name="txB" fmla="*/ 125 h 125"/>
              </a:gdLst>
              <a:ahLst/>
              <a:cxnLst>
                <a:cxn ang="0">
                  <a:pos x="177" y="0"/>
                </a:cxn>
                <a:cxn ang="0">
                  <a:pos x="186" y="4"/>
                </a:cxn>
                <a:cxn ang="0">
                  <a:pos x="194" y="8"/>
                </a:cxn>
                <a:cxn ang="0">
                  <a:pos x="197" y="11"/>
                </a:cxn>
                <a:cxn ang="0">
                  <a:pos x="201" y="15"/>
                </a:cxn>
                <a:cxn ang="0">
                  <a:pos x="199" y="25"/>
                </a:cxn>
                <a:cxn ang="0">
                  <a:pos x="190" y="36"/>
                </a:cxn>
                <a:cxn ang="0">
                  <a:pos x="182" y="40"/>
                </a:cxn>
                <a:cxn ang="0">
                  <a:pos x="177" y="44"/>
                </a:cxn>
                <a:cxn ang="0">
                  <a:pos x="169" y="47"/>
                </a:cxn>
                <a:cxn ang="0">
                  <a:pos x="161" y="51"/>
                </a:cxn>
                <a:cxn ang="0">
                  <a:pos x="152" y="55"/>
                </a:cxn>
                <a:cxn ang="0">
                  <a:pos x="144" y="59"/>
                </a:cxn>
                <a:cxn ang="0">
                  <a:pos x="135" y="65"/>
                </a:cxn>
                <a:cxn ang="0">
                  <a:pos x="127" y="68"/>
                </a:cxn>
                <a:cxn ang="0">
                  <a:pos x="118" y="70"/>
                </a:cxn>
                <a:cxn ang="0">
                  <a:pos x="110" y="74"/>
                </a:cxn>
                <a:cxn ang="0">
                  <a:pos x="101" y="78"/>
                </a:cxn>
                <a:cxn ang="0">
                  <a:pos x="93" y="82"/>
                </a:cxn>
                <a:cxn ang="0">
                  <a:pos x="80" y="89"/>
                </a:cxn>
                <a:cxn ang="0">
                  <a:pos x="72" y="97"/>
                </a:cxn>
                <a:cxn ang="0">
                  <a:pos x="62" y="99"/>
                </a:cxn>
                <a:cxn ang="0">
                  <a:pos x="53" y="104"/>
                </a:cxn>
                <a:cxn ang="0">
                  <a:pos x="43" y="112"/>
                </a:cxn>
                <a:cxn ang="0">
                  <a:pos x="36" y="118"/>
                </a:cxn>
                <a:cxn ang="0">
                  <a:pos x="26" y="122"/>
                </a:cxn>
                <a:cxn ang="0">
                  <a:pos x="17" y="125"/>
                </a:cxn>
                <a:cxn ang="0">
                  <a:pos x="7" y="122"/>
                </a:cxn>
                <a:cxn ang="0">
                  <a:pos x="0" y="118"/>
                </a:cxn>
                <a:cxn ang="0">
                  <a:pos x="11" y="110"/>
                </a:cxn>
                <a:cxn ang="0">
                  <a:pos x="21" y="104"/>
                </a:cxn>
                <a:cxn ang="0">
                  <a:pos x="34" y="97"/>
                </a:cxn>
                <a:cxn ang="0">
                  <a:pos x="45" y="91"/>
                </a:cxn>
                <a:cxn ang="0">
                  <a:pos x="57" y="82"/>
                </a:cxn>
                <a:cxn ang="0">
                  <a:pos x="70" y="74"/>
                </a:cxn>
                <a:cxn ang="0">
                  <a:pos x="81" y="66"/>
                </a:cxn>
                <a:cxn ang="0">
                  <a:pos x="93" y="59"/>
                </a:cxn>
                <a:cxn ang="0">
                  <a:pos x="104" y="51"/>
                </a:cxn>
                <a:cxn ang="0">
                  <a:pos x="116" y="44"/>
                </a:cxn>
                <a:cxn ang="0">
                  <a:pos x="127" y="36"/>
                </a:cxn>
                <a:cxn ang="0">
                  <a:pos x="139" y="28"/>
                </a:cxn>
                <a:cxn ang="0">
                  <a:pos x="148" y="21"/>
                </a:cxn>
                <a:cxn ang="0">
                  <a:pos x="158" y="13"/>
                </a:cxn>
                <a:cxn ang="0">
                  <a:pos x="167" y="6"/>
                </a:cxn>
                <a:cxn ang="0">
                  <a:pos x="177" y="0"/>
                </a:cxn>
                <a:cxn ang="0">
                  <a:pos x="177" y="0"/>
                </a:cxn>
              </a:cxnLst>
              <a:rect l="txL" t="txT" r="txR" b="txB"/>
              <a:pathLst>
                <a:path w="201" h="125">
                  <a:moveTo>
                    <a:pt x="177" y="0"/>
                  </a:moveTo>
                  <a:lnTo>
                    <a:pt x="186" y="4"/>
                  </a:lnTo>
                  <a:lnTo>
                    <a:pt x="194" y="8"/>
                  </a:lnTo>
                  <a:lnTo>
                    <a:pt x="197" y="11"/>
                  </a:lnTo>
                  <a:lnTo>
                    <a:pt x="201" y="15"/>
                  </a:lnTo>
                  <a:lnTo>
                    <a:pt x="199" y="25"/>
                  </a:lnTo>
                  <a:lnTo>
                    <a:pt x="190" y="36"/>
                  </a:lnTo>
                  <a:lnTo>
                    <a:pt x="182" y="40"/>
                  </a:lnTo>
                  <a:lnTo>
                    <a:pt x="177" y="44"/>
                  </a:lnTo>
                  <a:lnTo>
                    <a:pt x="169" y="47"/>
                  </a:lnTo>
                  <a:lnTo>
                    <a:pt x="161" y="51"/>
                  </a:lnTo>
                  <a:lnTo>
                    <a:pt x="152" y="55"/>
                  </a:lnTo>
                  <a:lnTo>
                    <a:pt x="144" y="59"/>
                  </a:lnTo>
                  <a:lnTo>
                    <a:pt x="135" y="65"/>
                  </a:lnTo>
                  <a:lnTo>
                    <a:pt x="127" y="68"/>
                  </a:lnTo>
                  <a:lnTo>
                    <a:pt x="118" y="70"/>
                  </a:lnTo>
                  <a:lnTo>
                    <a:pt x="110" y="74"/>
                  </a:lnTo>
                  <a:lnTo>
                    <a:pt x="101" y="78"/>
                  </a:lnTo>
                  <a:lnTo>
                    <a:pt x="93" y="82"/>
                  </a:lnTo>
                  <a:lnTo>
                    <a:pt x="80" y="89"/>
                  </a:lnTo>
                  <a:lnTo>
                    <a:pt x="72" y="97"/>
                  </a:lnTo>
                  <a:lnTo>
                    <a:pt x="62" y="99"/>
                  </a:lnTo>
                  <a:lnTo>
                    <a:pt x="53" y="104"/>
                  </a:lnTo>
                  <a:lnTo>
                    <a:pt x="43" y="112"/>
                  </a:lnTo>
                  <a:lnTo>
                    <a:pt x="36" y="118"/>
                  </a:lnTo>
                  <a:lnTo>
                    <a:pt x="26" y="122"/>
                  </a:lnTo>
                  <a:lnTo>
                    <a:pt x="17" y="125"/>
                  </a:lnTo>
                  <a:lnTo>
                    <a:pt x="7" y="122"/>
                  </a:lnTo>
                  <a:lnTo>
                    <a:pt x="0" y="118"/>
                  </a:lnTo>
                  <a:lnTo>
                    <a:pt x="11" y="110"/>
                  </a:lnTo>
                  <a:lnTo>
                    <a:pt x="21" y="104"/>
                  </a:lnTo>
                  <a:lnTo>
                    <a:pt x="34" y="97"/>
                  </a:lnTo>
                  <a:lnTo>
                    <a:pt x="45" y="91"/>
                  </a:lnTo>
                  <a:lnTo>
                    <a:pt x="57" y="82"/>
                  </a:lnTo>
                  <a:lnTo>
                    <a:pt x="70" y="74"/>
                  </a:lnTo>
                  <a:lnTo>
                    <a:pt x="81" y="66"/>
                  </a:lnTo>
                  <a:lnTo>
                    <a:pt x="93" y="59"/>
                  </a:lnTo>
                  <a:lnTo>
                    <a:pt x="104" y="51"/>
                  </a:lnTo>
                  <a:lnTo>
                    <a:pt x="116" y="44"/>
                  </a:lnTo>
                  <a:lnTo>
                    <a:pt x="127" y="36"/>
                  </a:lnTo>
                  <a:lnTo>
                    <a:pt x="139" y="28"/>
                  </a:lnTo>
                  <a:lnTo>
                    <a:pt x="148" y="21"/>
                  </a:lnTo>
                  <a:lnTo>
                    <a:pt x="158" y="13"/>
                  </a:lnTo>
                  <a:lnTo>
                    <a:pt x="167" y="6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899" name="Freeform 101409"/>
            <p:cNvSpPr/>
            <p:nvPr/>
          </p:nvSpPr>
          <p:spPr>
            <a:xfrm>
              <a:off x="3977" y="2563"/>
              <a:ext cx="32" cy="19"/>
            </a:xfrm>
            <a:custGeom>
              <a:avLst/>
              <a:gdLst>
                <a:gd name="txL" fmla="*/ 0 w 65"/>
                <a:gd name="txT" fmla="*/ 0 h 38"/>
                <a:gd name="txR" fmla="*/ 65 w 65"/>
                <a:gd name="txB" fmla="*/ 38 h 38"/>
              </a:gdLst>
              <a:ahLst/>
              <a:cxnLst>
                <a:cxn ang="0">
                  <a:pos x="51" y="0"/>
                </a:cxn>
                <a:cxn ang="0">
                  <a:pos x="59" y="2"/>
                </a:cxn>
                <a:cxn ang="0">
                  <a:pos x="63" y="4"/>
                </a:cxn>
                <a:cxn ang="0">
                  <a:pos x="65" y="8"/>
                </a:cxn>
                <a:cxn ang="0">
                  <a:pos x="65" y="14"/>
                </a:cxn>
                <a:cxn ang="0">
                  <a:pos x="59" y="15"/>
                </a:cxn>
                <a:cxn ang="0">
                  <a:pos x="51" y="19"/>
                </a:cxn>
                <a:cxn ang="0">
                  <a:pos x="42" y="25"/>
                </a:cxn>
                <a:cxn ang="0">
                  <a:pos x="34" y="29"/>
                </a:cxn>
                <a:cxn ang="0">
                  <a:pos x="23" y="31"/>
                </a:cxn>
                <a:cxn ang="0">
                  <a:pos x="13" y="34"/>
                </a:cxn>
                <a:cxn ang="0">
                  <a:pos x="6" y="36"/>
                </a:cxn>
                <a:cxn ang="0">
                  <a:pos x="4" y="38"/>
                </a:cxn>
                <a:cxn ang="0">
                  <a:pos x="0" y="38"/>
                </a:cxn>
                <a:cxn ang="0">
                  <a:pos x="11" y="27"/>
                </a:cxn>
                <a:cxn ang="0">
                  <a:pos x="25" y="19"/>
                </a:cxn>
                <a:cxn ang="0">
                  <a:pos x="38" y="10"/>
                </a:cxn>
                <a:cxn ang="0">
                  <a:pos x="51" y="0"/>
                </a:cxn>
                <a:cxn ang="0">
                  <a:pos x="51" y="0"/>
                </a:cxn>
              </a:cxnLst>
              <a:rect l="txL" t="txT" r="txR" b="txB"/>
              <a:pathLst>
                <a:path w="65" h="38">
                  <a:moveTo>
                    <a:pt x="51" y="0"/>
                  </a:moveTo>
                  <a:lnTo>
                    <a:pt x="59" y="2"/>
                  </a:lnTo>
                  <a:lnTo>
                    <a:pt x="63" y="4"/>
                  </a:lnTo>
                  <a:lnTo>
                    <a:pt x="65" y="8"/>
                  </a:lnTo>
                  <a:lnTo>
                    <a:pt x="65" y="14"/>
                  </a:lnTo>
                  <a:lnTo>
                    <a:pt x="59" y="15"/>
                  </a:lnTo>
                  <a:lnTo>
                    <a:pt x="51" y="19"/>
                  </a:lnTo>
                  <a:lnTo>
                    <a:pt x="42" y="25"/>
                  </a:lnTo>
                  <a:lnTo>
                    <a:pt x="34" y="29"/>
                  </a:lnTo>
                  <a:lnTo>
                    <a:pt x="23" y="31"/>
                  </a:lnTo>
                  <a:lnTo>
                    <a:pt x="13" y="34"/>
                  </a:lnTo>
                  <a:lnTo>
                    <a:pt x="6" y="36"/>
                  </a:lnTo>
                  <a:lnTo>
                    <a:pt x="4" y="38"/>
                  </a:lnTo>
                  <a:lnTo>
                    <a:pt x="0" y="38"/>
                  </a:lnTo>
                  <a:lnTo>
                    <a:pt x="11" y="27"/>
                  </a:lnTo>
                  <a:lnTo>
                    <a:pt x="25" y="19"/>
                  </a:lnTo>
                  <a:lnTo>
                    <a:pt x="38" y="1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00" name="Freeform 101410"/>
            <p:cNvSpPr/>
            <p:nvPr/>
          </p:nvSpPr>
          <p:spPr>
            <a:xfrm>
              <a:off x="4023" y="2574"/>
              <a:ext cx="90" cy="60"/>
            </a:xfrm>
            <a:custGeom>
              <a:avLst/>
              <a:gdLst>
                <a:gd name="txL" fmla="*/ 0 w 181"/>
                <a:gd name="txT" fmla="*/ 0 h 120"/>
                <a:gd name="txR" fmla="*/ 181 w 181"/>
                <a:gd name="txB" fmla="*/ 120 h 120"/>
              </a:gdLst>
              <a:ahLst/>
              <a:cxnLst>
                <a:cxn ang="0">
                  <a:pos x="152" y="0"/>
                </a:cxn>
                <a:cxn ang="0">
                  <a:pos x="164" y="4"/>
                </a:cxn>
                <a:cxn ang="0">
                  <a:pos x="171" y="10"/>
                </a:cxn>
                <a:cxn ang="0">
                  <a:pos x="177" y="13"/>
                </a:cxn>
                <a:cxn ang="0">
                  <a:pos x="181" y="19"/>
                </a:cxn>
                <a:cxn ang="0">
                  <a:pos x="177" y="29"/>
                </a:cxn>
                <a:cxn ang="0">
                  <a:pos x="168" y="38"/>
                </a:cxn>
                <a:cxn ang="0">
                  <a:pos x="162" y="42"/>
                </a:cxn>
                <a:cxn ang="0">
                  <a:pos x="154" y="46"/>
                </a:cxn>
                <a:cxn ang="0">
                  <a:pos x="147" y="49"/>
                </a:cxn>
                <a:cxn ang="0">
                  <a:pos x="139" y="55"/>
                </a:cxn>
                <a:cxn ang="0">
                  <a:pos x="130" y="59"/>
                </a:cxn>
                <a:cxn ang="0">
                  <a:pos x="122" y="63"/>
                </a:cxn>
                <a:cxn ang="0">
                  <a:pos x="112" y="67"/>
                </a:cxn>
                <a:cxn ang="0">
                  <a:pos x="105" y="72"/>
                </a:cxn>
                <a:cxn ang="0">
                  <a:pos x="95" y="76"/>
                </a:cxn>
                <a:cxn ang="0">
                  <a:pos x="86" y="80"/>
                </a:cxn>
                <a:cxn ang="0">
                  <a:pos x="78" y="86"/>
                </a:cxn>
                <a:cxn ang="0">
                  <a:pos x="71" y="91"/>
                </a:cxn>
                <a:cxn ang="0">
                  <a:pos x="57" y="99"/>
                </a:cxn>
                <a:cxn ang="0">
                  <a:pos x="48" y="110"/>
                </a:cxn>
                <a:cxn ang="0">
                  <a:pos x="38" y="118"/>
                </a:cxn>
                <a:cxn ang="0">
                  <a:pos x="25" y="120"/>
                </a:cxn>
                <a:cxn ang="0">
                  <a:pos x="10" y="118"/>
                </a:cxn>
                <a:cxn ang="0">
                  <a:pos x="0" y="110"/>
                </a:cxn>
                <a:cxn ang="0">
                  <a:pos x="8" y="103"/>
                </a:cxn>
                <a:cxn ang="0">
                  <a:pos x="19" y="95"/>
                </a:cxn>
                <a:cxn ang="0">
                  <a:pos x="31" y="87"/>
                </a:cxn>
                <a:cxn ang="0">
                  <a:pos x="42" y="82"/>
                </a:cxn>
                <a:cxn ang="0">
                  <a:pos x="52" y="74"/>
                </a:cxn>
                <a:cxn ang="0">
                  <a:pos x="65" y="68"/>
                </a:cxn>
                <a:cxn ang="0">
                  <a:pos x="74" y="63"/>
                </a:cxn>
                <a:cxn ang="0">
                  <a:pos x="88" y="59"/>
                </a:cxn>
                <a:cxn ang="0">
                  <a:pos x="97" y="51"/>
                </a:cxn>
                <a:cxn ang="0">
                  <a:pos x="107" y="46"/>
                </a:cxn>
                <a:cxn ang="0">
                  <a:pos x="116" y="38"/>
                </a:cxn>
                <a:cxn ang="0">
                  <a:pos x="128" y="32"/>
                </a:cxn>
                <a:cxn ang="0">
                  <a:pos x="133" y="25"/>
                </a:cxn>
                <a:cxn ang="0">
                  <a:pos x="141" y="17"/>
                </a:cxn>
                <a:cxn ang="0">
                  <a:pos x="147" y="8"/>
                </a:cxn>
                <a:cxn ang="0">
                  <a:pos x="152" y="0"/>
                </a:cxn>
                <a:cxn ang="0">
                  <a:pos x="152" y="0"/>
                </a:cxn>
              </a:cxnLst>
              <a:rect l="txL" t="txT" r="txR" b="txB"/>
              <a:pathLst>
                <a:path w="181" h="120">
                  <a:moveTo>
                    <a:pt x="152" y="0"/>
                  </a:moveTo>
                  <a:lnTo>
                    <a:pt x="164" y="4"/>
                  </a:lnTo>
                  <a:lnTo>
                    <a:pt x="171" y="10"/>
                  </a:lnTo>
                  <a:lnTo>
                    <a:pt x="177" y="13"/>
                  </a:lnTo>
                  <a:lnTo>
                    <a:pt x="181" y="19"/>
                  </a:lnTo>
                  <a:lnTo>
                    <a:pt x="177" y="29"/>
                  </a:lnTo>
                  <a:lnTo>
                    <a:pt x="168" y="38"/>
                  </a:lnTo>
                  <a:lnTo>
                    <a:pt x="162" y="42"/>
                  </a:lnTo>
                  <a:lnTo>
                    <a:pt x="154" y="46"/>
                  </a:lnTo>
                  <a:lnTo>
                    <a:pt x="147" y="49"/>
                  </a:lnTo>
                  <a:lnTo>
                    <a:pt x="139" y="55"/>
                  </a:lnTo>
                  <a:lnTo>
                    <a:pt x="130" y="59"/>
                  </a:lnTo>
                  <a:lnTo>
                    <a:pt x="122" y="63"/>
                  </a:lnTo>
                  <a:lnTo>
                    <a:pt x="112" y="67"/>
                  </a:lnTo>
                  <a:lnTo>
                    <a:pt x="105" y="72"/>
                  </a:lnTo>
                  <a:lnTo>
                    <a:pt x="95" y="76"/>
                  </a:lnTo>
                  <a:lnTo>
                    <a:pt x="86" y="80"/>
                  </a:lnTo>
                  <a:lnTo>
                    <a:pt x="78" y="86"/>
                  </a:lnTo>
                  <a:lnTo>
                    <a:pt x="71" y="91"/>
                  </a:lnTo>
                  <a:lnTo>
                    <a:pt x="57" y="99"/>
                  </a:lnTo>
                  <a:lnTo>
                    <a:pt x="48" y="110"/>
                  </a:lnTo>
                  <a:lnTo>
                    <a:pt x="38" y="118"/>
                  </a:lnTo>
                  <a:lnTo>
                    <a:pt x="25" y="120"/>
                  </a:lnTo>
                  <a:lnTo>
                    <a:pt x="10" y="118"/>
                  </a:lnTo>
                  <a:lnTo>
                    <a:pt x="0" y="110"/>
                  </a:lnTo>
                  <a:lnTo>
                    <a:pt x="8" y="103"/>
                  </a:lnTo>
                  <a:lnTo>
                    <a:pt x="19" y="95"/>
                  </a:lnTo>
                  <a:lnTo>
                    <a:pt x="31" y="87"/>
                  </a:lnTo>
                  <a:lnTo>
                    <a:pt x="42" y="82"/>
                  </a:lnTo>
                  <a:lnTo>
                    <a:pt x="52" y="74"/>
                  </a:lnTo>
                  <a:lnTo>
                    <a:pt x="65" y="68"/>
                  </a:lnTo>
                  <a:lnTo>
                    <a:pt x="74" y="63"/>
                  </a:lnTo>
                  <a:lnTo>
                    <a:pt x="88" y="59"/>
                  </a:lnTo>
                  <a:lnTo>
                    <a:pt x="97" y="51"/>
                  </a:lnTo>
                  <a:lnTo>
                    <a:pt x="107" y="46"/>
                  </a:lnTo>
                  <a:lnTo>
                    <a:pt x="116" y="38"/>
                  </a:lnTo>
                  <a:lnTo>
                    <a:pt x="128" y="32"/>
                  </a:lnTo>
                  <a:lnTo>
                    <a:pt x="133" y="25"/>
                  </a:lnTo>
                  <a:lnTo>
                    <a:pt x="141" y="17"/>
                  </a:lnTo>
                  <a:lnTo>
                    <a:pt x="147" y="8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01" name="Freeform 101411"/>
            <p:cNvSpPr/>
            <p:nvPr/>
          </p:nvSpPr>
          <p:spPr>
            <a:xfrm>
              <a:off x="4466" y="2574"/>
              <a:ext cx="19" cy="24"/>
            </a:xfrm>
            <a:custGeom>
              <a:avLst/>
              <a:gdLst>
                <a:gd name="txL" fmla="*/ 0 w 38"/>
                <a:gd name="txT" fmla="*/ 0 h 48"/>
                <a:gd name="txR" fmla="*/ 38 w 38"/>
                <a:gd name="txB" fmla="*/ 48 h 48"/>
              </a:gdLst>
              <a:ahLst/>
              <a:cxnLst>
                <a:cxn ang="0">
                  <a:pos x="25" y="0"/>
                </a:cxn>
                <a:cxn ang="0">
                  <a:pos x="27" y="0"/>
                </a:cxn>
                <a:cxn ang="0">
                  <a:pos x="33" y="0"/>
                </a:cxn>
                <a:cxn ang="0">
                  <a:pos x="27" y="8"/>
                </a:cxn>
                <a:cxn ang="0">
                  <a:pos x="25" y="19"/>
                </a:cxn>
                <a:cxn ang="0">
                  <a:pos x="25" y="23"/>
                </a:cxn>
                <a:cxn ang="0">
                  <a:pos x="27" y="27"/>
                </a:cxn>
                <a:cxn ang="0">
                  <a:pos x="31" y="29"/>
                </a:cxn>
                <a:cxn ang="0">
                  <a:pos x="38" y="29"/>
                </a:cxn>
                <a:cxn ang="0">
                  <a:pos x="31" y="36"/>
                </a:cxn>
                <a:cxn ang="0">
                  <a:pos x="23" y="42"/>
                </a:cxn>
                <a:cxn ang="0">
                  <a:pos x="17" y="44"/>
                </a:cxn>
                <a:cxn ang="0">
                  <a:pos x="14" y="48"/>
                </a:cxn>
                <a:cxn ang="0">
                  <a:pos x="6" y="46"/>
                </a:cxn>
                <a:cxn ang="0">
                  <a:pos x="2" y="42"/>
                </a:cxn>
                <a:cxn ang="0">
                  <a:pos x="0" y="32"/>
                </a:cxn>
                <a:cxn ang="0">
                  <a:pos x="4" y="21"/>
                </a:cxn>
                <a:cxn ang="0">
                  <a:pos x="6" y="13"/>
                </a:cxn>
                <a:cxn ang="0">
                  <a:pos x="12" y="10"/>
                </a:cxn>
                <a:cxn ang="0">
                  <a:pos x="17" y="4"/>
                </a:cxn>
                <a:cxn ang="0">
                  <a:pos x="25" y="0"/>
                </a:cxn>
                <a:cxn ang="0">
                  <a:pos x="25" y="0"/>
                </a:cxn>
              </a:cxnLst>
              <a:rect l="txL" t="txT" r="txR" b="txB"/>
              <a:pathLst>
                <a:path w="38" h="48">
                  <a:moveTo>
                    <a:pt x="25" y="0"/>
                  </a:moveTo>
                  <a:lnTo>
                    <a:pt x="27" y="0"/>
                  </a:lnTo>
                  <a:lnTo>
                    <a:pt x="33" y="0"/>
                  </a:lnTo>
                  <a:lnTo>
                    <a:pt x="27" y="8"/>
                  </a:lnTo>
                  <a:lnTo>
                    <a:pt x="25" y="19"/>
                  </a:lnTo>
                  <a:lnTo>
                    <a:pt x="25" y="23"/>
                  </a:lnTo>
                  <a:lnTo>
                    <a:pt x="27" y="27"/>
                  </a:lnTo>
                  <a:lnTo>
                    <a:pt x="31" y="29"/>
                  </a:lnTo>
                  <a:lnTo>
                    <a:pt x="38" y="29"/>
                  </a:lnTo>
                  <a:lnTo>
                    <a:pt x="31" y="36"/>
                  </a:lnTo>
                  <a:lnTo>
                    <a:pt x="23" y="42"/>
                  </a:lnTo>
                  <a:lnTo>
                    <a:pt x="17" y="44"/>
                  </a:lnTo>
                  <a:lnTo>
                    <a:pt x="14" y="48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0" y="32"/>
                  </a:lnTo>
                  <a:lnTo>
                    <a:pt x="4" y="21"/>
                  </a:lnTo>
                  <a:lnTo>
                    <a:pt x="6" y="13"/>
                  </a:lnTo>
                  <a:lnTo>
                    <a:pt x="12" y="10"/>
                  </a:lnTo>
                  <a:lnTo>
                    <a:pt x="17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02" name="Freeform 101412"/>
            <p:cNvSpPr/>
            <p:nvPr/>
          </p:nvSpPr>
          <p:spPr>
            <a:xfrm>
              <a:off x="4055" y="2592"/>
              <a:ext cx="93" cy="65"/>
            </a:xfrm>
            <a:custGeom>
              <a:avLst/>
              <a:gdLst>
                <a:gd name="txL" fmla="*/ 0 w 186"/>
                <a:gd name="txT" fmla="*/ 0 h 129"/>
                <a:gd name="txR" fmla="*/ 186 w 186"/>
                <a:gd name="txB" fmla="*/ 129 h 129"/>
              </a:gdLst>
              <a:ahLst/>
              <a:cxnLst>
                <a:cxn ang="0">
                  <a:pos x="160" y="0"/>
                </a:cxn>
                <a:cxn ang="0">
                  <a:pos x="165" y="2"/>
                </a:cxn>
                <a:cxn ang="0">
                  <a:pos x="171" y="6"/>
                </a:cxn>
                <a:cxn ang="0">
                  <a:pos x="175" y="10"/>
                </a:cxn>
                <a:cxn ang="0">
                  <a:pos x="181" y="13"/>
                </a:cxn>
                <a:cxn ang="0">
                  <a:pos x="184" y="19"/>
                </a:cxn>
                <a:cxn ang="0">
                  <a:pos x="186" y="27"/>
                </a:cxn>
                <a:cxn ang="0">
                  <a:pos x="182" y="32"/>
                </a:cxn>
                <a:cxn ang="0">
                  <a:pos x="179" y="38"/>
                </a:cxn>
                <a:cxn ang="0">
                  <a:pos x="171" y="46"/>
                </a:cxn>
                <a:cxn ang="0">
                  <a:pos x="162" y="51"/>
                </a:cxn>
                <a:cxn ang="0">
                  <a:pos x="154" y="55"/>
                </a:cxn>
                <a:cxn ang="0">
                  <a:pos x="146" y="59"/>
                </a:cxn>
                <a:cxn ang="0">
                  <a:pos x="139" y="61"/>
                </a:cxn>
                <a:cxn ang="0">
                  <a:pos x="131" y="65"/>
                </a:cxn>
                <a:cxn ang="0">
                  <a:pos x="124" y="69"/>
                </a:cxn>
                <a:cxn ang="0">
                  <a:pos x="116" y="72"/>
                </a:cxn>
                <a:cxn ang="0">
                  <a:pos x="108" y="76"/>
                </a:cxn>
                <a:cxn ang="0">
                  <a:pos x="99" y="82"/>
                </a:cxn>
                <a:cxn ang="0">
                  <a:pos x="91" y="86"/>
                </a:cxn>
                <a:cxn ang="0">
                  <a:pos x="84" y="89"/>
                </a:cxn>
                <a:cxn ang="0">
                  <a:pos x="76" y="93"/>
                </a:cxn>
                <a:cxn ang="0">
                  <a:pos x="70" y="99"/>
                </a:cxn>
                <a:cxn ang="0">
                  <a:pos x="59" y="109"/>
                </a:cxn>
                <a:cxn ang="0">
                  <a:pos x="51" y="120"/>
                </a:cxn>
                <a:cxn ang="0">
                  <a:pos x="38" y="124"/>
                </a:cxn>
                <a:cxn ang="0">
                  <a:pos x="25" y="129"/>
                </a:cxn>
                <a:cxn ang="0">
                  <a:pos x="11" y="129"/>
                </a:cxn>
                <a:cxn ang="0">
                  <a:pos x="0" y="126"/>
                </a:cxn>
                <a:cxn ang="0">
                  <a:pos x="8" y="114"/>
                </a:cxn>
                <a:cxn ang="0">
                  <a:pos x="15" y="105"/>
                </a:cxn>
                <a:cxn ang="0">
                  <a:pos x="25" y="95"/>
                </a:cxn>
                <a:cxn ang="0">
                  <a:pos x="34" y="88"/>
                </a:cxn>
                <a:cxn ang="0">
                  <a:pos x="44" y="78"/>
                </a:cxn>
                <a:cxn ang="0">
                  <a:pos x="53" y="70"/>
                </a:cxn>
                <a:cxn ang="0">
                  <a:pos x="65" y="63"/>
                </a:cxn>
                <a:cxn ang="0">
                  <a:pos x="76" y="57"/>
                </a:cxn>
                <a:cxn ang="0">
                  <a:pos x="85" y="50"/>
                </a:cxn>
                <a:cxn ang="0">
                  <a:pos x="97" y="42"/>
                </a:cxn>
                <a:cxn ang="0">
                  <a:pos x="108" y="36"/>
                </a:cxn>
                <a:cxn ang="0">
                  <a:pos x="118" y="29"/>
                </a:cxn>
                <a:cxn ang="0">
                  <a:pos x="127" y="21"/>
                </a:cxn>
                <a:cxn ang="0">
                  <a:pos x="139" y="13"/>
                </a:cxn>
                <a:cxn ang="0">
                  <a:pos x="148" y="6"/>
                </a:cxn>
                <a:cxn ang="0">
                  <a:pos x="160" y="0"/>
                </a:cxn>
                <a:cxn ang="0">
                  <a:pos x="160" y="0"/>
                </a:cxn>
              </a:cxnLst>
              <a:rect l="txL" t="txT" r="txR" b="txB"/>
              <a:pathLst>
                <a:path w="186" h="129">
                  <a:moveTo>
                    <a:pt x="160" y="0"/>
                  </a:moveTo>
                  <a:lnTo>
                    <a:pt x="165" y="2"/>
                  </a:lnTo>
                  <a:lnTo>
                    <a:pt x="171" y="6"/>
                  </a:lnTo>
                  <a:lnTo>
                    <a:pt x="175" y="10"/>
                  </a:lnTo>
                  <a:lnTo>
                    <a:pt x="181" y="13"/>
                  </a:lnTo>
                  <a:lnTo>
                    <a:pt x="184" y="19"/>
                  </a:lnTo>
                  <a:lnTo>
                    <a:pt x="186" y="27"/>
                  </a:lnTo>
                  <a:lnTo>
                    <a:pt x="182" y="32"/>
                  </a:lnTo>
                  <a:lnTo>
                    <a:pt x="179" y="38"/>
                  </a:lnTo>
                  <a:lnTo>
                    <a:pt x="171" y="46"/>
                  </a:lnTo>
                  <a:lnTo>
                    <a:pt x="162" y="51"/>
                  </a:lnTo>
                  <a:lnTo>
                    <a:pt x="154" y="55"/>
                  </a:lnTo>
                  <a:lnTo>
                    <a:pt x="146" y="59"/>
                  </a:lnTo>
                  <a:lnTo>
                    <a:pt x="139" y="61"/>
                  </a:lnTo>
                  <a:lnTo>
                    <a:pt x="131" y="65"/>
                  </a:lnTo>
                  <a:lnTo>
                    <a:pt x="124" y="69"/>
                  </a:lnTo>
                  <a:lnTo>
                    <a:pt x="116" y="72"/>
                  </a:lnTo>
                  <a:lnTo>
                    <a:pt x="108" y="76"/>
                  </a:lnTo>
                  <a:lnTo>
                    <a:pt x="99" y="82"/>
                  </a:lnTo>
                  <a:lnTo>
                    <a:pt x="91" y="86"/>
                  </a:lnTo>
                  <a:lnTo>
                    <a:pt x="84" y="89"/>
                  </a:lnTo>
                  <a:lnTo>
                    <a:pt x="76" y="93"/>
                  </a:lnTo>
                  <a:lnTo>
                    <a:pt x="70" y="99"/>
                  </a:lnTo>
                  <a:lnTo>
                    <a:pt x="59" y="109"/>
                  </a:lnTo>
                  <a:lnTo>
                    <a:pt x="51" y="120"/>
                  </a:lnTo>
                  <a:lnTo>
                    <a:pt x="38" y="124"/>
                  </a:lnTo>
                  <a:lnTo>
                    <a:pt x="25" y="129"/>
                  </a:lnTo>
                  <a:lnTo>
                    <a:pt x="11" y="129"/>
                  </a:lnTo>
                  <a:lnTo>
                    <a:pt x="0" y="126"/>
                  </a:lnTo>
                  <a:lnTo>
                    <a:pt x="8" y="114"/>
                  </a:lnTo>
                  <a:lnTo>
                    <a:pt x="15" y="105"/>
                  </a:lnTo>
                  <a:lnTo>
                    <a:pt x="25" y="95"/>
                  </a:lnTo>
                  <a:lnTo>
                    <a:pt x="34" y="88"/>
                  </a:lnTo>
                  <a:lnTo>
                    <a:pt x="44" y="78"/>
                  </a:lnTo>
                  <a:lnTo>
                    <a:pt x="53" y="70"/>
                  </a:lnTo>
                  <a:lnTo>
                    <a:pt x="65" y="63"/>
                  </a:lnTo>
                  <a:lnTo>
                    <a:pt x="76" y="57"/>
                  </a:lnTo>
                  <a:lnTo>
                    <a:pt x="85" y="50"/>
                  </a:lnTo>
                  <a:lnTo>
                    <a:pt x="97" y="42"/>
                  </a:lnTo>
                  <a:lnTo>
                    <a:pt x="108" y="36"/>
                  </a:lnTo>
                  <a:lnTo>
                    <a:pt x="118" y="29"/>
                  </a:lnTo>
                  <a:lnTo>
                    <a:pt x="127" y="21"/>
                  </a:lnTo>
                  <a:lnTo>
                    <a:pt x="139" y="13"/>
                  </a:lnTo>
                  <a:lnTo>
                    <a:pt x="148" y="6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03" name="Freeform 101413"/>
            <p:cNvSpPr/>
            <p:nvPr/>
          </p:nvSpPr>
          <p:spPr>
            <a:xfrm>
              <a:off x="4091" y="2610"/>
              <a:ext cx="101" cy="70"/>
            </a:xfrm>
            <a:custGeom>
              <a:avLst/>
              <a:gdLst>
                <a:gd name="txL" fmla="*/ 0 w 202"/>
                <a:gd name="txT" fmla="*/ 0 h 139"/>
                <a:gd name="txR" fmla="*/ 202 w 202"/>
                <a:gd name="txB" fmla="*/ 139 h 139"/>
              </a:gdLst>
              <a:ahLst/>
              <a:cxnLst>
                <a:cxn ang="0">
                  <a:pos x="160" y="0"/>
                </a:cxn>
                <a:cxn ang="0">
                  <a:pos x="169" y="0"/>
                </a:cxn>
                <a:cxn ang="0">
                  <a:pos x="179" y="2"/>
                </a:cxn>
                <a:cxn ang="0">
                  <a:pos x="185" y="4"/>
                </a:cxn>
                <a:cxn ang="0">
                  <a:pos x="192" y="6"/>
                </a:cxn>
                <a:cxn ang="0">
                  <a:pos x="198" y="12"/>
                </a:cxn>
                <a:cxn ang="0">
                  <a:pos x="202" y="19"/>
                </a:cxn>
                <a:cxn ang="0">
                  <a:pos x="196" y="23"/>
                </a:cxn>
                <a:cxn ang="0">
                  <a:pos x="192" y="31"/>
                </a:cxn>
                <a:cxn ang="0">
                  <a:pos x="183" y="38"/>
                </a:cxn>
                <a:cxn ang="0">
                  <a:pos x="171" y="48"/>
                </a:cxn>
                <a:cxn ang="0">
                  <a:pos x="166" y="52"/>
                </a:cxn>
                <a:cxn ang="0">
                  <a:pos x="158" y="55"/>
                </a:cxn>
                <a:cxn ang="0">
                  <a:pos x="150" y="59"/>
                </a:cxn>
                <a:cxn ang="0">
                  <a:pos x="143" y="63"/>
                </a:cxn>
                <a:cxn ang="0">
                  <a:pos x="129" y="73"/>
                </a:cxn>
                <a:cxn ang="0">
                  <a:pos x="116" y="82"/>
                </a:cxn>
                <a:cxn ang="0">
                  <a:pos x="107" y="86"/>
                </a:cxn>
                <a:cxn ang="0">
                  <a:pos x="99" y="90"/>
                </a:cxn>
                <a:cxn ang="0">
                  <a:pos x="93" y="95"/>
                </a:cxn>
                <a:cxn ang="0">
                  <a:pos x="90" y="99"/>
                </a:cxn>
                <a:cxn ang="0">
                  <a:pos x="78" y="109"/>
                </a:cxn>
                <a:cxn ang="0">
                  <a:pos x="71" y="120"/>
                </a:cxn>
                <a:cxn ang="0">
                  <a:pos x="63" y="124"/>
                </a:cxn>
                <a:cxn ang="0">
                  <a:pos x="53" y="130"/>
                </a:cxn>
                <a:cxn ang="0">
                  <a:pos x="44" y="133"/>
                </a:cxn>
                <a:cxn ang="0">
                  <a:pos x="36" y="137"/>
                </a:cxn>
                <a:cxn ang="0">
                  <a:pos x="27" y="137"/>
                </a:cxn>
                <a:cxn ang="0">
                  <a:pos x="17" y="139"/>
                </a:cxn>
                <a:cxn ang="0">
                  <a:pos x="8" y="137"/>
                </a:cxn>
                <a:cxn ang="0">
                  <a:pos x="0" y="135"/>
                </a:cxn>
                <a:cxn ang="0">
                  <a:pos x="2" y="126"/>
                </a:cxn>
                <a:cxn ang="0">
                  <a:pos x="8" y="118"/>
                </a:cxn>
                <a:cxn ang="0">
                  <a:pos x="13" y="111"/>
                </a:cxn>
                <a:cxn ang="0">
                  <a:pos x="19" y="103"/>
                </a:cxn>
                <a:cxn ang="0">
                  <a:pos x="27" y="95"/>
                </a:cxn>
                <a:cxn ang="0">
                  <a:pos x="33" y="90"/>
                </a:cxn>
                <a:cxn ang="0">
                  <a:pos x="40" y="86"/>
                </a:cxn>
                <a:cxn ang="0">
                  <a:pos x="50" y="82"/>
                </a:cxn>
                <a:cxn ang="0">
                  <a:pos x="55" y="74"/>
                </a:cxn>
                <a:cxn ang="0">
                  <a:pos x="63" y="69"/>
                </a:cxn>
                <a:cxn ang="0">
                  <a:pos x="71" y="63"/>
                </a:cxn>
                <a:cxn ang="0">
                  <a:pos x="80" y="59"/>
                </a:cxn>
                <a:cxn ang="0">
                  <a:pos x="88" y="53"/>
                </a:cxn>
                <a:cxn ang="0">
                  <a:pos x="95" y="50"/>
                </a:cxn>
                <a:cxn ang="0">
                  <a:pos x="103" y="46"/>
                </a:cxn>
                <a:cxn ang="0">
                  <a:pos x="110" y="40"/>
                </a:cxn>
                <a:cxn ang="0">
                  <a:pos x="126" y="31"/>
                </a:cxn>
                <a:cxn ang="0">
                  <a:pos x="139" y="21"/>
                </a:cxn>
                <a:cxn ang="0">
                  <a:pos x="148" y="10"/>
                </a:cxn>
                <a:cxn ang="0">
                  <a:pos x="160" y="0"/>
                </a:cxn>
                <a:cxn ang="0">
                  <a:pos x="160" y="0"/>
                </a:cxn>
              </a:cxnLst>
              <a:rect l="txL" t="txT" r="txR" b="txB"/>
              <a:pathLst>
                <a:path w="202" h="139">
                  <a:moveTo>
                    <a:pt x="160" y="0"/>
                  </a:moveTo>
                  <a:lnTo>
                    <a:pt x="169" y="0"/>
                  </a:lnTo>
                  <a:lnTo>
                    <a:pt x="179" y="2"/>
                  </a:lnTo>
                  <a:lnTo>
                    <a:pt x="185" y="4"/>
                  </a:lnTo>
                  <a:lnTo>
                    <a:pt x="192" y="6"/>
                  </a:lnTo>
                  <a:lnTo>
                    <a:pt x="198" y="12"/>
                  </a:lnTo>
                  <a:lnTo>
                    <a:pt x="202" y="19"/>
                  </a:lnTo>
                  <a:lnTo>
                    <a:pt x="196" y="23"/>
                  </a:lnTo>
                  <a:lnTo>
                    <a:pt x="192" y="31"/>
                  </a:lnTo>
                  <a:lnTo>
                    <a:pt x="183" y="38"/>
                  </a:lnTo>
                  <a:lnTo>
                    <a:pt x="171" y="48"/>
                  </a:lnTo>
                  <a:lnTo>
                    <a:pt x="166" y="52"/>
                  </a:lnTo>
                  <a:lnTo>
                    <a:pt x="158" y="55"/>
                  </a:lnTo>
                  <a:lnTo>
                    <a:pt x="150" y="59"/>
                  </a:lnTo>
                  <a:lnTo>
                    <a:pt x="143" y="63"/>
                  </a:lnTo>
                  <a:lnTo>
                    <a:pt x="129" y="73"/>
                  </a:lnTo>
                  <a:lnTo>
                    <a:pt x="116" y="82"/>
                  </a:lnTo>
                  <a:lnTo>
                    <a:pt x="107" y="86"/>
                  </a:lnTo>
                  <a:lnTo>
                    <a:pt x="99" y="90"/>
                  </a:lnTo>
                  <a:lnTo>
                    <a:pt x="93" y="95"/>
                  </a:lnTo>
                  <a:lnTo>
                    <a:pt x="90" y="99"/>
                  </a:lnTo>
                  <a:lnTo>
                    <a:pt x="78" y="109"/>
                  </a:lnTo>
                  <a:lnTo>
                    <a:pt x="71" y="120"/>
                  </a:lnTo>
                  <a:lnTo>
                    <a:pt x="63" y="124"/>
                  </a:lnTo>
                  <a:lnTo>
                    <a:pt x="53" y="130"/>
                  </a:lnTo>
                  <a:lnTo>
                    <a:pt x="44" y="133"/>
                  </a:lnTo>
                  <a:lnTo>
                    <a:pt x="36" y="137"/>
                  </a:lnTo>
                  <a:lnTo>
                    <a:pt x="27" y="137"/>
                  </a:lnTo>
                  <a:lnTo>
                    <a:pt x="17" y="139"/>
                  </a:lnTo>
                  <a:lnTo>
                    <a:pt x="8" y="137"/>
                  </a:lnTo>
                  <a:lnTo>
                    <a:pt x="0" y="135"/>
                  </a:lnTo>
                  <a:lnTo>
                    <a:pt x="2" y="126"/>
                  </a:lnTo>
                  <a:lnTo>
                    <a:pt x="8" y="118"/>
                  </a:lnTo>
                  <a:lnTo>
                    <a:pt x="13" y="111"/>
                  </a:lnTo>
                  <a:lnTo>
                    <a:pt x="19" y="103"/>
                  </a:lnTo>
                  <a:lnTo>
                    <a:pt x="27" y="95"/>
                  </a:lnTo>
                  <a:lnTo>
                    <a:pt x="33" y="90"/>
                  </a:lnTo>
                  <a:lnTo>
                    <a:pt x="40" y="86"/>
                  </a:lnTo>
                  <a:lnTo>
                    <a:pt x="50" y="82"/>
                  </a:lnTo>
                  <a:lnTo>
                    <a:pt x="55" y="74"/>
                  </a:lnTo>
                  <a:lnTo>
                    <a:pt x="63" y="69"/>
                  </a:lnTo>
                  <a:lnTo>
                    <a:pt x="71" y="63"/>
                  </a:lnTo>
                  <a:lnTo>
                    <a:pt x="80" y="59"/>
                  </a:lnTo>
                  <a:lnTo>
                    <a:pt x="88" y="53"/>
                  </a:lnTo>
                  <a:lnTo>
                    <a:pt x="95" y="50"/>
                  </a:lnTo>
                  <a:lnTo>
                    <a:pt x="103" y="46"/>
                  </a:lnTo>
                  <a:lnTo>
                    <a:pt x="110" y="40"/>
                  </a:lnTo>
                  <a:lnTo>
                    <a:pt x="126" y="31"/>
                  </a:lnTo>
                  <a:lnTo>
                    <a:pt x="139" y="21"/>
                  </a:lnTo>
                  <a:lnTo>
                    <a:pt x="148" y="1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04" name="Freeform 101414"/>
            <p:cNvSpPr/>
            <p:nvPr/>
          </p:nvSpPr>
          <p:spPr>
            <a:xfrm>
              <a:off x="4136" y="2624"/>
              <a:ext cx="91" cy="78"/>
            </a:xfrm>
            <a:custGeom>
              <a:avLst/>
              <a:gdLst>
                <a:gd name="txL" fmla="*/ 0 w 182"/>
                <a:gd name="txT" fmla="*/ 0 h 156"/>
                <a:gd name="txR" fmla="*/ 182 w 182"/>
                <a:gd name="txB" fmla="*/ 156 h 156"/>
              </a:gdLst>
              <a:ahLst/>
              <a:cxnLst>
                <a:cxn ang="0">
                  <a:pos x="140" y="0"/>
                </a:cxn>
                <a:cxn ang="0">
                  <a:pos x="148" y="2"/>
                </a:cxn>
                <a:cxn ang="0">
                  <a:pos x="155" y="4"/>
                </a:cxn>
                <a:cxn ang="0">
                  <a:pos x="161" y="5"/>
                </a:cxn>
                <a:cxn ang="0">
                  <a:pos x="169" y="9"/>
                </a:cxn>
                <a:cxn ang="0">
                  <a:pos x="176" y="15"/>
                </a:cxn>
                <a:cxn ang="0">
                  <a:pos x="182" y="23"/>
                </a:cxn>
                <a:cxn ang="0">
                  <a:pos x="182" y="30"/>
                </a:cxn>
                <a:cxn ang="0">
                  <a:pos x="178" y="38"/>
                </a:cxn>
                <a:cxn ang="0">
                  <a:pos x="173" y="45"/>
                </a:cxn>
                <a:cxn ang="0">
                  <a:pos x="167" y="55"/>
                </a:cxn>
                <a:cxn ang="0">
                  <a:pos x="159" y="61"/>
                </a:cxn>
                <a:cxn ang="0">
                  <a:pos x="152" y="66"/>
                </a:cxn>
                <a:cxn ang="0">
                  <a:pos x="142" y="72"/>
                </a:cxn>
                <a:cxn ang="0">
                  <a:pos x="133" y="80"/>
                </a:cxn>
                <a:cxn ang="0">
                  <a:pos x="121" y="83"/>
                </a:cxn>
                <a:cxn ang="0">
                  <a:pos x="112" y="91"/>
                </a:cxn>
                <a:cxn ang="0">
                  <a:pos x="102" y="97"/>
                </a:cxn>
                <a:cxn ang="0">
                  <a:pos x="93" y="104"/>
                </a:cxn>
                <a:cxn ang="0">
                  <a:pos x="81" y="110"/>
                </a:cxn>
                <a:cxn ang="0">
                  <a:pos x="72" y="116"/>
                </a:cxn>
                <a:cxn ang="0">
                  <a:pos x="62" y="123"/>
                </a:cxn>
                <a:cxn ang="0">
                  <a:pos x="53" y="129"/>
                </a:cxn>
                <a:cxn ang="0">
                  <a:pos x="43" y="135"/>
                </a:cxn>
                <a:cxn ang="0">
                  <a:pos x="38" y="142"/>
                </a:cxn>
                <a:cxn ang="0">
                  <a:pos x="30" y="148"/>
                </a:cxn>
                <a:cxn ang="0">
                  <a:pos x="26" y="156"/>
                </a:cxn>
                <a:cxn ang="0">
                  <a:pos x="20" y="150"/>
                </a:cxn>
                <a:cxn ang="0">
                  <a:pos x="15" y="148"/>
                </a:cxn>
                <a:cxn ang="0">
                  <a:pos x="7" y="146"/>
                </a:cxn>
                <a:cxn ang="0">
                  <a:pos x="0" y="146"/>
                </a:cxn>
                <a:cxn ang="0">
                  <a:pos x="1" y="137"/>
                </a:cxn>
                <a:cxn ang="0">
                  <a:pos x="7" y="129"/>
                </a:cxn>
                <a:cxn ang="0">
                  <a:pos x="11" y="120"/>
                </a:cxn>
                <a:cxn ang="0">
                  <a:pos x="19" y="114"/>
                </a:cxn>
                <a:cxn ang="0">
                  <a:pos x="26" y="106"/>
                </a:cxn>
                <a:cxn ang="0">
                  <a:pos x="34" y="102"/>
                </a:cxn>
                <a:cxn ang="0">
                  <a:pos x="43" y="95"/>
                </a:cxn>
                <a:cxn ang="0">
                  <a:pos x="53" y="91"/>
                </a:cxn>
                <a:cxn ang="0">
                  <a:pos x="60" y="83"/>
                </a:cxn>
                <a:cxn ang="0">
                  <a:pos x="70" y="80"/>
                </a:cxn>
                <a:cxn ang="0">
                  <a:pos x="79" y="74"/>
                </a:cxn>
                <a:cxn ang="0">
                  <a:pos x="89" y="70"/>
                </a:cxn>
                <a:cxn ang="0">
                  <a:pos x="97" y="64"/>
                </a:cxn>
                <a:cxn ang="0">
                  <a:pos x="106" y="59"/>
                </a:cxn>
                <a:cxn ang="0">
                  <a:pos x="114" y="53"/>
                </a:cxn>
                <a:cxn ang="0">
                  <a:pos x="121" y="47"/>
                </a:cxn>
                <a:cxn ang="0">
                  <a:pos x="129" y="36"/>
                </a:cxn>
                <a:cxn ang="0">
                  <a:pos x="136" y="24"/>
                </a:cxn>
                <a:cxn ang="0">
                  <a:pos x="140" y="11"/>
                </a:cxn>
                <a:cxn ang="0">
                  <a:pos x="140" y="0"/>
                </a:cxn>
                <a:cxn ang="0">
                  <a:pos x="140" y="0"/>
                </a:cxn>
              </a:cxnLst>
              <a:rect l="txL" t="txT" r="txR" b="txB"/>
              <a:pathLst>
                <a:path w="182" h="156">
                  <a:moveTo>
                    <a:pt x="140" y="0"/>
                  </a:moveTo>
                  <a:lnTo>
                    <a:pt x="148" y="2"/>
                  </a:lnTo>
                  <a:lnTo>
                    <a:pt x="155" y="4"/>
                  </a:lnTo>
                  <a:lnTo>
                    <a:pt x="161" y="5"/>
                  </a:lnTo>
                  <a:lnTo>
                    <a:pt x="169" y="9"/>
                  </a:lnTo>
                  <a:lnTo>
                    <a:pt x="176" y="15"/>
                  </a:lnTo>
                  <a:lnTo>
                    <a:pt x="182" y="23"/>
                  </a:lnTo>
                  <a:lnTo>
                    <a:pt x="182" y="30"/>
                  </a:lnTo>
                  <a:lnTo>
                    <a:pt x="178" y="38"/>
                  </a:lnTo>
                  <a:lnTo>
                    <a:pt x="173" y="45"/>
                  </a:lnTo>
                  <a:lnTo>
                    <a:pt x="167" y="55"/>
                  </a:lnTo>
                  <a:lnTo>
                    <a:pt x="159" y="61"/>
                  </a:lnTo>
                  <a:lnTo>
                    <a:pt x="152" y="66"/>
                  </a:lnTo>
                  <a:lnTo>
                    <a:pt x="142" y="72"/>
                  </a:lnTo>
                  <a:lnTo>
                    <a:pt x="133" y="80"/>
                  </a:lnTo>
                  <a:lnTo>
                    <a:pt x="121" y="83"/>
                  </a:lnTo>
                  <a:lnTo>
                    <a:pt x="112" y="91"/>
                  </a:lnTo>
                  <a:lnTo>
                    <a:pt x="102" y="97"/>
                  </a:lnTo>
                  <a:lnTo>
                    <a:pt x="93" y="104"/>
                  </a:lnTo>
                  <a:lnTo>
                    <a:pt x="81" y="110"/>
                  </a:lnTo>
                  <a:lnTo>
                    <a:pt x="72" y="116"/>
                  </a:lnTo>
                  <a:lnTo>
                    <a:pt x="62" y="123"/>
                  </a:lnTo>
                  <a:lnTo>
                    <a:pt x="53" y="129"/>
                  </a:lnTo>
                  <a:lnTo>
                    <a:pt x="43" y="135"/>
                  </a:lnTo>
                  <a:lnTo>
                    <a:pt x="38" y="142"/>
                  </a:lnTo>
                  <a:lnTo>
                    <a:pt x="30" y="148"/>
                  </a:lnTo>
                  <a:lnTo>
                    <a:pt x="26" y="156"/>
                  </a:lnTo>
                  <a:lnTo>
                    <a:pt x="20" y="150"/>
                  </a:lnTo>
                  <a:lnTo>
                    <a:pt x="15" y="148"/>
                  </a:lnTo>
                  <a:lnTo>
                    <a:pt x="7" y="146"/>
                  </a:lnTo>
                  <a:lnTo>
                    <a:pt x="0" y="146"/>
                  </a:lnTo>
                  <a:lnTo>
                    <a:pt x="1" y="137"/>
                  </a:lnTo>
                  <a:lnTo>
                    <a:pt x="7" y="129"/>
                  </a:lnTo>
                  <a:lnTo>
                    <a:pt x="11" y="120"/>
                  </a:lnTo>
                  <a:lnTo>
                    <a:pt x="19" y="114"/>
                  </a:lnTo>
                  <a:lnTo>
                    <a:pt x="26" y="106"/>
                  </a:lnTo>
                  <a:lnTo>
                    <a:pt x="34" y="102"/>
                  </a:lnTo>
                  <a:lnTo>
                    <a:pt x="43" y="95"/>
                  </a:lnTo>
                  <a:lnTo>
                    <a:pt x="53" y="91"/>
                  </a:lnTo>
                  <a:lnTo>
                    <a:pt x="60" y="83"/>
                  </a:lnTo>
                  <a:lnTo>
                    <a:pt x="70" y="80"/>
                  </a:lnTo>
                  <a:lnTo>
                    <a:pt x="79" y="74"/>
                  </a:lnTo>
                  <a:lnTo>
                    <a:pt x="89" y="70"/>
                  </a:lnTo>
                  <a:lnTo>
                    <a:pt x="97" y="64"/>
                  </a:lnTo>
                  <a:lnTo>
                    <a:pt x="106" y="59"/>
                  </a:lnTo>
                  <a:lnTo>
                    <a:pt x="114" y="53"/>
                  </a:lnTo>
                  <a:lnTo>
                    <a:pt x="121" y="47"/>
                  </a:lnTo>
                  <a:lnTo>
                    <a:pt x="129" y="36"/>
                  </a:lnTo>
                  <a:lnTo>
                    <a:pt x="136" y="24"/>
                  </a:lnTo>
                  <a:lnTo>
                    <a:pt x="140" y="11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05" name="Freeform 101415"/>
            <p:cNvSpPr/>
            <p:nvPr/>
          </p:nvSpPr>
          <p:spPr>
            <a:xfrm>
              <a:off x="3853" y="2670"/>
              <a:ext cx="26" cy="24"/>
            </a:xfrm>
            <a:custGeom>
              <a:avLst/>
              <a:gdLst>
                <a:gd name="txL" fmla="*/ 0 w 51"/>
                <a:gd name="txT" fmla="*/ 0 h 48"/>
                <a:gd name="txR" fmla="*/ 51 w 51"/>
                <a:gd name="txB" fmla="*/ 48 h 48"/>
              </a:gdLst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17" y="8"/>
                </a:cxn>
                <a:cxn ang="0">
                  <a:pos x="25" y="15"/>
                </a:cxn>
                <a:cxn ang="0">
                  <a:pos x="34" y="23"/>
                </a:cxn>
                <a:cxn ang="0">
                  <a:pos x="44" y="32"/>
                </a:cxn>
                <a:cxn ang="0">
                  <a:pos x="51" y="48"/>
                </a:cxn>
                <a:cxn ang="0">
                  <a:pos x="42" y="42"/>
                </a:cxn>
                <a:cxn ang="0">
                  <a:pos x="30" y="36"/>
                </a:cxn>
                <a:cxn ang="0">
                  <a:pos x="21" y="29"/>
                </a:cxn>
                <a:cxn ang="0">
                  <a:pos x="9" y="23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1" h="48">
                  <a:moveTo>
                    <a:pt x="0" y="0"/>
                  </a:moveTo>
                  <a:lnTo>
                    <a:pt x="7" y="2"/>
                  </a:lnTo>
                  <a:lnTo>
                    <a:pt x="17" y="8"/>
                  </a:lnTo>
                  <a:lnTo>
                    <a:pt x="25" y="15"/>
                  </a:lnTo>
                  <a:lnTo>
                    <a:pt x="34" y="23"/>
                  </a:lnTo>
                  <a:lnTo>
                    <a:pt x="44" y="32"/>
                  </a:lnTo>
                  <a:lnTo>
                    <a:pt x="51" y="48"/>
                  </a:lnTo>
                  <a:lnTo>
                    <a:pt x="42" y="42"/>
                  </a:lnTo>
                  <a:lnTo>
                    <a:pt x="30" y="36"/>
                  </a:lnTo>
                  <a:lnTo>
                    <a:pt x="21" y="29"/>
                  </a:lnTo>
                  <a:lnTo>
                    <a:pt x="9" y="23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06" name="Freeform 101416"/>
            <p:cNvSpPr/>
            <p:nvPr/>
          </p:nvSpPr>
          <p:spPr>
            <a:xfrm>
              <a:off x="3816" y="2670"/>
              <a:ext cx="808" cy="1065"/>
            </a:xfrm>
            <a:custGeom>
              <a:avLst/>
              <a:gdLst>
                <a:gd name="txL" fmla="*/ 0 w 1616"/>
                <a:gd name="txT" fmla="*/ 0 h 2129"/>
                <a:gd name="txR" fmla="*/ 1616 w 1616"/>
                <a:gd name="txB" fmla="*/ 2129 h 2129"/>
              </a:gdLst>
              <a:ahLst/>
              <a:cxnLst>
                <a:cxn ang="0">
                  <a:pos x="1584" y="143"/>
                </a:cxn>
                <a:cxn ang="0">
                  <a:pos x="1595" y="338"/>
                </a:cxn>
                <a:cxn ang="0">
                  <a:pos x="1597" y="538"/>
                </a:cxn>
                <a:cxn ang="0">
                  <a:pos x="1608" y="736"/>
                </a:cxn>
                <a:cxn ang="0">
                  <a:pos x="1614" y="812"/>
                </a:cxn>
                <a:cxn ang="0">
                  <a:pos x="1608" y="844"/>
                </a:cxn>
                <a:cxn ang="0">
                  <a:pos x="1547" y="831"/>
                </a:cxn>
                <a:cxn ang="0">
                  <a:pos x="1468" y="783"/>
                </a:cxn>
                <a:cxn ang="0">
                  <a:pos x="1393" y="722"/>
                </a:cxn>
                <a:cxn ang="0">
                  <a:pos x="1334" y="654"/>
                </a:cxn>
                <a:cxn ang="0">
                  <a:pos x="1315" y="568"/>
                </a:cxn>
                <a:cxn ang="0">
                  <a:pos x="1272" y="502"/>
                </a:cxn>
                <a:cxn ang="0">
                  <a:pos x="1199" y="468"/>
                </a:cxn>
                <a:cxn ang="0">
                  <a:pos x="1120" y="481"/>
                </a:cxn>
                <a:cxn ang="0">
                  <a:pos x="916" y="534"/>
                </a:cxn>
                <a:cxn ang="0">
                  <a:pos x="718" y="683"/>
                </a:cxn>
                <a:cxn ang="0">
                  <a:pos x="591" y="894"/>
                </a:cxn>
                <a:cxn ang="0">
                  <a:pos x="553" y="1143"/>
                </a:cxn>
                <a:cxn ang="0">
                  <a:pos x="561" y="1310"/>
                </a:cxn>
                <a:cxn ang="0">
                  <a:pos x="574" y="1449"/>
                </a:cxn>
                <a:cxn ang="0">
                  <a:pos x="583" y="1584"/>
                </a:cxn>
                <a:cxn ang="0">
                  <a:pos x="574" y="1713"/>
                </a:cxn>
                <a:cxn ang="0">
                  <a:pos x="473" y="1812"/>
                </a:cxn>
                <a:cxn ang="0">
                  <a:pos x="344" y="1903"/>
                </a:cxn>
                <a:cxn ang="0">
                  <a:pos x="216" y="1998"/>
                </a:cxn>
                <a:cxn ang="0">
                  <a:pos x="102" y="2103"/>
                </a:cxn>
                <a:cxn ang="0">
                  <a:pos x="57" y="2101"/>
                </a:cxn>
                <a:cxn ang="0">
                  <a:pos x="49" y="2059"/>
                </a:cxn>
                <a:cxn ang="0">
                  <a:pos x="49" y="2013"/>
                </a:cxn>
                <a:cxn ang="0">
                  <a:pos x="40" y="1966"/>
                </a:cxn>
                <a:cxn ang="0">
                  <a:pos x="24" y="1780"/>
                </a:cxn>
                <a:cxn ang="0">
                  <a:pos x="13" y="1548"/>
                </a:cxn>
                <a:cxn ang="0">
                  <a:pos x="2" y="1316"/>
                </a:cxn>
                <a:cxn ang="0">
                  <a:pos x="5" y="1089"/>
                </a:cxn>
                <a:cxn ang="0">
                  <a:pos x="80" y="977"/>
                </a:cxn>
                <a:cxn ang="0">
                  <a:pos x="182" y="911"/>
                </a:cxn>
                <a:cxn ang="0">
                  <a:pos x="283" y="848"/>
                </a:cxn>
                <a:cxn ang="0">
                  <a:pos x="386" y="781"/>
                </a:cxn>
                <a:cxn ang="0">
                  <a:pos x="524" y="690"/>
                </a:cxn>
                <a:cxn ang="0">
                  <a:pos x="677" y="586"/>
                </a:cxn>
                <a:cxn ang="0">
                  <a:pos x="827" y="483"/>
                </a:cxn>
                <a:cxn ang="0">
                  <a:pos x="979" y="392"/>
                </a:cxn>
                <a:cxn ang="0">
                  <a:pos x="1089" y="310"/>
                </a:cxn>
                <a:cxn ang="0">
                  <a:pos x="1198" y="241"/>
                </a:cxn>
                <a:cxn ang="0">
                  <a:pos x="1308" y="177"/>
                </a:cxn>
                <a:cxn ang="0">
                  <a:pos x="1414" y="107"/>
                </a:cxn>
                <a:cxn ang="0">
                  <a:pos x="1437" y="108"/>
                </a:cxn>
                <a:cxn ang="0">
                  <a:pos x="1410" y="141"/>
                </a:cxn>
                <a:cxn ang="0">
                  <a:pos x="1371" y="167"/>
                </a:cxn>
                <a:cxn ang="0">
                  <a:pos x="1338" y="190"/>
                </a:cxn>
                <a:cxn ang="0">
                  <a:pos x="1344" y="202"/>
                </a:cxn>
                <a:cxn ang="0">
                  <a:pos x="1374" y="198"/>
                </a:cxn>
                <a:cxn ang="0">
                  <a:pos x="1424" y="179"/>
                </a:cxn>
                <a:cxn ang="0">
                  <a:pos x="1473" y="150"/>
                </a:cxn>
                <a:cxn ang="0">
                  <a:pos x="1506" y="110"/>
                </a:cxn>
                <a:cxn ang="0">
                  <a:pos x="1517" y="55"/>
                </a:cxn>
                <a:cxn ang="0">
                  <a:pos x="1551" y="8"/>
                </a:cxn>
              </a:cxnLst>
              <a:rect l="txL" t="txT" r="txR" b="txB"/>
              <a:pathLst>
                <a:path w="1616" h="2129">
                  <a:moveTo>
                    <a:pt x="1564" y="0"/>
                  </a:moveTo>
                  <a:lnTo>
                    <a:pt x="1572" y="46"/>
                  </a:lnTo>
                  <a:lnTo>
                    <a:pt x="1580" y="95"/>
                  </a:lnTo>
                  <a:lnTo>
                    <a:pt x="1584" y="143"/>
                  </a:lnTo>
                  <a:lnTo>
                    <a:pt x="1589" y="192"/>
                  </a:lnTo>
                  <a:lnTo>
                    <a:pt x="1591" y="240"/>
                  </a:lnTo>
                  <a:lnTo>
                    <a:pt x="1593" y="289"/>
                  </a:lnTo>
                  <a:lnTo>
                    <a:pt x="1595" y="338"/>
                  </a:lnTo>
                  <a:lnTo>
                    <a:pt x="1597" y="390"/>
                  </a:lnTo>
                  <a:lnTo>
                    <a:pt x="1597" y="437"/>
                  </a:lnTo>
                  <a:lnTo>
                    <a:pt x="1597" y="489"/>
                  </a:lnTo>
                  <a:lnTo>
                    <a:pt x="1597" y="538"/>
                  </a:lnTo>
                  <a:lnTo>
                    <a:pt x="1601" y="589"/>
                  </a:lnTo>
                  <a:lnTo>
                    <a:pt x="1601" y="637"/>
                  </a:lnTo>
                  <a:lnTo>
                    <a:pt x="1604" y="686"/>
                  </a:lnTo>
                  <a:lnTo>
                    <a:pt x="1608" y="736"/>
                  </a:lnTo>
                  <a:lnTo>
                    <a:pt x="1616" y="787"/>
                  </a:lnTo>
                  <a:lnTo>
                    <a:pt x="1616" y="795"/>
                  </a:lnTo>
                  <a:lnTo>
                    <a:pt x="1616" y="804"/>
                  </a:lnTo>
                  <a:lnTo>
                    <a:pt x="1614" y="812"/>
                  </a:lnTo>
                  <a:lnTo>
                    <a:pt x="1612" y="821"/>
                  </a:lnTo>
                  <a:lnTo>
                    <a:pt x="1610" y="829"/>
                  </a:lnTo>
                  <a:lnTo>
                    <a:pt x="1608" y="837"/>
                  </a:lnTo>
                  <a:lnTo>
                    <a:pt x="1608" y="844"/>
                  </a:lnTo>
                  <a:lnTo>
                    <a:pt x="1610" y="856"/>
                  </a:lnTo>
                  <a:lnTo>
                    <a:pt x="1589" y="848"/>
                  </a:lnTo>
                  <a:lnTo>
                    <a:pt x="1568" y="840"/>
                  </a:lnTo>
                  <a:lnTo>
                    <a:pt x="1547" y="831"/>
                  </a:lnTo>
                  <a:lnTo>
                    <a:pt x="1528" y="821"/>
                  </a:lnTo>
                  <a:lnTo>
                    <a:pt x="1507" y="810"/>
                  </a:lnTo>
                  <a:lnTo>
                    <a:pt x="1488" y="799"/>
                  </a:lnTo>
                  <a:lnTo>
                    <a:pt x="1468" y="783"/>
                  </a:lnTo>
                  <a:lnTo>
                    <a:pt x="1450" y="770"/>
                  </a:lnTo>
                  <a:lnTo>
                    <a:pt x="1430" y="753"/>
                  </a:lnTo>
                  <a:lnTo>
                    <a:pt x="1412" y="738"/>
                  </a:lnTo>
                  <a:lnTo>
                    <a:pt x="1393" y="722"/>
                  </a:lnTo>
                  <a:lnTo>
                    <a:pt x="1378" y="705"/>
                  </a:lnTo>
                  <a:lnTo>
                    <a:pt x="1361" y="688"/>
                  </a:lnTo>
                  <a:lnTo>
                    <a:pt x="1348" y="671"/>
                  </a:lnTo>
                  <a:lnTo>
                    <a:pt x="1334" y="654"/>
                  </a:lnTo>
                  <a:lnTo>
                    <a:pt x="1323" y="637"/>
                  </a:lnTo>
                  <a:lnTo>
                    <a:pt x="1323" y="612"/>
                  </a:lnTo>
                  <a:lnTo>
                    <a:pt x="1321" y="589"/>
                  </a:lnTo>
                  <a:lnTo>
                    <a:pt x="1315" y="568"/>
                  </a:lnTo>
                  <a:lnTo>
                    <a:pt x="1310" y="549"/>
                  </a:lnTo>
                  <a:lnTo>
                    <a:pt x="1298" y="530"/>
                  </a:lnTo>
                  <a:lnTo>
                    <a:pt x="1287" y="515"/>
                  </a:lnTo>
                  <a:lnTo>
                    <a:pt x="1272" y="502"/>
                  </a:lnTo>
                  <a:lnTo>
                    <a:pt x="1258" y="491"/>
                  </a:lnTo>
                  <a:lnTo>
                    <a:pt x="1239" y="481"/>
                  </a:lnTo>
                  <a:lnTo>
                    <a:pt x="1220" y="473"/>
                  </a:lnTo>
                  <a:lnTo>
                    <a:pt x="1199" y="468"/>
                  </a:lnTo>
                  <a:lnTo>
                    <a:pt x="1180" y="468"/>
                  </a:lnTo>
                  <a:lnTo>
                    <a:pt x="1160" y="468"/>
                  </a:lnTo>
                  <a:lnTo>
                    <a:pt x="1139" y="473"/>
                  </a:lnTo>
                  <a:lnTo>
                    <a:pt x="1120" y="481"/>
                  </a:lnTo>
                  <a:lnTo>
                    <a:pt x="1099" y="491"/>
                  </a:lnTo>
                  <a:lnTo>
                    <a:pt x="1036" y="498"/>
                  </a:lnTo>
                  <a:lnTo>
                    <a:pt x="975" y="513"/>
                  </a:lnTo>
                  <a:lnTo>
                    <a:pt x="916" y="534"/>
                  </a:lnTo>
                  <a:lnTo>
                    <a:pt x="863" y="565"/>
                  </a:lnTo>
                  <a:lnTo>
                    <a:pt x="812" y="597"/>
                  </a:lnTo>
                  <a:lnTo>
                    <a:pt x="762" y="637"/>
                  </a:lnTo>
                  <a:lnTo>
                    <a:pt x="718" y="683"/>
                  </a:lnTo>
                  <a:lnTo>
                    <a:pt x="680" y="732"/>
                  </a:lnTo>
                  <a:lnTo>
                    <a:pt x="644" y="781"/>
                  </a:lnTo>
                  <a:lnTo>
                    <a:pt x="616" y="837"/>
                  </a:lnTo>
                  <a:lnTo>
                    <a:pt x="591" y="894"/>
                  </a:lnTo>
                  <a:lnTo>
                    <a:pt x="572" y="954"/>
                  </a:lnTo>
                  <a:lnTo>
                    <a:pt x="559" y="1013"/>
                  </a:lnTo>
                  <a:lnTo>
                    <a:pt x="553" y="1078"/>
                  </a:lnTo>
                  <a:lnTo>
                    <a:pt x="553" y="1143"/>
                  </a:lnTo>
                  <a:lnTo>
                    <a:pt x="562" y="1207"/>
                  </a:lnTo>
                  <a:lnTo>
                    <a:pt x="559" y="1241"/>
                  </a:lnTo>
                  <a:lnTo>
                    <a:pt x="561" y="1276"/>
                  </a:lnTo>
                  <a:lnTo>
                    <a:pt x="561" y="1310"/>
                  </a:lnTo>
                  <a:lnTo>
                    <a:pt x="562" y="1346"/>
                  </a:lnTo>
                  <a:lnTo>
                    <a:pt x="566" y="1380"/>
                  </a:lnTo>
                  <a:lnTo>
                    <a:pt x="570" y="1414"/>
                  </a:lnTo>
                  <a:lnTo>
                    <a:pt x="574" y="1449"/>
                  </a:lnTo>
                  <a:lnTo>
                    <a:pt x="578" y="1485"/>
                  </a:lnTo>
                  <a:lnTo>
                    <a:pt x="580" y="1517"/>
                  </a:lnTo>
                  <a:lnTo>
                    <a:pt x="582" y="1551"/>
                  </a:lnTo>
                  <a:lnTo>
                    <a:pt x="583" y="1584"/>
                  </a:lnTo>
                  <a:lnTo>
                    <a:pt x="585" y="1618"/>
                  </a:lnTo>
                  <a:lnTo>
                    <a:pt x="582" y="1650"/>
                  </a:lnTo>
                  <a:lnTo>
                    <a:pt x="580" y="1681"/>
                  </a:lnTo>
                  <a:lnTo>
                    <a:pt x="574" y="1713"/>
                  </a:lnTo>
                  <a:lnTo>
                    <a:pt x="568" y="1747"/>
                  </a:lnTo>
                  <a:lnTo>
                    <a:pt x="536" y="1768"/>
                  </a:lnTo>
                  <a:lnTo>
                    <a:pt x="505" y="1791"/>
                  </a:lnTo>
                  <a:lnTo>
                    <a:pt x="473" y="1812"/>
                  </a:lnTo>
                  <a:lnTo>
                    <a:pt x="443" y="1835"/>
                  </a:lnTo>
                  <a:lnTo>
                    <a:pt x="408" y="1856"/>
                  </a:lnTo>
                  <a:lnTo>
                    <a:pt x="376" y="1880"/>
                  </a:lnTo>
                  <a:lnTo>
                    <a:pt x="344" y="1903"/>
                  </a:lnTo>
                  <a:lnTo>
                    <a:pt x="312" y="1928"/>
                  </a:lnTo>
                  <a:lnTo>
                    <a:pt x="281" y="1951"/>
                  </a:lnTo>
                  <a:lnTo>
                    <a:pt x="249" y="1973"/>
                  </a:lnTo>
                  <a:lnTo>
                    <a:pt x="216" y="1998"/>
                  </a:lnTo>
                  <a:lnTo>
                    <a:pt x="188" y="2023"/>
                  </a:lnTo>
                  <a:lnTo>
                    <a:pt x="158" y="2048"/>
                  </a:lnTo>
                  <a:lnTo>
                    <a:pt x="131" y="2074"/>
                  </a:lnTo>
                  <a:lnTo>
                    <a:pt x="102" y="2103"/>
                  </a:lnTo>
                  <a:lnTo>
                    <a:pt x="80" y="2129"/>
                  </a:lnTo>
                  <a:lnTo>
                    <a:pt x="68" y="2120"/>
                  </a:lnTo>
                  <a:lnTo>
                    <a:pt x="62" y="2110"/>
                  </a:lnTo>
                  <a:lnTo>
                    <a:pt x="57" y="2101"/>
                  </a:lnTo>
                  <a:lnTo>
                    <a:pt x="53" y="2091"/>
                  </a:lnTo>
                  <a:lnTo>
                    <a:pt x="49" y="2080"/>
                  </a:lnTo>
                  <a:lnTo>
                    <a:pt x="49" y="2070"/>
                  </a:lnTo>
                  <a:lnTo>
                    <a:pt x="49" y="2059"/>
                  </a:lnTo>
                  <a:lnTo>
                    <a:pt x="49" y="2049"/>
                  </a:lnTo>
                  <a:lnTo>
                    <a:pt x="49" y="2038"/>
                  </a:lnTo>
                  <a:lnTo>
                    <a:pt x="49" y="2027"/>
                  </a:lnTo>
                  <a:lnTo>
                    <a:pt x="49" y="2013"/>
                  </a:lnTo>
                  <a:lnTo>
                    <a:pt x="49" y="2002"/>
                  </a:lnTo>
                  <a:lnTo>
                    <a:pt x="45" y="1991"/>
                  </a:lnTo>
                  <a:lnTo>
                    <a:pt x="43" y="1977"/>
                  </a:lnTo>
                  <a:lnTo>
                    <a:pt x="40" y="1966"/>
                  </a:lnTo>
                  <a:lnTo>
                    <a:pt x="34" y="1954"/>
                  </a:lnTo>
                  <a:lnTo>
                    <a:pt x="32" y="1897"/>
                  </a:lnTo>
                  <a:lnTo>
                    <a:pt x="28" y="1838"/>
                  </a:lnTo>
                  <a:lnTo>
                    <a:pt x="24" y="1780"/>
                  </a:lnTo>
                  <a:lnTo>
                    <a:pt x="23" y="1722"/>
                  </a:lnTo>
                  <a:lnTo>
                    <a:pt x="17" y="1664"/>
                  </a:lnTo>
                  <a:lnTo>
                    <a:pt x="15" y="1607"/>
                  </a:lnTo>
                  <a:lnTo>
                    <a:pt x="13" y="1548"/>
                  </a:lnTo>
                  <a:lnTo>
                    <a:pt x="9" y="1491"/>
                  </a:lnTo>
                  <a:lnTo>
                    <a:pt x="5" y="1432"/>
                  </a:lnTo>
                  <a:lnTo>
                    <a:pt x="4" y="1375"/>
                  </a:lnTo>
                  <a:lnTo>
                    <a:pt x="2" y="1316"/>
                  </a:lnTo>
                  <a:lnTo>
                    <a:pt x="2" y="1260"/>
                  </a:lnTo>
                  <a:lnTo>
                    <a:pt x="0" y="1202"/>
                  </a:lnTo>
                  <a:lnTo>
                    <a:pt x="2" y="1145"/>
                  </a:lnTo>
                  <a:lnTo>
                    <a:pt x="5" y="1089"/>
                  </a:lnTo>
                  <a:lnTo>
                    <a:pt x="9" y="1034"/>
                  </a:lnTo>
                  <a:lnTo>
                    <a:pt x="32" y="1013"/>
                  </a:lnTo>
                  <a:lnTo>
                    <a:pt x="57" y="996"/>
                  </a:lnTo>
                  <a:lnTo>
                    <a:pt x="80" y="977"/>
                  </a:lnTo>
                  <a:lnTo>
                    <a:pt x="106" y="960"/>
                  </a:lnTo>
                  <a:lnTo>
                    <a:pt x="131" y="943"/>
                  </a:lnTo>
                  <a:lnTo>
                    <a:pt x="156" y="928"/>
                  </a:lnTo>
                  <a:lnTo>
                    <a:pt x="182" y="911"/>
                  </a:lnTo>
                  <a:lnTo>
                    <a:pt x="209" y="897"/>
                  </a:lnTo>
                  <a:lnTo>
                    <a:pt x="232" y="880"/>
                  </a:lnTo>
                  <a:lnTo>
                    <a:pt x="258" y="865"/>
                  </a:lnTo>
                  <a:lnTo>
                    <a:pt x="283" y="848"/>
                  </a:lnTo>
                  <a:lnTo>
                    <a:pt x="310" y="833"/>
                  </a:lnTo>
                  <a:lnTo>
                    <a:pt x="334" y="816"/>
                  </a:lnTo>
                  <a:lnTo>
                    <a:pt x="361" y="799"/>
                  </a:lnTo>
                  <a:lnTo>
                    <a:pt x="386" y="781"/>
                  </a:lnTo>
                  <a:lnTo>
                    <a:pt x="412" y="764"/>
                  </a:lnTo>
                  <a:lnTo>
                    <a:pt x="450" y="740"/>
                  </a:lnTo>
                  <a:lnTo>
                    <a:pt x="486" y="715"/>
                  </a:lnTo>
                  <a:lnTo>
                    <a:pt x="524" y="690"/>
                  </a:lnTo>
                  <a:lnTo>
                    <a:pt x="562" y="664"/>
                  </a:lnTo>
                  <a:lnTo>
                    <a:pt x="601" y="637"/>
                  </a:lnTo>
                  <a:lnTo>
                    <a:pt x="639" y="612"/>
                  </a:lnTo>
                  <a:lnTo>
                    <a:pt x="677" y="586"/>
                  </a:lnTo>
                  <a:lnTo>
                    <a:pt x="715" y="561"/>
                  </a:lnTo>
                  <a:lnTo>
                    <a:pt x="751" y="534"/>
                  </a:lnTo>
                  <a:lnTo>
                    <a:pt x="791" y="508"/>
                  </a:lnTo>
                  <a:lnTo>
                    <a:pt x="827" y="483"/>
                  </a:lnTo>
                  <a:lnTo>
                    <a:pt x="865" y="458"/>
                  </a:lnTo>
                  <a:lnTo>
                    <a:pt x="903" y="435"/>
                  </a:lnTo>
                  <a:lnTo>
                    <a:pt x="941" y="414"/>
                  </a:lnTo>
                  <a:lnTo>
                    <a:pt x="979" y="392"/>
                  </a:lnTo>
                  <a:lnTo>
                    <a:pt x="1017" y="373"/>
                  </a:lnTo>
                  <a:lnTo>
                    <a:pt x="1040" y="350"/>
                  </a:lnTo>
                  <a:lnTo>
                    <a:pt x="1066" y="329"/>
                  </a:lnTo>
                  <a:lnTo>
                    <a:pt x="1089" y="310"/>
                  </a:lnTo>
                  <a:lnTo>
                    <a:pt x="1118" y="293"/>
                  </a:lnTo>
                  <a:lnTo>
                    <a:pt x="1142" y="274"/>
                  </a:lnTo>
                  <a:lnTo>
                    <a:pt x="1169" y="257"/>
                  </a:lnTo>
                  <a:lnTo>
                    <a:pt x="1198" y="241"/>
                  </a:lnTo>
                  <a:lnTo>
                    <a:pt x="1226" y="226"/>
                  </a:lnTo>
                  <a:lnTo>
                    <a:pt x="1253" y="207"/>
                  </a:lnTo>
                  <a:lnTo>
                    <a:pt x="1281" y="192"/>
                  </a:lnTo>
                  <a:lnTo>
                    <a:pt x="1308" y="177"/>
                  </a:lnTo>
                  <a:lnTo>
                    <a:pt x="1334" y="160"/>
                  </a:lnTo>
                  <a:lnTo>
                    <a:pt x="1361" y="143"/>
                  </a:lnTo>
                  <a:lnTo>
                    <a:pt x="1388" y="126"/>
                  </a:lnTo>
                  <a:lnTo>
                    <a:pt x="1414" y="107"/>
                  </a:lnTo>
                  <a:lnTo>
                    <a:pt x="1441" y="87"/>
                  </a:lnTo>
                  <a:lnTo>
                    <a:pt x="1441" y="95"/>
                  </a:lnTo>
                  <a:lnTo>
                    <a:pt x="1441" y="101"/>
                  </a:lnTo>
                  <a:lnTo>
                    <a:pt x="1437" y="108"/>
                  </a:lnTo>
                  <a:lnTo>
                    <a:pt x="1433" y="118"/>
                  </a:lnTo>
                  <a:lnTo>
                    <a:pt x="1426" y="124"/>
                  </a:lnTo>
                  <a:lnTo>
                    <a:pt x="1418" y="131"/>
                  </a:lnTo>
                  <a:lnTo>
                    <a:pt x="1410" y="141"/>
                  </a:lnTo>
                  <a:lnTo>
                    <a:pt x="1401" y="148"/>
                  </a:lnTo>
                  <a:lnTo>
                    <a:pt x="1391" y="154"/>
                  </a:lnTo>
                  <a:lnTo>
                    <a:pt x="1382" y="160"/>
                  </a:lnTo>
                  <a:lnTo>
                    <a:pt x="1371" y="167"/>
                  </a:lnTo>
                  <a:lnTo>
                    <a:pt x="1363" y="173"/>
                  </a:lnTo>
                  <a:lnTo>
                    <a:pt x="1353" y="179"/>
                  </a:lnTo>
                  <a:lnTo>
                    <a:pt x="1346" y="184"/>
                  </a:lnTo>
                  <a:lnTo>
                    <a:pt x="1338" y="190"/>
                  </a:lnTo>
                  <a:lnTo>
                    <a:pt x="1336" y="194"/>
                  </a:lnTo>
                  <a:lnTo>
                    <a:pt x="1334" y="200"/>
                  </a:lnTo>
                  <a:lnTo>
                    <a:pt x="1338" y="202"/>
                  </a:lnTo>
                  <a:lnTo>
                    <a:pt x="1344" y="202"/>
                  </a:lnTo>
                  <a:lnTo>
                    <a:pt x="1355" y="202"/>
                  </a:lnTo>
                  <a:lnTo>
                    <a:pt x="1361" y="200"/>
                  </a:lnTo>
                  <a:lnTo>
                    <a:pt x="1367" y="200"/>
                  </a:lnTo>
                  <a:lnTo>
                    <a:pt x="1374" y="198"/>
                  </a:lnTo>
                  <a:lnTo>
                    <a:pt x="1384" y="198"/>
                  </a:lnTo>
                  <a:lnTo>
                    <a:pt x="1397" y="192"/>
                  </a:lnTo>
                  <a:lnTo>
                    <a:pt x="1410" y="184"/>
                  </a:lnTo>
                  <a:lnTo>
                    <a:pt x="1424" y="179"/>
                  </a:lnTo>
                  <a:lnTo>
                    <a:pt x="1437" y="173"/>
                  </a:lnTo>
                  <a:lnTo>
                    <a:pt x="1450" y="165"/>
                  </a:lnTo>
                  <a:lnTo>
                    <a:pt x="1462" y="158"/>
                  </a:lnTo>
                  <a:lnTo>
                    <a:pt x="1473" y="150"/>
                  </a:lnTo>
                  <a:lnTo>
                    <a:pt x="1483" y="143"/>
                  </a:lnTo>
                  <a:lnTo>
                    <a:pt x="1490" y="131"/>
                  </a:lnTo>
                  <a:lnTo>
                    <a:pt x="1500" y="122"/>
                  </a:lnTo>
                  <a:lnTo>
                    <a:pt x="1506" y="110"/>
                  </a:lnTo>
                  <a:lnTo>
                    <a:pt x="1511" y="99"/>
                  </a:lnTo>
                  <a:lnTo>
                    <a:pt x="1513" y="84"/>
                  </a:lnTo>
                  <a:lnTo>
                    <a:pt x="1517" y="70"/>
                  </a:lnTo>
                  <a:lnTo>
                    <a:pt x="1517" y="55"/>
                  </a:lnTo>
                  <a:lnTo>
                    <a:pt x="1519" y="38"/>
                  </a:lnTo>
                  <a:lnTo>
                    <a:pt x="1528" y="27"/>
                  </a:lnTo>
                  <a:lnTo>
                    <a:pt x="1540" y="17"/>
                  </a:lnTo>
                  <a:lnTo>
                    <a:pt x="1551" y="8"/>
                  </a:lnTo>
                  <a:lnTo>
                    <a:pt x="1564" y="0"/>
                  </a:lnTo>
                  <a:close/>
                </a:path>
              </a:pathLst>
            </a:custGeom>
            <a:solidFill>
              <a:srgbClr val="FFE6B3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07" name="Freeform 101417"/>
            <p:cNvSpPr/>
            <p:nvPr/>
          </p:nvSpPr>
          <p:spPr>
            <a:xfrm>
              <a:off x="3371" y="2673"/>
              <a:ext cx="46" cy="36"/>
            </a:xfrm>
            <a:custGeom>
              <a:avLst/>
              <a:gdLst>
                <a:gd name="txL" fmla="*/ 0 w 91"/>
                <a:gd name="txT" fmla="*/ 0 h 72"/>
                <a:gd name="txR" fmla="*/ 91 w 91"/>
                <a:gd name="txB" fmla="*/ 72 h 72"/>
              </a:gdLst>
              <a:ahLst/>
              <a:cxnLst>
                <a:cxn ang="0">
                  <a:pos x="2" y="0"/>
                </a:cxn>
                <a:cxn ang="0">
                  <a:pos x="7" y="5"/>
                </a:cxn>
                <a:cxn ang="0">
                  <a:pos x="15" y="9"/>
                </a:cxn>
                <a:cxn ang="0">
                  <a:pos x="25" y="13"/>
                </a:cxn>
                <a:cxn ang="0">
                  <a:pos x="34" y="17"/>
                </a:cxn>
                <a:cxn ang="0">
                  <a:pos x="42" y="23"/>
                </a:cxn>
                <a:cxn ang="0">
                  <a:pos x="51" y="26"/>
                </a:cxn>
                <a:cxn ang="0">
                  <a:pos x="61" y="32"/>
                </a:cxn>
                <a:cxn ang="0">
                  <a:pos x="68" y="40"/>
                </a:cxn>
                <a:cxn ang="0">
                  <a:pos x="74" y="45"/>
                </a:cxn>
                <a:cxn ang="0">
                  <a:pos x="82" y="53"/>
                </a:cxn>
                <a:cxn ang="0">
                  <a:pos x="87" y="62"/>
                </a:cxn>
                <a:cxn ang="0">
                  <a:pos x="91" y="72"/>
                </a:cxn>
                <a:cxn ang="0">
                  <a:pos x="80" y="68"/>
                </a:cxn>
                <a:cxn ang="0">
                  <a:pos x="70" y="68"/>
                </a:cxn>
                <a:cxn ang="0">
                  <a:pos x="61" y="64"/>
                </a:cxn>
                <a:cxn ang="0">
                  <a:pos x="51" y="62"/>
                </a:cxn>
                <a:cxn ang="0">
                  <a:pos x="42" y="57"/>
                </a:cxn>
                <a:cxn ang="0">
                  <a:pos x="34" y="53"/>
                </a:cxn>
                <a:cxn ang="0">
                  <a:pos x="25" y="47"/>
                </a:cxn>
                <a:cxn ang="0">
                  <a:pos x="21" y="42"/>
                </a:cxn>
                <a:cxn ang="0">
                  <a:pos x="9" y="32"/>
                </a:cxn>
                <a:cxn ang="0">
                  <a:pos x="4" y="23"/>
                </a:cxn>
                <a:cxn ang="0">
                  <a:pos x="0" y="11"/>
                </a:cxn>
                <a:cxn ang="0">
                  <a:pos x="2" y="0"/>
                </a:cxn>
                <a:cxn ang="0">
                  <a:pos x="2" y="0"/>
                </a:cxn>
              </a:cxnLst>
              <a:rect l="txL" t="txT" r="txR" b="txB"/>
              <a:pathLst>
                <a:path w="91" h="72">
                  <a:moveTo>
                    <a:pt x="2" y="0"/>
                  </a:moveTo>
                  <a:lnTo>
                    <a:pt x="7" y="5"/>
                  </a:lnTo>
                  <a:lnTo>
                    <a:pt x="15" y="9"/>
                  </a:lnTo>
                  <a:lnTo>
                    <a:pt x="25" y="13"/>
                  </a:lnTo>
                  <a:lnTo>
                    <a:pt x="34" y="17"/>
                  </a:lnTo>
                  <a:lnTo>
                    <a:pt x="42" y="23"/>
                  </a:lnTo>
                  <a:lnTo>
                    <a:pt x="51" y="26"/>
                  </a:lnTo>
                  <a:lnTo>
                    <a:pt x="61" y="32"/>
                  </a:lnTo>
                  <a:lnTo>
                    <a:pt x="68" y="40"/>
                  </a:lnTo>
                  <a:lnTo>
                    <a:pt x="74" y="45"/>
                  </a:lnTo>
                  <a:lnTo>
                    <a:pt x="82" y="53"/>
                  </a:lnTo>
                  <a:lnTo>
                    <a:pt x="87" y="62"/>
                  </a:lnTo>
                  <a:lnTo>
                    <a:pt x="91" y="72"/>
                  </a:lnTo>
                  <a:lnTo>
                    <a:pt x="80" y="68"/>
                  </a:lnTo>
                  <a:lnTo>
                    <a:pt x="70" y="68"/>
                  </a:lnTo>
                  <a:lnTo>
                    <a:pt x="61" y="64"/>
                  </a:lnTo>
                  <a:lnTo>
                    <a:pt x="51" y="62"/>
                  </a:lnTo>
                  <a:lnTo>
                    <a:pt x="42" y="57"/>
                  </a:lnTo>
                  <a:lnTo>
                    <a:pt x="34" y="53"/>
                  </a:lnTo>
                  <a:lnTo>
                    <a:pt x="25" y="47"/>
                  </a:lnTo>
                  <a:lnTo>
                    <a:pt x="21" y="42"/>
                  </a:lnTo>
                  <a:lnTo>
                    <a:pt x="9" y="32"/>
                  </a:lnTo>
                  <a:lnTo>
                    <a:pt x="4" y="23"/>
                  </a:lnTo>
                  <a:lnTo>
                    <a:pt x="0" y="1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08477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08" name="Freeform 101418"/>
            <p:cNvSpPr/>
            <p:nvPr/>
          </p:nvSpPr>
          <p:spPr>
            <a:xfrm>
              <a:off x="3987" y="2702"/>
              <a:ext cx="43" cy="50"/>
            </a:xfrm>
            <a:custGeom>
              <a:avLst/>
              <a:gdLst>
                <a:gd name="txL" fmla="*/ 0 w 88"/>
                <a:gd name="txT" fmla="*/ 0 h 99"/>
                <a:gd name="txR" fmla="*/ 88 w 88"/>
                <a:gd name="txB" fmla="*/ 99 h 99"/>
              </a:gdLst>
              <a:ahLst/>
              <a:cxnLst>
                <a:cxn ang="0">
                  <a:pos x="46" y="0"/>
                </a:cxn>
                <a:cxn ang="0">
                  <a:pos x="57" y="2"/>
                </a:cxn>
                <a:cxn ang="0">
                  <a:pos x="67" y="3"/>
                </a:cxn>
                <a:cxn ang="0">
                  <a:pos x="72" y="9"/>
                </a:cxn>
                <a:cxn ang="0">
                  <a:pos x="80" y="13"/>
                </a:cxn>
                <a:cxn ang="0">
                  <a:pos x="86" y="22"/>
                </a:cxn>
                <a:cxn ang="0">
                  <a:pos x="88" y="36"/>
                </a:cxn>
                <a:cxn ang="0">
                  <a:pos x="86" y="43"/>
                </a:cxn>
                <a:cxn ang="0">
                  <a:pos x="80" y="53"/>
                </a:cxn>
                <a:cxn ang="0">
                  <a:pos x="72" y="62"/>
                </a:cxn>
                <a:cxn ang="0">
                  <a:pos x="65" y="74"/>
                </a:cxn>
                <a:cxn ang="0">
                  <a:pos x="53" y="80"/>
                </a:cxn>
                <a:cxn ang="0">
                  <a:pos x="44" y="87"/>
                </a:cxn>
                <a:cxn ang="0">
                  <a:pos x="30" y="93"/>
                </a:cxn>
                <a:cxn ang="0">
                  <a:pos x="23" y="99"/>
                </a:cxn>
                <a:cxn ang="0">
                  <a:pos x="13" y="97"/>
                </a:cxn>
                <a:cxn ang="0">
                  <a:pos x="8" y="97"/>
                </a:cxn>
                <a:cxn ang="0">
                  <a:pos x="4" y="93"/>
                </a:cxn>
                <a:cxn ang="0">
                  <a:pos x="0" y="89"/>
                </a:cxn>
                <a:cxn ang="0">
                  <a:pos x="0" y="80"/>
                </a:cxn>
                <a:cxn ang="0">
                  <a:pos x="2" y="72"/>
                </a:cxn>
                <a:cxn ang="0">
                  <a:pos x="8" y="61"/>
                </a:cxn>
                <a:cxn ang="0">
                  <a:pos x="17" y="49"/>
                </a:cxn>
                <a:cxn ang="0">
                  <a:pos x="21" y="42"/>
                </a:cxn>
                <a:cxn ang="0">
                  <a:pos x="27" y="36"/>
                </a:cxn>
                <a:cxn ang="0">
                  <a:pos x="29" y="26"/>
                </a:cxn>
                <a:cxn ang="0">
                  <a:pos x="32" y="21"/>
                </a:cxn>
                <a:cxn ang="0">
                  <a:pos x="40" y="9"/>
                </a:cxn>
                <a:cxn ang="0">
                  <a:pos x="46" y="0"/>
                </a:cxn>
                <a:cxn ang="0">
                  <a:pos x="46" y="0"/>
                </a:cxn>
              </a:cxnLst>
              <a:rect l="txL" t="txT" r="txR" b="txB"/>
              <a:pathLst>
                <a:path w="88" h="99">
                  <a:moveTo>
                    <a:pt x="46" y="0"/>
                  </a:moveTo>
                  <a:lnTo>
                    <a:pt x="57" y="2"/>
                  </a:lnTo>
                  <a:lnTo>
                    <a:pt x="67" y="3"/>
                  </a:lnTo>
                  <a:lnTo>
                    <a:pt x="72" y="9"/>
                  </a:lnTo>
                  <a:lnTo>
                    <a:pt x="80" y="13"/>
                  </a:lnTo>
                  <a:lnTo>
                    <a:pt x="86" y="22"/>
                  </a:lnTo>
                  <a:lnTo>
                    <a:pt x="88" y="36"/>
                  </a:lnTo>
                  <a:lnTo>
                    <a:pt x="86" y="43"/>
                  </a:lnTo>
                  <a:lnTo>
                    <a:pt x="80" y="53"/>
                  </a:lnTo>
                  <a:lnTo>
                    <a:pt x="72" y="62"/>
                  </a:lnTo>
                  <a:lnTo>
                    <a:pt x="65" y="74"/>
                  </a:lnTo>
                  <a:lnTo>
                    <a:pt x="53" y="80"/>
                  </a:lnTo>
                  <a:lnTo>
                    <a:pt x="44" y="87"/>
                  </a:lnTo>
                  <a:lnTo>
                    <a:pt x="30" y="93"/>
                  </a:lnTo>
                  <a:lnTo>
                    <a:pt x="23" y="99"/>
                  </a:lnTo>
                  <a:lnTo>
                    <a:pt x="13" y="97"/>
                  </a:lnTo>
                  <a:lnTo>
                    <a:pt x="8" y="97"/>
                  </a:lnTo>
                  <a:lnTo>
                    <a:pt x="4" y="93"/>
                  </a:lnTo>
                  <a:lnTo>
                    <a:pt x="0" y="89"/>
                  </a:lnTo>
                  <a:lnTo>
                    <a:pt x="0" y="80"/>
                  </a:lnTo>
                  <a:lnTo>
                    <a:pt x="2" y="72"/>
                  </a:lnTo>
                  <a:lnTo>
                    <a:pt x="8" y="61"/>
                  </a:lnTo>
                  <a:lnTo>
                    <a:pt x="17" y="49"/>
                  </a:lnTo>
                  <a:lnTo>
                    <a:pt x="21" y="42"/>
                  </a:lnTo>
                  <a:lnTo>
                    <a:pt x="27" y="36"/>
                  </a:lnTo>
                  <a:lnTo>
                    <a:pt x="29" y="26"/>
                  </a:lnTo>
                  <a:lnTo>
                    <a:pt x="32" y="21"/>
                  </a:lnTo>
                  <a:lnTo>
                    <a:pt x="40" y="9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09" name="Freeform 101419"/>
            <p:cNvSpPr/>
            <p:nvPr/>
          </p:nvSpPr>
          <p:spPr>
            <a:xfrm>
              <a:off x="3484" y="2716"/>
              <a:ext cx="114" cy="50"/>
            </a:xfrm>
            <a:custGeom>
              <a:avLst/>
              <a:gdLst>
                <a:gd name="txL" fmla="*/ 0 w 228"/>
                <a:gd name="txT" fmla="*/ 0 h 101"/>
                <a:gd name="txR" fmla="*/ 228 w 228"/>
                <a:gd name="txB" fmla="*/ 101 h 101"/>
              </a:gdLst>
              <a:ahLst/>
              <a:cxnLst>
                <a:cxn ang="0">
                  <a:pos x="188" y="0"/>
                </a:cxn>
                <a:cxn ang="0">
                  <a:pos x="198" y="0"/>
                </a:cxn>
                <a:cxn ang="0">
                  <a:pos x="207" y="0"/>
                </a:cxn>
                <a:cxn ang="0">
                  <a:pos x="217" y="0"/>
                </a:cxn>
                <a:cxn ang="0">
                  <a:pos x="228" y="0"/>
                </a:cxn>
                <a:cxn ang="0">
                  <a:pos x="228" y="2"/>
                </a:cxn>
                <a:cxn ang="0">
                  <a:pos x="228" y="6"/>
                </a:cxn>
                <a:cxn ang="0">
                  <a:pos x="221" y="10"/>
                </a:cxn>
                <a:cxn ang="0">
                  <a:pos x="211" y="12"/>
                </a:cxn>
                <a:cxn ang="0">
                  <a:pos x="204" y="14"/>
                </a:cxn>
                <a:cxn ang="0">
                  <a:pos x="196" y="17"/>
                </a:cxn>
                <a:cxn ang="0">
                  <a:pos x="188" y="21"/>
                </a:cxn>
                <a:cxn ang="0">
                  <a:pos x="181" y="25"/>
                </a:cxn>
                <a:cxn ang="0">
                  <a:pos x="173" y="29"/>
                </a:cxn>
                <a:cxn ang="0">
                  <a:pos x="166" y="33"/>
                </a:cxn>
                <a:cxn ang="0">
                  <a:pos x="158" y="36"/>
                </a:cxn>
                <a:cxn ang="0">
                  <a:pos x="150" y="40"/>
                </a:cxn>
                <a:cxn ang="0">
                  <a:pos x="143" y="42"/>
                </a:cxn>
                <a:cxn ang="0">
                  <a:pos x="135" y="46"/>
                </a:cxn>
                <a:cxn ang="0">
                  <a:pos x="126" y="50"/>
                </a:cxn>
                <a:cxn ang="0">
                  <a:pos x="120" y="54"/>
                </a:cxn>
                <a:cxn ang="0">
                  <a:pos x="112" y="57"/>
                </a:cxn>
                <a:cxn ang="0">
                  <a:pos x="105" y="61"/>
                </a:cxn>
                <a:cxn ang="0">
                  <a:pos x="92" y="67"/>
                </a:cxn>
                <a:cxn ang="0">
                  <a:pos x="78" y="73"/>
                </a:cxn>
                <a:cxn ang="0">
                  <a:pos x="65" y="76"/>
                </a:cxn>
                <a:cxn ang="0">
                  <a:pos x="53" y="82"/>
                </a:cxn>
                <a:cxn ang="0">
                  <a:pos x="38" y="86"/>
                </a:cxn>
                <a:cxn ang="0">
                  <a:pos x="27" y="92"/>
                </a:cxn>
                <a:cxn ang="0">
                  <a:pos x="12" y="95"/>
                </a:cxn>
                <a:cxn ang="0">
                  <a:pos x="0" y="101"/>
                </a:cxn>
                <a:cxn ang="0">
                  <a:pos x="8" y="93"/>
                </a:cxn>
                <a:cxn ang="0">
                  <a:pos x="17" y="86"/>
                </a:cxn>
                <a:cxn ang="0">
                  <a:pos x="27" y="80"/>
                </a:cxn>
                <a:cxn ang="0">
                  <a:pos x="36" y="74"/>
                </a:cxn>
                <a:cxn ang="0">
                  <a:pos x="46" y="69"/>
                </a:cxn>
                <a:cxn ang="0">
                  <a:pos x="57" y="63"/>
                </a:cxn>
                <a:cxn ang="0">
                  <a:pos x="69" y="59"/>
                </a:cxn>
                <a:cxn ang="0">
                  <a:pos x="78" y="55"/>
                </a:cxn>
                <a:cxn ang="0">
                  <a:pos x="92" y="48"/>
                </a:cxn>
                <a:cxn ang="0">
                  <a:pos x="105" y="42"/>
                </a:cxn>
                <a:cxn ang="0">
                  <a:pos x="112" y="38"/>
                </a:cxn>
                <a:cxn ang="0">
                  <a:pos x="120" y="36"/>
                </a:cxn>
                <a:cxn ang="0">
                  <a:pos x="126" y="33"/>
                </a:cxn>
                <a:cxn ang="0">
                  <a:pos x="135" y="31"/>
                </a:cxn>
                <a:cxn ang="0">
                  <a:pos x="149" y="23"/>
                </a:cxn>
                <a:cxn ang="0">
                  <a:pos x="162" y="17"/>
                </a:cxn>
                <a:cxn ang="0">
                  <a:pos x="175" y="8"/>
                </a:cxn>
                <a:cxn ang="0">
                  <a:pos x="188" y="0"/>
                </a:cxn>
                <a:cxn ang="0">
                  <a:pos x="188" y="0"/>
                </a:cxn>
              </a:cxnLst>
              <a:rect l="txL" t="txT" r="txR" b="txB"/>
              <a:pathLst>
                <a:path w="228" h="101">
                  <a:moveTo>
                    <a:pt x="188" y="0"/>
                  </a:moveTo>
                  <a:lnTo>
                    <a:pt x="198" y="0"/>
                  </a:lnTo>
                  <a:lnTo>
                    <a:pt x="207" y="0"/>
                  </a:lnTo>
                  <a:lnTo>
                    <a:pt x="217" y="0"/>
                  </a:lnTo>
                  <a:lnTo>
                    <a:pt x="228" y="0"/>
                  </a:lnTo>
                  <a:lnTo>
                    <a:pt x="228" y="2"/>
                  </a:lnTo>
                  <a:lnTo>
                    <a:pt x="228" y="6"/>
                  </a:lnTo>
                  <a:lnTo>
                    <a:pt x="221" y="10"/>
                  </a:lnTo>
                  <a:lnTo>
                    <a:pt x="211" y="12"/>
                  </a:lnTo>
                  <a:lnTo>
                    <a:pt x="204" y="14"/>
                  </a:lnTo>
                  <a:lnTo>
                    <a:pt x="196" y="17"/>
                  </a:lnTo>
                  <a:lnTo>
                    <a:pt x="188" y="21"/>
                  </a:lnTo>
                  <a:lnTo>
                    <a:pt x="181" y="25"/>
                  </a:lnTo>
                  <a:lnTo>
                    <a:pt x="173" y="29"/>
                  </a:lnTo>
                  <a:lnTo>
                    <a:pt x="166" y="33"/>
                  </a:lnTo>
                  <a:lnTo>
                    <a:pt x="158" y="36"/>
                  </a:lnTo>
                  <a:lnTo>
                    <a:pt x="150" y="40"/>
                  </a:lnTo>
                  <a:lnTo>
                    <a:pt x="143" y="42"/>
                  </a:lnTo>
                  <a:lnTo>
                    <a:pt x="135" y="46"/>
                  </a:lnTo>
                  <a:lnTo>
                    <a:pt x="126" y="50"/>
                  </a:lnTo>
                  <a:lnTo>
                    <a:pt x="120" y="54"/>
                  </a:lnTo>
                  <a:lnTo>
                    <a:pt x="112" y="57"/>
                  </a:lnTo>
                  <a:lnTo>
                    <a:pt x="105" y="61"/>
                  </a:lnTo>
                  <a:lnTo>
                    <a:pt x="92" y="67"/>
                  </a:lnTo>
                  <a:lnTo>
                    <a:pt x="78" y="73"/>
                  </a:lnTo>
                  <a:lnTo>
                    <a:pt x="65" y="76"/>
                  </a:lnTo>
                  <a:lnTo>
                    <a:pt x="53" y="82"/>
                  </a:lnTo>
                  <a:lnTo>
                    <a:pt x="38" y="86"/>
                  </a:lnTo>
                  <a:lnTo>
                    <a:pt x="27" y="92"/>
                  </a:lnTo>
                  <a:lnTo>
                    <a:pt x="12" y="95"/>
                  </a:lnTo>
                  <a:lnTo>
                    <a:pt x="0" y="101"/>
                  </a:lnTo>
                  <a:lnTo>
                    <a:pt x="8" y="93"/>
                  </a:lnTo>
                  <a:lnTo>
                    <a:pt x="17" y="86"/>
                  </a:lnTo>
                  <a:lnTo>
                    <a:pt x="27" y="80"/>
                  </a:lnTo>
                  <a:lnTo>
                    <a:pt x="36" y="74"/>
                  </a:lnTo>
                  <a:lnTo>
                    <a:pt x="46" y="69"/>
                  </a:lnTo>
                  <a:lnTo>
                    <a:pt x="57" y="63"/>
                  </a:lnTo>
                  <a:lnTo>
                    <a:pt x="69" y="59"/>
                  </a:lnTo>
                  <a:lnTo>
                    <a:pt x="78" y="55"/>
                  </a:lnTo>
                  <a:lnTo>
                    <a:pt x="92" y="48"/>
                  </a:lnTo>
                  <a:lnTo>
                    <a:pt x="105" y="42"/>
                  </a:lnTo>
                  <a:lnTo>
                    <a:pt x="112" y="38"/>
                  </a:lnTo>
                  <a:lnTo>
                    <a:pt x="120" y="36"/>
                  </a:lnTo>
                  <a:lnTo>
                    <a:pt x="126" y="33"/>
                  </a:lnTo>
                  <a:lnTo>
                    <a:pt x="135" y="31"/>
                  </a:lnTo>
                  <a:lnTo>
                    <a:pt x="149" y="23"/>
                  </a:lnTo>
                  <a:lnTo>
                    <a:pt x="162" y="17"/>
                  </a:lnTo>
                  <a:lnTo>
                    <a:pt x="175" y="8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10" name="Freeform 101420"/>
            <p:cNvSpPr/>
            <p:nvPr/>
          </p:nvSpPr>
          <p:spPr>
            <a:xfrm>
              <a:off x="4016" y="2730"/>
              <a:ext cx="100" cy="70"/>
            </a:xfrm>
            <a:custGeom>
              <a:avLst/>
              <a:gdLst>
                <a:gd name="txL" fmla="*/ 0 w 200"/>
                <a:gd name="txT" fmla="*/ 0 h 140"/>
                <a:gd name="txR" fmla="*/ 200 w 200"/>
                <a:gd name="txB" fmla="*/ 140 h 140"/>
              </a:gdLst>
              <a:ahLst/>
              <a:cxnLst>
                <a:cxn ang="0">
                  <a:pos x="87" y="0"/>
                </a:cxn>
                <a:cxn ang="0">
                  <a:pos x="99" y="2"/>
                </a:cxn>
                <a:cxn ang="0">
                  <a:pos x="110" y="7"/>
                </a:cxn>
                <a:cxn ang="0">
                  <a:pos x="118" y="15"/>
                </a:cxn>
                <a:cxn ang="0">
                  <a:pos x="129" y="23"/>
                </a:cxn>
                <a:cxn ang="0">
                  <a:pos x="137" y="30"/>
                </a:cxn>
                <a:cxn ang="0">
                  <a:pos x="146" y="40"/>
                </a:cxn>
                <a:cxn ang="0">
                  <a:pos x="154" y="51"/>
                </a:cxn>
                <a:cxn ang="0">
                  <a:pos x="162" y="61"/>
                </a:cxn>
                <a:cxn ang="0">
                  <a:pos x="169" y="70"/>
                </a:cxn>
                <a:cxn ang="0">
                  <a:pos x="177" y="82"/>
                </a:cxn>
                <a:cxn ang="0">
                  <a:pos x="186" y="89"/>
                </a:cxn>
                <a:cxn ang="0">
                  <a:pos x="200" y="97"/>
                </a:cxn>
                <a:cxn ang="0">
                  <a:pos x="184" y="97"/>
                </a:cxn>
                <a:cxn ang="0">
                  <a:pos x="173" y="95"/>
                </a:cxn>
                <a:cxn ang="0">
                  <a:pos x="158" y="89"/>
                </a:cxn>
                <a:cxn ang="0">
                  <a:pos x="146" y="85"/>
                </a:cxn>
                <a:cxn ang="0">
                  <a:pos x="133" y="80"/>
                </a:cxn>
                <a:cxn ang="0">
                  <a:pos x="120" y="78"/>
                </a:cxn>
                <a:cxn ang="0">
                  <a:pos x="112" y="76"/>
                </a:cxn>
                <a:cxn ang="0">
                  <a:pos x="106" y="76"/>
                </a:cxn>
                <a:cxn ang="0">
                  <a:pos x="97" y="76"/>
                </a:cxn>
                <a:cxn ang="0">
                  <a:pos x="91" y="78"/>
                </a:cxn>
                <a:cxn ang="0">
                  <a:pos x="99" y="83"/>
                </a:cxn>
                <a:cxn ang="0">
                  <a:pos x="105" y="91"/>
                </a:cxn>
                <a:cxn ang="0">
                  <a:pos x="106" y="97"/>
                </a:cxn>
                <a:cxn ang="0">
                  <a:pos x="110" y="106"/>
                </a:cxn>
                <a:cxn ang="0">
                  <a:pos x="112" y="114"/>
                </a:cxn>
                <a:cxn ang="0">
                  <a:pos x="114" y="123"/>
                </a:cxn>
                <a:cxn ang="0">
                  <a:pos x="118" y="133"/>
                </a:cxn>
                <a:cxn ang="0">
                  <a:pos x="127" y="140"/>
                </a:cxn>
                <a:cxn ang="0">
                  <a:pos x="118" y="139"/>
                </a:cxn>
                <a:cxn ang="0">
                  <a:pos x="110" y="137"/>
                </a:cxn>
                <a:cxn ang="0">
                  <a:pos x="103" y="135"/>
                </a:cxn>
                <a:cxn ang="0">
                  <a:pos x="95" y="133"/>
                </a:cxn>
                <a:cxn ang="0">
                  <a:pos x="87" y="129"/>
                </a:cxn>
                <a:cxn ang="0">
                  <a:pos x="78" y="125"/>
                </a:cxn>
                <a:cxn ang="0">
                  <a:pos x="70" y="120"/>
                </a:cxn>
                <a:cxn ang="0">
                  <a:pos x="63" y="116"/>
                </a:cxn>
                <a:cxn ang="0">
                  <a:pos x="53" y="110"/>
                </a:cxn>
                <a:cxn ang="0">
                  <a:pos x="46" y="104"/>
                </a:cxn>
                <a:cxn ang="0">
                  <a:pos x="38" y="99"/>
                </a:cxn>
                <a:cxn ang="0">
                  <a:pos x="29" y="93"/>
                </a:cxn>
                <a:cxn ang="0">
                  <a:pos x="21" y="87"/>
                </a:cxn>
                <a:cxn ang="0">
                  <a:pos x="13" y="83"/>
                </a:cxn>
                <a:cxn ang="0">
                  <a:pos x="8" y="78"/>
                </a:cxn>
                <a:cxn ang="0">
                  <a:pos x="0" y="74"/>
                </a:cxn>
                <a:cxn ang="0">
                  <a:pos x="8" y="64"/>
                </a:cxn>
                <a:cxn ang="0">
                  <a:pos x="15" y="59"/>
                </a:cxn>
                <a:cxn ang="0">
                  <a:pos x="27" y="55"/>
                </a:cxn>
                <a:cxn ang="0">
                  <a:pos x="38" y="55"/>
                </a:cxn>
                <a:cxn ang="0">
                  <a:pos x="38" y="49"/>
                </a:cxn>
                <a:cxn ang="0">
                  <a:pos x="36" y="45"/>
                </a:cxn>
                <a:cxn ang="0">
                  <a:pos x="44" y="40"/>
                </a:cxn>
                <a:cxn ang="0">
                  <a:pos x="49" y="36"/>
                </a:cxn>
                <a:cxn ang="0">
                  <a:pos x="55" y="28"/>
                </a:cxn>
                <a:cxn ang="0">
                  <a:pos x="61" y="23"/>
                </a:cxn>
                <a:cxn ang="0">
                  <a:pos x="67" y="15"/>
                </a:cxn>
                <a:cxn ang="0">
                  <a:pos x="72" y="7"/>
                </a:cxn>
                <a:cxn ang="0">
                  <a:pos x="78" y="2"/>
                </a:cxn>
                <a:cxn ang="0">
                  <a:pos x="87" y="0"/>
                </a:cxn>
                <a:cxn ang="0">
                  <a:pos x="87" y="0"/>
                </a:cxn>
              </a:cxnLst>
              <a:rect l="txL" t="txT" r="txR" b="txB"/>
              <a:pathLst>
                <a:path w="200" h="140">
                  <a:moveTo>
                    <a:pt x="87" y="0"/>
                  </a:moveTo>
                  <a:lnTo>
                    <a:pt x="99" y="2"/>
                  </a:lnTo>
                  <a:lnTo>
                    <a:pt x="110" y="7"/>
                  </a:lnTo>
                  <a:lnTo>
                    <a:pt x="118" y="15"/>
                  </a:lnTo>
                  <a:lnTo>
                    <a:pt x="129" y="23"/>
                  </a:lnTo>
                  <a:lnTo>
                    <a:pt x="137" y="30"/>
                  </a:lnTo>
                  <a:lnTo>
                    <a:pt x="146" y="40"/>
                  </a:lnTo>
                  <a:lnTo>
                    <a:pt x="154" y="51"/>
                  </a:lnTo>
                  <a:lnTo>
                    <a:pt x="162" y="61"/>
                  </a:lnTo>
                  <a:lnTo>
                    <a:pt x="169" y="70"/>
                  </a:lnTo>
                  <a:lnTo>
                    <a:pt x="177" y="82"/>
                  </a:lnTo>
                  <a:lnTo>
                    <a:pt x="186" y="89"/>
                  </a:lnTo>
                  <a:lnTo>
                    <a:pt x="200" y="97"/>
                  </a:lnTo>
                  <a:lnTo>
                    <a:pt x="184" y="97"/>
                  </a:lnTo>
                  <a:lnTo>
                    <a:pt x="173" y="95"/>
                  </a:lnTo>
                  <a:lnTo>
                    <a:pt x="158" y="89"/>
                  </a:lnTo>
                  <a:lnTo>
                    <a:pt x="146" y="85"/>
                  </a:lnTo>
                  <a:lnTo>
                    <a:pt x="133" y="80"/>
                  </a:lnTo>
                  <a:lnTo>
                    <a:pt x="120" y="78"/>
                  </a:lnTo>
                  <a:lnTo>
                    <a:pt x="112" y="76"/>
                  </a:lnTo>
                  <a:lnTo>
                    <a:pt x="106" y="76"/>
                  </a:lnTo>
                  <a:lnTo>
                    <a:pt x="97" y="76"/>
                  </a:lnTo>
                  <a:lnTo>
                    <a:pt x="91" y="78"/>
                  </a:lnTo>
                  <a:lnTo>
                    <a:pt x="99" y="83"/>
                  </a:lnTo>
                  <a:lnTo>
                    <a:pt x="105" y="91"/>
                  </a:lnTo>
                  <a:lnTo>
                    <a:pt x="106" y="97"/>
                  </a:lnTo>
                  <a:lnTo>
                    <a:pt x="110" y="106"/>
                  </a:lnTo>
                  <a:lnTo>
                    <a:pt x="112" y="114"/>
                  </a:lnTo>
                  <a:lnTo>
                    <a:pt x="114" y="123"/>
                  </a:lnTo>
                  <a:lnTo>
                    <a:pt x="118" y="133"/>
                  </a:lnTo>
                  <a:lnTo>
                    <a:pt x="127" y="140"/>
                  </a:lnTo>
                  <a:lnTo>
                    <a:pt x="118" y="139"/>
                  </a:lnTo>
                  <a:lnTo>
                    <a:pt x="110" y="137"/>
                  </a:lnTo>
                  <a:lnTo>
                    <a:pt x="103" y="135"/>
                  </a:lnTo>
                  <a:lnTo>
                    <a:pt x="95" y="133"/>
                  </a:lnTo>
                  <a:lnTo>
                    <a:pt x="87" y="129"/>
                  </a:lnTo>
                  <a:lnTo>
                    <a:pt x="78" y="125"/>
                  </a:lnTo>
                  <a:lnTo>
                    <a:pt x="70" y="120"/>
                  </a:lnTo>
                  <a:lnTo>
                    <a:pt x="63" y="116"/>
                  </a:lnTo>
                  <a:lnTo>
                    <a:pt x="53" y="110"/>
                  </a:lnTo>
                  <a:lnTo>
                    <a:pt x="46" y="104"/>
                  </a:lnTo>
                  <a:lnTo>
                    <a:pt x="38" y="99"/>
                  </a:lnTo>
                  <a:lnTo>
                    <a:pt x="29" y="93"/>
                  </a:lnTo>
                  <a:lnTo>
                    <a:pt x="21" y="87"/>
                  </a:lnTo>
                  <a:lnTo>
                    <a:pt x="13" y="83"/>
                  </a:lnTo>
                  <a:lnTo>
                    <a:pt x="8" y="78"/>
                  </a:lnTo>
                  <a:lnTo>
                    <a:pt x="0" y="74"/>
                  </a:lnTo>
                  <a:lnTo>
                    <a:pt x="8" y="64"/>
                  </a:lnTo>
                  <a:lnTo>
                    <a:pt x="15" y="59"/>
                  </a:lnTo>
                  <a:lnTo>
                    <a:pt x="27" y="55"/>
                  </a:lnTo>
                  <a:lnTo>
                    <a:pt x="38" y="55"/>
                  </a:lnTo>
                  <a:lnTo>
                    <a:pt x="38" y="49"/>
                  </a:lnTo>
                  <a:lnTo>
                    <a:pt x="36" y="45"/>
                  </a:lnTo>
                  <a:lnTo>
                    <a:pt x="44" y="40"/>
                  </a:lnTo>
                  <a:lnTo>
                    <a:pt x="49" y="36"/>
                  </a:lnTo>
                  <a:lnTo>
                    <a:pt x="55" y="28"/>
                  </a:lnTo>
                  <a:lnTo>
                    <a:pt x="61" y="23"/>
                  </a:lnTo>
                  <a:lnTo>
                    <a:pt x="67" y="15"/>
                  </a:lnTo>
                  <a:lnTo>
                    <a:pt x="72" y="7"/>
                  </a:lnTo>
                  <a:lnTo>
                    <a:pt x="78" y="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D6C9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11" name="Freeform 101421"/>
            <p:cNvSpPr/>
            <p:nvPr/>
          </p:nvSpPr>
          <p:spPr>
            <a:xfrm>
              <a:off x="3424" y="2741"/>
              <a:ext cx="190" cy="129"/>
            </a:xfrm>
            <a:custGeom>
              <a:avLst/>
              <a:gdLst>
                <a:gd name="txL" fmla="*/ 0 w 381"/>
                <a:gd name="txT" fmla="*/ 0 h 256"/>
                <a:gd name="txR" fmla="*/ 381 w 381"/>
                <a:gd name="txB" fmla="*/ 256 h 256"/>
              </a:gdLst>
              <a:ahLst/>
              <a:cxnLst>
                <a:cxn ang="0">
                  <a:pos x="377" y="5"/>
                </a:cxn>
                <a:cxn ang="0">
                  <a:pos x="366" y="19"/>
                </a:cxn>
                <a:cxn ang="0">
                  <a:pos x="348" y="30"/>
                </a:cxn>
                <a:cxn ang="0">
                  <a:pos x="327" y="41"/>
                </a:cxn>
                <a:cxn ang="0">
                  <a:pos x="305" y="51"/>
                </a:cxn>
                <a:cxn ang="0">
                  <a:pos x="280" y="62"/>
                </a:cxn>
                <a:cxn ang="0">
                  <a:pos x="255" y="74"/>
                </a:cxn>
                <a:cxn ang="0">
                  <a:pos x="236" y="87"/>
                </a:cxn>
                <a:cxn ang="0">
                  <a:pos x="219" y="98"/>
                </a:cxn>
                <a:cxn ang="0">
                  <a:pos x="204" y="108"/>
                </a:cxn>
                <a:cxn ang="0">
                  <a:pos x="189" y="117"/>
                </a:cxn>
                <a:cxn ang="0">
                  <a:pos x="172" y="129"/>
                </a:cxn>
                <a:cxn ang="0">
                  <a:pos x="156" y="140"/>
                </a:cxn>
                <a:cxn ang="0">
                  <a:pos x="143" y="152"/>
                </a:cxn>
                <a:cxn ang="0">
                  <a:pos x="120" y="171"/>
                </a:cxn>
                <a:cxn ang="0">
                  <a:pos x="94" y="192"/>
                </a:cxn>
                <a:cxn ang="0">
                  <a:pos x="69" y="213"/>
                </a:cxn>
                <a:cxn ang="0">
                  <a:pos x="40" y="230"/>
                </a:cxn>
                <a:cxn ang="0">
                  <a:pos x="14" y="249"/>
                </a:cxn>
                <a:cxn ang="0">
                  <a:pos x="8" y="243"/>
                </a:cxn>
                <a:cxn ang="0">
                  <a:pos x="25" y="218"/>
                </a:cxn>
                <a:cxn ang="0">
                  <a:pos x="44" y="194"/>
                </a:cxn>
                <a:cxn ang="0">
                  <a:pos x="63" y="175"/>
                </a:cxn>
                <a:cxn ang="0">
                  <a:pos x="90" y="150"/>
                </a:cxn>
                <a:cxn ang="0">
                  <a:pos x="126" y="123"/>
                </a:cxn>
                <a:cxn ang="0">
                  <a:pos x="164" y="98"/>
                </a:cxn>
                <a:cxn ang="0">
                  <a:pos x="204" y="78"/>
                </a:cxn>
                <a:cxn ang="0">
                  <a:pos x="244" y="57"/>
                </a:cxn>
                <a:cxn ang="0">
                  <a:pos x="284" y="40"/>
                </a:cxn>
                <a:cxn ang="0">
                  <a:pos x="322" y="24"/>
                </a:cxn>
                <a:cxn ang="0">
                  <a:pos x="362" y="7"/>
                </a:cxn>
                <a:cxn ang="0">
                  <a:pos x="381" y="0"/>
                </a:cxn>
              </a:cxnLst>
              <a:rect l="txL" t="txT" r="txR" b="txB"/>
              <a:pathLst>
                <a:path w="381" h="256">
                  <a:moveTo>
                    <a:pt x="381" y="0"/>
                  </a:moveTo>
                  <a:lnTo>
                    <a:pt x="377" y="5"/>
                  </a:lnTo>
                  <a:lnTo>
                    <a:pt x="371" y="11"/>
                  </a:lnTo>
                  <a:lnTo>
                    <a:pt x="366" y="19"/>
                  </a:lnTo>
                  <a:lnTo>
                    <a:pt x="358" y="24"/>
                  </a:lnTo>
                  <a:lnTo>
                    <a:pt x="348" y="30"/>
                  </a:lnTo>
                  <a:lnTo>
                    <a:pt x="339" y="36"/>
                  </a:lnTo>
                  <a:lnTo>
                    <a:pt x="327" y="41"/>
                  </a:lnTo>
                  <a:lnTo>
                    <a:pt x="318" y="47"/>
                  </a:lnTo>
                  <a:lnTo>
                    <a:pt x="305" y="51"/>
                  </a:lnTo>
                  <a:lnTo>
                    <a:pt x="291" y="57"/>
                  </a:lnTo>
                  <a:lnTo>
                    <a:pt x="280" y="62"/>
                  </a:lnTo>
                  <a:lnTo>
                    <a:pt x="269" y="70"/>
                  </a:lnTo>
                  <a:lnTo>
                    <a:pt x="255" y="74"/>
                  </a:lnTo>
                  <a:lnTo>
                    <a:pt x="246" y="81"/>
                  </a:lnTo>
                  <a:lnTo>
                    <a:pt x="236" y="87"/>
                  </a:lnTo>
                  <a:lnTo>
                    <a:pt x="229" y="95"/>
                  </a:lnTo>
                  <a:lnTo>
                    <a:pt x="219" y="98"/>
                  </a:lnTo>
                  <a:lnTo>
                    <a:pt x="212" y="102"/>
                  </a:lnTo>
                  <a:lnTo>
                    <a:pt x="204" y="108"/>
                  </a:lnTo>
                  <a:lnTo>
                    <a:pt x="196" y="114"/>
                  </a:lnTo>
                  <a:lnTo>
                    <a:pt x="189" y="117"/>
                  </a:lnTo>
                  <a:lnTo>
                    <a:pt x="179" y="123"/>
                  </a:lnTo>
                  <a:lnTo>
                    <a:pt x="172" y="129"/>
                  </a:lnTo>
                  <a:lnTo>
                    <a:pt x="166" y="137"/>
                  </a:lnTo>
                  <a:lnTo>
                    <a:pt x="156" y="140"/>
                  </a:lnTo>
                  <a:lnTo>
                    <a:pt x="151" y="146"/>
                  </a:lnTo>
                  <a:lnTo>
                    <a:pt x="143" y="152"/>
                  </a:lnTo>
                  <a:lnTo>
                    <a:pt x="135" y="159"/>
                  </a:lnTo>
                  <a:lnTo>
                    <a:pt x="120" y="171"/>
                  </a:lnTo>
                  <a:lnTo>
                    <a:pt x="109" y="182"/>
                  </a:lnTo>
                  <a:lnTo>
                    <a:pt x="94" y="192"/>
                  </a:lnTo>
                  <a:lnTo>
                    <a:pt x="80" y="203"/>
                  </a:lnTo>
                  <a:lnTo>
                    <a:pt x="69" y="213"/>
                  </a:lnTo>
                  <a:lnTo>
                    <a:pt x="56" y="222"/>
                  </a:lnTo>
                  <a:lnTo>
                    <a:pt x="40" y="230"/>
                  </a:lnTo>
                  <a:lnTo>
                    <a:pt x="27" y="239"/>
                  </a:lnTo>
                  <a:lnTo>
                    <a:pt x="14" y="249"/>
                  </a:lnTo>
                  <a:lnTo>
                    <a:pt x="0" y="256"/>
                  </a:lnTo>
                  <a:lnTo>
                    <a:pt x="8" y="243"/>
                  </a:lnTo>
                  <a:lnTo>
                    <a:pt x="16" y="230"/>
                  </a:lnTo>
                  <a:lnTo>
                    <a:pt x="25" y="218"/>
                  </a:lnTo>
                  <a:lnTo>
                    <a:pt x="37" y="207"/>
                  </a:lnTo>
                  <a:lnTo>
                    <a:pt x="44" y="194"/>
                  </a:lnTo>
                  <a:lnTo>
                    <a:pt x="54" y="186"/>
                  </a:lnTo>
                  <a:lnTo>
                    <a:pt x="63" y="175"/>
                  </a:lnTo>
                  <a:lnTo>
                    <a:pt x="75" y="165"/>
                  </a:lnTo>
                  <a:lnTo>
                    <a:pt x="90" y="150"/>
                  </a:lnTo>
                  <a:lnTo>
                    <a:pt x="109" y="137"/>
                  </a:lnTo>
                  <a:lnTo>
                    <a:pt x="126" y="123"/>
                  </a:lnTo>
                  <a:lnTo>
                    <a:pt x="145" y="110"/>
                  </a:lnTo>
                  <a:lnTo>
                    <a:pt x="164" y="98"/>
                  </a:lnTo>
                  <a:lnTo>
                    <a:pt x="183" y="87"/>
                  </a:lnTo>
                  <a:lnTo>
                    <a:pt x="204" y="78"/>
                  </a:lnTo>
                  <a:lnTo>
                    <a:pt x="223" y="68"/>
                  </a:lnTo>
                  <a:lnTo>
                    <a:pt x="244" y="57"/>
                  </a:lnTo>
                  <a:lnTo>
                    <a:pt x="265" y="49"/>
                  </a:lnTo>
                  <a:lnTo>
                    <a:pt x="284" y="40"/>
                  </a:lnTo>
                  <a:lnTo>
                    <a:pt x="305" y="32"/>
                  </a:lnTo>
                  <a:lnTo>
                    <a:pt x="322" y="24"/>
                  </a:lnTo>
                  <a:lnTo>
                    <a:pt x="343" y="15"/>
                  </a:lnTo>
                  <a:lnTo>
                    <a:pt x="362" y="7"/>
                  </a:lnTo>
                  <a:lnTo>
                    <a:pt x="38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12" name="Freeform 101422"/>
            <p:cNvSpPr/>
            <p:nvPr/>
          </p:nvSpPr>
          <p:spPr>
            <a:xfrm>
              <a:off x="4133" y="2748"/>
              <a:ext cx="105" cy="62"/>
            </a:xfrm>
            <a:custGeom>
              <a:avLst/>
              <a:gdLst>
                <a:gd name="txL" fmla="*/ 0 w 211"/>
                <a:gd name="txT" fmla="*/ 0 h 124"/>
                <a:gd name="txR" fmla="*/ 211 w 211"/>
                <a:gd name="txB" fmla="*/ 124 h 124"/>
              </a:gdLst>
              <a:ahLst/>
              <a:cxnLst>
                <a:cxn ang="0">
                  <a:pos x="201" y="0"/>
                </a:cxn>
                <a:cxn ang="0">
                  <a:pos x="207" y="0"/>
                </a:cxn>
                <a:cxn ang="0">
                  <a:pos x="211" y="0"/>
                </a:cxn>
                <a:cxn ang="0">
                  <a:pos x="198" y="8"/>
                </a:cxn>
                <a:cxn ang="0">
                  <a:pos x="186" y="17"/>
                </a:cxn>
                <a:cxn ang="0">
                  <a:pos x="175" y="25"/>
                </a:cxn>
                <a:cxn ang="0">
                  <a:pos x="161" y="34"/>
                </a:cxn>
                <a:cxn ang="0">
                  <a:pos x="148" y="42"/>
                </a:cxn>
                <a:cxn ang="0">
                  <a:pos x="135" y="49"/>
                </a:cxn>
                <a:cxn ang="0">
                  <a:pos x="122" y="57"/>
                </a:cxn>
                <a:cxn ang="0">
                  <a:pos x="108" y="65"/>
                </a:cxn>
                <a:cxn ang="0">
                  <a:pos x="95" y="70"/>
                </a:cxn>
                <a:cxn ang="0">
                  <a:pos x="82" y="78"/>
                </a:cxn>
                <a:cxn ang="0">
                  <a:pos x="66" y="84"/>
                </a:cxn>
                <a:cxn ang="0">
                  <a:pos x="55" y="91"/>
                </a:cxn>
                <a:cxn ang="0">
                  <a:pos x="40" y="99"/>
                </a:cxn>
                <a:cxn ang="0">
                  <a:pos x="26" y="106"/>
                </a:cxn>
                <a:cxn ang="0">
                  <a:pos x="13" y="114"/>
                </a:cxn>
                <a:cxn ang="0">
                  <a:pos x="0" y="124"/>
                </a:cxn>
                <a:cxn ang="0">
                  <a:pos x="9" y="110"/>
                </a:cxn>
                <a:cxn ang="0">
                  <a:pos x="21" y="101"/>
                </a:cxn>
                <a:cxn ang="0">
                  <a:pos x="32" y="89"/>
                </a:cxn>
                <a:cxn ang="0">
                  <a:pos x="45" y="82"/>
                </a:cxn>
                <a:cxn ang="0">
                  <a:pos x="57" y="72"/>
                </a:cxn>
                <a:cxn ang="0">
                  <a:pos x="70" y="65"/>
                </a:cxn>
                <a:cxn ang="0">
                  <a:pos x="84" y="57"/>
                </a:cxn>
                <a:cxn ang="0">
                  <a:pos x="97" y="51"/>
                </a:cxn>
                <a:cxn ang="0">
                  <a:pos x="108" y="42"/>
                </a:cxn>
                <a:cxn ang="0">
                  <a:pos x="123" y="38"/>
                </a:cxn>
                <a:cxn ang="0">
                  <a:pos x="135" y="30"/>
                </a:cxn>
                <a:cxn ang="0">
                  <a:pos x="150" y="25"/>
                </a:cxn>
                <a:cxn ang="0">
                  <a:pos x="161" y="19"/>
                </a:cxn>
                <a:cxn ang="0">
                  <a:pos x="175" y="11"/>
                </a:cxn>
                <a:cxn ang="0">
                  <a:pos x="188" y="6"/>
                </a:cxn>
                <a:cxn ang="0">
                  <a:pos x="201" y="0"/>
                </a:cxn>
                <a:cxn ang="0">
                  <a:pos x="201" y="0"/>
                </a:cxn>
              </a:cxnLst>
              <a:rect l="txL" t="txT" r="txR" b="txB"/>
              <a:pathLst>
                <a:path w="211" h="124">
                  <a:moveTo>
                    <a:pt x="201" y="0"/>
                  </a:moveTo>
                  <a:lnTo>
                    <a:pt x="207" y="0"/>
                  </a:lnTo>
                  <a:lnTo>
                    <a:pt x="211" y="0"/>
                  </a:lnTo>
                  <a:lnTo>
                    <a:pt x="198" y="8"/>
                  </a:lnTo>
                  <a:lnTo>
                    <a:pt x="186" y="17"/>
                  </a:lnTo>
                  <a:lnTo>
                    <a:pt x="175" y="25"/>
                  </a:lnTo>
                  <a:lnTo>
                    <a:pt x="161" y="34"/>
                  </a:lnTo>
                  <a:lnTo>
                    <a:pt x="148" y="42"/>
                  </a:lnTo>
                  <a:lnTo>
                    <a:pt x="135" y="49"/>
                  </a:lnTo>
                  <a:lnTo>
                    <a:pt x="122" y="57"/>
                  </a:lnTo>
                  <a:lnTo>
                    <a:pt x="108" y="65"/>
                  </a:lnTo>
                  <a:lnTo>
                    <a:pt x="95" y="70"/>
                  </a:lnTo>
                  <a:lnTo>
                    <a:pt x="82" y="78"/>
                  </a:lnTo>
                  <a:lnTo>
                    <a:pt x="66" y="84"/>
                  </a:lnTo>
                  <a:lnTo>
                    <a:pt x="55" y="91"/>
                  </a:lnTo>
                  <a:lnTo>
                    <a:pt x="40" y="99"/>
                  </a:lnTo>
                  <a:lnTo>
                    <a:pt x="26" y="106"/>
                  </a:lnTo>
                  <a:lnTo>
                    <a:pt x="13" y="114"/>
                  </a:lnTo>
                  <a:lnTo>
                    <a:pt x="0" y="124"/>
                  </a:lnTo>
                  <a:lnTo>
                    <a:pt x="9" y="110"/>
                  </a:lnTo>
                  <a:lnTo>
                    <a:pt x="21" y="101"/>
                  </a:lnTo>
                  <a:lnTo>
                    <a:pt x="32" y="89"/>
                  </a:lnTo>
                  <a:lnTo>
                    <a:pt x="45" y="82"/>
                  </a:lnTo>
                  <a:lnTo>
                    <a:pt x="57" y="72"/>
                  </a:lnTo>
                  <a:lnTo>
                    <a:pt x="70" y="65"/>
                  </a:lnTo>
                  <a:lnTo>
                    <a:pt x="84" y="57"/>
                  </a:lnTo>
                  <a:lnTo>
                    <a:pt x="97" y="51"/>
                  </a:lnTo>
                  <a:lnTo>
                    <a:pt x="108" y="42"/>
                  </a:lnTo>
                  <a:lnTo>
                    <a:pt x="123" y="38"/>
                  </a:lnTo>
                  <a:lnTo>
                    <a:pt x="135" y="30"/>
                  </a:lnTo>
                  <a:lnTo>
                    <a:pt x="150" y="25"/>
                  </a:lnTo>
                  <a:lnTo>
                    <a:pt x="161" y="19"/>
                  </a:lnTo>
                  <a:lnTo>
                    <a:pt x="175" y="11"/>
                  </a:lnTo>
                  <a:lnTo>
                    <a:pt x="188" y="6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13" name="Freeform 101423"/>
            <p:cNvSpPr/>
            <p:nvPr/>
          </p:nvSpPr>
          <p:spPr>
            <a:xfrm>
              <a:off x="4501" y="2769"/>
              <a:ext cx="69" cy="36"/>
            </a:xfrm>
            <a:custGeom>
              <a:avLst/>
              <a:gdLst>
                <a:gd name="txL" fmla="*/ 0 w 138"/>
                <a:gd name="txT" fmla="*/ 0 h 72"/>
                <a:gd name="txR" fmla="*/ 138 w 138"/>
                <a:gd name="txB" fmla="*/ 72 h 72"/>
              </a:gdLst>
              <a:ahLst/>
              <a:cxnLst>
                <a:cxn ang="0">
                  <a:pos x="123" y="0"/>
                </a:cxn>
                <a:cxn ang="0">
                  <a:pos x="131" y="2"/>
                </a:cxn>
                <a:cxn ang="0">
                  <a:pos x="137" y="9"/>
                </a:cxn>
                <a:cxn ang="0">
                  <a:pos x="137" y="17"/>
                </a:cxn>
                <a:cxn ang="0">
                  <a:pos x="138" y="26"/>
                </a:cxn>
                <a:cxn ang="0">
                  <a:pos x="138" y="34"/>
                </a:cxn>
                <a:cxn ang="0">
                  <a:pos x="138" y="42"/>
                </a:cxn>
                <a:cxn ang="0">
                  <a:pos x="131" y="43"/>
                </a:cxn>
                <a:cxn ang="0">
                  <a:pos x="121" y="45"/>
                </a:cxn>
                <a:cxn ang="0">
                  <a:pos x="112" y="47"/>
                </a:cxn>
                <a:cxn ang="0">
                  <a:pos x="104" y="49"/>
                </a:cxn>
                <a:cxn ang="0">
                  <a:pos x="95" y="51"/>
                </a:cxn>
                <a:cxn ang="0">
                  <a:pos x="85" y="55"/>
                </a:cxn>
                <a:cxn ang="0">
                  <a:pos x="76" y="55"/>
                </a:cxn>
                <a:cxn ang="0">
                  <a:pos x="68" y="59"/>
                </a:cxn>
                <a:cxn ang="0">
                  <a:pos x="59" y="59"/>
                </a:cxn>
                <a:cxn ang="0">
                  <a:pos x="49" y="61"/>
                </a:cxn>
                <a:cxn ang="0">
                  <a:pos x="41" y="62"/>
                </a:cxn>
                <a:cxn ang="0">
                  <a:pos x="32" y="64"/>
                </a:cxn>
                <a:cxn ang="0">
                  <a:pos x="22" y="66"/>
                </a:cxn>
                <a:cxn ang="0">
                  <a:pos x="15" y="68"/>
                </a:cxn>
                <a:cxn ang="0">
                  <a:pos x="7" y="68"/>
                </a:cxn>
                <a:cxn ang="0">
                  <a:pos x="0" y="72"/>
                </a:cxn>
                <a:cxn ang="0">
                  <a:pos x="5" y="66"/>
                </a:cxn>
                <a:cxn ang="0">
                  <a:pos x="11" y="61"/>
                </a:cxn>
                <a:cxn ang="0">
                  <a:pos x="19" y="57"/>
                </a:cxn>
                <a:cxn ang="0">
                  <a:pos x="28" y="53"/>
                </a:cxn>
                <a:cxn ang="0">
                  <a:pos x="36" y="49"/>
                </a:cxn>
                <a:cxn ang="0">
                  <a:pos x="43" y="45"/>
                </a:cxn>
                <a:cxn ang="0">
                  <a:pos x="51" y="42"/>
                </a:cxn>
                <a:cxn ang="0">
                  <a:pos x="59" y="38"/>
                </a:cxn>
                <a:cxn ang="0">
                  <a:pos x="68" y="32"/>
                </a:cxn>
                <a:cxn ang="0">
                  <a:pos x="76" y="28"/>
                </a:cxn>
                <a:cxn ang="0">
                  <a:pos x="83" y="24"/>
                </a:cxn>
                <a:cxn ang="0">
                  <a:pos x="91" y="21"/>
                </a:cxn>
                <a:cxn ang="0">
                  <a:pos x="99" y="15"/>
                </a:cxn>
                <a:cxn ang="0">
                  <a:pos x="108" y="11"/>
                </a:cxn>
                <a:cxn ang="0">
                  <a:pos x="116" y="5"/>
                </a:cxn>
                <a:cxn ang="0">
                  <a:pos x="123" y="0"/>
                </a:cxn>
                <a:cxn ang="0">
                  <a:pos x="123" y="0"/>
                </a:cxn>
              </a:cxnLst>
              <a:rect l="txL" t="txT" r="txR" b="txB"/>
              <a:pathLst>
                <a:path w="138" h="72">
                  <a:moveTo>
                    <a:pt x="123" y="0"/>
                  </a:moveTo>
                  <a:lnTo>
                    <a:pt x="131" y="2"/>
                  </a:lnTo>
                  <a:lnTo>
                    <a:pt x="137" y="9"/>
                  </a:lnTo>
                  <a:lnTo>
                    <a:pt x="137" y="17"/>
                  </a:lnTo>
                  <a:lnTo>
                    <a:pt x="138" y="26"/>
                  </a:lnTo>
                  <a:lnTo>
                    <a:pt x="138" y="34"/>
                  </a:lnTo>
                  <a:lnTo>
                    <a:pt x="138" y="42"/>
                  </a:lnTo>
                  <a:lnTo>
                    <a:pt x="131" y="43"/>
                  </a:lnTo>
                  <a:lnTo>
                    <a:pt x="121" y="45"/>
                  </a:lnTo>
                  <a:lnTo>
                    <a:pt x="112" y="47"/>
                  </a:lnTo>
                  <a:lnTo>
                    <a:pt x="104" y="49"/>
                  </a:lnTo>
                  <a:lnTo>
                    <a:pt x="95" y="51"/>
                  </a:lnTo>
                  <a:lnTo>
                    <a:pt x="85" y="55"/>
                  </a:lnTo>
                  <a:lnTo>
                    <a:pt x="76" y="55"/>
                  </a:lnTo>
                  <a:lnTo>
                    <a:pt x="68" y="59"/>
                  </a:lnTo>
                  <a:lnTo>
                    <a:pt x="59" y="59"/>
                  </a:lnTo>
                  <a:lnTo>
                    <a:pt x="49" y="61"/>
                  </a:lnTo>
                  <a:lnTo>
                    <a:pt x="41" y="62"/>
                  </a:lnTo>
                  <a:lnTo>
                    <a:pt x="32" y="64"/>
                  </a:lnTo>
                  <a:lnTo>
                    <a:pt x="22" y="66"/>
                  </a:lnTo>
                  <a:lnTo>
                    <a:pt x="15" y="68"/>
                  </a:lnTo>
                  <a:lnTo>
                    <a:pt x="7" y="68"/>
                  </a:lnTo>
                  <a:lnTo>
                    <a:pt x="0" y="72"/>
                  </a:lnTo>
                  <a:lnTo>
                    <a:pt x="5" y="66"/>
                  </a:lnTo>
                  <a:lnTo>
                    <a:pt x="11" y="61"/>
                  </a:lnTo>
                  <a:lnTo>
                    <a:pt x="19" y="57"/>
                  </a:lnTo>
                  <a:lnTo>
                    <a:pt x="28" y="53"/>
                  </a:lnTo>
                  <a:lnTo>
                    <a:pt x="36" y="49"/>
                  </a:lnTo>
                  <a:lnTo>
                    <a:pt x="43" y="45"/>
                  </a:lnTo>
                  <a:lnTo>
                    <a:pt x="51" y="42"/>
                  </a:lnTo>
                  <a:lnTo>
                    <a:pt x="59" y="38"/>
                  </a:lnTo>
                  <a:lnTo>
                    <a:pt x="68" y="32"/>
                  </a:lnTo>
                  <a:lnTo>
                    <a:pt x="76" y="28"/>
                  </a:lnTo>
                  <a:lnTo>
                    <a:pt x="83" y="24"/>
                  </a:lnTo>
                  <a:lnTo>
                    <a:pt x="91" y="21"/>
                  </a:lnTo>
                  <a:lnTo>
                    <a:pt x="99" y="15"/>
                  </a:lnTo>
                  <a:lnTo>
                    <a:pt x="108" y="11"/>
                  </a:lnTo>
                  <a:lnTo>
                    <a:pt x="116" y="5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14" name="Freeform 101424"/>
            <p:cNvSpPr/>
            <p:nvPr/>
          </p:nvSpPr>
          <p:spPr>
            <a:xfrm>
              <a:off x="3666" y="2774"/>
              <a:ext cx="16" cy="11"/>
            </a:xfrm>
            <a:custGeom>
              <a:avLst/>
              <a:gdLst>
                <a:gd name="txL" fmla="*/ 0 w 33"/>
                <a:gd name="txT" fmla="*/ 0 h 23"/>
                <a:gd name="txR" fmla="*/ 33 w 33"/>
                <a:gd name="txB" fmla="*/ 23 h 23"/>
              </a:gdLst>
              <a:ahLst/>
              <a:cxnLst>
                <a:cxn ang="0">
                  <a:pos x="33" y="0"/>
                </a:cxn>
                <a:cxn ang="0">
                  <a:pos x="29" y="12"/>
                </a:cxn>
                <a:cxn ang="0">
                  <a:pos x="23" y="19"/>
                </a:cxn>
                <a:cxn ang="0">
                  <a:pos x="16" y="23"/>
                </a:cxn>
                <a:cxn ang="0">
                  <a:pos x="10" y="19"/>
                </a:cxn>
                <a:cxn ang="0">
                  <a:pos x="0" y="15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12" y="2"/>
                </a:cxn>
                <a:cxn ang="0">
                  <a:pos x="19" y="0"/>
                </a:cxn>
                <a:cxn ang="0">
                  <a:pos x="33" y="0"/>
                </a:cxn>
                <a:cxn ang="0">
                  <a:pos x="33" y="0"/>
                </a:cxn>
              </a:cxnLst>
              <a:rect l="txL" t="txT" r="txR" b="txB"/>
              <a:pathLst>
                <a:path w="33" h="23">
                  <a:moveTo>
                    <a:pt x="33" y="0"/>
                  </a:moveTo>
                  <a:lnTo>
                    <a:pt x="29" y="12"/>
                  </a:lnTo>
                  <a:lnTo>
                    <a:pt x="23" y="19"/>
                  </a:lnTo>
                  <a:lnTo>
                    <a:pt x="16" y="23"/>
                  </a:lnTo>
                  <a:lnTo>
                    <a:pt x="10" y="19"/>
                  </a:lnTo>
                  <a:lnTo>
                    <a:pt x="0" y="15"/>
                  </a:lnTo>
                  <a:lnTo>
                    <a:pt x="2" y="8"/>
                  </a:lnTo>
                  <a:lnTo>
                    <a:pt x="6" y="4"/>
                  </a:lnTo>
                  <a:lnTo>
                    <a:pt x="12" y="2"/>
                  </a:lnTo>
                  <a:lnTo>
                    <a:pt x="19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15" name="Freeform 101425"/>
            <p:cNvSpPr/>
            <p:nvPr/>
          </p:nvSpPr>
          <p:spPr>
            <a:xfrm>
              <a:off x="3633" y="2792"/>
              <a:ext cx="10" cy="13"/>
            </a:xfrm>
            <a:custGeom>
              <a:avLst/>
              <a:gdLst>
                <a:gd name="txL" fmla="*/ 0 w 21"/>
                <a:gd name="txT" fmla="*/ 0 h 27"/>
                <a:gd name="txR" fmla="*/ 21 w 21"/>
                <a:gd name="txB" fmla="*/ 27 h 27"/>
              </a:gdLst>
              <a:ahLst/>
              <a:cxnLst>
                <a:cxn ang="0">
                  <a:pos x="21" y="0"/>
                </a:cxn>
                <a:cxn ang="0">
                  <a:pos x="19" y="10"/>
                </a:cxn>
                <a:cxn ang="0">
                  <a:pos x="17" y="17"/>
                </a:cxn>
                <a:cxn ang="0">
                  <a:pos x="13" y="21"/>
                </a:cxn>
                <a:cxn ang="0">
                  <a:pos x="9" y="25"/>
                </a:cxn>
                <a:cxn ang="0">
                  <a:pos x="4" y="25"/>
                </a:cxn>
                <a:cxn ang="0">
                  <a:pos x="2" y="27"/>
                </a:cxn>
                <a:cxn ang="0">
                  <a:pos x="0" y="21"/>
                </a:cxn>
                <a:cxn ang="0">
                  <a:pos x="4" y="14"/>
                </a:cxn>
                <a:cxn ang="0">
                  <a:pos x="5" y="10"/>
                </a:cxn>
                <a:cxn ang="0">
                  <a:pos x="9" y="4"/>
                </a:cxn>
                <a:cxn ang="0">
                  <a:pos x="13" y="2"/>
                </a:cxn>
                <a:cxn ang="0">
                  <a:pos x="21" y="0"/>
                </a:cxn>
                <a:cxn ang="0">
                  <a:pos x="21" y="0"/>
                </a:cxn>
              </a:cxnLst>
              <a:rect l="txL" t="txT" r="txR" b="txB"/>
              <a:pathLst>
                <a:path w="21" h="27">
                  <a:moveTo>
                    <a:pt x="21" y="0"/>
                  </a:moveTo>
                  <a:lnTo>
                    <a:pt x="19" y="10"/>
                  </a:lnTo>
                  <a:lnTo>
                    <a:pt x="17" y="17"/>
                  </a:lnTo>
                  <a:lnTo>
                    <a:pt x="13" y="21"/>
                  </a:lnTo>
                  <a:lnTo>
                    <a:pt x="9" y="25"/>
                  </a:lnTo>
                  <a:lnTo>
                    <a:pt x="4" y="25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4" y="14"/>
                  </a:lnTo>
                  <a:lnTo>
                    <a:pt x="5" y="10"/>
                  </a:lnTo>
                  <a:lnTo>
                    <a:pt x="9" y="4"/>
                  </a:lnTo>
                  <a:lnTo>
                    <a:pt x="13" y="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16" name="Freeform 101426"/>
            <p:cNvSpPr/>
            <p:nvPr/>
          </p:nvSpPr>
          <p:spPr>
            <a:xfrm>
              <a:off x="3702" y="2801"/>
              <a:ext cx="23" cy="17"/>
            </a:xfrm>
            <a:custGeom>
              <a:avLst/>
              <a:gdLst>
                <a:gd name="txL" fmla="*/ 0 w 45"/>
                <a:gd name="txT" fmla="*/ 0 h 35"/>
                <a:gd name="txR" fmla="*/ 45 w 45"/>
                <a:gd name="txB" fmla="*/ 35 h 35"/>
              </a:gdLst>
              <a:ahLst/>
              <a:cxnLst>
                <a:cxn ang="0">
                  <a:pos x="32" y="0"/>
                </a:cxn>
                <a:cxn ang="0">
                  <a:pos x="41" y="0"/>
                </a:cxn>
                <a:cxn ang="0">
                  <a:pos x="45" y="4"/>
                </a:cxn>
                <a:cxn ang="0">
                  <a:pos x="43" y="8"/>
                </a:cxn>
                <a:cxn ang="0">
                  <a:pos x="38" y="14"/>
                </a:cxn>
                <a:cxn ang="0">
                  <a:pos x="28" y="19"/>
                </a:cxn>
                <a:cxn ang="0">
                  <a:pos x="19" y="25"/>
                </a:cxn>
                <a:cxn ang="0">
                  <a:pos x="7" y="31"/>
                </a:cxn>
                <a:cxn ang="0">
                  <a:pos x="1" y="35"/>
                </a:cxn>
                <a:cxn ang="0">
                  <a:pos x="0" y="31"/>
                </a:cxn>
                <a:cxn ang="0">
                  <a:pos x="7" y="19"/>
                </a:cxn>
                <a:cxn ang="0">
                  <a:pos x="19" y="12"/>
                </a:cxn>
                <a:cxn ang="0">
                  <a:pos x="24" y="6"/>
                </a:cxn>
                <a:cxn ang="0">
                  <a:pos x="32" y="0"/>
                </a:cxn>
                <a:cxn ang="0">
                  <a:pos x="32" y="0"/>
                </a:cxn>
              </a:cxnLst>
              <a:rect l="txL" t="txT" r="txR" b="txB"/>
              <a:pathLst>
                <a:path w="45" h="35">
                  <a:moveTo>
                    <a:pt x="32" y="0"/>
                  </a:moveTo>
                  <a:lnTo>
                    <a:pt x="41" y="0"/>
                  </a:lnTo>
                  <a:lnTo>
                    <a:pt x="45" y="4"/>
                  </a:lnTo>
                  <a:lnTo>
                    <a:pt x="43" y="8"/>
                  </a:lnTo>
                  <a:lnTo>
                    <a:pt x="38" y="14"/>
                  </a:lnTo>
                  <a:lnTo>
                    <a:pt x="28" y="19"/>
                  </a:lnTo>
                  <a:lnTo>
                    <a:pt x="19" y="25"/>
                  </a:lnTo>
                  <a:lnTo>
                    <a:pt x="7" y="31"/>
                  </a:lnTo>
                  <a:lnTo>
                    <a:pt x="1" y="35"/>
                  </a:lnTo>
                  <a:lnTo>
                    <a:pt x="0" y="31"/>
                  </a:lnTo>
                  <a:lnTo>
                    <a:pt x="7" y="19"/>
                  </a:lnTo>
                  <a:lnTo>
                    <a:pt x="19" y="12"/>
                  </a:lnTo>
                  <a:lnTo>
                    <a:pt x="24" y="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17" name="Freeform 101427"/>
            <p:cNvSpPr/>
            <p:nvPr/>
          </p:nvSpPr>
          <p:spPr>
            <a:xfrm>
              <a:off x="4468" y="2813"/>
              <a:ext cx="114" cy="24"/>
            </a:xfrm>
            <a:custGeom>
              <a:avLst/>
              <a:gdLst>
                <a:gd name="txL" fmla="*/ 0 w 228"/>
                <a:gd name="txT" fmla="*/ 0 h 50"/>
                <a:gd name="txR" fmla="*/ 228 w 228"/>
                <a:gd name="txB" fmla="*/ 50 h 50"/>
              </a:gdLst>
              <a:ahLst/>
              <a:cxnLst>
                <a:cxn ang="0">
                  <a:pos x="190" y="0"/>
                </a:cxn>
                <a:cxn ang="0">
                  <a:pos x="196" y="2"/>
                </a:cxn>
                <a:cxn ang="0">
                  <a:pos x="205" y="12"/>
                </a:cxn>
                <a:cxn ang="0">
                  <a:pos x="211" y="17"/>
                </a:cxn>
                <a:cxn ang="0">
                  <a:pos x="215" y="25"/>
                </a:cxn>
                <a:cxn ang="0">
                  <a:pos x="221" y="33"/>
                </a:cxn>
                <a:cxn ang="0">
                  <a:pos x="226" y="40"/>
                </a:cxn>
                <a:cxn ang="0">
                  <a:pos x="228" y="48"/>
                </a:cxn>
                <a:cxn ang="0">
                  <a:pos x="228" y="50"/>
                </a:cxn>
                <a:cxn ang="0">
                  <a:pos x="224" y="48"/>
                </a:cxn>
                <a:cxn ang="0">
                  <a:pos x="219" y="46"/>
                </a:cxn>
                <a:cxn ang="0">
                  <a:pos x="211" y="40"/>
                </a:cxn>
                <a:cxn ang="0">
                  <a:pos x="204" y="34"/>
                </a:cxn>
                <a:cxn ang="0">
                  <a:pos x="194" y="29"/>
                </a:cxn>
                <a:cxn ang="0">
                  <a:pos x="186" y="25"/>
                </a:cxn>
                <a:cxn ang="0">
                  <a:pos x="175" y="23"/>
                </a:cxn>
                <a:cxn ang="0">
                  <a:pos x="166" y="23"/>
                </a:cxn>
                <a:cxn ang="0">
                  <a:pos x="152" y="23"/>
                </a:cxn>
                <a:cxn ang="0">
                  <a:pos x="139" y="23"/>
                </a:cxn>
                <a:cxn ang="0">
                  <a:pos x="126" y="25"/>
                </a:cxn>
                <a:cxn ang="0">
                  <a:pos x="112" y="29"/>
                </a:cxn>
                <a:cxn ang="0">
                  <a:pos x="95" y="31"/>
                </a:cxn>
                <a:cxn ang="0">
                  <a:pos x="82" y="33"/>
                </a:cxn>
                <a:cxn ang="0">
                  <a:pos x="65" y="34"/>
                </a:cxn>
                <a:cxn ang="0">
                  <a:pos x="51" y="38"/>
                </a:cxn>
                <a:cxn ang="0">
                  <a:pos x="36" y="38"/>
                </a:cxn>
                <a:cxn ang="0">
                  <a:pos x="23" y="40"/>
                </a:cxn>
                <a:cxn ang="0">
                  <a:pos x="12" y="42"/>
                </a:cxn>
                <a:cxn ang="0">
                  <a:pos x="0" y="44"/>
                </a:cxn>
                <a:cxn ang="0">
                  <a:pos x="10" y="36"/>
                </a:cxn>
                <a:cxn ang="0">
                  <a:pos x="21" y="33"/>
                </a:cxn>
                <a:cxn ang="0">
                  <a:pos x="32" y="31"/>
                </a:cxn>
                <a:cxn ang="0">
                  <a:pos x="44" y="27"/>
                </a:cxn>
                <a:cxn ang="0">
                  <a:pos x="55" y="25"/>
                </a:cxn>
                <a:cxn ang="0">
                  <a:pos x="69" y="23"/>
                </a:cxn>
                <a:cxn ang="0">
                  <a:pos x="80" y="21"/>
                </a:cxn>
                <a:cxn ang="0">
                  <a:pos x="93" y="21"/>
                </a:cxn>
                <a:cxn ang="0">
                  <a:pos x="105" y="19"/>
                </a:cxn>
                <a:cxn ang="0">
                  <a:pos x="116" y="17"/>
                </a:cxn>
                <a:cxn ang="0">
                  <a:pos x="129" y="17"/>
                </a:cxn>
                <a:cxn ang="0">
                  <a:pos x="143" y="15"/>
                </a:cxn>
                <a:cxn ang="0">
                  <a:pos x="154" y="12"/>
                </a:cxn>
                <a:cxn ang="0">
                  <a:pos x="166" y="8"/>
                </a:cxn>
                <a:cxn ang="0">
                  <a:pos x="179" y="4"/>
                </a:cxn>
                <a:cxn ang="0">
                  <a:pos x="190" y="0"/>
                </a:cxn>
                <a:cxn ang="0">
                  <a:pos x="190" y="0"/>
                </a:cxn>
              </a:cxnLst>
              <a:rect l="txL" t="txT" r="txR" b="txB"/>
              <a:pathLst>
                <a:path w="228" h="50">
                  <a:moveTo>
                    <a:pt x="190" y="0"/>
                  </a:moveTo>
                  <a:lnTo>
                    <a:pt x="196" y="2"/>
                  </a:lnTo>
                  <a:lnTo>
                    <a:pt x="205" y="12"/>
                  </a:lnTo>
                  <a:lnTo>
                    <a:pt x="211" y="17"/>
                  </a:lnTo>
                  <a:lnTo>
                    <a:pt x="215" y="25"/>
                  </a:lnTo>
                  <a:lnTo>
                    <a:pt x="221" y="33"/>
                  </a:lnTo>
                  <a:lnTo>
                    <a:pt x="226" y="40"/>
                  </a:lnTo>
                  <a:lnTo>
                    <a:pt x="228" y="48"/>
                  </a:lnTo>
                  <a:lnTo>
                    <a:pt x="228" y="50"/>
                  </a:lnTo>
                  <a:lnTo>
                    <a:pt x="224" y="48"/>
                  </a:lnTo>
                  <a:lnTo>
                    <a:pt x="219" y="46"/>
                  </a:lnTo>
                  <a:lnTo>
                    <a:pt x="211" y="40"/>
                  </a:lnTo>
                  <a:lnTo>
                    <a:pt x="204" y="34"/>
                  </a:lnTo>
                  <a:lnTo>
                    <a:pt x="194" y="29"/>
                  </a:lnTo>
                  <a:lnTo>
                    <a:pt x="186" y="25"/>
                  </a:lnTo>
                  <a:lnTo>
                    <a:pt x="175" y="23"/>
                  </a:lnTo>
                  <a:lnTo>
                    <a:pt x="166" y="23"/>
                  </a:lnTo>
                  <a:lnTo>
                    <a:pt x="152" y="23"/>
                  </a:lnTo>
                  <a:lnTo>
                    <a:pt x="139" y="23"/>
                  </a:lnTo>
                  <a:lnTo>
                    <a:pt x="126" y="25"/>
                  </a:lnTo>
                  <a:lnTo>
                    <a:pt x="112" y="29"/>
                  </a:lnTo>
                  <a:lnTo>
                    <a:pt x="95" y="31"/>
                  </a:lnTo>
                  <a:lnTo>
                    <a:pt x="82" y="33"/>
                  </a:lnTo>
                  <a:lnTo>
                    <a:pt x="65" y="34"/>
                  </a:lnTo>
                  <a:lnTo>
                    <a:pt x="51" y="38"/>
                  </a:lnTo>
                  <a:lnTo>
                    <a:pt x="36" y="38"/>
                  </a:lnTo>
                  <a:lnTo>
                    <a:pt x="23" y="40"/>
                  </a:lnTo>
                  <a:lnTo>
                    <a:pt x="12" y="42"/>
                  </a:lnTo>
                  <a:lnTo>
                    <a:pt x="0" y="44"/>
                  </a:lnTo>
                  <a:lnTo>
                    <a:pt x="10" y="36"/>
                  </a:lnTo>
                  <a:lnTo>
                    <a:pt x="21" y="33"/>
                  </a:lnTo>
                  <a:lnTo>
                    <a:pt x="32" y="31"/>
                  </a:lnTo>
                  <a:lnTo>
                    <a:pt x="44" y="27"/>
                  </a:lnTo>
                  <a:lnTo>
                    <a:pt x="55" y="25"/>
                  </a:lnTo>
                  <a:lnTo>
                    <a:pt x="69" y="23"/>
                  </a:lnTo>
                  <a:lnTo>
                    <a:pt x="80" y="21"/>
                  </a:lnTo>
                  <a:lnTo>
                    <a:pt x="93" y="21"/>
                  </a:lnTo>
                  <a:lnTo>
                    <a:pt x="105" y="19"/>
                  </a:lnTo>
                  <a:lnTo>
                    <a:pt x="116" y="17"/>
                  </a:lnTo>
                  <a:lnTo>
                    <a:pt x="129" y="17"/>
                  </a:lnTo>
                  <a:lnTo>
                    <a:pt x="143" y="15"/>
                  </a:lnTo>
                  <a:lnTo>
                    <a:pt x="154" y="12"/>
                  </a:lnTo>
                  <a:lnTo>
                    <a:pt x="166" y="8"/>
                  </a:lnTo>
                  <a:lnTo>
                    <a:pt x="179" y="4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18" name="Freeform 101428"/>
            <p:cNvSpPr/>
            <p:nvPr/>
          </p:nvSpPr>
          <p:spPr>
            <a:xfrm>
              <a:off x="3365" y="2816"/>
              <a:ext cx="68" cy="39"/>
            </a:xfrm>
            <a:custGeom>
              <a:avLst/>
              <a:gdLst>
                <a:gd name="txL" fmla="*/ 0 w 136"/>
                <a:gd name="txT" fmla="*/ 0 h 78"/>
                <a:gd name="txR" fmla="*/ 136 w 136"/>
                <a:gd name="txB" fmla="*/ 78 h 78"/>
              </a:gdLst>
              <a:ahLst/>
              <a:cxnLst>
                <a:cxn ang="0">
                  <a:pos x="136" y="0"/>
                </a:cxn>
                <a:cxn ang="0">
                  <a:pos x="131" y="4"/>
                </a:cxn>
                <a:cxn ang="0">
                  <a:pos x="125" y="13"/>
                </a:cxn>
                <a:cxn ang="0">
                  <a:pos x="117" y="21"/>
                </a:cxn>
                <a:cxn ang="0">
                  <a:pos x="112" y="28"/>
                </a:cxn>
                <a:cxn ang="0">
                  <a:pos x="104" y="36"/>
                </a:cxn>
                <a:cxn ang="0">
                  <a:pos x="95" y="44"/>
                </a:cxn>
                <a:cxn ang="0">
                  <a:pos x="87" y="49"/>
                </a:cxn>
                <a:cxn ang="0">
                  <a:pos x="81" y="57"/>
                </a:cxn>
                <a:cxn ang="0">
                  <a:pos x="70" y="64"/>
                </a:cxn>
                <a:cxn ang="0">
                  <a:pos x="60" y="72"/>
                </a:cxn>
                <a:cxn ang="0">
                  <a:pos x="49" y="74"/>
                </a:cxn>
                <a:cxn ang="0">
                  <a:pos x="38" y="78"/>
                </a:cxn>
                <a:cxn ang="0">
                  <a:pos x="28" y="76"/>
                </a:cxn>
                <a:cxn ang="0">
                  <a:pos x="17" y="74"/>
                </a:cxn>
                <a:cxn ang="0">
                  <a:pos x="7" y="66"/>
                </a:cxn>
                <a:cxn ang="0">
                  <a:pos x="0" y="57"/>
                </a:cxn>
                <a:cxn ang="0">
                  <a:pos x="7" y="53"/>
                </a:cxn>
                <a:cxn ang="0">
                  <a:pos x="20" y="55"/>
                </a:cxn>
                <a:cxn ang="0">
                  <a:pos x="22" y="47"/>
                </a:cxn>
                <a:cxn ang="0">
                  <a:pos x="28" y="42"/>
                </a:cxn>
                <a:cxn ang="0">
                  <a:pos x="36" y="36"/>
                </a:cxn>
                <a:cxn ang="0">
                  <a:pos x="45" y="32"/>
                </a:cxn>
                <a:cxn ang="0">
                  <a:pos x="55" y="26"/>
                </a:cxn>
                <a:cxn ang="0">
                  <a:pos x="66" y="23"/>
                </a:cxn>
                <a:cxn ang="0">
                  <a:pos x="78" y="21"/>
                </a:cxn>
                <a:cxn ang="0">
                  <a:pos x="91" y="17"/>
                </a:cxn>
                <a:cxn ang="0">
                  <a:pos x="104" y="13"/>
                </a:cxn>
                <a:cxn ang="0">
                  <a:pos x="116" y="9"/>
                </a:cxn>
                <a:cxn ang="0">
                  <a:pos x="127" y="4"/>
                </a:cxn>
                <a:cxn ang="0">
                  <a:pos x="136" y="0"/>
                </a:cxn>
                <a:cxn ang="0">
                  <a:pos x="136" y="0"/>
                </a:cxn>
              </a:cxnLst>
              <a:rect l="txL" t="txT" r="txR" b="txB"/>
              <a:pathLst>
                <a:path w="136" h="78">
                  <a:moveTo>
                    <a:pt x="136" y="0"/>
                  </a:moveTo>
                  <a:lnTo>
                    <a:pt x="131" y="4"/>
                  </a:lnTo>
                  <a:lnTo>
                    <a:pt x="125" y="13"/>
                  </a:lnTo>
                  <a:lnTo>
                    <a:pt x="117" y="21"/>
                  </a:lnTo>
                  <a:lnTo>
                    <a:pt x="112" y="28"/>
                  </a:lnTo>
                  <a:lnTo>
                    <a:pt x="104" y="36"/>
                  </a:lnTo>
                  <a:lnTo>
                    <a:pt x="95" y="44"/>
                  </a:lnTo>
                  <a:lnTo>
                    <a:pt x="87" y="49"/>
                  </a:lnTo>
                  <a:lnTo>
                    <a:pt x="81" y="57"/>
                  </a:lnTo>
                  <a:lnTo>
                    <a:pt x="70" y="64"/>
                  </a:lnTo>
                  <a:lnTo>
                    <a:pt x="60" y="72"/>
                  </a:lnTo>
                  <a:lnTo>
                    <a:pt x="49" y="74"/>
                  </a:lnTo>
                  <a:lnTo>
                    <a:pt x="38" y="78"/>
                  </a:lnTo>
                  <a:lnTo>
                    <a:pt x="28" y="76"/>
                  </a:lnTo>
                  <a:lnTo>
                    <a:pt x="17" y="74"/>
                  </a:lnTo>
                  <a:lnTo>
                    <a:pt x="7" y="66"/>
                  </a:lnTo>
                  <a:lnTo>
                    <a:pt x="0" y="57"/>
                  </a:lnTo>
                  <a:lnTo>
                    <a:pt x="7" y="53"/>
                  </a:lnTo>
                  <a:lnTo>
                    <a:pt x="20" y="55"/>
                  </a:lnTo>
                  <a:lnTo>
                    <a:pt x="22" y="47"/>
                  </a:lnTo>
                  <a:lnTo>
                    <a:pt x="28" y="42"/>
                  </a:lnTo>
                  <a:lnTo>
                    <a:pt x="36" y="36"/>
                  </a:lnTo>
                  <a:lnTo>
                    <a:pt x="45" y="32"/>
                  </a:lnTo>
                  <a:lnTo>
                    <a:pt x="55" y="26"/>
                  </a:lnTo>
                  <a:lnTo>
                    <a:pt x="66" y="23"/>
                  </a:lnTo>
                  <a:lnTo>
                    <a:pt x="78" y="21"/>
                  </a:lnTo>
                  <a:lnTo>
                    <a:pt x="91" y="17"/>
                  </a:lnTo>
                  <a:lnTo>
                    <a:pt x="104" y="13"/>
                  </a:lnTo>
                  <a:lnTo>
                    <a:pt x="116" y="9"/>
                  </a:lnTo>
                  <a:lnTo>
                    <a:pt x="127" y="4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19" name="Freeform 101429"/>
            <p:cNvSpPr/>
            <p:nvPr/>
          </p:nvSpPr>
          <p:spPr>
            <a:xfrm>
              <a:off x="3560" y="2816"/>
              <a:ext cx="51" cy="58"/>
            </a:xfrm>
            <a:custGeom>
              <a:avLst/>
              <a:gdLst>
                <a:gd name="txL" fmla="*/ 0 w 103"/>
                <a:gd name="txT" fmla="*/ 0 h 116"/>
                <a:gd name="txR" fmla="*/ 103 w 103"/>
                <a:gd name="txB" fmla="*/ 116 h 116"/>
              </a:gdLst>
              <a:ahLst/>
              <a:cxnLst>
                <a:cxn ang="0">
                  <a:pos x="103" y="0"/>
                </a:cxn>
                <a:cxn ang="0">
                  <a:pos x="99" y="6"/>
                </a:cxn>
                <a:cxn ang="0">
                  <a:pos x="94" y="17"/>
                </a:cxn>
                <a:cxn ang="0">
                  <a:pos x="86" y="28"/>
                </a:cxn>
                <a:cxn ang="0">
                  <a:pos x="76" y="42"/>
                </a:cxn>
                <a:cxn ang="0">
                  <a:pos x="65" y="53"/>
                </a:cxn>
                <a:cxn ang="0">
                  <a:pos x="54" y="66"/>
                </a:cxn>
                <a:cxn ang="0">
                  <a:pos x="44" y="80"/>
                </a:cxn>
                <a:cxn ang="0">
                  <a:pos x="33" y="93"/>
                </a:cxn>
                <a:cxn ang="0">
                  <a:pos x="21" y="101"/>
                </a:cxn>
                <a:cxn ang="0">
                  <a:pos x="14" y="108"/>
                </a:cxn>
                <a:cxn ang="0">
                  <a:pos x="6" y="112"/>
                </a:cxn>
                <a:cxn ang="0">
                  <a:pos x="2" y="116"/>
                </a:cxn>
                <a:cxn ang="0">
                  <a:pos x="0" y="112"/>
                </a:cxn>
                <a:cxn ang="0">
                  <a:pos x="0" y="106"/>
                </a:cxn>
                <a:cxn ang="0">
                  <a:pos x="6" y="95"/>
                </a:cxn>
                <a:cxn ang="0">
                  <a:pos x="17" y="78"/>
                </a:cxn>
                <a:cxn ang="0">
                  <a:pos x="27" y="66"/>
                </a:cxn>
                <a:cxn ang="0">
                  <a:pos x="36" y="57"/>
                </a:cxn>
                <a:cxn ang="0">
                  <a:pos x="44" y="45"/>
                </a:cxn>
                <a:cxn ang="0">
                  <a:pos x="54" y="36"/>
                </a:cxn>
                <a:cxn ang="0">
                  <a:pos x="63" y="23"/>
                </a:cxn>
                <a:cxn ang="0">
                  <a:pos x="76" y="13"/>
                </a:cxn>
                <a:cxn ang="0">
                  <a:pos x="82" y="9"/>
                </a:cxn>
                <a:cxn ang="0">
                  <a:pos x="88" y="6"/>
                </a:cxn>
                <a:cxn ang="0">
                  <a:pos x="95" y="2"/>
                </a:cxn>
                <a:cxn ang="0">
                  <a:pos x="103" y="0"/>
                </a:cxn>
                <a:cxn ang="0">
                  <a:pos x="103" y="0"/>
                </a:cxn>
              </a:cxnLst>
              <a:rect l="txL" t="txT" r="txR" b="txB"/>
              <a:pathLst>
                <a:path w="103" h="116">
                  <a:moveTo>
                    <a:pt x="103" y="0"/>
                  </a:moveTo>
                  <a:lnTo>
                    <a:pt x="99" y="6"/>
                  </a:lnTo>
                  <a:lnTo>
                    <a:pt x="94" y="17"/>
                  </a:lnTo>
                  <a:lnTo>
                    <a:pt x="86" y="28"/>
                  </a:lnTo>
                  <a:lnTo>
                    <a:pt x="76" y="42"/>
                  </a:lnTo>
                  <a:lnTo>
                    <a:pt x="65" y="53"/>
                  </a:lnTo>
                  <a:lnTo>
                    <a:pt x="54" y="66"/>
                  </a:lnTo>
                  <a:lnTo>
                    <a:pt x="44" y="80"/>
                  </a:lnTo>
                  <a:lnTo>
                    <a:pt x="33" y="93"/>
                  </a:lnTo>
                  <a:lnTo>
                    <a:pt x="21" y="101"/>
                  </a:lnTo>
                  <a:lnTo>
                    <a:pt x="14" y="108"/>
                  </a:lnTo>
                  <a:lnTo>
                    <a:pt x="6" y="112"/>
                  </a:lnTo>
                  <a:lnTo>
                    <a:pt x="2" y="116"/>
                  </a:lnTo>
                  <a:lnTo>
                    <a:pt x="0" y="112"/>
                  </a:lnTo>
                  <a:lnTo>
                    <a:pt x="0" y="106"/>
                  </a:lnTo>
                  <a:lnTo>
                    <a:pt x="6" y="95"/>
                  </a:lnTo>
                  <a:lnTo>
                    <a:pt x="17" y="78"/>
                  </a:lnTo>
                  <a:lnTo>
                    <a:pt x="27" y="66"/>
                  </a:lnTo>
                  <a:lnTo>
                    <a:pt x="36" y="57"/>
                  </a:lnTo>
                  <a:lnTo>
                    <a:pt x="44" y="45"/>
                  </a:lnTo>
                  <a:lnTo>
                    <a:pt x="54" y="36"/>
                  </a:lnTo>
                  <a:lnTo>
                    <a:pt x="63" y="23"/>
                  </a:lnTo>
                  <a:lnTo>
                    <a:pt x="76" y="13"/>
                  </a:lnTo>
                  <a:lnTo>
                    <a:pt x="82" y="9"/>
                  </a:lnTo>
                  <a:lnTo>
                    <a:pt x="88" y="6"/>
                  </a:lnTo>
                  <a:lnTo>
                    <a:pt x="95" y="2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20" name="Freeform 101430"/>
            <p:cNvSpPr/>
            <p:nvPr/>
          </p:nvSpPr>
          <p:spPr>
            <a:xfrm>
              <a:off x="3790" y="2816"/>
              <a:ext cx="18" cy="12"/>
            </a:xfrm>
            <a:custGeom>
              <a:avLst/>
              <a:gdLst>
                <a:gd name="txL" fmla="*/ 0 w 37"/>
                <a:gd name="txT" fmla="*/ 0 h 23"/>
                <a:gd name="txR" fmla="*/ 37 w 37"/>
                <a:gd name="txB" fmla="*/ 23 h 23"/>
              </a:gdLst>
              <a:ahLst/>
              <a:cxnLst>
                <a:cxn ang="0">
                  <a:pos x="6" y="0"/>
                </a:cxn>
                <a:cxn ang="0">
                  <a:pos x="14" y="0"/>
                </a:cxn>
                <a:cxn ang="0">
                  <a:pos x="19" y="4"/>
                </a:cxn>
                <a:cxn ang="0">
                  <a:pos x="27" y="4"/>
                </a:cxn>
                <a:cxn ang="0">
                  <a:pos x="37" y="6"/>
                </a:cxn>
                <a:cxn ang="0">
                  <a:pos x="31" y="15"/>
                </a:cxn>
                <a:cxn ang="0">
                  <a:pos x="23" y="21"/>
                </a:cxn>
                <a:cxn ang="0">
                  <a:pos x="14" y="23"/>
                </a:cxn>
                <a:cxn ang="0">
                  <a:pos x="6" y="19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" y="0"/>
                </a:cxn>
              </a:cxnLst>
              <a:rect l="txL" t="txT" r="txR" b="txB"/>
              <a:pathLst>
                <a:path w="37" h="23">
                  <a:moveTo>
                    <a:pt x="6" y="0"/>
                  </a:moveTo>
                  <a:lnTo>
                    <a:pt x="14" y="0"/>
                  </a:lnTo>
                  <a:lnTo>
                    <a:pt x="19" y="4"/>
                  </a:lnTo>
                  <a:lnTo>
                    <a:pt x="27" y="4"/>
                  </a:lnTo>
                  <a:lnTo>
                    <a:pt x="37" y="6"/>
                  </a:lnTo>
                  <a:lnTo>
                    <a:pt x="31" y="15"/>
                  </a:lnTo>
                  <a:lnTo>
                    <a:pt x="23" y="21"/>
                  </a:lnTo>
                  <a:lnTo>
                    <a:pt x="14" y="23"/>
                  </a:lnTo>
                  <a:lnTo>
                    <a:pt x="6" y="19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21" name="Freeform 101431"/>
            <p:cNvSpPr/>
            <p:nvPr/>
          </p:nvSpPr>
          <p:spPr>
            <a:xfrm>
              <a:off x="3793" y="2834"/>
              <a:ext cx="139" cy="96"/>
            </a:xfrm>
            <a:custGeom>
              <a:avLst/>
              <a:gdLst>
                <a:gd name="txL" fmla="*/ 0 w 280"/>
                <a:gd name="txT" fmla="*/ 0 h 192"/>
                <a:gd name="txR" fmla="*/ 280 w 280"/>
                <a:gd name="txB" fmla="*/ 192 h 192"/>
              </a:gdLst>
              <a:ahLst/>
              <a:cxnLst>
                <a:cxn ang="0">
                  <a:pos x="259" y="0"/>
                </a:cxn>
                <a:cxn ang="0">
                  <a:pos x="268" y="0"/>
                </a:cxn>
                <a:cxn ang="0">
                  <a:pos x="280" y="0"/>
                </a:cxn>
                <a:cxn ang="0">
                  <a:pos x="280" y="2"/>
                </a:cxn>
                <a:cxn ang="0">
                  <a:pos x="263" y="13"/>
                </a:cxn>
                <a:cxn ang="0">
                  <a:pos x="245" y="27"/>
                </a:cxn>
                <a:cxn ang="0">
                  <a:pos x="226" y="38"/>
                </a:cxn>
                <a:cxn ang="0">
                  <a:pos x="209" y="51"/>
                </a:cxn>
                <a:cxn ang="0">
                  <a:pos x="190" y="63"/>
                </a:cxn>
                <a:cxn ang="0">
                  <a:pos x="173" y="74"/>
                </a:cxn>
                <a:cxn ang="0">
                  <a:pos x="156" y="85"/>
                </a:cxn>
                <a:cxn ang="0">
                  <a:pos x="139" y="99"/>
                </a:cxn>
                <a:cxn ang="0">
                  <a:pos x="120" y="108"/>
                </a:cxn>
                <a:cxn ang="0">
                  <a:pos x="103" y="120"/>
                </a:cxn>
                <a:cxn ang="0">
                  <a:pos x="86" y="131"/>
                </a:cxn>
                <a:cxn ang="0">
                  <a:pos x="69" y="143"/>
                </a:cxn>
                <a:cxn ang="0">
                  <a:pos x="52" y="154"/>
                </a:cxn>
                <a:cxn ang="0">
                  <a:pos x="34" y="165"/>
                </a:cxn>
                <a:cxn ang="0">
                  <a:pos x="17" y="179"/>
                </a:cxn>
                <a:cxn ang="0">
                  <a:pos x="0" y="192"/>
                </a:cxn>
                <a:cxn ang="0">
                  <a:pos x="13" y="175"/>
                </a:cxn>
                <a:cxn ang="0">
                  <a:pos x="27" y="160"/>
                </a:cxn>
                <a:cxn ang="0">
                  <a:pos x="40" y="146"/>
                </a:cxn>
                <a:cxn ang="0">
                  <a:pos x="55" y="131"/>
                </a:cxn>
                <a:cxn ang="0">
                  <a:pos x="71" y="116"/>
                </a:cxn>
                <a:cxn ang="0">
                  <a:pos x="86" y="103"/>
                </a:cxn>
                <a:cxn ang="0">
                  <a:pos x="101" y="89"/>
                </a:cxn>
                <a:cxn ang="0">
                  <a:pos x="120" y="76"/>
                </a:cxn>
                <a:cxn ang="0">
                  <a:pos x="135" y="63"/>
                </a:cxn>
                <a:cxn ang="0">
                  <a:pos x="150" y="51"/>
                </a:cxn>
                <a:cxn ang="0">
                  <a:pos x="167" y="40"/>
                </a:cxn>
                <a:cxn ang="0">
                  <a:pos x="187" y="30"/>
                </a:cxn>
                <a:cxn ang="0">
                  <a:pos x="204" y="21"/>
                </a:cxn>
                <a:cxn ang="0">
                  <a:pos x="223" y="13"/>
                </a:cxn>
                <a:cxn ang="0">
                  <a:pos x="240" y="4"/>
                </a:cxn>
                <a:cxn ang="0">
                  <a:pos x="259" y="0"/>
                </a:cxn>
                <a:cxn ang="0">
                  <a:pos x="259" y="0"/>
                </a:cxn>
              </a:cxnLst>
              <a:rect l="txL" t="txT" r="txR" b="txB"/>
              <a:pathLst>
                <a:path w="280" h="192">
                  <a:moveTo>
                    <a:pt x="259" y="0"/>
                  </a:moveTo>
                  <a:lnTo>
                    <a:pt x="268" y="0"/>
                  </a:lnTo>
                  <a:lnTo>
                    <a:pt x="280" y="0"/>
                  </a:lnTo>
                  <a:lnTo>
                    <a:pt x="280" y="2"/>
                  </a:lnTo>
                  <a:lnTo>
                    <a:pt x="263" y="13"/>
                  </a:lnTo>
                  <a:lnTo>
                    <a:pt x="245" y="27"/>
                  </a:lnTo>
                  <a:lnTo>
                    <a:pt x="226" y="38"/>
                  </a:lnTo>
                  <a:lnTo>
                    <a:pt x="209" y="51"/>
                  </a:lnTo>
                  <a:lnTo>
                    <a:pt x="190" y="63"/>
                  </a:lnTo>
                  <a:lnTo>
                    <a:pt x="173" y="74"/>
                  </a:lnTo>
                  <a:lnTo>
                    <a:pt x="156" y="85"/>
                  </a:lnTo>
                  <a:lnTo>
                    <a:pt x="139" y="99"/>
                  </a:lnTo>
                  <a:lnTo>
                    <a:pt x="120" y="108"/>
                  </a:lnTo>
                  <a:lnTo>
                    <a:pt x="103" y="120"/>
                  </a:lnTo>
                  <a:lnTo>
                    <a:pt x="86" y="131"/>
                  </a:lnTo>
                  <a:lnTo>
                    <a:pt x="69" y="143"/>
                  </a:lnTo>
                  <a:lnTo>
                    <a:pt x="52" y="154"/>
                  </a:lnTo>
                  <a:lnTo>
                    <a:pt x="34" y="165"/>
                  </a:lnTo>
                  <a:lnTo>
                    <a:pt x="17" y="179"/>
                  </a:lnTo>
                  <a:lnTo>
                    <a:pt x="0" y="192"/>
                  </a:lnTo>
                  <a:lnTo>
                    <a:pt x="13" y="175"/>
                  </a:lnTo>
                  <a:lnTo>
                    <a:pt x="27" y="160"/>
                  </a:lnTo>
                  <a:lnTo>
                    <a:pt x="40" y="146"/>
                  </a:lnTo>
                  <a:lnTo>
                    <a:pt x="55" y="131"/>
                  </a:lnTo>
                  <a:lnTo>
                    <a:pt x="71" y="116"/>
                  </a:lnTo>
                  <a:lnTo>
                    <a:pt x="86" y="103"/>
                  </a:lnTo>
                  <a:lnTo>
                    <a:pt x="101" y="89"/>
                  </a:lnTo>
                  <a:lnTo>
                    <a:pt x="120" y="76"/>
                  </a:lnTo>
                  <a:lnTo>
                    <a:pt x="135" y="63"/>
                  </a:lnTo>
                  <a:lnTo>
                    <a:pt x="150" y="51"/>
                  </a:lnTo>
                  <a:lnTo>
                    <a:pt x="167" y="40"/>
                  </a:lnTo>
                  <a:lnTo>
                    <a:pt x="187" y="30"/>
                  </a:lnTo>
                  <a:lnTo>
                    <a:pt x="204" y="21"/>
                  </a:lnTo>
                  <a:lnTo>
                    <a:pt x="223" y="13"/>
                  </a:lnTo>
                  <a:lnTo>
                    <a:pt x="240" y="4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22" name="Freeform 101432"/>
            <p:cNvSpPr/>
            <p:nvPr/>
          </p:nvSpPr>
          <p:spPr>
            <a:xfrm>
              <a:off x="3632" y="2844"/>
              <a:ext cx="57" cy="65"/>
            </a:xfrm>
            <a:custGeom>
              <a:avLst/>
              <a:gdLst>
                <a:gd name="txL" fmla="*/ 0 w 114"/>
                <a:gd name="txT" fmla="*/ 0 h 129"/>
                <a:gd name="txR" fmla="*/ 114 w 114"/>
                <a:gd name="txB" fmla="*/ 129 h 129"/>
              </a:gdLst>
              <a:ahLst/>
              <a:cxnLst>
                <a:cxn ang="0">
                  <a:pos x="114" y="0"/>
                </a:cxn>
                <a:cxn ang="0">
                  <a:pos x="108" y="8"/>
                </a:cxn>
                <a:cxn ang="0">
                  <a:pos x="103" y="17"/>
                </a:cxn>
                <a:cxn ang="0">
                  <a:pos x="97" y="25"/>
                </a:cxn>
                <a:cxn ang="0">
                  <a:pos x="91" y="32"/>
                </a:cxn>
                <a:cxn ang="0">
                  <a:pos x="84" y="40"/>
                </a:cxn>
                <a:cxn ang="0">
                  <a:pos x="74" y="47"/>
                </a:cxn>
                <a:cxn ang="0">
                  <a:pos x="66" y="57"/>
                </a:cxn>
                <a:cxn ang="0">
                  <a:pos x="61" y="65"/>
                </a:cxn>
                <a:cxn ang="0">
                  <a:pos x="51" y="72"/>
                </a:cxn>
                <a:cxn ang="0">
                  <a:pos x="44" y="80"/>
                </a:cxn>
                <a:cxn ang="0">
                  <a:pos x="34" y="87"/>
                </a:cxn>
                <a:cxn ang="0">
                  <a:pos x="28" y="97"/>
                </a:cxn>
                <a:cxn ang="0">
                  <a:pos x="21" y="105"/>
                </a:cxn>
                <a:cxn ang="0">
                  <a:pos x="11" y="112"/>
                </a:cxn>
                <a:cxn ang="0">
                  <a:pos x="6" y="120"/>
                </a:cxn>
                <a:cxn ang="0">
                  <a:pos x="0" y="129"/>
                </a:cxn>
                <a:cxn ang="0">
                  <a:pos x="4" y="120"/>
                </a:cxn>
                <a:cxn ang="0">
                  <a:pos x="7" y="110"/>
                </a:cxn>
                <a:cxn ang="0">
                  <a:pos x="11" y="101"/>
                </a:cxn>
                <a:cxn ang="0">
                  <a:pos x="17" y="93"/>
                </a:cxn>
                <a:cxn ang="0">
                  <a:pos x="23" y="84"/>
                </a:cxn>
                <a:cxn ang="0">
                  <a:pos x="30" y="74"/>
                </a:cxn>
                <a:cxn ang="0">
                  <a:pos x="38" y="66"/>
                </a:cxn>
                <a:cxn ang="0">
                  <a:pos x="45" y="59"/>
                </a:cxn>
                <a:cxn ang="0">
                  <a:pos x="53" y="49"/>
                </a:cxn>
                <a:cxn ang="0">
                  <a:pos x="61" y="40"/>
                </a:cxn>
                <a:cxn ang="0">
                  <a:pos x="68" y="32"/>
                </a:cxn>
                <a:cxn ang="0">
                  <a:pos x="78" y="25"/>
                </a:cxn>
                <a:cxn ang="0">
                  <a:pos x="85" y="17"/>
                </a:cxn>
                <a:cxn ang="0">
                  <a:pos x="95" y="11"/>
                </a:cxn>
                <a:cxn ang="0">
                  <a:pos x="104" y="4"/>
                </a:cxn>
                <a:cxn ang="0">
                  <a:pos x="114" y="0"/>
                </a:cxn>
                <a:cxn ang="0">
                  <a:pos x="114" y="0"/>
                </a:cxn>
              </a:cxnLst>
              <a:rect l="txL" t="txT" r="txR" b="txB"/>
              <a:pathLst>
                <a:path w="114" h="129">
                  <a:moveTo>
                    <a:pt x="114" y="0"/>
                  </a:moveTo>
                  <a:lnTo>
                    <a:pt x="108" y="8"/>
                  </a:lnTo>
                  <a:lnTo>
                    <a:pt x="103" y="17"/>
                  </a:lnTo>
                  <a:lnTo>
                    <a:pt x="97" y="25"/>
                  </a:lnTo>
                  <a:lnTo>
                    <a:pt x="91" y="32"/>
                  </a:lnTo>
                  <a:lnTo>
                    <a:pt x="84" y="40"/>
                  </a:lnTo>
                  <a:lnTo>
                    <a:pt x="74" y="47"/>
                  </a:lnTo>
                  <a:lnTo>
                    <a:pt x="66" y="57"/>
                  </a:lnTo>
                  <a:lnTo>
                    <a:pt x="61" y="65"/>
                  </a:lnTo>
                  <a:lnTo>
                    <a:pt x="51" y="72"/>
                  </a:lnTo>
                  <a:lnTo>
                    <a:pt x="44" y="80"/>
                  </a:lnTo>
                  <a:lnTo>
                    <a:pt x="34" y="87"/>
                  </a:lnTo>
                  <a:lnTo>
                    <a:pt x="28" y="97"/>
                  </a:lnTo>
                  <a:lnTo>
                    <a:pt x="21" y="105"/>
                  </a:lnTo>
                  <a:lnTo>
                    <a:pt x="11" y="112"/>
                  </a:lnTo>
                  <a:lnTo>
                    <a:pt x="6" y="120"/>
                  </a:lnTo>
                  <a:lnTo>
                    <a:pt x="0" y="129"/>
                  </a:lnTo>
                  <a:lnTo>
                    <a:pt x="4" y="120"/>
                  </a:lnTo>
                  <a:lnTo>
                    <a:pt x="7" y="110"/>
                  </a:lnTo>
                  <a:lnTo>
                    <a:pt x="11" y="101"/>
                  </a:lnTo>
                  <a:lnTo>
                    <a:pt x="17" y="93"/>
                  </a:lnTo>
                  <a:lnTo>
                    <a:pt x="23" y="84"/>
                  </a:lnTo>
                  <a:lnTo>
                    <a:pt x="30" y="74"/>
                  </a:lnTo>
                  <a:lnTo>
                    <a:pt x="38" y="66"/>
                  </a:lnTo>
                  <a:lnTo>
                    <a:pt x="45" y="59"/>
                  </a:lnTo>
                  <a:lnTo>
                    <a:pt x="53" y="49"/>
                  </a:lnTo>
                  <a:lnTo>
                    <a:pt x="61" y="40"/>
                  </a:lnTo>
                  <a:lnTo>
                    <a:pt x="68" y="32"/>
                  </a:lnTo>
                  <a:lnTo>
                    <a:pt x="78" y="25"/>
                  </a:lnTo>
                  <a:lnTo>
                    <a:pt x="85" y="17"/>
                  </a:lnTo>
                  <a:lnTo>
                    <a:pt x="95" y="11"/>
                  </a:lnTo>
                  <a:lnTo>
                    <a:pt x="104" y="4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23" name="Freeform 101433"/>
            <p:cNvSpPr/>
            <p:nvPr/>
          </p:nvSpPr>
          <p:spPr>
            <a:xfrm>
              <a:off x="3962" y="2844"/>
              <a:ext cx="20" cy="12"/>
            </a:xfrm>
            <a:custGeom>
              <a:avLst/>
              <a:gdLst>
                <a:gd name="txL" fmla="*/ 0 w 40"/>
                <a:gd name="txT" fmla="*/ 0 h 25"/>
                <a:gd name="txR" fmla="*/ 40 w 40"/>
                <a:gd name="txB" fmla="*/ 25 h 25"/>
              </a:gdLst>
              <a:ahLst/>
              <a:cxnLst>
                <a:cxn ang="0">
                  <a:pos x="34" y="0"/>
                </a:cxn>
                <a:cxn ang="0">
                  <a:pos x="36" y="0"/>
                </a:cxn>
                <a:cxn ang="0">
                  <a:pos x="40" y="0"/>
                </a:cxn>
                <a:cxn ang="0">
                  <a:pos x="40" y="2"/>
                </a:cxn>
                <a:cxn ang="0">
                  <a:pos x="40" y="8"/>
                </a:cxn>
                <a:cxn ang="0">
                  <a:pos x="30" y="9"/>
                </a:cxn>
                <a:cxn ang="0">
                  <a:pos x="21" y="17"/>
                </a:cxn>
                <a:cxn ang="0">
                  <a:pos x="13" y="21"/>
                </a:cxn>
                <a:cxn ang="0">
                  <a:pos x="3" y="25"/>
                </a:cxn>
                <a:cxn ang="0">
                  <a:pos x="0" y="25"/>
                </a:cxn>
                <a:cxn ang="0">
                  <a:pos x="5" y="15"/>
                </a:cxn>
                <a:cxn ang="0">
                  <a:pos x="13" y="9"/>
                </a:cxn>
                <a:cxn ang="0">
                  <a:pos x="22" y="4"/>
                </a:cxn>
                <a:cxn ang="0">
                  <a:pos x="34" y="0"/>
                </a:cxn>
                <a:cxn ang="0">
                  <a:pos x="34" y="0"/>
                </a:cxn>
              </a:cxnLst>
              <a:rect l="txL" t="txT" r="txR" b="txB"/>
              <a:pathLst>
                <a:path w="40" h="25">
                  <a:moveTo>
                    <a:pt x="34" y="0"/>
                  </a:moveTo>
                  <a:lnTo>
                    <a:pt x="36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0" y="8"/>
                  </a:lnTo>
                  <a:lnTo>
                    <a:pt x="30" y="9"/>
                  </a:lnTo>
                  <a:lnTo>
                    <a:pt x="21" y="17"/>
                  </a:lnTo>
                  <a:lnTo>
                    <a:pt x="13" y="21"/>
                  </a:lnTo>
                  <a:lnTo>
                    <a:pt x="3" y="25"/>
                  </a:lnTo>
                  <a:lnTo>
                    <a:pt x="0" y="25"/>
                  </a:lnTo>
                  <a:lnTo>
                    <a:pt x="5" y="15"/>
                  </a:lnTo>
                  <a:lnTo>
                    <a:pt x="13" y="9"/>
                  </a:lnTo>
                  <a:lnTo>
                    <a:pt x="22" y="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24" name="Freeform 101434"/>
            <p:cNvSpPr/>
            <p:nvPr/>
          </p:nvSpPr>
          <p:spPr>
            <a:xfrm>
              <a:off x="4490" y="2848"/>
              <a:ext cx="27" cy="13"/>
            </a:xfrm>
            <a:custGeom>
              <a:avLst/>
              <a:gdLst>
                <a:gd name="txL" fmla="*/ 0 w 53"/>
                <a:gd name="txT" fmla="*/ 0 h 26"/>
                <a:gd name="txR" fmla="*/ 53 w 53"/>
                <a:gd name="txB" fmla="*/ 26 h 26"/>
              </a:gdLst>
              <a:ahLst/>
              <a:cxnLst>
                <a:cxn ang="0">
                  <a:pos x="2" y="1"/>
                </a:cxn>
                <a:cxn ang="0">
                  <a:pos x="9" y="0"/>
                </a:cxn>
                <a:cxn ang="0">
                  <a:pos x="21" y="0"/>
                </a:cxn>
                <a:cxn ang="0">
                  <a:pos x="30" y="0"/>
                </a:cxn>
                <a:cxn ang="0">
                  <a:pos x="40" y="3"/>
                </a:cxn>
                <a:cxn ang="0">
                  <a:pos x="49" y="13"/>
                </a:cxn>
                <a:cxn ang="0">
                  <a:pos x="53" y="26"/>
                </a:cxn>
                <a:cxn ang="0">
                  <a:pos x="47" y="26"/>
                </a:cxn>
                <a:cxn ang="0">
                  <a:pos x="40" y="26"/>
                </a:cxn>
                <a:cxn ang="0">
                  <a:pos x="34" y="24"/>
                </a:cxn>
                <a:cxn ang="0">
                  <a:pos x="26" y="24"/>
                </a:cxn>
                <a:cxn ang="0">
                  <a:pos x="15" y="20"/>
                </a:cxn>
                <a:cxn ang="0">
                  <a:pos x="5" y="17"/>
                </a:cxn>
                <a:cxn ang="0">
                  <a:pos x="0" y="9"/>
                </a:cxn>
                <a:cxn ang="0">
                  <a:pos x="2" y="1"/>
                </a:cxn>
                <a:cxn ang="0">
                  <a:pos x="2" y="1"/>
                </a:cxn>
              </a:cxnLst>
              <a:rect l="txL" t="txT" r="txR" b="txB"/>
              <a:pathLst>
                <a:path w="53" h="26">
                  <a:moveTo>
                    <a:pt x="2" y="1"/>
                  </a:moveTo>
                  <a:lnTo>
                    <a:pt x="9" y="0"/>
                  </a:lnTo>
                  <a:lnTo>
                    <a:pt x="21" y="0"/>
                  </a:lnTo>
                  <a:lnTo>
                    <a:pt x="30" y="0"/>
                  </a:lnTo>
                  <a:lnTo>
                    <a:pt x="40" y="3"/>
                  </a:lnTo>
                  <a:lnTo>
                    <a:pt x="49" y="13"/>
                  </a:lnTo>
                  <a:lnTo>
                    <a:pt x="53" y="26"/>
                  </a:lnTo>
                  <a:lnTo>
                    <a:pt x="47" y="26"/>
                  </a:lnTo>
                  <a:lnTo>
                    <a:pt x="40" y="26"/>
                  </a:lnTo>
                  <a:lnTo>
                    <a:pt x="34" y="24"/>
                  </a:lnTo>
                  <a:lnTo>
                    <a:pt x="26" y="24"/>
                  </a:lnTo>
                  <a:lnTo>
                    <a:pt x="15" y="20"/>
                  </a:lnTo>
                  <a:lnTo>
                    <a:pt x="5" y="17"/>
                  </a:lnTo>
                  <a:lnTo>
                    <a:pt x="0" y="9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25" name="Freeform 101435"/>
            <p:cNvSpPr/>
            <p:nvPr/>
          </p:nvSpPr>
          <p:spPr>
            <a:xfrm>
              <a:off x="3452" y="2853"/>
              <a:ext cx="32" cy="24"/>
            </a:xfrm>
            <a:custGeom>
              <a:avLst/>
              <a:gdLst>
                <a:gd name="txL" fmla="*/ 0 w 63"/>
                <a:gd name="txT" fmla="*/ 0 h 49"/>
                <a:gd name="txR" fmla="*/ 63 w 63"/>
                <a:gd name="txB" fmla="*/ 49 h 49"/>
              </a:gdLst>
              <a:ahLst/>
              <a:cxnLst>
                <a:cxn ang="0">
                  <a:pos x="59" y="0"/>
                </a:cxn>
                <a:cxn ang="0">
                  <a:pos x="63" y="8"/>
                </a:cxn>
                <a:cxn ang="0">
                  <a:pos x="63" y="17"/>
                </a:cxn>
                <a:cxn ang="0">
                  <a:pos x="59" y="23"/>
                </a:cxn>
                <a:cxn ang="0">
                  <a:pos x="58" y="30"/>
                </a:cxn>
                <a:cxn ang="0">
                  <a:pos x="50" y="34"/>
                </a:cxn>
                <a:cxn ang="0">
                  <a:pos x="42" y="40"/>
                </a:cxn>
                <a:cxn ang="0">
                  <a:pos x="33" y="44"/>
                </a:cxn>
                <a:cxn ang="0">
                  <a:pos x="25" y="48"/>
                </a:cxn>
                <a:cxn ang="0">
                  <a:pos x="16" y="48"/>
                </a:cxn>
                <a:cxn ang="0">
                  <a:pos x="10" y="49"/>
                </a:cxn>
                <a:cxn ang="0">
                  <a:pos x="4" y="48"/>
                </a:cxn>
                <a:cxn ang="0">
                  <a:pos x="2" y="48"/>
                </a:cxn>
                <a:cxn ang="0">
                  <a:pos x="0" y="42"/>
                </a:cxn>
                <a:cxn ang="0">
                  <a:pos x="6" y="34"/>
                </a:cxn>
                <a:cxn ang="0">
                  <a:pos x="10" y="29"/>
                </a:cxn>
                <a:cxn ang="0">
                  <a:pos x="16" y="25"/>
                </a:cxn>
                <a:cxn ang="0">
                  <a:pos x="23" y="17"/>
                </a:cxn>
                <a:cxn ang="0">
                  <a:pos x="37" y="13"/>
                </a:cxn>
                <a:cxn ang="0">
                  <a:pos x="42" y="6"/>
                </a:cxn>
                <a:cxn ang="0">
                  <a:pos x="50" y="4"/>
                </a:cxn>
                <a:cxn ang="0">
                  <a:pos x="56" y="4"/>
                </a:cxn>
                <a:cxn ang="0">
                  <a:pos x="59" y="0"/>
                </a:cxn>
                <a:cxn ang="0">
                  <a:pos x="59" y="0"/>
                </a:cxn>
              </a:cxnLst>
              <a:rect l="txL" t="txT" r="txR" b="txB"/>
              <a:pathLst>
                <a:path w="63" h="49">
                  <a:moveTo>
                    <a:pt x="59" y="0"/>
                  </a:moveTo>
                  <a:lnTo>
                    <a:pt x="63" y="8"/>
                  </a:lnTo>
                  <a:lnTo>
                    <a:pt x="63" y="17"/>
                  </a:lnTo>
                  <a:lnTo>
                    <a:pt x="59" y="23"/>
                  </a:lnTo>
                  <a:lnTo>
                    <a:pt x="58" y="30"/>
                  </a:lnTo>
                  <a:lnTo>
                    <a:pt x="50" y="34"/>
                  </a:lnTo>
                  <a:lnTo>
                    <a:pt x="42" y="40"/>
                  </a:lnTo>
                  <a:lnTo>
                    <a:pt x="33" y="44"/>
                  </a:lnTo>
                  <a:lnTo>
                    <a:pt x="25" y="48"/>
                  </a:lnTo>
                  <a:lnTo>
                    <a:pt x="16" y="48"/>
                  </a:lnTo>
                  <a:lnTo>
                    <a:pt x="10" y="49"/>
                  </a:lnTo>
                  <a:lnTo>
                    <a:pt x="4" y="48"/>
                  </a:lnTo>
                  <a:lnTo>
                    <a:pt x="2" y="48"/>
                  </a:lnTo>
                  <a:lnTo>
                    <a:pt x="0" y="42"/>
                  </a:lnTo>
                  <a:lnTo>
                    <a:pt x="6" y="34"/>
                  </a:lnTo>
                  <a:lnTo>
                    <a:pt x="10" y="29"/>
                  </a:lnTo>
                  <a:lnTo>
                    <a:pt x="16" y="25"/>
                  </a:lnTo>
                  <a:lnTo>
                    <a:pt x="23" y="17"/>
                  </a:lnTo>
                  <a:lnTo>
                    <a:pt x="37" y="13"/>
                  </a:lnTo>
                  <a:lnTo>
                    <a:pt x="42" y="6"/>
                  </a:lnTo>
                  <a:lnTo>
                    <a:pt x="50" y="4"/>
                  </a:lnTo>
                  <a:lnTo>
                    <a:pt x="56" y="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26" name="Freeform 101436"/>
            <p:cNvSpPr/>
            <p:nvPr/>
          </p:nvSpPr>
          <p:spPr>
            <a:xfrm>
              <a:off x="4544" y="2852"/>
              <a:ext cx="12" cy="8"/>
            </a:xfrm>
            <a:custGeom>
              <a:avLst/>
              <a:gdLst>
                <a:gd name="txL" fmla="*/ 0 w 25"/>
                <a:gd name="txT" fmla="*/ 0 h 17"/>
                <a:gd name="txR" fmla="*/ 25 w 25"/>
                <a:gd name="txB" fmla="*/ 17 h 17"/>
              </a:gdLst>
              <a:ahLst/>
              <a:cxnLst>
                <a:cxn ang="0">
                  <a:pos x="2" y="2"/>
                </a:cxn>
                <a:cxn ang="0">
                  <a:pos x="8" y="0"/>
                </a:cxn>
                <a:cxn ang="0">
                  <a:pos x="14" y="4"/>
                </a:cxn>
                <a:cxn ang="0">
                  <a:pos x="17" y="10"/>
                </a:cxn>
                <a:cxn ang="0">
                  <a:pos x="25" y="17"/>
                </a:cxn>
                <a:cxn ang="0">
                  <a:pos x="23" y="17"/>
                </a:cxn>
                <a:cxn ang="0">
                  <a:pos x="17" y="13"/>
                </a:cxn>
                <a:cxn ang="0">
                  <a:pos x="12" y="10"/>
                </a:cxn>
                <a:cxn ang="0">
                  <a:pos x="6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txL" t="txT" r="txR" b="txB"/>
              <a:pathLst>
                <a:path w="25" h="17">
                  <a:moveTo>
                    <a:pt x="2" y="2"/>
                  </a:moveTo>
                  <a:lnTo>
                    <a:pt x="8" y="0"/>
                  </a:lnTo>
                  <a:lnTo>
                    <a:pt x="14" y="4"/>
                  </a:lnTo>
                  <a:lnTo>
                    <a:pt x="17" y="10"/>
                  </a:lnTo>
                  <a:lnTo>
                    <a:pt x="25" y="17"/>
                  </a:lnTo>
                  <a:lnTo>
                    <a:pt x="23" y="17"/>
                  </a:lnTo>
                  <a:lnTo>
                    <a:pt x="17" y="13"/>
                  </a:lnTo>
                  <a:lnTo>
                    <a:pt x="12" y="10"/>
                  </a:lnTo>
                  <a:lnTo>
                    <a:pt x="6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27" name="Freeform 101437"/>
            <p:cNvSpPr/>
            <p:nvPr/>
          </p:nvSpPr>
          <p:spPr>
            <a:xfrm>
              <a:off x="3924" y="2859"/>
              <a:ext cx="33" cy="22"/>
            </a:xfrm>
            <a:custGeom>
              <a:avLst/>
              <a:gdLst>
                <a:gd name="txL" fmla="*/ 0 w 66"/>
                <a:gd name="txT" fmla="*/ 0 h 44"/>
                <a:gd name="txR" fmla="*/ 66 w 66"/>
                <a:gd name="txB" fmla="*/ 44 h 44"/>
              </a:gdLst>
              <a:ahLst/>
              <a:cxnLst>
                <a:cxn ang="0">
                  <a:pos x="66" y="0"/>
                </a:cxn>
                <a:cxn ang="0">
                  <a:pos x="58" y="6"/>
                </a:cxn>
                <a:cxn ang="0">
                  <a:pos x="53" y="14"/>
                </a:cxn>
                <a:cxn ang="0">
                  <a:pos x="41" y="21"/>
                </a:cxn>
                <a:cxn ang="0">
                  <a:pos x="30" y="29"/>
                </a:cxn>
                <a:cxn ang="0">
                  <a:pos x="22" y="31"/>
                </a:cxn>
                <a:cxn ang="0">
                  <a:pos x="15" y="36"/>
                </a:cxn>
                <a:cxn ang="0">
                  <a:pos x="7" y="40"/>
                </a:cxn>
                <a:cxn ang="0">
                  <a:pos x="1" y="44"/>
                </a:cxn>
                <a:cxn ang="0">
                  <a:pos x="0" y="44"/>
                </a:cxn>
                <a:cxn ang="0">
                  <a:pos x="5" y="36"/>
                </a:cxn>
                <a:cxn ang="0">
                  <a:pos x="13" y="31"/>
                </a:cxn>
                <a:cxn ang="0">
                  <a:pos x="22" y="23"/>
                </a:cxn>
                <a:cxn ang="0">
                  <a:pos x="30" y="19"/>
                </a:cxn>
                <a:cxn ang="0">
                  <a:pos x="39" y="14"/>
                </a:cxn>
                <a:cxn ang="0">
                  <a:pos x="49" y="10"/>
                </a:cxn>
                <a:cxn ang="0">
                  <a:pos x="57" y="4"/>
                </a:cxn>
                <a:cxn ang="0">
                  <a:pos x="66" y="0"/>
                </a:cxn>
                <a:cxn ang="0">
                  <a:pos x="66" y="0"/>
                </a:cxn>
              </a:cxnLst>
              <a:rect l="txL" t="txT" r="txR" b="txB"/>
              <a:pathLst>
                <a:path w="66" h="44">
                  <a:moveTo>
                    <a:pt x="66" y="0"/>
                  </a:moveTo>
                  <a:lnTo>
                    <a:pt x="58" y="6"/>
                  </a:lnTo>
                  <a:lnTo>
                    <a:pt x="53" y="14"/>
                  </a:lnTo>
                  <a:lnTo>
                    <a:pt x="41" y="21"/>
                  </a:lnTo>
                  <a:lnTo>
                    <a:pt x="30" y="29"/>
                  </a:lnTo>
                  <a:lnTo>
                    <a:pt x="22" y="31"/>
                  </a:lnTo>
                  <a:lnTo>
                    <a:pt x="15" y="36"/>
                  </a:lnTo>
                  <a:lnTo>
                    <a:pt x="7" y="40"/>
                  </a:lnTo>
                  <a:lnTo>
                    <a:pt x="1" y="44"/>
                  </a:lnTo>
                  <a:lnTo>
                    <a:pt x="0" y="44"/>
                  </a:lnTo>
                  <a:lnTo>
                    <a:pt x="5" y="36"/>
                  </a:lnTo>
                  <a:lnTo>
                    <a:pt x="13" y="31"/>
                  </a:lnTo>
                  <a:lnTo>
                    <a:pt x="22" y="23"/>
                  </a:lnTo>
                  <a:lnTo>
                    <a:pt x="30" y="19"/>
                  </a:lnTo>
                  <a:lnTo>
                    <a:pt x="39" y="14"/>
                  </a:lnTo>
                  <a:lnTo>
                    <a:pt x="49" y="10"/>
                  </a:lnTo>
                  <a:lnTo>
                    <a:pt x="57" y="4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28" name="Freeform 101438"/>
            <p:cNvSpPr/>
            <p:nvPr/>
          </p:nvSpPr>
          <p:spPr>
            <a:xfrm>
              <a:off x="3770" y="2859"/>
              <a:ext cx="263" cy="161"/>
            </a:xfrm>
            <a:custGeom>
              <a:avLst/>
              <a:gdLst>
                <a:gd name="txL" fmla="*/ 0 w 526"/>
                <a:gd name="txT" fmla="*/ 0 h 322"/>
                <a:gd name="txR" fmla="*/ 526 w 526"/>
                <a:gd name="txB" fmla="*/ 322 h 322"/>
              </a:gdLst>
              <a:ahLst/>
              <a:cxnLst>
                <a:cxn ang="0">
                  <a:pos x="501" y="0"/>
                </a:cxn>
                <a:cxn ang="0">
                  <a:pos x="513" y="2"/>
                </a:cxn>
                <a:cxn ang="0">
                  <a:pos x="521" y="10"/>
                </a:cxn>
                <a:cxn ang="0">
                  <a:pos x="522" y="19"/>
                </a:cxn>
                <a:cxn ang="0">
                  <a:pos x="513" y="33"/>
                </a:cxn>
                <a:cxn ang="0">
                  <a:pos x="498" y="44"/>
                </a:cxn>
                <a:cxn ang="0">
                  <a:pos x="481" y="55"/>
                </a:cxn>
                <a:cxn ang="0">
                  <a:pos x="463" y="67"/>
                </a:cxn>
                <a:cxn ang="0">
                  <a:pos x="446" y="76"/>
                </a:cxn>
                <a:cxn ang="0">
                  <a:pos x="429" y="88"/>
                </a:cxn>
                <a:cxn ang="0">
                  <a:pos x="414" y="99"/>
                </a:cxn>
                <a:cxn ang="0">
                  <a:pos x="393" y="116"/>
                </a:cxn>
                <a:cxn ang="0">
                  <a:pos x="361" y="133"/>
                </a:cxn>
                <a:cxn ang="0">
                  <a:pos x="319" y="156"/>
                </a:cxn>
                <a:cxn ang="0">
                  <a:pos x="279" y="183"/>
                </a:cxn>
                <a:cxn ang="0">
                  <a:pos x="239" y="211"/>
                </a:cxn>
                <a:cxn ang="0">
                  <a:pos x="201" y="242"/>
                </a:cxn>
                <a:cxn ang="0">
                  <a:pos x="161" y="268"/>
                </a:cxn>
                <a:cxn ang="0">
                  <a:pos x="119" y="293"/>
                </a:cxn>
                <a:cxn ang="0">
                  <a:pos x="79" y="314"/>
                </a:cxn>
                <a:cxn ang="0">
                  <a:pos x="49" y="318"/>
                </a:cxn>
                <a:cxn ang="0">
                  <a:pos x="36" y="308"/>
                </a:cxn>
                <a:cxn ang="0">
                  <a:pos x="22" y="301"/>
                </a:cxn>
                <a:cxn ang="0">
                  <a:pos x="7" y="295"/>
                </a:cxn>
                <a:cxn ang="0">
                  <a:pos x="3" y="289"/>
                </a:cxn>
                <a:cxn ang="0">
                  <a:pos x="19" y="280"/>
                </a:cxn>
                <a:cxn ang="0">
                  <a:pos x="36" y="272"/>
                </a:cxn>
                <a:cxn ang="0">
                  <a:pos x="57" y="272"/>
                </a:cxn>
                <a:cxn ang="0">
                  <a:pos x="79" y="268"/>
                </a:cxn>
                <a:cxn ang="0">
                  <a:pos x="100" y="265"/>
                </a:cxn>
                <a:cxn ang="0">
                  <a:pos x="119" y="257"/>
                </a:cxn>
                <a:cxn ang="0">
                  <a:pos x="140" y="242"/>
                </a:cxn>
                <a:cxn ang="0">
                  <a:pos x="169" y="217"/>
                </a:cxn>
                <a:cxn ang="0">
                  <a:pos x="212" y="185"/>
                </a:cxn>
                <a:cxn ang="0">
                  <a:pos x="254" y="156"/>
                </a:cxn>
                <a:cxn ang="0">
                  <a:pos x="296" y="126"/>
                </a:cxn>
                <a:cxn ang="0">
                  <a:pos x="338" y="99"/>
                </a:cxn>
                <a:cxn ang="0">
                  <a:pos x="380" y="69"/>
                </a:cxn>
                <a:cxn ang="0">
                  <a:pos x="424" y="40"/>
                </a:cxn>
                <a:cxn ang="0">
                  <a:pos x="471" y="14"/>
                </a:cxn>
                <a:cxn ang="0">
                  <a:pos x="496" y="0"/>
                </a:cxn>
              </a:cxnLst>
              <a:rect l="txL" t="txT" r="txR" b="txB"/>
              <a:pathLst>
                <a:path w="526" h="322">
                  <a:moveTo>
                    <a:pt x="496" y="0"/>
                  </a:moveTo>
                  <a:lnTo>
                    <a:pt x="501" y="0"/>
                  </a:lnTo>
                  <a:lnTo>
                    <a:pt x="507" y="0"/>
                  </a:lnTo>
                  <a:lnTo>
                    <a:pt x="513" y="2"/>
                  </a:lnTo>
                  <a:lnTo>
                    <a:pt x="517" y="4"/>
                  </a:lnTo>
                  <a:lnTo>
                    <a:pt x="521" y="10"/>
                  </a:lnTo>
                  <a:lnTo>
                    <a:pt x="526" y="14"/>
                  </a:lnTo>
                  <a:lnTo>
                    <a:pt x="522" y="19"/>
                  </a:lnTo>
                  <a:lnTo>
                    <a:pt x="519" y="27"/>
                  </a:lnTo>
                  <a:lnTo>
                    <a:pt x="513" y="33"/>
                  </a:lnTo>
                  <a:lnTo>
                    <a:pt x="505" y="40"/>
                  </a:lnTo>
                  <a:lnTo>
                    <a:pt x="498" y="44"/>
                  </a:lnTo>
                  <a:lnTo>
                    <a:pt x="490" y="50"/>
                  </a:lnTo>
                  <a:lnTo>
                    <a:pt x="481" y="55"/>
                  </a:lnTo>
                  <a:lnTo>
                    <a:pt x="473" y="61"/>
                  </a:lnTo>
                  <a:lnTo>
                    <a:pt x="463" y="67"/>
                  </a:lnTo>
                  <a:lnTo>
                    <a:pt x="456" y="71"/>
                  </a:lnTo>
                  <a:lnTo>
                    <a:pt x="446" y="76"/>
                  </a:lnTo>
                  <a:lnTo>
                    <a:pt x="439" y="84"/>
                  </a:lnTo>
                  <a:lnTo>
                    <a:pt x="429" y="88"/>
                  </a:lnTo>
                  <a:lnTo>
                    <a:pt x="422" y="94"/>
                  </a:lnTo>
                  <a:lnTo>
                    <a:pt x="414" y="99"/>
                  </a:lnTo>
                  <a:lnTo>
                    <a:pt x="405" y="105"/>
                  </a:lnTo>
                  <a:lnTo>
                    <a:pt x="393" y="116"/>
                  </a:lnTo>
                  <a:lnTo>
                    <a:pt x="384" y="126"/>
                  </a:lnTo>
                  <a:lnTo>
                    <a:pt x="361" y="133"/>
                  </a:lnTo>
                  <a:lnTo>
                    <a:pt x="338" y="145"/>
                  </a:lnTo>
                  <a:lnTo>
                    <a:pt x="319" y="156"/>
                  </a:lnTo>
                  <a:lnTo>
                    <a:pt x="298" y="170"/>
                  </a:lnTo>
                  <a:lnTo>
                    <a:pt x="279" y="183"/>
                  </a:lnTo>
                  <a:lnTo>
                    <a:pt x="258" y="196"/>
                  </a:lnTo>
                  <a:lnTo>
                    <a:pt x="239" y="211"/>
                  </a:lnTo>
                  <a:lnTo>
                    <a:pt x="220" y="229"/>
                  </a:lnTo>
                  <a:lnTo>
                    <a:pt x="201" y="242"/>
                  </a:lnTo>
                  <a:lnTo>
                    <a:pt x="180" y="255"/>
                  </a:lnTo>
                  <a:lnTo>
                    <a:pt x="161" y="268"/>
                  </a:lnTo>
                  <a:lnTo>
                    <a:pt x="142" y="282"/>
                  </a:lnTo>
                  <a:lnTo>
                    <a:pt x="119" y="293"/>
                  </a:lnTo>
                  <a:lnTo>
                    <a:pt x="100" y="305"/>
                  </a:lnTo>
                  <a:lnTo>
                    <a:pt x="79" y="314"/>
                  </a:lnTo>
                  <a:lnTo>
                    <a:pt x="58" y="322"/>
                  </a:lnTo>
                  <a:lnTo>
                    <a:pt x="49" y="318"/>
                  </a:lnTo>
                  <a:lnTo>
                    <a:pt x="41" y="314"/>
                  </a:lnTo>
                  <a:lnTo>
                    <a:pt x="36" y="308"/>
                  </a:lnTo>
                  <a:lnTo>
                    <a:pt x="30" y="305"/>
                  </a:lnTo>
                  <a:lnTo>
                    <a:pt x="22" y="301"/>
                  </a:lnTo>
                  <a:lnTo>
                    <a:pt x="15" y="297"/>
                  </a:lnTo>
                  <a:lnTo>
                    <a:pt x="7" y="295"/>
                  </a:lnTo>
                  <a:lnTo>
                    <a:pt x="0" y="299"/>
                  </a:lnTo>
                  <a:lnTo>
                    <a:pt x="3" y="289"/>
                  </a:lnTo>
                  <a:lnTo>
                    <a:pt x="13" y="284"/>
                  </a:lnTo>
                  <a:lnTo>
                    <a:pt x="19" y="280"/>
                  </a:lnTo>
                  <a:lnTo>
                    <a:pt x="28" y="278"/>
                  </a:lnTo>
                  <a:lnTo>
                    <a:pt x="36" y="272"/>
                  </a:lnTo>
                  <a:lnTo>
                    <a:pt x="47" y="272"/>
                  </a:lnTo>
                  <a:lnTo>
                    <a:pt x="57" y="272"/>
                  </a:lnTo>
                  <a:lnTo>
                    <a:pt x="68" y="272"/>
                  </a:lnTo>
                  <a:lnTo>
                    <a:pt x="79" y="268"/>
                  </a:lnTo>
                  <a:lnTo>
                    <a:pt x="89" y="268"/>
                  </a:lnTo>
                  <a:lnTo>
                    <a:pt x="100" y="265"/>
                  </a:lnTo>
                  <a:lnTo>
                    <a:pt x="110" y="263"/>
                  </a:lnTo>
                  <a:lnTo>
                    <a:pt x="119" y="257"/>
                  </a:lnTo>
                  <a:lnTo>
                    <a:pt x="131" y="251"/>
                  </a:lnTo>
                  <a:lnTo>
                    <a:pt x="140" y="242"/>
                  </a:lnTo>
                  <a:lnTo>
                    <a:pt x="150" y="232"/>
                  </a:lnTo>
                  <a:lnTo>
                    <a:pt x="169" y="217"/>
                  </a:lnTo>
                  <a:lnTo>
                    <a:pt x="192" y="202"/>
                  </a:lnTo>
                  <a:lnTo>
                    <a:pt x="212" y="185"/>
                  </a:lnTo>
                  <a:lnTo>
                    <a:pt x="233" y="170"/>
                  </a:lnTo>
                  <a:lnTo>
                    <a:pt x="254" y="156"/>
                  </a:lnTo>
                  <a:lnTo>
                    <a:pt x="275" y="141"/>
                  </a:lnTo>
                  <a:lnTo>
                    <a:pt x="296" y="126"/>
                  </a:lnTo>
                  <a:lnTo>
                    <a:pt x="317" y="113"/>
                  </a:lnTo>
                  <a:lnTo>
                    <a:pt x="338" y="99"/>
                  </a:lnTo>
                  <a:lnTo>
                    <a:pt x="359" y="84"/>
                  </a:lnTo>
                  <a:lnTo>
                    <a:pt x="380" y="69"/>
                  </a:lnTo>
                  <a:lnTo>
                    <a:pt x="403" y="55"/>
                  </a:lnTo>
                  <a:lnTo>
                    <a:pt x="424" y="40"/>
                  </a:lnTo>
                  <a:lnTo>
                    <a:pt x="446" y="27"/>
                  </a:lnTo>
                  <a:lnTo>
                    <a:pt x="471" y="14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29" name="Freeform 101439"/>
            <p:cNvSpPr/>
            <p:nvPr/>
          </p:nvSpPr>
          <p:spPr>
            <a:xfrm>
              <a:off x="3281" y="2873"/>
              <a:ext cx="502" cy="237"/>
            </a:xfrm>
            <a:custGeom>
              <a:avLst/>
              <a:gdLst>
                <a:gd name="txL" fmla="*/ 0 w 1004"/>
                <a:gd name="txT" fmla="*/ 0 h 473"/>
                <a:gd name="txR" fmla="*/ 1004 w 1004"/>
                <a:gd name="txB" fmla="*/ 473 h 473"/>
              </a:gdLst>
              <a:ahLst/>
              <a:cxnLst>
                <a:cxn ang="0">
                  <a:pos x="93" y="23"/>
                </a:cxn>
                <a:cxn ang="0">
                  <a:pos x="219" y="70"/>
                </a:cxn>
                <a:cxn ang="0">
                  <a:pos x="342" y="120"/>
                </a:cxn>
                <a:cxn ang="0">
                  <a:pos x="466" y="173"/>
                </a:cxn>
                <a:cxn ang="0">
                  <a:pos x="590" y="228"/>
                </a:cxn>
                <a:cxn ang="0">
                  <a:pos x="709" y="285"/>
                </a:cxn>
                <a:cxn ang="0">
                  <a:pos x="829" y="346"/>
                </a:cxn>
                <a:cxn ang="0">
                  <a:pos x="945" y="414"/>
                </a:cxn>
                <a:cxn ang="0">
                  <a:pos x="997" y="458"/>
                </a:cxn>
                <a:cxn ang="0">
                  <a:pos x="983" y="468"/>
                </a:cxn>
                <a:cxn ang="0">
                  <a:pos x="962" y="473"/>
                </a:cxn>
                <a:cxn ang="0">
                  <a:pos x="940" y="468"/>
                </a:cxn>
                <a:cxn ang="0">
                  <a:pos x="924" y="458"/>
                </a:cxn>
                <a:cxn ang="0">
                  <a:pos x="905" y="447"/>
                </a:cxn>
                <a:cxn ang="0">
                  <a:pos x="890" y="437"/>
                </a:cxn>
                <a:cxn ang="0">
                  <a:pos x="873" y="426"/>
                </a:cxn>
                <a:cxn ang="0">
                  <a:pos x="858" y="414"/>
                </a:cxn>
                <a:cxn ang="0">
                  <a:pos x="841" y="405"/>
                </a:cxn>
                <a:cxn ang="0">
                  <a:pos x="825" y="399"/>
                </a:cxn>
                <a:cxn ang="0">
                  <a:pos x="770" y="373"/>
                </a:cxn>
                <a:cxn ang="0">
                  <a:pos x="673" y="325"/>
                </a:cxn>
                <a:cxn ang="0">
                  <a:pos x="576" y="285"/>
                </a:cxn>
                <a:cxn ang="0">
                  <a:pos x="477" y="253"/>
                </a:cxn>
                <a:cxn ang="0">
                  <a:pos x="377" y="220"/>
                </a:cxn>
                <a:cxn ang="0">
                  <a:pos x="276" y="190"/>
                </a:cxn>
                <a:cxn ang="0">
                  <a:pos x="179" y="160"/>
                </a:cxn>
                <a:cxn ang="0">
                  <a:pos x="82" y="129"/>
                </a:cxn>
                <a:cxn ang="0">
                  <a:pos x="34" y="104"/>
                </a:cxn>
                <a:cxn ang="0">
                  <a:pos x="25" y="87"/>
                </a:cxn>
                <a:cxn ang="0">
                  <a:pos x="15" y="72"/>
                </a:cxn>
                <a:cxn ang="0">
                  <a:pos x="8" y="55"/>
                </a:cxn>
                <a:cxn ang="0">
                  <a:pos x="0" y="42"/>
                </a:cxn>
                <a:cxn ang="0">
                  <a:pos x="0" y="26"/>
                </a:cxn>
                <a:cxn ang="0">
                  <a:pos x="6" y="15"/>
                </a:cxn>
                <a:cxn ang="0">
                  <a:pos x="21" y="4"/>
                </a:cxn>
                <a:cxn ang="0">
                  <a:pos x="34" y="0"/>
                </a:cxn>
              </a:cxnLst>
              <a:rect l="txL" t="txT" r="txR" b="txB"/>
              <a:pathLst>
                <a:path w="1004" h="473">
                  <a:moveTo>
                    <a:pt x="34" y="0"/>
                  </a:moveTo>
                  <a:lnTo>
                    <a:pt x="93" y="23"/>
                  </a:lnTo>
                  <a:lnTo>
                    <a:pt x="156" y="47"/>
                  </a:lnTo>
                  <a:lnTo>
                    <a:pt x="219" y="70"/>
                  </a:lnTo>
                  <a:lnTo>
                    <a:pt x="282" y="97"/>
                  </a:lnTo>
                  <a:lnTo>
                    <a:pt x="342" y="120"/>
                  </a:lnTo>
                  <a:lnTo>
                    <a:pt x="405" y="146"/>
                  </a:lnTo>
                  <a:lnTo>
                    <a:pt x="466" y="173"/>
                  </a:lnTo>
                  <a:lnTo>
                    <a:pt x="529" y="201"/>
                  </a:lnTo>
                  <a:lnTo>
                    <a:pt x="590" y="228"/>
                  </a:lnTo>
                  <a:lnTo>
                    <a:pt x="651" y="257"/>
                  </a:lnTo>
                  <a:lnTo>
                    <a:pt x="709" y="285"/>
                  </a:lnTo>
                  <a:lnTo>
                    <a:pt x="770" y="315"/>
                  </a:lnTo>
                  <a:lnTo>
                    <a:pt x="829" y="346"/>
                  </a:lnTo>
                  <a:lnTo>
                    <a:pt x="888" y="380"/>
                  </a:lnTo>
                  <a:lnTo>
                    <a:pt x="945" y="414"/>
                  </a:lnTo>
                  <a:lnTo>
                    <a:pt x="1004" y="450"/>
                  </a:lnTo>
                  <a:lnTo>
                    <a:pt x="997" y="458"/>
                  </a:lnTo>
                  <a:lnTo>
                    <a:pt x="991" y="464"/>
                  </a:lnTo>
                  <a:lnTo>
                    <a:pt x="983" y="468"/>
                  </a:lnTo>
                  <a:lnTo>
                    <a:pt x="978" y="471"/>
                  </a:lnTo>
                  <a:lnTo>
                    <a:pt x="962" y="473"/>
                  </a:lnTo>
                  <a:lnTo>
                    <a:pt x="949" y="471"/>
                  </a:lnTo>
                  <a:lnTo>
                    <a:pt x="940" y="468"/>
                  </a:lnTo>
                  <a:lnTo>
                    <a:pt x="932" y="464"/>
                  </a:lnTo>
                  <a:lnTo>
                    <a:pt x="924" y="458"/>
                  </a:lnTo>
                  <a:lnTo>
                    <a:pt x="915" y="454"/>
                  </a:lnTo>
                  <a:lnTo>
                    <a:pt x="905" y="447"/>
                  </a:lnTo>
                  <a:lnTo>
                    <a:pt x="898" y="443"/>
                  </a:lnTo>
                  <a:lnTo>
                    <a:pt x="890" y="437"/>
                  </a:lnTo>
                  <a:lnTo>
                    <a:pt x="882" y="431"/>
                  </a:lnTo>
                  <a:lnTo>
                    <a:pt x="873" y="426"/>
                  </a:lnTo>
                  <a:lnTo>
                    <a:pt x="865" y="420"/>
                  </a:lnTo>
                  <a:lnTo>
                    <a:pt x="858" y="414"/>
                  </a:lnTo>
                  <a:lnTo>
                    <a:pt x="848" y="411"/>
                  </a:lnTo>
                  <a:lnTo>
                    <a:pt x="841" y="405"/>
                  </a:lnTo>
                  <a:lnTo>
                    <a:pt x="833" y="401"/>
                  </a:lnTo>
                  <a:lnTo>
                    <a:pt x="825" y="399"/>
                  </a:lnTo>
                  <a:lnTo>
                    <a:pt x="818" y="399"/>
                  </a:lnTo>
                  <a:lnTo>
                    <a:pt x="770" y="373"/>
                  </a:lnTo>
                  <a:lnTo>
                    <a:pt x="723" y="348"/>
                  </a:lnTo>
                  <a:lnTo>
                    <a:pt x="673" y="325"/>
                  </a:lnTo>
                  <a:lnTo>
                    <a:pt x="626" y="306"/>
                  </a:lnTo>
                  <a:lnTo>
                    <a:pt x="576" y="285"/>
                  </a:lnTo>
                  <a:lnTo>
                    <a:pt x="527" y="268"/>
                  </a:lnTo>
                  <a:lnTo>
                    <a:pt x="477" y="253"/>
                  </a:lnTo>
                  <a:lnTo>
                    <a:pt x="428" y="236"/>
                  </a:lnTo>
                  <a:lnTo>
                    <a:pt x="377" y="220"/>
                  </a:lnTo>
                  <a:lnTo>
                    <a:pt x="325" y="203"/>
                  </a:lnTo>
                  <a:lnTo>
                    <a:pt x="276" y="190"/>
                  </a:lnTo>
                  <a:lnTo>
                    <a:pt x="228" y="175"/>
                  </a:lnTo>
                  <a:lnTo>
                    <a:pt x="179" y="160"/>
                  </a:lnTo>
                  <a:lnTo>
                    <a:pt x="130" y="144"/>
                  </a:lnTo>
                  <a:lnTo>
                    <a:pt x="82" y="129"/>
                  </a:lnTo>
                  <a:lnTo>
                    <a:pt x="38" y="114"/>
                  </a:lnTo>
                  <a:lnTo>
                    <a:pt x="34" y="104"/>
                  </a:lnTo>
                  <a:lnTo>
                    <a:pt x="31" y="97"/>
                  </a:lnTo>
                  <a:lnTo>
                    <a:pt x="25" y="87"/>
                  </a:lnTo>
                  <a:lnTo>
                    <a:pt x="21" y="80"/>
                  </a:lnTo>
                  <a:lnTo>
                    <a:pt x="15" y="72"/>
                  </a:lnTo>
                  <a:lnTo>
                    <a:pt x="12" y="65"/>
                  </a:lnTo>
                  <a:lnTo>
                    <a:pt x="8" y="55"/>
                  </a:lnTo>
                  <a:lnTo>
                    <a:pt x="4" y="49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4" y="21"/>
                  </a:lnTo>
                  <a:lnTo>
                    <a:pt x="6" y="15"/>
                  </a:lnTo>
                  <a:lnTo>
                    <a:pt x="14" y="9"/>
                  </a:lnTo>
                  <a:lnTo>
                    <a:pt x="21" y="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30" name="Freeform 101440"/>
            <p:cNvSpPr/>
            <p:nvPr/>
          </p:nvSpPr>
          <p:spPr>
            <a:xfrm>
              <a:off x="4318" y="2873"/>
              <a:ext cx="56" cy="13"/>
            </a:xfrm>
            <a:custGeom>
              <a:avLst/>
              <a:gdLst>
                <a:gd name="txL" fmla="*/ 0 w 112"/>
                <a:gd name="txT" fmla="*/ 0 h 25"/>
                <a:gd name="txR" fmla="*/ 112 w 112"/>
                <a:gd name="txB" fmla="*/ 25 h 25"/>
              </a:gdLst>
              <a:ahLst/>
              <a:cxnLst>
                <a:cxn ang="0">
                  <a:pos x="98" y="0"/>
                </a:cxn>
                <a:cxn ang="0">
                  <a:pos x="104" y="2"/>
                </a:cxn>
                <a:cxn ang="0">
                  <a:pos x="112" y="6"/>
                </a:cxn>
                <a:cxn ang="0">
                  <a:pos x="112" y="9"/>
                </a:cxn>
                <a:cxn ang="0">
                  <a:pos x="97" y="11"/>
                </a:cxn>
                <a:cxn ang="0">
                  <a:pos x="83" y="13"/>
                </a:cxn>
                <a:cxn ang="0">
                  <a:pos x="68" y="15"/>
                </a:cxn>
                <a:cxn ang="0">
                  <a:pos x="55" y="17"/>
                </a:cxn>
                <a:cxn ang="0">
                  <a:pos x="40" y="17"/>
                </a:cxn>
                <a:cxn ang="0">
                  <a:pos x="26" y="21"/>
                </a:cxn>
                <a:cxn ang="0">
                  <a:pos x="13" y="21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3"/>
                </a:cxn>
                <a:cxn ang="0">
                  <a:pos x="11" y="15"/>
                </a:cxn>
                <a:cxn ang="0">
                  <a:pos x="22" y="11"/>
                </a:cxn>
                <a:cxn ang="0">
                  <a:pos x="36" y="9"/>
                </a:cxn>
                <a:cxn ang="0">
                  <a:pos x="47" y="7"/>
                </a:cxn>
                <a:cxn ang="0">
                  <a:pos x="59" y="6"/>
                </a:cxn>
                <a:cxn ang="0">
                  <a:pos x="72" y="4"/>
                </a:cxn>
                <a:cxn ang="0">
                  <a:pos x="85" y="2"/>
                </a:cxn>
                <a:cxn ang="0">
                  <a:pos x="98" y="0"/>
                </a:cxn>
                <a:cxn ang="0">
                  <a:pos x="98" y="0"/>
                </a:cxn>
              </a:cxnLst>
              <a:rect l="txL" t="txT" r="txR" b="txB"/>
              <a:pathLst>
                <a:path w="112" h="25">
                  <a:moveTo>
                    <a:pt x="98" y="0"/>
                  </a:moveTo>
                  <a:lnTo>
                    <a:pt x="104" y="2"/>
                  </a:lnTo>
                  <a:lnTo>
                    <a:pt x="112" y="6"/>
                  </a:lnTo>
                  <a:lnTo>
                    <a:pt x="112" y="9"/>
                  </a:lnTo>
                  <a:lnTo>
                    <a:pt x="97" y="11"/>
                  </a:lnTo>
                  <a:lnTo>
                    <a:pt x="83" y="13"/>
                  </a:lnTo>
                  <a:lnTo>
                    <a:pt x="68" y="15"/>
                  </a:lnTo>
                  <a:lnTo>
                    <a:pt x="55" y="17"/>
                  </a:lnTo>
                  <a:lnTo>
                    <a:pt x="40" y="17"/>
                  </a:lnTo>
                  <a:lnTo>
                    <a:pt x="26" y="21"/>
                  </a:lnTo>
                  <a:lnTo>
                    <a:pt x="13" y="21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11" y="15"/>
                  </a:lnTo>
                  <a:lnTo>
                    <a:pt x="22" y="11"/>
                  </a:lnTo>
                  <a:lnTo>
                    <a:pt x="36" y="9"/>
                  </a:lnTo>
                  <a:lnTo>
                    <a:pt x="47" y="7"/>
                  </a:lnTo>
                  <a:lnTo>
                    <a:pt x="59" y="6"/>
                  </a:lnTo>
                  <a:lnTo>
                    <a:pt x="72" y="4"/>
                  </a:lnTo>
                  <a:lnTo>
                    <a:pt x="85" y="2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31" name="Freeform 101441"/>
            <p:cNvSpPr/>
            <p:nvPr/>
          </p:nvSpPr>
          <p:spPr>
            <a:xfrm>
              <a:off x="4546" y="2876"/>
              <a:ext cx="10" cy="7"/>
            </a:xfrm>
            <a:custGeom>
              <a:avLst/>
              <a:gdLst>
                <a:gd name="txL" fmla="*/ 0 w 19"/>
                <a:gd name="txT" fmla="*/ 0 h 13"/>
                <a:gd name="txR" fmla="*/ 19 w 19"/>
                <a:gd name="txB" fmla="*/ 13 h 13"/>
              </a:gdLst>
              <a:ahLst/>
              <a:cxnLst>
                <a:cxn ang="0">
                  <a:pos x="4" y="0"/>
                </a:cxn>
                <a:cxn ang="0">
                  <a:pos x="9" y="3"/>
                </a:cxn>
                <a:cxn ang="0">
                  <a:pos x="19" y="5"/>
                </a:cxn>
                <a:cxn ang="0">
                  <a:pos x="19" y="9"/>
                </a:cxn>
                <a:cxn ang="0">
                  <a:pos x="17" y="11"/>
                </a:cxn>
                <a:cxn ang="0">
                  <a:pos x="13" y="13"/>
                </a:cxn>
                <a:cxn ang="0">
                  <a:pos x="8" y="9"/>
                </a:cxn>
                <a:cxn ang="0">
                  <a:pos x="4" y="7"/>
                </a:cxn>
                <a:cxn ang="0">
                  <a:pos x="0" y="1"/>
                </a:cxn>
                <a:cxn ang="0">
                  <a:pos x="4" y="0"/>
                </a:cxn>
                <a:cxn ang="0">
                  <a:pos x="4" y="0"/>
                </a:cxn>
              </a:cxnLst>
              <a:rect l="txL" t="txT" r="txR" b="txB"/>
              <a:pathLst>
                <a:path w="19" h="13">
                  <a:moveTo>
                    <a:pt x="4" y="0"/>
                  </a:moveTo>
                  <a:lnTo>
                    <a:pt x="9" y="3"/>
                  </a:lnTo>
                  <a:lnTo>
                    <a:pt x="19" y="5"/>
                  </a:lnTo>
                  <a:lnTo>
                    <a:pt x="19" y="9"/>
                  </a:lnTo>
                  <a:lnTo>
                    <a:pt x="17" y="11"/>
                  </a:lnTo>
                  <a:lnTo>
                    <a:pt x="13" y="13"/>
                  </a:lnTo>
                  <a:lnTo>
                    <a:pt x="8" y="9"/>
                  </a:lnTo>
                  <a:lnTo>
                    <a:pt x="4" y="7"/>
                  </a:lnTo>
                  <a:lnTo>
                    <a:pt x="0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32" name="Freeform 101442"/>
            <p:cNvSpPr/>
            <p:nvPr/>
          </p:nvSpPr>
          <p:spPr>
            <a:xfrm>
              <a:off x="3785" y="2879"/>
              <a:ext cx="13" cy="11"/>
            </a:xfrm>
            <a:custGeom>
              <a:avLst/>
              <a:gdLst>
                <a:gd name="txL" fmla="*/ 0 w 27"/>
                <a:gd name="txT" fmla="*/ 0 h 21"/>
                <a:gd name="txR" fmla="*/ 27 w 27"/>
                <a:gd name="txB" fmla="*/ 21 h 21"/>
              </a:gdLst>
              <a:ahLst/>
              <a:cxnLst>
                <a:cxn ang="0">
                  <a:pos x="15" y="0"/>
                </a:cxn>
                <a:cxn ang="0">
                  <a:pos x="17" y="0"/>
                </a:cxn>
                <a:cxn ang="0">
                  <a:pos x="21" y="0"/>
                </a:cxn>
                <a:cxn ang="0">
                  <a:pos x="23" y="0"/>
                </a:cxn>
                <a:cxn ang="0">
                  <a:pos x="27" y="0"/>
                </a:cxn>
                <a:cxn ang="0">
                  <a:pos x="27" y="4"/>
                </a:cxn>
                <a:cxn ang="0">
                  <a:pos x="27" y="4"/>
                </a:cxn>
                <a:cxn ang="0">
                  <a:pos x="19" y="8"/>
                </a:cxn>
                <a:cxn ang="0">
                  <a:pos x="11" y="12"/>
                </a:cxn>
                <a:cxn ang="0">
                  <a:pos x="6" y="15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6" y="10"/>
                </a:cxn>
                <a:cxn ang="0">
                  <a:pos x="15" y="0"/>
                </a:cxn>
                <a:cxn ang="0">
                  <a:pos x="15" y="0"/>
                </a:cxn>
              </a:cxnLst>
              <a:rect l="txL" t="txT" r="txR" b="txB"/>
              <a:pathLst>
                <a:path w="27" h="21">
                  <a:moveTo>
                    <a:pt x="15" y="0"/>
                  </a:moveTo>
                  <a:lnTo>
                    <a:pt x="17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27" y="4"/>
                  </a:lnTo>
                  <a:lnTo>
                    <a:pt x="19" y="8"/>
                  </a:lnTo>
                  <a:lnTo>
                    <a:pt x="11" y="12"/>
                  </a:lnTo>
                  <a:lnTo>
                    <a:pt x="6" y="1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6" y="1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33" name="Freeform 101443"/>
            <p:cNvSpPr/>
            <p:nvPr/>
          </p:nvSpPr>
          <p:spPr>
            <a:xfrm>
              <a:off x="3705" y="2888"/>
              <a:ext cx="75" cy="54"/>
            </a:xfrm>
            <a:custGeom>
              <a:avLst/>
              <a:gdLst>
                <a:gd name="txL" fmla="*/ 0 w 150"/>
                <a:gd name="txT" fmla="*/ 0 h 109"/>
                <a:gd name="txR" fmla="*/ 150 w 150"/>
                <a:gd name="txB" fmla="*/ 109 h 109"/>
              </a:gdLst>
              <a:ahLst/>
              <a:cxnLst>
                <a:cxn ang="0">
                  <a:pos x="105" y="0"/>
                </a:cxn>
                <a:cxn ang="0">
                  <a:pos x="114" y="6"/>
                </a:cxn>
                <a:cxn ang="0">
                  <a:pos x="126" y="6"/>
                </a:cxn>
                <a:cxn ang="0">
                  <a:pos x="130" y="4"/>
                </a:cxn>
                <a:cxn ang="0">
                  <a:pos x="135" y="0"/>
                </a:cxn>
                <a:cxn ang="0">
                  <a:pos x="143" y="0"/>
                </a:cxn>
                <a:cxn ang="0">
                  <a:pos x="150" y="0"/>
                </a:cxn>
                <a:cxn ang="0">
                  <a:pos x="150" y="4"/>
                </a:cxn>
                <a:cxn ang="0">
                  <a:pos x="143" y="10"/>
                </a:cxn>
                <a:cxn ang="0">
                  <a:pos x="133" y="14"/>
                </a:cxn>
                <a:cxn ang="0">
                  <a:pos x="126" y="19"/>
                </a:cxn>
                <a:cxn ang="0">
                  <a:pos x="120" y="25"/>
                </a:cxn>
                <a:cxn ang="0">
                  <a:pos x="107" y="37"/>
                </a:cxn>
                <a:cxn ang="0">
                  <a:pos x="93" y="46"/>
                </a:cxn>
                <a:cxn ang="0">
                  <a:pos x="82" y="54"/>
                </a:cxn>
                <a:cxn ang="0">
                  <a:pos x="71" y="63"/>
                </a:cxn>
                <a:cxn ang="0">
                  <a:pos x="57" y="71"/>
                </a:cxn>
                <a:cxn ang="0">
                  <a:pos x="46" y="78"/>
                </a:cxn>
                <a:cxn ang="0">
                  <a:pos x="34" y="86"/>
                </a:cxn>
                <a:cxn ang="0">
                  <a:pos x="23" y="94"/>
                </a:cxn>
                <a:cxn ang="0">
                  <a:pos x="10" y="99"/>
                </a:cxn>
                <a:cxn ang="0">
                  <a:pos x="0" y="109"/>
                </a:cxn>
                <a:cxn ang="0">
                  <a:pos x="4" y="99"/>
                </a:cxn>
                <a:cxn ang="0">
                  <a:pos x="12" y="92"/>
                </a:cxn>
                <a:cxn ang="0">
                  <a:pos x="17" y="84"/>
                </a:cxn>
                <a:cxn ang="0">
                  <a:pos x="27" y="76"/>
                </a:cxn>
                <a:cxn ang="0">
                  <a:pos x="38" y="63"/>
                </a:cxn>
                <a:cxn ang="0">
                  <a:pos x="53" y="50"/>
                </a:cxn>
                <a:cxn ang="0">
                  <a:pos x="65" y="37"/>
                </a:cxn>
                <a:cxn ang="0">
                  <a:pos x="78" y="23"/>
                </a:cxn>
                <a:cxn ang="0">
                  <a:pos x="92" y="10"/>
                </a:cxn>
                <a:cxn ang="0">
                  <a:pos x="105" y="0"/>
                </a:cxn>
                <a:cxn ang="0">
                  <a:pos x="105" y="0"/>
                </a:cxn>
              </a:cxnLst>
              <a:rect l="txL" t="txT" r="txR" b="txB"/>
              <a:pathLst>
                <a:path w="150" h="109">
                  <a:moveTo>
                    <a:pt x="105" y="0"/>
                  </a:moveTo>
                  <a:lnTo>
                    <a:pt x="114" y="6"/>
                  </a:lnTo>
                  <a:lnTo>
                    <a:pt x="126" y="6"/>
                  </a:lnTo>
                  <a:lnTo>
                    <a:pt x="130" y="4"/>
                  </a:lnTo>
                  <a:lnTo>
                    <a:pt x="135" y="0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0" y="4"/>
                  </a:lnTo>
                  <a:lnTo>
                    <a:pt x="143" y="10"/>
                  </a:lnTo>
                  <a:lnTo>
                    <a:pt x="133" y="14"/>
                  </a:lnTo>
                  <a:lnTo>
                    <a:pt x="126" y="19"/>
                  </a:lnTo>
                  <a:lnTo>
                    <a:pt x="120" y="25"/>
                  </a:lnTo>
                  <a:lnTo>
                    <a:pt x="107" y="37"/>
                  </a:lnTo>
                  <a:lnTo>
                    <a:pt x="93" y="46"/>
                  </a:lnTo>
                  <a:lnTo>
                    <a:pt x="82" y="54"/>
                  </a:lnTo>
                  <a:lnTo>
                    <a:pt x="71" y="63"/>
                  </a:lnTo>
                  <a:lnTo>
                    <a:pt x="57" y="71"/>
                  </a:lnTo>
                  <a:lnTo>
                    <a:pt x="46" y="78"/>
                  </a:lnTo>
                  <a:lnTo>
                    <a:pt x="34" y="86"/>
                  </a:lnTo>
                  <a:lnTo>
                    <a:pt x="23" y="94"/>
                  </a:lnTo>
                  <a:lnTo>
                    <a:pt x="10" y="99"/>
                  </a:lnTo>
                  <a:lnTo>
                    <a:pt x="0" y="109"/>
                  </a:lnTo>
                  <a:lnTo>
                    <a:pt x="4" y="99"/>
                  </a:lnTo>
                  <a:lnTo>
                    <a:pt x="12" y="92"/>
                  </a:lnTo>
                  <a:lnTo>
                    <a:pt x="17" y="84"/>
                  </a:lnTo>
                  <a:lnTo>
                    <a:pt x="27" y="76"/>
                  </a:lnTo>
                  <a:lnTo>
                    <a:pt x="38" y="63"/>
                  </a:lnTo>
                  <a:lnTo>
                    <a:pt x="53" y="50"/>
                  </a:lnTo>
                  <a:lnTo>
                    <a:pt x="65" y="37"/>
                  </a:lnTo>
                  <a:lnTo>
                    <a:pt x="78" y="23"/>
                  </a:lnTo>
                  <a:lnTo>
                    <a:pt x="92" y="1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34" name="Freeform 101444"/>
            <p:cNvSpPr/>
            <p:nvPr/>
          </p:nvSpPr>
          <p:spPr>
            <a:xfrm>
              <a:off x="4272" y="2902"/>
              <a:ext cx="24" cy="13"/>
            </a:xfrm>
            <a:custGeom>
              <a:avLst/>
              <a:gdLst>
                <a:gd name="txL" fmla="*/ 0 w 50"/>
                <a:gd name="txT" fmla="*/ 0 h 27"/>
                <a:gd name="txR" fmla="*/ 50 w 50"/>
                <a:gd name="txB" fmla="*/ 27 h 27"/>
              </a:gdLst>
              <a:ahLst/>
              <a:cxnLst>
                <a:cxn ang="0">
                  <a:pos x="38" y="0"/>
                </a:cxn>
                <a:cxn ang="0">
                  <a:pos x="44" y="0"/>
                </a:cxn>
                <a:cxn ang="0">
                  <a:pos x="50" y="0"/>
                </a:cxn>
                <a:cxn ang="0">
                  <a:pos x="38" y="8"/>
                </a:cxn>
                <a:cxn ang="0">
                  <a:pos x="27" y="17"/>
                </a:cxn>
                <a:cxn ang="0">
                  <a:pos x="14" y="21"/>
                </a:cxn>
                <a:cxn ang="0">
                  <a:pos x="0" y="27"/>
                </a:cxn>
                <a:cxn ang="0">
                  <a:pos x="0" y="23"/>
                </a:cxn>
                <a:cxn ang="0">
                  <a:pos x="10" y="15"/>
                </a:cxn>
                <a:cxn ang="0">
                  <a:pos x="18" y="9"/>
                </a:cxn>
                <a:cxn ang="0">
                  <a:pos x="27" y="4"/>
                </a:cxn>
                <a:cxn ang="0">
                  <a:pos x="38" y="0"/>
                </a:cxn>
                <a:cxn ang="0">
                  <a:pos x="38" y="0"/>
                </a:cxn>
              </a:cxnLst>
              <a:rect l="txL" t="txT" r="txR" b="txB"/>
              <a:pathLst>
                <a:path w="50" h="27">
                  <a:moveTo>
                    <a:pt x="38" y="0"/>
                  </a:moveTo>
                  <a:lnTo>
                    <a:pt x="44" y="0"/>
                  </a:lnTo>
                  <a:lnTo>
                    <a:pt x="50" y="0"/>
                  </a:lnTo>
                  <a:lnTo>
                    <a:pt x="38" y="8"/>
                  </a:lnTo>
                  <a:lnTo>
                    <a:pt x="27" y="17"/>
                  </a:lnTo>
                  <a:lnTo>
                    <a:pt x="14" y="21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10" y="15"/>
                  </a:lnTo>
                  <a:lnTo>
                    <a:pt x="18" y="9"/>
                  </a:lnTo>
                  <a:lnTo>
                    <a:pt x="27" y="4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35" name="Freeform 101445"/>
            <p:cNvSpPr/>
            <p:nvPr/>
          </p:nvSpPr>
          <p:spPr>
            <a:xfrm>
              <a:off x="3527" y="2904"/>
              <a:ext cx="9" cy="8"/>
            </a:xfrm>
            <a:custGeom>
              <a:avLst/>
              <a:gdLst>
                <a:gd name="txL" fmla="*/ 0 w 17"/>
                <a:gd name="txT" fmla="*/ 0 h 17"/>
                <a:gd name="txR" fmla="*/ 17 w 17"/>
                <a:gd name="txB" fmla="*/ 17 h 17"/>
              </a:gdLst>
              <a:ahLst/>
              <a:cxnLst>
                <a:cxn ang="0">
                  <a:pos x="4" y="4"/>
                </a:cxn>
                <a:cxn ang="0">
                  <a:pos x="7" y="0"/>
                </a:cxn>
                <a:cxn ang="0">
                  <a:pos x="11" y="2"/>
                </a:cxn>
                <a:cxn ang="0">
                  <a:pos x="13" y="5"/>
                </a:cxn>
                <a:cxn ang="0">
                  <a:pos x="17" y="9"/>
                </a:cxn>
                <a:cxn ang="0">
                  <a:pos x="17" y="13"/>
                </a:cxn>
                <a:cxn ang="0">
                  <a:pos x="17" y="17"/>
                </a:cxn>
                <a:cxn ang="0">
                  <a:pos x="11" y="13"/>
                </a:cxn>
                <a:cxn ang="0">
                  <a:pos x="4" y="11"/>
                </a:cxn>
                <a:cxn ang="0">
                  <a:pos x="0" y="5"/>
                </a:cxn>
                <a:cxn ang="0">
                  <a:pos x="4" y="4"/>
                </a:cxn>
                <a:cxn ang="0">
                  <a:pos x="4" y="4"/>
                </a:cxn>
              </a:cxnLst>
              <a:rect l="txL" t="txT" r="txR" b="txB"/>
              <a:pathLst>
                <a:path w="17" h="17">
                  <a:moveTo>
                    <a:pt x="4" y="4"/>
                  </a:moveTo>
                  <a:lnTo>
                    <a:pt x="7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7" y="9"/>
                  </a:lnTo>
                  <a:lnTo>
                    <a:pt x="17" y="13"/>
                  </a:lnTo>
                  <a:lnTo>
                    <a:pt x="17" y="17"/>
                  </a:lnTo>
                  <a:lnTo>
                    <a:pt x="11" y="13"/>
                  </a:lnTo>
                  <a:lnTo>
                    <a:pt x="4" y="11"/>
                  </a:lnTo>
                  <a:lnTo>
                    <a:pt x="0" y="5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36" name="Freeform 101446"/>
            <p:cNvSpPr/>
            <p:nvPr/>
          </p:nvSpPr>
          <p:spPr>
            <a:xfrm>
              <a:off x="3747" y="2937"/>
              <a:ext cx="93" cy="68"/>
            </a:xfrm>
            <a:custGeom>
              <a:avLst/>
              <a:gdLst>
                <a:gd name="txL" fmla="*/ 0 w 186"/>
                <a:gd name="txT" fmla="*/ 0 h 135"/>
                <a:gd name="txR" fmla="*/ 186 w 186"/>
                <a:gd name="txB" fmla="*/ 135 h 135"/>
              </a:gdLst>
              <a:ahLst/>
              <a:cxnLst>
                <a:cxn ang="0">
                  <a:pos x="177" y="0"/>
                </a:cxn>
                <a:cxn ang="0">
                  <a:pos x="182" y="0"/>
                </a:cxn>
                <a:cxn ang="0">
                  <a:pos x="186" y="0"/>
                </a:cxn>
                <a:cxn ang="0">
                  <a:pos x="177" y="10"/>
                </a:cxn>
                <a:cxn ang="0">
                  <a:pos x="167" y="17"/>
                </a:cxn>
                <a:cxn ang="0">
                  <a:pos x="156" y="27"/>
                </a:cxn>
                <a:cxn ang="0">
                  <a:pos x="148" y="36"/>
                </a:cxn>
                <a:cxn ang="0">
                  <a:pos x="135" y="42"/>
                </a:cxn>
                <a:cxn ang="0">
                  <a:pos x="125" y="50"/>
                </a:cxn>
                <a:cxn ang="0">
                  <a:pos x="112" y="57"/>
                </a:cxn>
                <a:cxn ang="0">
                  <a:pos x="103" y="65"/>
                </a:cxn>
                <a:cxn ang="0">
                  <a:pos x="89" y="73"/>
                </a:cxn>
                <a:cxn ang="0">
                  <a:pos x="80" y="80"/>
                </a:cxn>
                <a:cxn ang="0">
                  <a:pos x="68" y="88"/>
                </a:cxn>
                <a:cxn ang="0">
                  <a:pos x="59" y="95"/>
                </a:cxn>
                <a:cxn ang="0">
                  <a:pos x="47" y="103"/>
                </a:cxn>
                <a:cxn ang="0">
                  <a:pos x="38" y="112"/>
                </a:cxn>
                <a:cxn ang="0">
                  <a:pos x="30" y="124"/>
                </a:cxn>
                <a:cxn ang="0">
                  <a:pos x="23" y="135"/>
                </a:cxn>
                <a:cxn ang="0">
                  <a:pos x="15" y="131"/>
                </a:cxn>
                <a:cxn ang="0">
                  <a:pos x="9" y="128"/>
                </a:cxn>
                <a:cxn ang="0">
                  <a:pos x="6" y="124"/>
                </a:cxn>
                <a:cxn ang="0">
                  <a:pos x="4" y="120"/>
                </a:cxn>
                <a:cxn ang="0">
                  <a:pos x="0" y="112"/>
                </a:cxn>
                <a:cxn ang="0">
                  <a:pos x="2" y="107"/>
                </a:cxn>
                <a:cxn ang="0">
                  <a:pos x="4" y="99"/>
                </a:cxn>
                <a:cxn ang="0">
                  <a:pos x="9" y="93"/>
                </a:cxn>
                <a:cxn ang="0">
                  <a:pos x="19" y="86"/>
                </a:cxn>
                <a:cxn ang="0">
                  <a:pos x="30" y="82"/>
                </a:cxn>
                <a:cxn ang="0">
                  <a:pos x="42" y="73"/>
                </a:cxn>
                <a:cxn ang="0">
                  <a:pos x="55" y="63"/>
                </a:cxn>
                <a:cxn ang="0">
                  <a:pos x="68" y="55"/>
                </a:cxn>
                <a:cxn ang="0">
                  <a:pos x="84" y="48"/>
                </a:cxn>
                <a:cxn ang="0">
                  <a:pos x="95" y="40"/>
                </a:cxn>
                <a:cxn ang="0">
                  <a:pos x="106" y="33"/>
                </a:cxn>
                <a:cxn ang="0">
                  <a:pos x="114" y="23"/>
                </a:cxn>
                <a:cxn ang="0">
                  <a:pos x="122" y="15"/>
                </a:cxn>
                <a:cxn ang="0">
                  <a:pos x="127" y="14"/>
                </a:cxn>
                <a:cxn ang="0">
                  <a:pos x="135" y="12"/>
                </a:cxn>
                <a:cxn ang="0">
                  <a:pos x="143" y="10"/>
                </a:cxn>
                <a:cxn ang="0">
                  <a:pos x="150" y="10"/>
                </a:cxn>
                <a:cxn ang="0">
                  <a:pos x="163" y="4"/>
                </a:cxn>
                <a:cxn ang="0">
                  <a:pos x="177" y="0"/>
                </a:cxn>
                <a:cxn ang="0">
                  <a:pos x="177" y="0"/>
                </a:cxn>
              </a:cxnLst>
              <a:rect l="txL" t="txT" r="txR" b="txB"/>
              <a:pathLst>
                <a:path w="186" h="135">
                  <a:moveTo>
                    <a:pt x="177" y="0"/>
                  </a:moveTo>
                  <a:lnTo>
                    <a:pt x="182" y="0"/>
                  </a:lnTo>
                  <a:lnTo>
                    <a:pt x="186" y="0"/>
                  </a:lnTo>
                  <a:lnTo>
                    <a:pt x="177" y="10"/>
                  </a:lnTo>
                  <a:lnTo>
                    <a:pt x="167" y="17"/>
                  </a:lnTo>
                  <a:lnTo>
                    <a:pt x="156" y="27"/>
                  </a:lnTo>
                  <a:lnTo>
                    <a:pt x="148" y="36"/>
                  </a:lnTo>
                  <a:lnTo>
                    <a:pt x="135" y="42"/>
                  </a:lnTo>
                  <a:lnTo>
                    <a:pt x="125" y="50"/>
                  </a:lnTo>
                  <a:lnTo>
                    <a:pt x="112" y="57"/>
                  </a:lnTo>
                  <a:lnTo>
                    <a:pt x="103" y="65"/>
                  </a:lnTo>
                  <a:lnTo>
                    <a:pt x="89" y="73"/>
                  </a:lnTo>
                  <a:lnTo>
                    <a:pt x="80" y="80"/>
                  </a:lnTo>
                  <a:lnTo>
                    <a:pt x="68" y="88"/>
                  </a:lnTo>
                  <a:lnTo>
                    <a:pt x="59" y="95"/>
                  </a:lnTo>
                  <a:lnTo>
                    <a:pt x="47" y="103"/>
                  </a:lnTo>
                  <a:lnTo>
                    <a:pt x="38" y="112"/>
                  </a:lnTo>
                  <a:lnTo>
                    <a:pt x="30" y="124"/>
                  </a:lnTo>
                  <a:lnTo>
                    <a:pt x="23" y="135"/>
                  </a:lnTo>
                  <a:lnTo>
                    <a:pt x="15" y="131"/>
                  </a:lnTo>
                  <a:lnTo>
                    <a:pt x="9" y="128"/>
                  </a:lnTo>
                  <a:lnTo>
                    <a:pt x="6" y="124"/>
                  </a:lnTo>
                  <a:lnTo>
                    <a:pt x="4" y="120"/>
                  </a:lnTo>
                  <a:lnTo>
                    <a:pt x="0" y="112"/>
                  </a:lnTo>
                  <a:lnTo>
                    <a:pt x="2" y="107"/>
                  </a:lnTo>
                  <a:lnTo>
                    <a:pt x="4" y="99"/>
                  </a:lnTo>
                  <a:lnTo>
                    <a:pt x="9" y="93"/>
                  </a:lnTo>
                  <a:lnTo>
                    <a:pt x="19" y="86"/>
                  </a:lnTo>
                  <a:lnTo>
                    <a:pt x="30" y="82"/>
                  </a:lnTo>
                  <a:lnTo>
                    <a:pt x="42" y="73"/>
                  </a:lnTo>
                  <a:lnTo>
                    <a:pt x="55" y="63"/>
                  </a:lnTo>
                  <a:lnTo>
                    <a:pt x="68" y="55"/>
                  </a:lnTo>
                  <a:lnTo>
                    <a:pt x="84" y="48"/>
                  </a:lnTo>
                  <a:lnTo>
                    <a:pt x="95" y="40"/>
                  </a:lnTo>
                  <a:lnTo>
                    <a:pt x="106" y="33"/>
                  </a:lnTo>
                  <a:lnTo>
                    <a:pt x="114" y="23"/>
                  </a:lnTo>
                  <a:lnTo>
                    <a:pt x="122" y="15"/>
                  </a:lnTo>
                  <a:lnTo>
                    <a:pt x="127" y="14"/>
                  </a:lnTo>
                  <a:lnTo>
                    <a:pt x="135" y="12"/>
                  </a:lnTo>
                  <a:lnTo>
                    <a:pt x="143" y="10"/>
                  </a:lnTo>
                  <a:lnTo>
                    <a:pt x="150" y="10"/>
                  </a:lnTo>
                  <a:lnTo>
                    <a:pt x="163" y="4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37" name="Freeform 101447"/>
            <p:cNvSpPr/>
            <p:nvPr/>
          </p:nvSpPr>
          <p:spPr>
            <a:xfrm>
              <a:off x="4316" y="2937"/>
              <a:ext cx="69" cy="99"/>
            </a:xfrm>
            <a:custGeom>
              <a:avLst/>
              <a:gdLst>
                <a:gd name="txL" fmla="*/ 0 w 137"/>
                <a:gd name="txT" fmla="*/ 0 h 198"/>
                <a:gd name="txR" fmla="*/ 137 w 137"/>
                <a:gd name="txB" fmla="*/ 198 h 198"/>
              </a:gdLst>
              <a:ahLst/>
              <a:cxnLst>
                <a:cxn ang="0">
                  <a:pos x="102" y="0"/>
                </a:cxn>
                <a:cxn ang="0">
                  <a:pos x="110" y="0"/>
                </a:cxn>
                <a:cxn ang="0">
                  <a:pos x="120" y="4"/>
                </a:cxn>
                <a:cxn ang="0">
                  <a:pos x="127" y="8"/>
                </a:cxn>
                <a:cxn ang="0">
                  <a:pos x="137" y="15"/>
                </a:cxn>
                <a:cxn ang="0">
                  <a:pos x="125" y="19"/>
                </a:cxn>
                <a:cxn ang="0">
                  <a:pos x="116" y="25"/>
                </a:cxn>
                <a:cxn ang="0">
                  <a:pos x="106" y="31"/>
                </a:cxn>
                <a:cxn ang="0">
                  <a:pos x="97" y="38"/>
                </a:cxn>
                <a:cxn ang="0">
                  <a:pos x="85" y="46"/>
                </a:cxn>
                <a:cxn ang="0">
                  <a:pos x="78" y="55"/>
                </a:cxn>
                <a:cxn ang="0">
                  <a:pos x="70" y="63"/>
                </a:cxn>
                <a:cxn ang="0">
                  <a:pos x="63" y="74"/>
                </a:cxn>
                <a:cxn ang="0">
                  <a:pos x="55" y="82"/>
                </a:cxn>
                <a:cxn ang="0">
                  <a:pos x="49" y="93"/>
                </a:cxn>
                <a:cxn ang="0">
                  <a:pos x="44" y="103"/>
                </a:cxn>
                <a:cxn ang="0">
                  <a:pos x="42" y="114"/>
                </a:cxn>
                <a:cxn ang="0">
                  <a:pos x="38" y="124"/>
                </a:cxn>
                <a:cxn ang="0">
                  <a:pos x="38" y="135"/>
                </a:cxn>
                <a:cxn ang="0">
                  <a:pos x="38" y="145"/>
                </a:cxn>
                <a:cxn ang="0">
                  <a:pos x="40" y="156"/>
                </a:cxn>
                <a:cxn ang="0">
                  <a:pos x="32" y="156"/>
                </a:cxn>
                <a:cxn ang="0">
                  <a:pos x="30" y="160"/>
                </a:cxn>
                <a:cxn ang="0">
                  <a:pos x="26" y="164"/>
                </a:cxn>
                <a:cxn ang="0">
                  <a:pos x="26" y="171"/>
                </a:cxn>
                <a:cxn ang="0">
                  <a:pos x="26" y="175"/>
                </a:cxn>
                <a:cxn ang="0">
                  <a:pos x="28" y="185"/>
                </a:cxn>
                <a:cxn ang="0">
                  <a:pos x="28" y="190"/>
                </a:cxn>
                <a:cxn ang="0">
                  <a:pos x="30" y="198"/>
                </a:cxn>
                <a:cxn ang="0">
                  <a:pos x="17" y="185"/>
                </a:cxn>
                <a:cxn ang="0">
                  <a:pos x="11" y="173"/>
                </a:cxn>
                <a:cxn ang="0">
                  <a:pos x="4" y="158"/>
                </a:cxn>
                <a:cxn ang="0">
                  <a:pos x="2" y="145"/>
                </a:cxn>
                <a:cxn ang="0">
                  <a:pos x="0" y="130"/>
                </a:cxn>
                <a:cxn ang="0">
                  <a:pos x="2" y="112"/>
                </a:cxn>
                <a:cxn ang="0">
                  <a:pos x="4" y="97"/>
                </a:cxn>
                <a:cxn ang="0">
                  <a:pos x="11" y="82"/>
                </a:cxn>
                <a:cxn ang="0">
                  <a:pos x="17" y="67"/>
                </a:cxn>
                <a:cxn ang="0">
                  <a:pos x="25" y="52"/>
                </a:cxn>
                <a:cxn ang="0">
                  <a:pos x="34" y="38"/>
                </a:cxn>
                <a:cxn ang="0">
                  <a:pos x="45" y="27"/>
                </a:cxn>
                <a:cxn ang="0">
                  <a:pos x="57" y="15"/>
                </a:cxn>
                <a:cxn ang="0">
                  <a:pos x="70" y="8"/>
                </a:cxn>
                <a:cxn ang="0">
                  <a:pos x="85" y="2"/>
                </a:cxn>
                <a:cxn ang="0">
                  <a:pos x="102" y="0"/>
                </a:cxn>
                <a:cxn ang="0">
                  <a:pos x="102" y="0"/>
                </a:cxn>
              </a:cxnLst>
              <a:rect l="txL" t="txT" r="txR" b="txB"/>
              <a:pathLst>
                <a:path w="137" h="198">
                  <a:moveTo>
                    <a:pt x="102" y="0"/>
                  </a:moveTo>
                  <a:lnTo>
                    <a:pt x="110" y="0"/>
                  </a:lnTo>
                  <a:lnTo>
                    <a:pt x="120" y="4"/>
                  </a:lnTo>
                  <a:lnTo>
                    <a:pt x="127" y="8"/>
                  </a:lnTo>
                  <a:lnTo>
                    <a:pt x="137" y="15"/>
                  </a:lnTo>
                  <a:lnTo>
                    <a:pt x="125" y="19"/>
                  </a:lnTo>
                  <a:lnTo>
                    <a:pt x="116" y="25"/>
                  </a:lnTo>
                  <a:lnTo>
                    <a:pt x="106" y="31"/>
                  </a:lnTo>
                  <a:lnTo>
                    <a:pt x="97" y="38"/>
                  </a:lnTo>
                  <a:lnTo>
                    <a:pt x="85" y="46"/>
                  </a:lnTo>
                  <a:lnTo>
                    <a:pt x="78" y="55"/>
                  </a:lnTo>
                  <a:lnTo>
                    <a:pt x="70" y="63"/>
                  </a:lnTo>
                  <a:lnTo>
                    <a:pt x="63" y="74"/>
                  </a:lnTo>
                  <a:lnTo>
                    <a:pt x="55" y="82"/>
                  </a:lnTo>
                  <a:lnTo>
                    <a:pt x="49" y="93"/>
                  </a:lnTo>
                  <a:lnTo>
                    <a:pt x="44" y="103"/>
                  </a:lnTo>
                  <a:lnTo>
                    <a:pt x="42" y="114"/>
                  </a:lnTo>
                  <a:lnTo>
                    <a:pt x="38" y="124"/>
                  </a:lnTo>
                  <a:lnTo>
                    <a:pt x="38" y="135"/>
                  </a:lnTo>
                  <a:lnTo>
                    <a:pt x="38" y="145"/>
                  </a:lnTo>
                  <a:lnTo>
                    <a:pt x="40" y="156"/>
                  </a:lnTo>
                  <a:lnTo>
                    <a:pt x="32" y="156"/>
                  </a:lnTo>
                  <a:lnTo>
                    <a:pt x="30" y="160"/>
                  </a:lnTo>
                  <a:lnTo>
                    <a:pt x="26" y="164"/>
                  </a:lnTo>
                  <a:lnTo>
                    <a:pt x="26" y="171"/>
                  </a:lnTo>
                  <a:lnTo>
                    <a:pt x="26" y="175"/>
                  </a:lnTo>
                  <a:lnTo>
                    <a:pt x="28" y="185"/>
                  </a:lnTo>
                  <a:lnTo>
                    <a:pt x="28" y="190"/>
                  </a:lnTo>
                  <a:lnTo>
                    <a:pt x="30" y="198"/>
                  </a:lnTo>
                  <a:lnTo>
                    <a:pt x="17" y="185"/>
                  </a:lnTo>
                  <a:lnTo>
                    <a:pt x="11" y="173"/>
                  </a:lnTo>
                  <a:lnTo>
                    <a:pt x="4" y="158"/>
                  </a:lnTo>
                  <a:lnTo>
                    <a:pt x="2" y="145"/>
                  </a:lnTo>
                  <a:lnTo>
                    <a:pt x="0" y="130"/>
                  </a:lnTo>
                  <a:lnTo>
                    <a:pt x="2" y="112"/>
                  </a:lnTo>
                  <a:lnTo>
                    <a:pt x="4" y="97"/>
                  </a:lnTo>
                  <a:lnTo>
                    <a:pt x="11" y="82"/>
                  </a:lnTo>
                  <a:lnTo>
                    <a:pt x="17" y="67"/>
                  </a:lnTo>
                  <a:lnTo>
                    <a:pt x="25" y="52"/>
                  </a:lnTo>
                  <a:lnTo>
                    <a:pt x="34" y="38"/>
                  </a:lnTo>
                  <a:lnTo>
                    <a:pt x="45" y="27"/>
                  </a:lnTo>
                  <a:lnTo>
                    <a:pt x="57" y="15"/>
                  </a:lnTo>
                  <a:lnTo>
                    <a:pt x="70" y="8"/>
                  </a:lnTo>
                  <a:lnTo>
                    <a:pt x="85" y="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38" name="Freeform 101448"/>
            <p:cNvSpPr/>
            <p:nvPr/>
          </p:nvSpPr>
          <p:spPr>
            <a:xfrm>
              <a:off x="4562" y="2942"/>
              <a:ext cx="8" cy="40"/>
            </a:xfrm>
            <a:custGeom>
              <a:avLst/>
              <a:gdLst>
                <a:gd name="txL" fmla="*/ 0 w 17"/>
                <a:gd name="txT" fmla="*/ 0 h 80"/>
                <a:gd name="txR" fmla="*/ 17 w 17"/>
                <a:gd name="txB" fmla="*/ 80 h 80"/>
              </a:gdLst>
              <a:ahLst/>
              <a:cxnLst>
                <a:cxn ang="0">
                  <a:pos x="2" y="0"/>
                </a:cxn>
                <a:cxn ang="0">
                  <a:pos x="8" y="2"/>
                </a:cxn>
                <a:cxn ang="0">
                  <a:pos x="12" y="7"/>
                </a:cxn>
                <a:cxn ang="0">
                  <a:pos x="14" y="15"/>
                </a:cxn>
                <a:cxn ang="0">
                  <a:pos x="17" y="24"/>
                </a:cxn>
                <a:cxn ang="0">
                  <a:pos x="17" y="30"/>
                </a:cxn>
                <a:cxn ang="0">
                  <a:pos x="17" y="40"/>
                </a:cxn>
                <a:cxn ang="0">
                  <a:pos x="17" y="45"/>
                </a:cxn>
                <a:cxn ang="0">
                  <a:pos x="17" y="53"/>
                </a:cxn>
                <a:cxn ang="0">
                  <a:pos x="17" y="66"/>
                </a:cxn>
                <a:cxn ang="0">
                  <a:pos x="17" y="80"/>
                </a:cxn>
                <a:cxn ang="0">
                  <a:pos x="16" y="80"/>
                </a:cxn>
                <a:cxn ang="0">
                  <a:pos x="10" y="66"/>
                </a:cxn>
                <a:cxn ang="0">
                  <a:pos x="6" y="53"/>
                </a:cxn>
                <a:cxn ang="0">
                  <a:pos x="4" y="45"/>
                </a:cxn>
                <a:cxn ang="0">
                  <a:pos x="2" y="40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0" y="9"/>
                </a:cxn>
                <a:cxn ang="0">
                  <a:pos x="2" y="0"/>
                </a:cxn>
                <a:cxn ang="0">
                  <a:pos x="2" y="0"/>
                </a:cxn>
              </a:cxnLst>
              <a:rect l="txL" t="txT" r="txR" b="txB"/>
              <a:pathLst>
                <a:path w="17" h="80">
                  <a:moveTo>
                    <a:pt x="2" y="0"/>
                  </a:moveTo>
                  <a:lnTo>
                    <a:pt x="8" y="2"/>
                  </a:lnTo>
                  <a:lnTo>
                    <a:pt x="12" y="7"/>
                  </a:lnTo>
                  <a:lnTo>
                    <a:pt x="14" y="15"/>
                  </a:lnTo>
                  <a:lnTo>
                    <a:pt x="17" y="24"/>
                  </a:lnTo>
                  <a:lnTo>
                    <a:pt x="17" y="30"/>
                  </a:lnTo>
                  <a:lnTo>
                    <a:pt x="17" y="40"/>
                  </a:lnTo>
                  <a:lnTo>
                    <a:pt x="17" y="45"/>
                  </a:lnTo>
                  <a:lnTo>
                    <a:pt x="17" y="53"/>
                  </a:lnTo>
                  <a:lnTo>
                    <a:pt x="17" y="66"/>
                  </a:lnTo>
                  <a:lnTo>
                    <a:pt x="17" y="80"/>
                  </a:lnTo>
                  <a:lnTo>
                    <a:pt x="16" y="80"/>
                  </a:lnTo>
                  <a:lnTo>
                    <a:pt x="10" y="66"/>
                  </a:lnTo>
                  <a:lnTo>
                    <a:pt x="6" y="53"/>
                  </a:lnTo>
                  <a:lnTo>
                    <a:pt x="4" y="45"/>
                  </a:lnTo>
                  <a:lnTo>
                    <a:pt x="2" y="4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39" name="Freeform 101449"/>
            <p:cNvSpPr/>
            <p:nvPr/>
          </p:nvSpPr>
          <p:spPr>
            <a:xfrm>
              <a:off x="4536" y="2949"/>
              <a:ext cx="6" cy="12"/>
            </a:xfrm>
            <a:custGeom>
              <a:avLst/>
              <a:gdLst>
                <a:gd name="txL" fmla="*/ 0 w 11"/>
                <a:gd name="txT" fmla="*/ 0 h 25"/>
                <a:gd name="txR" fmla="*/ 11 w 11"/>
                <a:gd name="txB" fmla="*/ 25 h 25"/>
              </a:gdLst>
              <a:ahLst/>
              <a:cxnLst>
                <a:cxn ang="0">
                  <a:pos x="4" y="0"/>
                </a:cxn>
                <a:cxn ang="0">
                  <a:pos x="11" y="10"/>
                </a:cxn>
                <a:cxn ang="0">
                  <a:pos x="11" y="25"/>
                </a:cxn>
                <a:cxn ang="0">
                  <a:pos x="10" y="25"/>
                </a:cxn>
                <a:cxn ang="0">
                  <a:pos x="8" y="25"/>
                </a:cxn>
                <a:cxn ang="0">
                  <a:pos x="6" y="19"/>
                </a:cxn>
                <a:cxn ang="0">
                  <a:pos x="4" y="15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</a:cxnLst>
              <a:rect l="txL" t="txT" r="txR" b="txB"/>
              <a:pathLst>
                <a:path w="11" h="25">
                  <a:moveTo>
                    <a:pt x="4" y="0"/>
                  </a:moveTo>
                  <a:lnTo>
                    <a:pt x="11" y="10"/>
                  </a:lnTo>
                  <a:lnTo>
                    <a:pt x="11" y="25"/>
                  </a:lnTo>
                  <a:lnTo>
                    <a:pt x="10" y="25"/>
                  </a:lnTo>
                  <a:lnTo>
                    <a:pt x="8" y="25"/>
                  </a:lnTo>
                  <a:lnTo>
                    <a:pt x="6" y="19"/>
                  </a:lnTo>
                  <a:lnTo>
                    <a:pt x="4" y="15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40" name="Freeform 101450"/>
            <p:cNvSpPr/>
            <p:nvPr/>
          </p:nvSpPr>
          <p:spPr>
            <a:xfrm>
              <a:off x="3680" y="2954"/>
              <a:ext cx="45" cy="25"/>
            </a:xfrm>
            <a:custGeom>
              <a:avLst/>
              <a:gdLst>
                <a:gd name="txL" fmla="*/ 0 w 89"/>
                <a:gd name="txT" fmla="*/ 0 h 50"/>
                <a:gd name="txR" fmla="*/ 89 w 89"/>
                <a:gd name="txB" fmla="*/ 50 h 50"/>
              </a:gdLst>
              <a:ahLst/>
              <a:cxnLst>
                <a:cxn ang="0">
                  <a:pos x="89" y="0"/>
                </a:cxn>
                <a:cxn ang="0">
                  <a:pos x="83" y="14"/>
                </a:cxn>
                <a:cxn ang="0">
                  <a:pos x="76" y="27"/>
                </a:cxn>
                <a:cxn ang="0">
                  <a:pos x="66" y="39"/>
                </a:cxn>
                <a:cxn ang="0">
                  <a:pos x="59" y="48"/>
                </a:cxn>
                <a:cxn ang="0">
                  <a:pos x="53" y="48"/>
                </a:cxn>
                <a:cxn ang="0">
                  <a:pos x="45" y="50"/>
                </a:cxn>
                <a:cxn ang="0">
                  <a:pos x="38" y="50"/>
                </a:cxn>
                <a:cxn ang="0">
                  <a:pos x="32" y="50"/>
                </a:cxn>
                <a:cxn ang="0">
                  <a:pos x="23" y="48"/>
                </a:cxn>
                <a:cxn ang="0">
                  <a:pos x="15" y="48"/>
                </a:cxn>
                <a:cxn ang="0">
                  <a:pos x="7" y="44"/>
                </a:cxn>
                <a:cxn ang="0">
                  <a:pos x="0" y="42"/>
                </a:cxn>
                <a:cxn ang="0">
                  <a:pos x="0" y="40"/>
                </a:cxn>
                <a:cxn ang="0">
                  <a:pos x="11" y="35"/>
                </a:cxn>
                <a:cxn ang="0">
                  <a:pos x="23" y="31"/>
                </a:cxn>
                <a:cxn ang="0">
                  <a:pos x="34" y="27"/>
                </a:cxn>
                <a:cxn ang="0">
                  <a:pos x="45" y="25"/>
                </a:cxn>
                <a:cxn ang="0">
                  <a:pos x="57" y="19"/>
                </a:cxn>
                <a:cxn ang="0">
                  <a:pos x="68" y="16"/>
                </a:cxn>
                <a:cxn ang="0">
                  <a:pos x="78" y="8"/>
                </a:cxn>
                <a:cxn ang="0">
                  <a:pos x="89" y="0"/>
                </a:cxn>
                <a:cxn ang="0">
                  <a:pos x="89" y="0"/>
                </a:cxn>
              </a:cxnLst>
              <a:rect l="txL" t="txT" r="txR" b="txB"/>
              <a:pathLst>
                <a:path w="89" h="50">
                  <a:moveTo>
                    <a:pt x="89" y="0"/>
                  </a:moveTo>
                  <a:lnTo>
                    <a:pt x="83" y="14"/>
                  </a:lnTo>
                  <a:lnTo>
                    <a:pt x="76" y="27"/>
                  </a:lnTo>
                  <a:lnTo>
                    <a:pt x="66" y="39"/>
                  </a:lnTo>
                  <a:lnTo>
                    <a:pt x="59" y="48"/>
                  </a:lnTo>
                  <a:lnTo>
                    <a:pt x="53" y="48"/>
                  </a:lnTo>
                  <a:lnTo>
                    <a:pt x="45" y="50"/>
                  </a:lnTo>
                  <a:lnTo>
                    <a:pt x="38" y="50"/>
                  </a:lnTo>
                  <a:lnTo>
                    <a:pt x="32" y="50"/>
                  </a:lnTo>
                  <a:lnTo>
                    <a:pt x="23" y="48"/>
                  </a:lnTo>
                  <a:lnTo>
                    <a:pt x="15" y="48"/>
                  </a:lnTo>
                  <a:lnTo>
                    <a:pt x="7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11" y="35"/>
                  </a:lnTo>
                  <a:lnTo>
                    <a:pt x="23" y="31"/>
                  </a:lnTo>
                  <a:lnTo>
                    <a:pt x="34" y="27"/>
                  </a:lnTo>
                  <a:lnTo>
                    <a:pt x="45" y="25"/>
                  </a:lnTo>
                  <a:lnTo>
                    <a:pt x="57" y="19"/>
                  </a:lnTo>
                  <a:lnTo>
                    <a:pt x="68" y="16"/>
                  </a:lnTo>
                  <a:lnTo>
                    <a:pt x="78" y="8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41" name="Freeform 101451"/>
            <p:cNvSpPr/>
            <p:nvPr/>
          </p:nvSpPr>
          <p:spPr>
            <a:xfrm>
              <a:off x="4539" y="2972"/>
              <a:ext cx="21" cy="46"/>
            </a:xfrm>
            <a:custGeom>
              <a:avLst/>
              <a:gdLst>
                <a:gd name="txL" fmla="*/ 0 w 42"/>
                <a:gd name="txT" fmla="*/ 0 h 91"/>
                <a:gd name="txR" fmla="*/ 42 w 42"/>
                <a:gd name="txB" fmla="*/ 91 h 91"/>
              </a:gdLst>
              <a:ahLst/>
              <a:cxnLst>
                <a:cxn ang="0">
                  <a:pos x="11" y="0"/>
                </a:cxn>
                <a:cxn ang="0">
                  <a:pos x="17" y="11"/>
                </a:cxn>
                <a:cxn ang="0">
                  <a:pos x="23" y="21"/>
                </a:cxn>
                <a:cxn ang="0">
                  <a:pos x="26" y="32"/>
                </a:cxn>
                <a:cxn ang="0">
                  <a:pos x="30" y="43"/>
                </a:cxn>
                <a:cxn ang="0">
                  <a:pos x="32" y="55"/>
                </a:cxn>
                <a:cxn ang="0">
                  <a:pos x="36" y="66"/>
                </a:cxn>
                <a:cxn ang="0">
                  <a:pos x="38" y="78"/>
                </a:cxn>
                <a:cxn ang="0">
                  <a:pos x="42" y="91"/>
                </a:cxn>
                <a:cxn ang="0">
                  <a:pos x="32" y="87"/>
                </a:cxn>
                <a:cxn ang="0">
                  <a:pos x="24" y="81"/>
                </a:cxn>
                <a:cxn ang="0">
                  <a:pos x="17" y="74"/>
                </a:cxn>
                <a:cxn ang="0">
                  <a:pos x="11" y="64"/>
                </a:cxn>
                <a:cxn ang="0">
                  <a:pos x="7" y="55"/>
                </a:cxn>
                <a:cxn ang="0">
                  <a:pos x="4" y="47"/>
                </a:cxn>
                <a:cxn ang="0">
                  <a:pos x="0" y="38"/>
                </a:cxn>
                <a:cxn ang="0">
                  <a:pos x="0" y="30"/>
                </a:cxn>
                <a:cxn ang="0">
                  <a:pos x="0" y="21"/>
                </a:cxn>
                <a:cxn ang="0">
                  <a:pos x="2" y="13"/>
                </a:cxn>
                <a:cxn ang="0">
                  <a:pos x="5" y="5"/>
                </a:cxn>
                <a:cxn ang="0">
                  <a:pos x="11" y="0"/>
                </a:cxn>
                <a:cxn ang="0">
                  <a:pos x="11" y="0"/>
                </a:cxn>
              </a:cxnLst>
              <a:rect l="txL" t="txT" r="txR" b="txB"/>
              <a:pathLst>
                <a:path w="42" h="91">
                  <a:moveTo>
                    <a:pt x="11" y="0"/>
                  </a:moveTo>
                  <a:lnTo>
                    <a:pt x="17" y="11"/>
                  </a:lnTo>
                  <a:lnTo>
                    <a:pt x="23" y="21"/>
                  </a:lnTo>
                  <a:lnTo>
                    <a:pt x="26" y="32"/>
                  </a:lnTo>
                  <a:lnTo>
                    <a:pt x="30" y="43"/>
                  </a:lnTo>
                  <a:lnTo>
                    <a:pt x="32" y="55"/>
                  </a:lnTo>
                  <a:lnTo>
                    <a:pt x="36" y="66"/>
                  </a:lnTo>
                  <a:lnTo>
                    <a:pt x="38" y="78"/>
                  </a:lnTo>
                  <a:lnTo>
                    <a:pt x="42" y="91"/>
                  </a:lnTo>
                  <a:lnTo>
                    <a:pt x="32" y="87"/>
                  </a:lnTo>
                  <a:lnTo>
                    <a:pt x="24" y="81"/>
                  </a:lnTo>
                  <a:lnTo>
                    <a:pt x="17" y="74"/>
                  </a:lnTo>
                  <a:lnTo>
                    <a:pt x="11" y="64"/>
                  </a:lnTo>
                  <a:lnTo>
                    <a:pt x="7" y="55"/>
                  </a:lnTo>
                  <a:lnTo>
                    <a:pt x="4" y="47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0" y="21"/>
                  </a:lnTo>
                  <a:lnTo>
                    <a:pt x="2" y="13"/>
                  </a:lnTo>
                  <a:lnTo>
                    <a:pt x="5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42" name="Freeform 101452"/>
            <p:cNvSpPr/>
            <p:nvPr/>
          </p:nvSpPr>
          <p:spPr>
            <a:xfrm>
              <a:off x="4361" y="2988"/>
              <a:ext cx="105" cy="92"/>
            </a:xfrm>
            <a:custGeom>
              <a:avLst/>
              <a:gdLst>
                <a:gd name="txL" fmla="*/ 0 w 209"/>
                <a:gd name="txT" fmla="*/ 0 h 182"/>
                <a:gd name="txR" fmla="*/ 209 w 209"/>
                <a:gd name="txB" fmla="*/ 182 h 182"/>
              </a:gdLst>
              <a:ahLst/>
              <a:cxnLst>
                <a:cxn ang="0">
                  <a:pos x="109" y="0"/>
                </a:cxn>
                <a:cxn ang="0">
                  <a:pos x="129" y="0"/>
                </a:cxn>
                <a:cxn ang="0">
                  <a:pos x="147" y="6"/>
                </a:cxn>
                <a:cxn ang="0">
                  <a:pos x="164" y="13"/>
                </a:cxn>
                <a:cxn ang="0">
                  <a:pos x="175" y="27"/>
                </a:cxn>
                <a:cxn ang="0">
                  <a:pos x="164" y="42"/>
                </a:cxn>
                <a:cxn ang="0">
                  <a:pos x="143" y="49"/>
                </a:cxn>
                <a:cxn ang="0">
                  <a:pos x="118" y="57"/>
                </a:cxn>
                <a:cxn ang="0">
                  <a:pos x="103" y="65"/>
                </a:cxn>
                <a:cxn ang="0">
                  <a:pos x="88" y="72"/>
                </a:cxn>
                <a:cxn ang="0">
                  <a:pos x="71" y="78"/>
                </a:cxn>
                <a:cxn ang="0">
                  <a:pos x="71" y="89"/>
                </a:cxn>
                <a:cxn ang="0">
                  <a:pos x="86" y="104"/>
                </a:cxn>
                <a:cxn ang="0">
                  <a:pos x="101" y="110"/>
                </a:cxn>
                <a:cxn ang="0">
                  <a:pos x="116" y="112"/>
                </a:cxn>
                <a:cxn ang="0">
                  <a:pos x="139" y="108"/>
                </a:cxn>
                <a:cxn ang="0">
                  <a:pos x="160" y="93"/>
                </a:cxn>
                <a:cxn ang="0">
                  <a:pos x="173" y="82"/>
                </a:cxn>
                <a:cxn ang="0">
                  <a:pos x="192" y="74"/>
                </a:cxn>
                <a:cxn ang="0">
                  <a:pos x="206" y="76"/>
                </a:cxn>
                <a:cxn ang="0">
                  <a:pos x="207" y="97"/>
                </a:cxn>
                <a:cxn ang="0">
                  <a:pos x="206" y="118"/>
                </a:cxn>
                <a:cxn ang="0">
                  <a:pos x="194" y="135"/>
                </a:cxn>
                <a:cxn ang="0">
                  <a:pos x="185" y="150"/>
                </a:cxn>
                <a:cxn ang="0">
                  <a:pos x="175" y="171"/>
                </a:cxn>
                <a:cxn ang="0">
                  <a:pos x="158" y="177"/>
                </a:cxn>
                <a:cxn ang="0">
                  <a:pos x="139" y="167"/>
                </a:cxn>
                <a:cxn ang="0">
                  <a:pos x="116" y="160"/>
                </a:cxn>
                <a:cxn ang="0">
                  <a:pos x="95" y="152"/>
                </a:cxn>
                <a:cxn ang="0">
                  <a:pos x="72" y="144"/>
                </a:cxn>
                <a:cxn ang="0">
                  <a:pos x="52" y="135"/>
                </a:cxn>
                <a:cxn ang="0">
                  <a:pos x="31" y="127"/>
                </a:cxn>
                <a:cxn ang="0">
                  <a:pos x="12" y="120"/>
                </a:cxn>
                <a:cxn ang="0">
                  <a:pos x="0" y="104"/>
                </a:cxn>
                <a:cxn ang="0">
                  <a:pos x="0" y="82"/>
                </a:cxn>
                <a:cxn ang="0">
                  <a:pos x="10" y="68"/>
                </a:cxn>
                <a:cxn ang="0">
                  <a:pos x="29" y="74"/>
                </a:cxn>
                <a:cxn ang="0">
                  <a:pos x="40" y="66"/>
                </a:cxn>
                <a:cxn ang="0">
                  <a:pos x="50" y="46"/>
                </a:cxn>
                <a:cxn ang="0">
                  <a:pos x="67" y="25"/>
                </a:cxn>
                <a:cxn ang="0">
                  <a:pos x="88" y="9"/>
                </a:cxn>
                <a:cxn ang="0">
                  <a:pos x="99" y="4"/>
                </a:cxn>
              </a:cxnLst>
              <a:rect l="txL" t="txT" r="txR" b="txB"/>
              <a:pathLst>
                <a:path w="209" h="182">
                  <a:moveTo>
                    <a:pt x="99" y="4"/>
                  </a:moveTo>
                  <a:lnTo>
                    <a:pt x="109" y="0"/>
                  </a:lnTo>
                  <a:lnTo>
                    <a:pt x="120" y="0"/>
                  </a:lnTo>
                  <a:lnTo>
                    <a:pt x="129" y="0"/>
                  </a:lnTo>
                  <a:lnTo>
                    <a:pt x="139" y="4"/>
                  </a:lnTo>
                  <a:lnTo>
                    <a:pt x="147" y="6"/>
                  </a:lnTo>
                  <a:lnTo>
                    <a:pt x="156" y="9"/>
                  </a:lnTo>
                  <a:lnTo>
                    <a:pt x="164" y="13"/>
                  </a:lnTo>
                  <a:lnTo>
                    <a:pt x="169" y="19"/>
                  </a:lnTo>
                  <a:lnTo>
                    <a:pt x="175" y="27"/>
                  </a:lnTo>
                  <a:lnTo>
                    <a:pt x="171" y="36"/>
                  </a:lnTo>
                  <a:lnTo>
                    <a:pt x="164" y="42"/>
                  </a:lnTo>
                  <a:lnTo>
                    <a:pt x="156" y="46"/>
                  </a:lnTo>
                  <a:lnTo>
                    <a:pt x="143" y="49"/>
                  </a:lnTo>
                  <a:lnTo>
                    <a:pt x="128" y="55"/>
                  </a:lnTo>
                  <a:lnTo>
                    <a:pt x="118" y="57"/>
                  </a:lnTo>
                  <a:lnTo>
                    <a:pt x="110" y="61"/>
                  </a:lnTo>
                  <a:lnTo>
                    <a:pt x="103" y="65"/>
                  </a:lnTo>
                  <a:lnTo>
                    <a:pt x="95" y="68"/>
                  </a:lnTo>
                  <a:lnTo>
                    <a:pt x="88" y="72"/>
                  </a:lnTo>
                  <a:lnTo>
                    <a:pt x="80" y="76"/>
                  </a:lnTo>
                  <a:lnTo>
                    <a:pt x="71" y="78"/>
                  </a:lnTo>
                  <a:lnTo>
                    <a:pt x="65" y="82"/>
                  </a:lnTo>
                  <a:lnTo>
                    <a:pt x="71" y="89"/>
                  </a:lnTo>
                  <a:lnTo>
                    <a:pt x="80" y="99"/>
                  </a:lnTo>
                  <a:lnTo>
                    <a:pt x="86" y="104"/>
                  </a:lnTo>
                  <a:lnTo>
                    <a:pt x="93" y="108"/>
                  </a:lnTo>
                  <a:lnTo>
                    <a:pt x="101" y="110"/>
                  </a:lnTo>
                  <a:lnTo>
                    <a:pt x="109" y="112"/>
                  </a:lnTo>
                  <a:lnTo>
                    <a:pt x="116" y="112"/>
                  </a:lnTo>
                  <a:lnTo>
                    <a:pt x="124" y="112"/>
                  </a:lnTo>
                  <a:lnTo>
                    <a:pt x="139" y="108"/>
                  </a:lnTo>
                  <a:lnTo>
                    <a:pt x="152" y="99"/>
                  </a:lnTo>
                  <a:lnTo>
                    <a:pt x="160" y="93"/>
                  </a:lnTo>
                  <a:lnTo>
                    <a:pt x="166" y="87"/>
                  </a:lnTo>
                  <a:lnTo>
                    <a:pt x="173" y="82"/>
                  </a:lnTo>
                  <a:lnTo>
                    <a:pt x="183" y="76"/>
                  </a:lnTo>
                  <a:lnTo>
                    <a:pt x="192" y="74"/>
                  </a:lnTo>
                  <a:lnTo>
                    <a:pt x="206" y="68"/>
                  </a:lnTo>
                  <a:lnTo>
                    <a:pt x="206" y="76"/>
                  </a:lnTo>
                  <a:lnTo>
                    <a:pt x="207" y="85"/>
                  </a:lnTo>
                  <a:lnTo>
                    <a:pt x="207" y="97"/>
                  </a:lnTo>
                  <a:lnTo>
                    <a:pt x="209" y="108"/>
                  </a:lnTo>
                  <a:lnTo>
                    <a:pt x="206" y="118"/>
                  </a:lnTo>
                  <a:lnTo>
                    <a:pt x="202" y="127"/>
                  </a:lnTo>
                  <a:lnTo>
                    <a:pt x="194" y="135"/>
                  </a:lnTo>
                  <a:lnTo>
                    <a:pt x="185" y="139"/>
                  </a:lnTo>
                  <a:lnTo>
                    <a:pt x="185" y="150"/>
                  </a:lnTo>
                  <a:lnTo>
                    <a:pt x="183" y="162"/>
                  </a:lnTo>
                  <a:lnTo>
                    <a:pt x="175" y="171"/>
                  </a:lnTo>
                  <a:lnTo>
                    <a:pt x="169" y="182"/>
                  </a:lnTo>
                  <a:lnTo>
                    <a:pt x="158" y="177"/>
                  </a:lnTo>
                  <a:lnTo>
                    <a:pt x="148" y="171"/>
                  </a:lnTo>
                  <a:lnTo>
                    <a:pt x="139" y="167"/>
                  </a:lnTo>
                  <a:lnTo>
                    <a:pt x="129" y="163"/>
                  </a:lnTo>
                  <a:lnTo>
                    <a:pt x="116" y="160"/>
                  </a:lnTo>
                  <a:lnTo>
                    <a:pt x="107" y="156"/>
                  </a:lnTo>
                  <a:lnTo>
                    <a:pt x="95" y="152"/>
                  </a:lnTo>
                  <a:lnTo>
                    <a:pt x="84" y="148"/>
                  </a:lnTo>
                  <a:lnTo>
                    <a:pt x="72" y="144"/>
                  </a:lnTo>
                  <a:lnTo>
                    <a:pt x="63" y="139"/>
                  </a:lnTo>
                  <a:lnTo>
                    <a:pt x="52" y="135"/>
                  </a:lnTo>
                  <a:lnTo>
                    <a:pt x="40" y="131"/>
                  </a:lnTo>
                  <a:lnTo>
                    <a:pt x="31" y="127"/>
                  </a:lnTo>
                  <a:lnTo>
                    <a:pt x="21" y="123"/>
                  </a:lnTo>
                  <a:lnTo>
                    <a:pt x="12" y="120"/>
                  </a:lnTo>
                  <a:lnTo>
                    <a:pt x="4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2"/>
                  </a:lnTo>
                  <a:lnTo>
                    <a:pt x="0" y="68"/>
                  </a:lnTo>
                  <a:lnTo>
                    <a:pt x="10" y="68"/>
                  </a:lnTo>
                  <a:lnTo>
                    <a:pt x="21" y="70"/>
                  </a:lnTo>
                  <a:lnTo>
                    <a:pt x="29" y="74"/>
                  </a:lnTo>
                  <a:lnTo>
                    <a:pt x="40" y="78"/>
                  </a:lnTo>
                  <a:lnTo>
                    <a:pt x="40" y="66"/>
                  </a:lnTo>
                  <a:lnTo>
                    <a:pt x="44" y="55"/>
                  </a:lnTo>
                  <a:lnTo>
                    <a:pt x="50" y="46"/>
                  </a:lnTo>
                  <a:lnTo>
                    <a:pt x="57" y="36"/>
                  </a:lnTo>
                  <a:lnTo>
                    <a:pt x="67" y="25"/>
                  </a:lnTo>
                  <a:lnTo>
                    <a:pt x="76" y="17"/>
                  </a:lnTo>
                  <a:lnTo>
                    <a:pt x="88" y="9"/>
                  </a:lnTo>
                  <a:lnTo>
                    <a:pt x="99" y="4"/>
                  </a:lnTo>
                  <a:close/>
                </a:path>
              </a:pathLst>
            </a:custGeom>
            <a:solidFill>
              <a:srgbClr val="FFD6C9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43" name="Freeform 101453"/>
            <p:cNvSpPr/>
            <p:nvPr/>
          </p:nvSpPr>
          <p:spPr>
            <a:xfrm>
              <a:off x="4518" y="2990"/>
              <a:ext cx="8" cy="10"/>
            </a:xfrm>
            <a:custGeom>
              <a:avLst/>
              <a:gdLst>
                <a:gd name="txL" fmla="*/ 0 w 15"/>
                <a:gd name="txT" fmla="*/ 0 h 19"/>
                <a:gd name="txR" fmla="*/ 15 w 15"/>
                <a:gd name="txB" fmla="*/ 19 h 19"/>
              </a:gdLst>
              <a:ahLst/>
              <a:cxnLst>
                <a:cxn ang="0">
                  <a:pos x="6" y="0"/>
                </a:cxn>
                <a:cxn ang="0">
                  <a:pos x="9" y="0"/>
                </a:cxn>
                <a:cxn ang="0">
                  <a:pos x="15" y="5"/>
                </a:cxn>
                <a:cxn ang="0">
                  <a:pos x="11" y="11"/>
                </a:cxn>
                <a:cxn ang="0">
                  <a:pos x="11" y="19"/>
                </a:cxn>
                <a:cxn ang="0">
                  <a:pos x="9" y="19"/>
                </a:cxn>
                <a:cxn ang="0">
                  <a:pos x="7" y="19"/>
                </a:cxn>
                <a:cxn ang="0">
                  <a:pos x="6" y="15"/>
                </a:cxn>
                <a:cxn ang="0">
                  <a:pos x="2" y="9"/>
                </a:cxn>
                <a:cxn ang="0">
                  <a:pos x="0" y="4"/>
                </a:cxn>
                <a:cxn ang="0">
                  <a:pos x="6" y="0"/>
                </a:cxn>
                <a:cxn ang="0">
                  <a:pos x="6" y="0"/>
                </a:cxn>
              </a:cxnLst>
              <a:rect l="txL" t="txT" r="txR" b="txB"/>
              <a:pathLst>
                <a:path w="15" h="19">
                  <a:moveTo>
                    <a:pt x="6" y="0"/>
                  </a:moveTo>
                  <a:lnTo>
                    <a:pt x="9" y="0"/>
                  </a:lnTo>
                  <a:lnTo>
                    <a:pt x="15" y="5"/>
                  </a:lnTo>
                  <a:lnTo>
                    <a:pt x="11" y="11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7" y="19"/>
                  </a:lnTo>
                  <a:lnTo>
                    <a:pt x="6" y="15"/>
                  </a:lnTo>
                  <a:lnTo>
                    <a:pt x="2" y="9"/>
                  </a:lnTo>
                  <a:lnTo>
                    <a:pt x="0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44" name="Freeform 101454"/>
            <p:cNvSpPr/>
            <p:nvPr/>
          </p:nvSpPr>
          <p:spPr>
            <a:xfrm>
              <a:off x="3351" y="3002"/>
              <a:ext cx="432" cy="696"/>
            </a:xfrm>
            <a:custGeom>
              <a:avLst/>
              <a:gdLst>
                <a:gd name="txL" fmla="*/ 0 w 865"/>
                <a:gd name="txT" fmla="*/ 0 h 1391"/>
                <a:gd name="txR" fmla="*/ 865 w 865"/>
                <a:gd name="txB" fmla="*/ 1391 h 1391"/>
              </a:gdLst>
              <a:ahLst/>
              <a:cxnLst>
                <a:cxn ang="0">
                  <a:pos x="291" y="70"/>
                </a:cxn>
                <a:cxn ang="0">
                  <a:pos x="616" y="199"/>
                </a:cxn>
                <a:cxn ang="0">
                  <a:pos x="624" y="233"/>
                </a:cxn>
                <a:cxn ang="0">
                  <a:pos x="397" y="161"/>
                </a:cxn>
                <a:cxn ang="0">
                  <a:pos x="289" y="180"/>
                </a:cxn>
                <a:cxn ang="0">
                  <a:pos x="512" y="270"/>
                </a:cxn>
                <a:cxn ang="0">
                  <a:pos x="738" y="363"/>
                </a:cxn>
                <a:cxn ang="0">
                  <a:pos x="521" y="313"/>
                </a:cxn>
                <a:cxn ang="0">
                  <a:pos x="302" y="260"/>
                </a:cxn>
                <a:cxn ang="0">
                  <a:pos x="338" y="323"/>
                </a:cxn>
                <a:cxn ang="0">
                  <a:pos x="517" y="378"/>
                </a:cxn>
                <a:cxn ang="0">
                  <a:pos x="639" y="418"/>
                </a:cxn>
                <a:cxn ang="0">
                  <a:pos x="692" y="443"/>
                </a:cxn>
                <a:cxn ang="0">
                  <a:pos x="704" y="458"/>
                </a:cxn>
                <a:cxn ang="0">
                  <a:pos x="485" y="410"/>
                </a:cxn>
                <a:cxn ang="0">
                  <a:pos x="259" y="357"/>
                </a:cxn>
                <a:cxn ang="0">
                  <a:pos x="424" y="452"/>
                </a:cxn>
                <a:cxn ang="0">
                  <a:pos x="681" y="538"/>
                </a:cxn>
                <a:cxn ang="0">
                  <a:pos x="705" y="581"/>
                </a:cxn>
                <a:cxn ang="0">
                  <a:pos x="464" y="515"/>
                </a:cxn>
                <a:cxn ang="0">
                  <a:pos x="219" y="467"/>
                </a:cxn>
                <a:cxn ang="0">
                  <a:pos x="445" y="568"/>
                </a:cxn>
                <a:cxn ang="0">
                  <a:pos x="683" y="665"/>
                </a:cxn>
                <a:cxn ang="0">
                  <a:pos x="603" y="676"/>
                </a:cxn>
                <a:cxn ang="0">
                  <a:pos x="363" y="600"/>
                </a:cxn>
                <a:cxn ang="0">
                  <a:pos x="257" y="593"/>
                </a:cxn>
                <a:cxn ang="0">
                  <a:pos x="483" y="701"/>
                </a:cxn>
                <a:cxn ang="0">
                  <a:pos x="713" y="811"/>
                </a:cxn>
                <a:cxn ang="0">
                  <a:pos x="548" y="777"/>
                </a:cxn>
                <a:cxn ang="0">
                  <a:pos x="329" y="695"/>
                </a:cxn>
                <a:cxn ang="0">
                  <a:pos x="276" y="731"/>
                </a:cxn>
                <a:cxn ang="0">
                  <a:pos x="502" y="830"/>
                </a:cxn>
                <a:cxn ang="0">
                  <a:pos x="705" y="922"/>
                </a:cxn>
                <a:cxn ang="0">
                  <a:pos x="762" y="946"/>
                </a:cxn>
                <a:cxn ang="0">
                  <a:pos x="810" y="981"/>
                </a:cxn>
                <a:cxn ang="0">
                  <a:pos x="603" y="904"/>
                </a:cxn>
                <a:cxn ang="0">
                  <a:pos x="356" y="821"/>
                </a:cxn>
                <a:cxn ang="0">
                  <a:pos x="396" y="882"/>
                </a:cxn>
                <a:cxn ang="0">
                  <a:pos x="650" y="990"/>
                </a:cxn>
                <a:cxn ang="0">
                  <a:pos x="764" y="1070"/>
                </a:cxn>
                <a:cxn ang="0">
                  <a:pos x="534" y="990"/>
                </a:cxn>
                <a:cxn ang="0">
                  <a:pos x="302" y="933"/>
                </a:cxn>
                <a:cxn ang="0">
                  <a:pos x="550" y="1060"/>
                </a:cxn>
                <a:cxn ang="0">
                  <a:pos x="801" y="1182"/>
                </a:cxn>
                <a:cxn ang="0">
                  <a:pos x="664" y="1155"/>
                </a:cxn>
                <a:cxn ang="0">
                  <a:pos x="386" y="1047"/>
                </a:cxn>
                <a:cxn ang="0">
                  <a:pos x="321" y="1047"/>
                </a:cxn>
                <a:cxn ang="0">
                  <a:pos x="559" y="1159"/>
                </a:cxn>
                <a:cxn ang="0">
                  <a:pos x="728" y="1254"/>
                </a:cxn>
                <a:cxn ang="0">
                  <a:pos x="500" y="1176"/>
                </a:cxn>
                <a:cxn ang="0">
                  <a:pos x="280" y="1085"/>
                </a:cxn>
                <a:cxn ang="0">
                  <a:pos x="247" y="1125"/>
                </a:cxn>
                <a:cxn ang="0">
                  <a:pos x="504" y="1224"/>
                </a:cxn>
                <a:cxn ang="0">
                  <a:pos x="759" y="1344"/>
                </a:cxn>
                <a:cxn ang="0">
                  <a:pos x="664" y="1340"/>
                </a:cxn>
                <a:cxn ang="0">
                  <a:pos x="375" y="1243"/>
                </a:cxn>
                <a:cxn ang="0">
                  <a:pos x="152" y="1024"/>
                </a:cxn>
                <a:cxn ang="0">
                  <a:pos x="80" y="507"/>
                </a:cxn>
                <a:cxn ang="0">
                  <a:pos x="0" y="0"/>
                </a:cxn>
              </a:cxnLst>
              <a:rect l="txL" t="txT" r="txR" b="txB"/>
              <a:pathLst>
                <a:path w="865" h="1391">
                  <a:moveTo>
                    <a:pt x="0" y="0"/>
                  </a:moveTo>
                  <a:lnTo>
                    <a:pt x="49" y="7"/>
                  </a:lnTo>
                  <a:lnTo>
                    <a:pt x="97" y="19"/>
                  </a:lnTo>
                  <a:lnTo>
                    <a:pt x="146" y="28"/>
                  </a:lnTo>
                  <a:lnTo>
                    <a:pt x="196" y="41"/>
                  </a:lnTo>
                  <a:lnTo>
                    <a:pt x="243" y="55"/>
                  </a:lnTo>
                  <a:lnTo>
                    <a:pt x="291" y="70"/>
                  </a:lnTo>
                  <a:lnTo>
                    <a:pt x="338" y="85"/>
                  </a:lnTo>
                  <a:lnTo>
                    <a:pt x="388" y="102"/>
                  </a:lnTo>
                  <a:lnTo>
                    <a:pt x="432" y="117"/>
                  </a:lnTo>
                  <a:lnTo>
                    <a:pt x="479" y="138"/>
                  </a:lnTo>
                  <a:lnTo>
                    <a:pt x="525" y="157"/>
                  </a:lnTo>
                  <a:lnTo>
                    <a:pt x="570" y="180"/>
                  </a:lnTo>
                  <a:lnTo>
                    <a:pt x="616" y="199"/>
                  </a:lnTo>
                  <a:lnTo>
                    <a:pt x="662" y="224"/>
                  </a:lnTo>
                  <a:lnTo>
                    <a:pt x="705" y="247"/>
                  </a:lnTo>
                  <a:lnTo>
                    <a:pt x="751" y="273"/>
                  </a:lnTo>
                  <a:lnTo>
                    <a:pt x="719" y="262"/>
                  </a:lnTo>
                  <a:lnTo>
                    <a:pt x="686" y="252"/>
                  </a:lnTo>
                  <a:lnTo>
                    <a:pt x="656" y="243"/>
                  </a:lnTo>
                  <a:lnTo>
                    <a:pt x="624" y="233"/>
                  </a:lnTo>
                  <a:lnTo>
                    <a:pt x="593" y="220"/>
                  </a:lnTo>
                  <a:lnTo>
                    <a:pt x="561" y="211"/>
                  </a:lnTo>
                  <a:lnTo>
                    <a:pt x="529" y="199"/>
                  </a:lnTo>
                  <a:lnTo>
                    <a:pt x="496" y="190"/>
                  </a:lnTo>
                  <a:lnTo>
                    <a:pt x="464" y="180"/>
                  </a:lnTo>
                  <a:lnTo>
                    <a:pt x="430" y="171"/>
                  </a:lnTo>
                  <a:lnTo>
                    <a:pt x="397" y="161"/>
                  </a:lnTo>
                  <a:lnTo>
                    <a:pt x="365" y="157"/>
                  </a:lnTo>
                  <a:lnTo>
                    <a:pt x="331" y="152"/>
                  </a:lnTo>
                  <a:lnTo>
                    <a:pt x="299" y="148"/>
                  </a:lnTo>
                  <a:lnTo>
                    <a:pt x="264" y="148"/>
                  </a:lnTo>
                  <a:lnTo>
                    <a:pt x="232" y="148"/>
                  </a:lnTo>
                  <a:lnTo>
                    <a:pt x="259" y="165"/>
                  </a:lnTo>
                  <a:lnTo>
                    <a:pt x="289" y="180"/>
                  </a:lnTo>
                  <a:lnTo>
                    <a:pt x="318" y="193"/>
                  </a:lnTo>
                  <a:lnTo>
                    <a:pt x="350" y="209"/>
                  </a:lnTo>
                  <a:lnTo>
                    <a:pt x="380" y="220"/>
                  </a:lnTo>
                  <a:lnTo>
                    <a:pt x="413" y="233"/>
                  </a:lnTo>
                  <a:lnTo>
                    <a:pt x="445" y="245"/>
                  </a:lnTo>
                  <a:lnTo>
                    <a:pt x="479" y="258"/>
                  </a:lnTo>
                  <a:lnTo>
                    <a:pt x="512" y="270"/>
                  </a:lnTo>
                  <a:lnTo>
                    <a:pt x="544" y="281"/>
                  </a:lnTo>
                  <a:lnTo>
                    <a:pt x="576" y="292"/>
                  </a:lnTo>
                  <a:lnTo>
                    <a:pt x="610" y="306"/>
                  </a:lnTo>
                  <a:lnTo>
                    <a:pt x="643" y="317"/>
                  </a:lnTo>
                  <a:lnTo>
                    <a:pt x="673" y="332"/>
                  </a:lnTo>
                  <a:lnTo>
                    <a:pt x="705" y="346"/>
                  </a:lnTo>
                  <a:lnTo>
                    <a:pt x="738" y="363"/>
                  </a:lnTo>
                  <a:lnTo>
                    <a:pt x="707" y="359"/>
                  </a:lnTo>
                  <a:lnTo>
                    <a:pt x="677" y="353"/>
                  </a:lnTo>
                  <a:lnTo>
                    <a:pt x="647" y="346"/>
                  </a:lnTo>
                  <a:lnTo>
                    <a:pt x="616" y="340"/>
                  </a:lnTo>
                  <a:lnTo>
                    <a:pt x="584" y="330"/>
                  </a:lnTo>
                  <a:lnTo>
                    <a:pt x="553" y="323"/>
                  </a:lnTo>
                  <a:lnTo>
                    <a:pt x="521" y="313"/>
                  </a:lnTo>
                  <a:lnTo>
                    <a:pt x="491" y="306"/>
                  </a:lnTo>
                  <a:lnTo>
                    <a:pt x="460" y="296"/>
                  </a:lnTo>
                  <a:lnTo>
                    <a:pt x="428" y="287"/>
                  </a:lnTo>
                  <a:lnTo>
                    <a:pt x="396" y="279"/>
                  </a:lnTo>
                  <a:lnTo>
                    <a:pt x="365" y="271"/>
                  </a:lnTo>
                  <a:lnTo>
                    <a:pt x="333" y="264"/>
                  </a:lnTo>
                  <a:lnTo>
                    <a:pt x="302" y="260"/>
                  </a:lnTo>
                  <a:lnTo>
                    <a:pt x="272" y="256"/>
                  </a:lnTo>
                  <a:lnTo>
                    <a:pt x="240" y="256"/>
                  </a:lnTo>
                  <a:lnTo>
                    <a:pt x="255" y="273"/>
                  </a:lnTo>
                  <a:lnTo>
                    <a:pt x="274" y="289"/>
                  </a:lnTo>
                  <a:lnTo>
                    <a:pt x="295" y="300"/>
                  </a:lnTo>
                  <a:lnTo>
                    <a:pt x="318" y="313"/>
                  </a:lnTo>
                  <a:lnTo>
                    <a:pt x="338" y="323"/>
                  </a:lnTo>
                  <a:lnTo>
                    <a:pt x="363" y="334"/>
                  </a:lnTo>
                  <a:lnTo>
                    <a:pt x="388" y="342"/>
                  </a:lnTo>
                  <a:lnTo>
                    <a:pt x="415" y="351"/>
                  </a:lnTo>
                  <a:lnTo>
                    <a:pt x="437" y="359"/>
                  </a:lnTo>
                  <a:lnTo>
                    <a:pt x="464" y="365"/>
                  </a:lnTo>
                  <a:lnTo>
                    <a:pt x="491" y="372"/>
                  </a:lnTo>
                  <a:lnTo>
                    <a:pt x="517" y="378"/>
                  </a:lnTo>
                  <a:lnTo>
                    <a:pt x="544" y="385"/>
                  </a:lnTo>
                  <a:lnTo>
                    <a:pt x="569" y="391"/>
                  </a:lnTo>
                  <a:lnTo>
                    <a:pt x="593" y="399"/>
                  </a:lnTo>
                  <a:lnTo>
                    <a:pt x="618" y="408"/>
                  </a:lnTo>
                  <a:lnTo>
                    <a:pt x="624" y="412"/>
                  </a:lnTo>
                  <a:lnTo>
                    <a:pt x="633" y="416"/>
                  </a:lnTo>
                  <a:lnTo>
                    <a:pt x="639" y="418"/>
                  </a:lnTo>
                  <a:lnTo>
                    <a:pt x="647" y="422"/>
                  </a:lnTo>
                  <a:lnTo>
                    <a:pt x="654" y="425"/>
                  </a:lnTo>
                  <a:lnTo>
                    <a:pt x="662" y="429"/>
                  </a:lnTo>
                  <a:lnTo>
                    <a:pt x="669" y="433"/>
                  </a:lnTo>
                  <a:lnTo>
                    <a:pt x="677" y="437"/>
                  </a:lnTo>
                  <a:lnTo>
                    <a:pt x="685" y="439"/>
                  </a:lnTo>
                  <a:lnTo>
                    <a:pt x="692" y="443"/>
                  </a:lnTo>
                  <a:lnTo>
                    <a:pt x="700" y="444"/>
                  </a:lnTo>
                  <a:lnTo>
                    <a:pt x="707" y="448"/>
                  </a:lnTo>
                  <a:lnTo>
                    <a:pt x="713" y="452"/>
                  </a:lnTo>
                  <a:lnTo>
                    <a:pt x="723" y="454"/>
                  </a:lnTo>
                  <a:lnTo>
                    <a:pt x="730" y="458"/>
                  </a:lnTo>
                  <a:lnTo>
                    <a:pt x="738" y="462"/>
                  </a:lnTo>
                  <a:lnTo>
                    <a:pt x="704" y="458"/>
                  </a:lnTo>
                  <a:lnTo>
                    <a:pt x="673" y="454"/>
                  </a:lnTo>
                  <a:lnTo>
                    <a:pt x="641" y="448"/>
                  </a:lnTo>
                  <a:lnTo>
                    <a:pt x="610" y="443"/>
                  </a:lnTo>
                  <a:lnTo>
                    <a:pt x="578" y="435"/>
                  </a:lnTo>
                  <a:lnTo>
                    <a:pt x="546" y="425"/>
                  </a:lnTo>
                  <a:lnTo>
                    <a:pt x="515" y="418"/>
                  </a:lnTo>
                  <a:lnTo>
                    <a:pt x="485" y="410"/>
                  </a:lnTo>
                  <a:lnTo>
                    <a:pt x="453" y="401"/>
                  </a:lnTo>
                  <a:lnTo>
                    <a:pt x="420" y="391"/>
                  </a:lnTo>
                  <a:lnTo>
                    <a:pt x="388" y="384"/>
                  </a:lnTo>
                  <a:lnTo>
                    <a:pt x="358" y="376"/>
                  </a:lnTo>
                  <a:lnTo>
                    <a:pt x="323" y="368"/>
                  </a:lnTo>
                  <a:lnTo>
                    <a:pt x="291" y="363"/>
                  </a:lnTo>
                  <a:lnTo>
                    <a:pt x="259" y="357"/>
                  </a:lnTo>
                  <a:lnTo>
                    <a:pt x="224" y="355"/>
                  </a:lnTo>
                  <a:lnTo>
                    <a:pt x="255" y="372"/>
                  </a:lnTo>
                  <a:lnTo>
                    <a:pt x="285" y="391"/>
                  </a:lnTo>
                  <a:lnTo>
                    <a:pt x="318" y="408"/>
                  </a:lnTo>
                  <a:lnTo>
                    <a:pt x="354" y="423"/>
                  </a:lnTo>
                  <a:lnTo>
                    <a:pt x="388" y="437"/>
                  </a:lnTo>
                  <a:lnTo>
                    <a:pt x="424" y="452"/>
                  </a:lnTo>
                  <a:lnTo>
                    <a:pt x="462" y="463"/>
                  </a:lnTo>
                  <a:lnTo>
                    <a:pt x="500" y="477"/>
                  </a:lnTo>
                  <a:lnTo>
                    <a:pt x="534" y="488"/>
                  </a:lnTo>
                  <a:lnTo>
                    <a:pt x="572" y="501"/>
                  </a:lnTo>
                  <a:lnTo>
                    <a:pt x="608" y="513"/>
                  </a:lnTo>
                  <a:lnTo>
                    <a:pt x="647" y="526"/>
                  </a:lnTo>
                  <a:lnTo>
                    <a:pt x="681" y="538"/>
                  </a:lnTo>
                  <a:lnTo>
                    <a:pt x="715" y="553"/>
                  </a:lnTo>
                  <a:lnTo>
                    <a:pt x="747" y="568"/>
                  </a:lnTo>
                  <a:lnTo>
                    <a:pt x="780" y="585"/>
                  </a:lnTo>
                  <a:lnTo>
                    <a:pt x="780" y="591"/>
                  </a:lnTo>
                  <a:lnTo>
                    <a:pt x="780" y="595"/>
                  </a:lnTo>
                  <a:lnTo>
                    <a:pt x="742" y="587"/>
                  </a:lnTo>
                  <a:lnTo>
                    <a:pt x="705" y="581"/>
                  </a:lnTo>
                  <a:lnTo>
                    <a:pt x="669" y="574"/>
                  </a:lnTo>
                  <a:lnTo>
                    <a:pt x="635" y="564"/>
                  </a:lnTo>
                  <a:lnTo>
                    <a:pt x="601" y="555"/>
                  </a:lnTo>
                  <a:lnTo>
                    <a:pt x="567" y="545"/>
                  </a:lnTo>
                  <a:lnTo>
                    <a:pt x="532" y="536"/>
                  </a:lnTo>
                  <a:lnTo>
                    <a:pt x="500" y="526"/>
                  </a:lnTo>
                  <a:lnTo>
                    <a:pt x="464" y="515"/>
                  </a:lnTo>
                  <a:lnTo>
                    <a:pt x="430" y="507"/>
                  </a:lnTo>
                  <a:lnTo>
                    <a:pt x="396" y="498"/>
                  </a:lnTo>
                  <a:lnTo>
                    <a:pt x="361" y="488"/>
                  </a:lnTo>
                  <a:lnTo>
                    <a:pt x="325" y="481"/>
                  </a:lnTo>
                  <a:lnTo>
                    <a:pt x="289" y="475"/>
                  </a:lnTo>
                  <a:lnTo>
                    <a:pt x="255" y="471"/>
                  </a:lnTo>
                  <a:lnTo>
                    <a:pt x="219" y="467"/>
                  </a:lnTo>
                  <a:lnTo>
                    <a:pt x="249" y="482"/>
                  </a:lnTo>
                  <a:lnTo>
                    <a:pt x="281" y="498"/>
                  </a:lnTo>
                  <a:lnTo>
                    <a:pt x="314" y="513"/>
                  </a:lnTo>
                  <a:lnTo>
                    <a:pt x="348" y="528"/>
                  </a:lnTo>
                  <a:lnTo>
                    <a:pt x="378" y="541"/>
                  </a:lnTo>
                  <a:lnTo>
                    <a:pt x="413" y="555"/>
                  </a:lnTo>
                  <a:lnTo>
                    <a:pt x="445" y="568"/>
                  </a:lnTo>
                  <a:lnTo>
                    <a:pt x="481" y="581"/>
                  </a:lnTo>
                  <a:lnTo>
                    <a:pt x="513" y="593"/>
                  </a:lnTo>
                  <a:lnTo>
                    <a:pt x="548" y="608"/>
                  </a:lnTo>
                  <a:lnTo>
                    <a:pt x="580" y="621"/>
                  </a:lnTo>
                  <a:lnTo>
                    <a:pt x="616" y="636"/>
                  </a:lnTo>
                  <a:lnTo>
                    <a:pt x="648" y="650"/>
                  </a:lnTo>
                  <a:lnTo>
                    <a:pt x="683" y="665"/>
                  </a:lnTo>
                  <a:lnTo>
                    <a:pt x="715" y="682"/>
                  </a:lnTo>
                  <a:lnTo>
                    <a:pt x="749" y="699"/>
                  </a:lnTo>
                  <a:lnTo>
                    <a:pt x="749" y="703"/>
                  </a:lnTo>
                  <a:lnTo>
                    <a:pt x="711" y="697"/>
                  </a:lnTo>
                  <a:lnTo>
                    <a:pt x="675" y="692"/>
                  </a:lnTo>
                  <a:lnTo>
                    <a:pt x="639" y="684"/>
                  </a:lnTo>
                  <a:lnTo>
                    <a:pt x="603" y="676"/>
                  </a:lnTo>
                  <a:lnTo>
                    <a:pt x="567" y="667"/>
                  </a:lnTo>
                  <a:lnTo>
                    <a:pt x="534" y="659"/>
                  </a:lnTo>
                  <a:lnTo>
                    <a:pt x="500" y="648"/>
                  </a:lnTo>
                  <a:lnTo>
                    <a:pt x="466" y="636"/>
                  </a:lnTo>
                  <a:lnTo>
                    <a:pt x="432" y="625"/>
                  </a:lnTo>
                  <a:lnTo>
                    <a:pt x="397" y="614"/>
                  </a:lnTo>
                  <a:lnTo>
                    <a:pt x="363" y="600"/>
                  </a:lnTo>
                  <a:lnTo>
                    <a:pt x="331" y="591"/>
                  </a:lnTo>
                  <a:lnTo>
                    <a:pt x="299" y="577"/>
                  </a:lnTo>
                  <a:lnTo>
                    <a:pt x="266" y="568"/>
                  </a:lnTo>
                  <a:lnTo>
                    <a:pt x="234" y="557"/>
                  </a:lnTo>
                  <a:lnTo>
                    <a:pt x="202" y="549"/>
                  </a:lnTo>
                  <a:lnTo>
                    <a:pt x="228" y="572"/>
                  </a:lnTo>
                  <a:lnTo>
                    <a:pt x="257" y="593"/>
                  </a:lnTo>
                  <a:lnTo>
                    <a:pt x="285" y="612"/>
                  </a:lnTo>
                  <a:lnTo>
                    <a:pt x="318" y="631"/>
                  </a:lnTo>
                  <a:lnTo>
                    <a:pt x="350" y="646"/>
                  </a:lnTo>
                  <a:lnTo>
                    <a:pt x="382" y="659"/>
                  </a:lnTo>
                  <a:lnTo>
                    <a:pt x="415" y="674"/>
                  </a:lnTo>
                  <a:lnTo>
                    <a:pt x="451" y="690"/>
                  </a:lnTo>
                  <a:lnTo>
                    <a:pt x="483" y="701"/>
                  </a:lnTo>
                  <a:lnTo>
                    <a:pt x="517" y="714"/>
                  </a:lnTo>
                  <a:lnTo>
                    <a:pt x="550" y="726"/>
                  </a:lnTo>
                  <a:lnTo>
                    <a:pt x="584" y="743"/>
                  </a:lnTo>
                  <a:lnTo>
                    <a:pt x="616" y="758"/>
                  </a:lnTo>
                  <a:lnTo>
                    <a:pt x="650" y="773"/>
                  </a:lnTo>
                  <a:lnTo>
                    <a:pt x="681" y="790"/>
                  </a:lnTo>
                  <a:lnTo>
                    <a:pt x="713" y="811"/>
                  </a:lnTo>
                  <a:lnTo>
                    <a:pt x="713" y="815"/>
                  </a:lnTo>
                  <a:lnTo>
                    <a:pt x="677" y="811"/>
                  </a:lnTo>
                  <a:lnTo>
                    <a:pt x="643" y="806"/>
                  </a:lnTo>
                  <a:lnTo>
                    <a:pt x="610" y="798"/>
                  </a:lnTo>
                  <a:lnTo>
                    <a:pt x="580" y="789"/>
                  </a:lnTo>
                  <a:lnTo>
                    <a:pt x="548" y="777"/>
                  </a:lnTo>
                  <a:lnTo>
                    <a:pt x="515" y="768"/>
                  </a:lnTo>
                  <a:lnTo>
                    <a:pt x="485" y="754"/>
                  </a:lnTo>
                  <a:lnTo>
                    <a:pt x="454" y="743"/>
                  </a:lnTo>
                  <a:lnTo>
                    <a:pt x="422" y="730"/>
                  </a:lnTo>
                  <a:lnTo>
                    <a:pt x="392" y="716"/>
                  </a:lnTo>
                  <a:lnTo>
                    <a:pt x="359" y="705"/>
                  </a:lnTo>
                  <a:lnTo>
                    <a:pt x="329" y="695"/>
                  </a:lnTo>
                  <a:lnTo>
                    <a:pt x="295" y="686"/>
                  </a:lnTo>
                  <a:lnTo>
                    <a:pt x="262" y="678"/>
                  </a:lnTo>
                  <a:lnTo>
                    <a:pt x="230" y="673"/>
                  </a:lnTo>
                  <a:lnTo>
                    <a:pt x="198" y="669"/>
                  </a:lnTo>
                  <a:lnTo>
                    <a:pt x="221" y="692"/>
                  </a:lnTo>
                  <a:lnTo>
                    <a:pt x="247" y="712"/>
                  </a:lnTo>
                  <a:lnTo>
                    <a:pt x="276" y="731"/>
                  </a:lnTo>
                  <a:lnTo>
                    <a:pt x="306" y="749"/>
                  </a:lnTo>
                  <a:lnTo>
                    <a:pt x="335" y="764"/>
                  </a:lnTo>
                  <a:lnTo>
                    <a:pt x="369" y="779"/>
                  </a:lnTo>
                  <a:lnTo>
                    <a:pt x="401" y="794"/>
                  </a:lnTo>
                  <a:lnTo>
                    <a:pt x="435" y="808"/>
                  </a:lnTo>
                  <a:lnTo>
                    <a:pt x="468" y="819"/>
                  </a:lnTo>
                  <a:lnTo>
                    <a:pt x="502" y="830"/>
                  </a:lnTo>
                  <a:lnTo>
                    <a:pt x="534" y="842"/>
                  </a:lnTo>
                  <a:lnTo>
                    <a:pt x="570" y="857"/>
                  </a:lnTo>
                  <a:lnTo>
                    <a:pt x="603" y="868"/>
                  </a:lnTo>
                  <a:lnTo>
                    <a:pt x="637" y="885"/>
                  </a:lnTo>
                  <a:lnTo>
                    <a:pt x="667" y="901"/>
                  </a:lnTo>
                  <a:lnTo>
                    <a:pt x="700" y="920"/>
                  </a:lnTo>
                  <a:lnTo>
                    <a:pt x="705" y="922"/>
                  </a:lnTo>
                  <a:lnTo>
                    <a:pt x="713" y="925"/>
                  </a:lnTo>
                  <a:lnTo>
                    <a:pt x="723" y="927"/>
                  </a:lnTo>
                  <a:lnTo>
                    <a:pt x="730" y="931"/>
                  </a:lnTo>
                  <a:lnTo>
                    <a:pt x="738" y="933"/>
                  </a:lnTo>
                  <a:lnTo>
                    <a:pt x="745" y="937"/>
                  </a:lnTo>
                  <a:lnTo>
                    <a:pt x="753" y="941"/>
                  </a:lnTo>
                  <a:lnTo>
                    <a:pt x="762" y="946"/>
                  </a:lnTo>
                  <a:lnTo>
                    <a:pt x="770" y="948"/>
                  </a:lnTo>
                  <a:lnTo>
                    <a:pt x="778" y="952"/>
                  </a:lnTo>
                  <a:lnTo>
                    <a:pt x="785" y="956"/>
                  </a:lnTo>
                  <a:lnTo>
                    <a:pt x="793" y="963"/>
                  </a:lnTo>
                  <a:lnTo>
                    <a:pt x="799" y="967"/>
                  </a:lnTo>
                  <a:lnTo>
                    <a:pt x="804" y="973"/>
                  </a:lnTo>
                  <a:lnTo>
                    <a:pt x="810" y="981"/>
                  </a:lnTo>
                  <a:lnTo>
                    <a:pt x="816" y="988"/>
                  </a:lnTo>
                  <a:lnTo>
                    <a:pt x="780" y="977"/>
                  </a:lnTo>
                  <a:lnTo>
                    <a:pt x="745" y="963"/>
                  </a:lnTo>
                  <a:lnTo>
                    <a:pt x="709" y="950"/>
                  </a:lnTo>
                  <a:lnTo>
                    <a:pt x="673" y="937"/>
                  </a:lnTo>
                  <a:lnTo>
                    <a:pt x="637" y="920"/>
                  </a:lnTo>
                  <a:lnTo>
                    <a:pt x="603" y="904"/>
                  </a:lnTo>
                  <a:lnTo>
                    <a:pt x="567" y="891"/>
                  </a:lnTo>
                  <a:lnTo>
                    <a:pt x="531" y="878"/>
                  </a:lnTo>
                  <a:lnTo>
                    <a:pt x="494" y="861"/>
                  </a:lnTo>
                  <a:lnTo>
                    <a:pt x="460" y="849"/>
                  </a:lnTo>
                  <a:lnTo>
                    <a:pt x="426" y="838"/>
                  </a:lnTo>
                  <a:lnTo>
                    <a:pt x="392" y="828"/>
                  </a:lnTo>
                  <a:lnTo>
                    <a:pt x="356" y="821"/>
                  </a:lnTo>
                  <a:lnTo>
                    <a:pt x="321" y="815"/>
                  </a:lnTo>
                  <a:lnTo>
                    <a:pt x="287" y="813"/>
                  </a:lnTo>
                  <a:lnTo>
                    <a:pt x="255" y="815"/>
                  </a:lnTo>
                  <a:lnTo>
                    <a:pt x="287" y="832"/>
                  </a:lnTo>
                  <a:lnTo>
                    <a:pt x="323" y="847"/>
                  </a:lnTo>
                  <a:lnTo>
                    <a:pt x="359" y="865"/>
                  </a:lnTo>
                  <a:lnTo>
                    <a:pt x="396" y="882"/>
                  </a:lnTo>
                  <a:lnTo>
                    <a:pt x="432" y="897"/>
                  </a:lnTo>
                  <a:lnTo>
                    <a:pt x="468" y="912"/>
                  </a:lnTo>
                  <a:lnTo>
                    <a:pt x="504" y="927"/>
                  </a:lnTo>
                  <a:lnTo>
                    <a:pt x="542" y="944"/>
                  </a:lnTo>
                  <a:lnTo>
                    <a:pt x="578" y="960"/>
                  </a:lnTo>
                  <a:lnTo>
                    <a:pt x="614" y="975"/>
                  </a:lnTo>
                  <a:lnTo>
                    <a:pt x="650" y="990"/>
                  </a:lnTo>
                  <a:lnTo>
                    <a:pt x="686" y="1009"/>
                  </a:lnTo>
                  <a:lnTo>
                    <a:pt x="723" y="1026"/>
                  </a:lnTo>
                  <a:lnTo>
                    <a:pt x="759" y="1047"/>
                  </a:lnTo>
                  <a:lnTo>
                    <a:pt x="795" y="1066"/>
                  </a:lnTo>
                  <a:lnTo>
                    <a:pt x="829" y="1089"/>
                  </a:lnTo>
                  <a:lnTo>
                    <a:pt x="797" y="1079"/>
                  </a:lnTo>
                  <a:lnTo>
                    <a:pt x="764" y="1070"/>
                  </a:lnTo>
                  <a:lnTo>
                    <a:pt x="732" y="1058"/>
                  </a:lnTo>
                  <a:lnTo>
                    <a:pt x="700" y="1049"/>
                  </a:lnTo>
                  <a:lnTo>
                    <a:pt x="667" y="1036"/>
                  </a:lnTo>
                  <a:lnTo>
                    <a:pt x="635" y="1026"/>
                  </a:lnTo>
                  <a:lnTo>
                    <a:pt x="603" y="1013"/>
                  </a:lnTo>
                  <a:lnTo>
                    <a:pt x="570" y="1003"/>
                  </a:lnTo>
                  <a:lnTo>
                    <a:pt x="534" y="990"/>
                  </a:lnTo>
                  <a:lnTo>
                    <a:pt x="504" y="981"/>
                  </a:lnTo>
                  <a:lnTo>
                    <a:pt x="468" y="969"/>
                  </a:lnTo>
                  <a:lnTo>
                    <a:pt x="437" y="962"/>
                  </a:lnTo>
                  <a:lnTo>
                    <a:pt x="401" y="952"/>
                  </a:lnTo>
                  <a:lnTo>
                    <a:pt x="369" y="944"/>
                  </a:lnTo>
                  <a:lnTo>
                    <a:pt x="335" y="937"/>
                  </a:lnTo>
                  <a:lnTo>
                    <a:pt x="302" y="933"/>
                  </a:lnTo>
                  <a:lnTo>
                    <a:pt x="335" y="954"/>
                  </a:lnTo>
                  <a:lnTo>
                    <a:pt x="369" y="973"/>
                  </a:lnTo>
                  <a:lnTo>
                    <a:pt x="405" y="992"/>
                  </a:lnTo>
                  <a:lnTo>
                    <a:pt x="441" y="1011"/>
                  </a:lnTo>
                  <a:lnTo>
                    <a:pt x="477" y="1026"/>
                  </a:lnTo>
                  <a:lnTo>
                    <a:pt x="513" y="1043"/>
                  </a:lnTo>
                  <a:lnTo>
                    <a:pt x="550" y="1060"/>
                  </a:lnTo>
                  <a:lnTo>
                    <a:pt x="589" y="1077"/>
                  </a:lnTo>
                  <a:lnTo>
                    <a:pt x="624" y="1093"/>
                  </a:lnTo>
                  <a:lnTo>
                    <a:pt x="660" y="1110"/>
                  </a:lnTo>
                  <a:lnTo>
                    <a:pt x="696" y="1125"/>
                  </a:lnTo>
                  <a:lnTo>
                    <a:pt x="732" y="1144"/>
                  </a:lnTo>
                  <a:lnTo>
                    <a:pt x="766" y="1161"/>
                  </a:lnTo>
                  <a:lnTo>
                    <a:pt x="801" y="1182"/>
                  </a:lnTo>
                  <a:lnTo>
                    <a:pt x="833" y="1205"/>
                  </a:lnTo>
                  <a:lnTo>
                    <a:pt x="865" y="1228"/>
                  </a:lnTo>
                  <a:lnTo>
                    <a:pt x="823" y="1214"/>
                  </a:lnTo>
                  <a:lnTo>
                    <a:pt x="783" y="1201"/>
                  </a:lnTo>
                  <a:lnTo>
                    <a:pt x="743" y="1188"/>
                  </a:lnTo>
                  <a:lnTo>
                    <a:pt x="704" y="1173"/>
                  </a:lnTo>
                  <a:lnTo>
                    <a:pt x="664" y="1155"/>
                  </a:lnTo>
                  <a:lnTo>
                    <a:pt x="624" y="1140"/>
                  </a:lnTo>
                  <a:lnTo>
                    <a:pt x="584" y="1125"/>
                  </a:lnTo>
                  <a:lnTo>
                    <a:pt x="544" y="1110"/>
                  </a:lnTo>
                  <a:lnTo>
                    <a:pt x="504" y="1093"/>
                  </a:lnTo>
                  <a:lnTo>
                    <a:pt x="464" y="1077"/>
                  </a:lnTo>
                  <a:lnTo>
                    <a:pt x="424" y="1062"/>
                  </a:lnTo>
                  <a:lnTo>
                    <a:pt x="386" y="1047"/>
                  </a:lnTo>
                  <a:lnTo>
                    <a:pt x="344" y="1032"/>
                  </a:lnTo>
                  <a:lnTo>
                    <a:pt x="304" y="1020"/>
                  </a:lnTo>
                  <a:lnTo>
                    <a:pt x="264" y="1007"/>
                  </a:lnTo>
                  <a:lnTo>
                    <a:pt x="224" y="998"/>
                  </a:lnTo>
                  <a:lnTo>
                    <a:pt x="257" y="1013"/>
                  </a:lnTo>
                  <a:lnTo>
                    <a:pt x="289" y="1030"/>
                  </a:lnTo>
                  <a:lnTo>
                    <a:pt x="321" y="1047"/>
                  </a:lnTo>
                  <a:lnTo>
                    <a:pt x="356" y="1064"/>
                  </a:lnTo>
                  <a:lnTo>
                    <a:pt x="388" y="1079"/>
                  </a:lnTo>
                  <a:lnTo>
                    <a:pt x="424" y="1096"/>
                  </a:lnTo>
                  <a:lnTo>
                    <a:pt x="456" y="1112"/>
                  </a:lnTo>
                  <a:lnTo>
                    <a:pt x="491" y="1129"/>
                  </a:lnTo>
                  <a:lnTo>
                    <a:pt x="525" y="1142"/>
                  </a:lnTo>
                  <a:lnTo>
                    <a:pt x="559" y="1159"/>
                  </a:lnTo>
                  <a:lnTo>
                    <a:pt x="593" y="1174"/>
                  </a:lnTo>
                  <a:lnTo>
                    <a:pt x="629" y="1192"/>
                  </a:lnTo>
                  <a:lnTo>
                    <a:pt x="662" y="1207"/>
                  </a:lnTo>
                  <a:lnTo>
                    <a:pt x="696" y="1224"/>
                  </a:lnTo>
                  <a:lnTo>
                    <a:pt x="730" y="1241"/>
                  </a:lnTo>
                  <a:lnTo>
                    <a:pt x="764" y="1262"/>
                  </a:lnTo>
                  <a:lnTo>
                    <a:pt x="728" y="1254"/>
                  </a:lnTo>
                  <a:lnTo>
                    <a:pt x="694" y="1247"/>
                  </a:lnTo>
                  <a:lnTo>
                    <a:pt x="660" y="1237"/>
                  </a:lnTo>
                  <a:lnTo>
                    <a:pt x="629" y="1228"/>
                  </a:lnTo>
                  <a:lnTo>
                    <a:pt x="595" y="1214"/>
                  </a:lnTo>
                  <a:lnTo>
                    <a:pt x="563" y="1203"/>
                  </a:lnTo>
                  <a:lnTo>
                    <a:pt x="531" y="1190"/>
                  </a:lnTo>
                  <a:lnTo>
                    <a:pt x="500" y="1176"/>
                  </a:lnTo>
                  <a:lnTo>
                    <a:pt x="468" y="1161"/>
                  </a:lnTo>
                  <a:lnTo>
                    <a:pt x="437" y="1148"/>
                  </a:lnTo>
                  <a:lnTo>
                    <a:pt x="405" y="1133"/>
                  </a:lnTo>
                  <a:lnTo>
                    <a:pt x="375" y="1121"/>
                  </a:lnTo>
                  <a:lnTo>
                    <a:pt x="342" y="1106"/>
                  </a:lnTo>
                  <a:lnTo>
                    <a:pt x="312" y="1095"/>
                  </a:lnTo>
                  <a:lnTo>
                    <a:pt x="280" y="1085"/>
                  </a:lnTo>
                  <a:lnTo>
                    <a:pt x="247" y="1076"/>
                  </a:lnTo>
                  <a:lnTo>
                    <a:pt x="245" y="1087"/>
                  </a:lnTo>
                  <a:lnTo>
                    <a:pt x="249" y="1098"/>
                  </a:lnTo>
                  <a:lnTo>
                    <a:pt x="245" y="1102"/>
                  </a:lnTo>
                  <a:lnTo>
                    <a:pt x="240" y="1102"/>
                  </a:lnTo>
                  <a:lnTo>
                    <a:pt x="243" y="1112"/>
                  </a:lnTo>
                  <a:lnTo>
                    <a:pt x="247" y="1125"/>
                  </a:lnTo>
                  <a:lnTo>
                    <a:pt x="283" y="1138"/>
                  </a:lnTo>
                  <a:lnTo>
                    <a:pt x="319" y="1152"/>
                  </a:lnTo>
                  <a:lnTo>
                    <a:pt x="358" y="1167"/>
                  </a:lnTo>
                  <a:lnTo>
                    <a:pt x="394" y="1182"/>
                  </a:lnTo>
                  <a:lnTo>
                    <a:pt x="430" y="1195"/>
                  </a:lnTo>
                  <a:lnTo>
                    <a:pt x="468" y="1211"/>
                  </a:lnTo>
                  <a:lnTo>
                    <a:pt x="504" y="1224"/>
                  </a:lnTo>
                  <a:lnTo>
                    <a:pt x="542" y="1241"/>
                  </a:lnTo>
                  <a:lnTo>
                    <a:pt x="578" y="1254"/>
                  </a:lnTo>
                  <a:lnTo>
                    <a:pt x="614" y="1271"/>
                  </a:lnTo>
                  <a:lnTo>
                    <a:pt x="650" y="1287"/>
                  </a:lnTo>
                  <a:lnTo>
                    <a:pt x="686" y="1306"/>
                  </a:lnTo>
                  <a:lnTo>
                    <a:pt x="723" y="1323"/>
                  </a:lnTo>
                  <a:lnTo>
                    <a:pt x="759" y="1344"/>
                  </a:lnTo>
                  <a:lnTo>
                    <a:pt x="795" y="1365"/>
                  </a:lnTo>
                  <a:lnTo>
                    <a:pt x="829" y="1389"/>
                  </a:lnTo>
                  <a:lnTo>
                    <a:pt x="829" y="1391"/>
                  </a:lnTo>
                  <a:lnTo>
                    <a:pt x="787" y="1378"/>
                  </a:lnTo>
                  <a:lnTo>
                    <a:pt x="745" y="1366"/>
                  </a:lnTo>
                  <a:lnTo>
                    <a:pt x="704" y="1353"/>
                  </a:lnTo>
                  <a:lnTo>
                    <a:pt x="664" y="1340"/>
                  </a:lnTo>
                  <a:lnTo>
                    <a:pt x="622" y="1327"/>
                  </a:lnTo>
                  <a:lnTo>
                    <a:pt x="580" y="1313"/>
                  </a:lnTo>
                  <a:lnTo>
                    <a:pt x="540" y="1300"/>
                  </a:lnTo>
                  <a:lnTo>
                    <a:pt x="500" y="1287"/>
                  </a:lnTo>
                  <a:lnTo>
                    <a:pt x="456" y="1271"/>
                  </a:lnTo>
                  <a:lnTo>
                    <a:pt x="415" y="1258"/>
                  </a:lnTo>
                  <a:lnTo>
                    <a:pt x="375" y="1243"/>
                  </a:lnTo>
                  <a:lnTo>
                    <a:pt x="335" y="1230"/>
                  </a:lnTo>
                  <a:lnTo>
                    <a:pt x="291" y="1214"/>
                  </a:lnTo>
                  <a:lnTo>
                    <a:pt x="249" y="1201"/>
                  </a:lnTo>
                  <a:lnTo>
                    <a:pt x="209" y="1188"/>
                  </a:lnTo>
                  <a:lnTo>
                    <a:pt x="169" y="1176"/>
                  </a:lnTo>
                  <a:lnTo>
                    <a:pt x="160" y="1100"/>
                  </a:lnTo>
                  <a:lnTo>
                    <a:pt x="152" y="1024"/>
                  </a:lnTo>
                  <a:lnTo>
                    <a:pt x="143" y="950"/>
                  </a:lnTo>
                  <a:lnTo>
                    <a:pt x="133" y="876"/>
                  </a:lnTo>
                  <a:lnTo>
                    <a:pt x="122" y="802"/>
                  </a:lnTo>
                  <a:lnTo>
                    <a:pt x="112" y="728"/>
                  </a:lnTo>
                  <a:lnTo>
                    <a:pt x="101" y="654"/>
                  </a:lnTo>
                  <a:lnTo>
                    <a:pt x="91" y="581"/>
                  </a:lnTo>
                  <a:lnTo>
                    <a:pt x="80" y="507"/>
                  </a:lnTo>
                  <a:lnTo>
                    <a:pt x="67" y="435"/>
                  </a:lnTo>
                  <a:lnTo>
                    <a:pt x="55" y="361"/>
                  </a:lnTo>
                  <a:lnTo>
                    <a:pt x="44" y="289"/>
                  </a:lnTo>
                  <a:lnTo>
                    <a:pt x="32" y="216"/>
                  </a:lnTo>
                  <a:lnTo>
                    <a:pt x="21" y="144"/>
                  </a:lnTo>
                  <a:lnTo>
                    <a:pt x="1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B38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45" name="Freeform 101455"/>
            <p:cNvSpPr/>
            <p:nvPr/>
          </p:nvSpPr>
          <p:spPr>
            <a:xfrm>
              <a:off x="3996" y="3038"/>
              <a:ext cx="79" cy="84"/>
            </a:xfrm>
            <a:custGeom>
              <a:avLst/>
              <a:gdLst>
                <a:gd name="txL" fmla="*/ 0 w 158"/>
                <a:gd name="txT" fmla="*/ 0 h 167"/>
                <a:gd name="txR" fmla="*/ 158 w 158"/>
                <a:gd name="txB" fmla="*/ 167 h 167"/>
              </a:gdLst>
              <a:ahLst/>
              <a:cxnLst>
                <a:cxn ang="0">
                  <a:pos x="150" y="0"/>
                </a:cxn>
                <a:cxn ang="0">
                  <a:pos x="154" y="0"/>
                </a:cxn>
                <a:cxn ang="0">
                  <a:pos x="158" y="0"/>
                </a:cxn>
                <a:cxn ang="0">
                  <a:pos x="146" y="11"/>
                </a:cxn>
                <a:cxn ang="0">
                  <a:pos x="137" y="23"/>
                </a:cxn>
                <a:cxn ang="0">
                  <a:pos x="127" y="36"/>
                </a:cxn>
                <a:cxn ang="0">
                  <a:pos x="118" y="49"/>
                </a:cxn>
                <a:cxn ang="0">
                  <a:pos x="108" y="63"/>
                </a:cxn>
                <a:cxn ang="0">
                  <a:pos x="99" y="76"/>
                </a:cxn>
                <a:cxn ang="0">
                  <a:pos x="88" y="89"/>
                </a:cxn>
                <a:cxn ang="0">
                  <a:pos x="78" y="102"/>
                </a:cxn>
                <a:cxn ang="0">
                  <a:pos x="69" y="112"/>
                </a:cxn>
                <a:cxn ang="0">
                  <a:pos x="61" y="121"/>
                </a:cxn>
                <a:cxn ang="0">
                  <a:pos x="51" y="129"/>
                </a:cxn>
                <a:cxn ang="0">
                  <a:pos x="42" y="139"/>
                </a:cxn>
                <a:cxn ang="0">
                  <a:pos x="30" y="144"/>
                </a:cxn>
                <a:cxn ang="0">
                  <a:pos x="21" y="152"/>
                </a:cxn>
                <a:cxn ang="0">
                  <a:pos x="10" y="159"/>
                </a:cxn>
                <a:cxn ang="0">
                  <a:pos x="0" y="167"/>
                </a:cxn>
                <a:cxn ang="0">
                  <a:pos x="0" y="158"/>
                </a:cxn>
                <a:cxn ang="0">
                  <a:pos x="4" y="148"/>
                </a:cxn>
                <a:cxn ang="0">
                  <a:pos x="8" y="137"/>
                </a:cxn>
                <a:cxn ang="0">
                  <a:pos x="13" y="129"/>
                </a:cxn>
                <a:cxn ang="0">
                  <a:pos x="17" y="118"/>
                </a:cxn>
                <a:cxn ang="0">
                  <a:pos x="25" y="108"/>
                </a:cxn>
                <a:cxn ang="0">
                  <a:pos x="32" y="101"/>
                </a:cxn>
                <a:cxn ang="0">
                  <a:pos x="40" y="93"/>
                </a:cxn>
                <a:cxn ang="0">
                  <a:pos x="44" y="85"/>
                </a:cxn>
                <a:cxn ang="0">
                  <a:pos x="51" y="76"/>
                </a:cxn>
                <a:cxn ang="0">
                  <a:pos x="55" y="70"/>
                </a:cxn>
                <a:cxn ang="0">
                  <a:pos x="63" y="64"/>
                </a:cxn>
                <a:cxn ang="0">
                  <a:pos x="76" y="51"/>
                </a:cxn>
                <a:cxn ang="0">
                  <a:pos x="91" y="40"/>
                </a:cxn>
                <a:cxn ang="0">
                  <a:pos x="97" y="34"/>
                </a:cxn>
                <a:cxn ang="0">
                  <a:pos x="105" y="28"/>
                </a:cxn>
                <a:cxn ang="0">
                  <a:pos x="112" y="23"/>
                </a:cxn>
                <a:cxn ang="0">
                  <a:pos x="120" y="17"/>
                </a:cxn>
                <a:cxn ang="0">
                  <a:pos x="127" y="13"/>
                </a:cxn>
                <a:cxn ang="0">
                  <a:pos x="135" y="7"/>
                </a:cxn>
                <a:cxn ang="0">
                  <a:pos x="143" y="4"/>
                </a:cxn>
                <a:cxn ang="0">
                  <a:pos x="150" y="0"/>
                </a:cxn>
                <a:cxn ang="0">
                  <a:pos x="150" y="0"/>
                </a:cxn>
              </a:cxnLst>
              <a:rect l="txL" t="txT" r="txR" b="txB"/>
              <a:pathLst>
                <a:path w="158" h="167">
                  <a:moveTo>
                    <a:pt x="150" y="0"/>
                  </a:moveTo>
                  <a:lnTo>
                    <a:pt x="154" y="0"/>
                  </a:lnTo>
                  <a:lnTo>
                    <a:pt x="158" y="0"/>
                  </a:lnTo>
                  <a:lnTo>
                    <a:pt x="146" y="11"/>
                  </a:lnTo>
                  <a:lnTo>
                    <a:pt x="137" y="23"/>
                  </a:lnTo>
                  <a:lnTo>
                    <a:pt x="127" y="36"/>
                  </a:lnTo>
                  <a:lnTo>
                    <a:pt x="118" y="49"/>
                  </a:lnTo>
                  <a:lnTo>
                    <a:pt x="108" y="63"/>
                  </a:lnTo>
                  <a:lnTo>
                    <a:pt x="99" y="76"/>
                  </a:lnTo>
                  <a:lnTo>
                    <a:pt x="88" y="89"/>
                  </a:lnTo>
                  <a:lnTo>
                    <a:pt x="78" y="102"/>
                  </a:lnTo>
                  <a:lnTo>
                    <a:pt x="69" y="112"/>
                  </a:lnTo>
                  <a:lnTo>
                    <a:pt x="61" y="121"/>
                  </a:lnTo>
                  <a:lnTo>
                    <a:pt x="51" y="129"/>
                  </a:lnTo>
                  <a:lnTo>
                    <a:pt x="42" y="139"/>
                  </a:lnTo>
                  <a:lnTo>
                    <a:pt x="30" y="144"/>
                  </a:lnTo>
                  <a:lnTo>
                    <a:pt x="21" y="152"/>
                  </a:lnTo>
                  <a:lnTo>
                    <a:pt x="10" y="159"/>
                  </a:lnTo>
                  <a:lnTo>
                    <a:pt x="0" y="167"/>
                  </a:lnTo>
                  <a:lnTo>
                    <a:pt x="0" y="158"/>
                  </a:lnTo>
                  <a:lnTo>
                    <a:pt x="4" y="148"/>
                  </a:lnTo>
                  <a:lnTo>
                    <a:pt x="8" y="137"/>
                  </a:lnTo>
                  <a:lnTo>
                    <a:pt x="13" y="129"/>
                  </a:lnTo>
                  <a:lnTo>
                    <a:pt x="17" y="118"/>
                  </a:lnTo>
                  <a:lnTo>
                    <a:pt x="25" y="108"/>
                  </a:lnTo>
                  <a:lnTo>
                    <a:pt x="32" y="101"/>
                  </a:lnTo>
                  <a:lnTo>
                    <a:pt x="40" y="93"/>
                  </a:lnTo>
                  <a:lnTo>
                    <a:pt x="44" y="85"/>
                  </a:lnTo>
                  <a:lnTo>
                    <a:pt x="51" y="76"/>
                  </a:lnTo>
                  <a:lnTo>
                    <a:pt x="55" y="70"/>
                  </a:lnTo>
                  <a:lnTo>
                    <a:pt x="63" y="64"/>
                  </a:lnTo>
                  <a:lnTo>
                    <a:pt x="76" y="51"/>
                  </a:lnTo>
                  <a:lnTo>
                    <a:pt x="91" y="40"/>
                  </a:lnTo>
                  <a:lnTo>
                    <a:pt x="97" y="34"/>
                  </a:lnTo>
                  <a:lnTo>
                    <a:pt x="105" y="28"/>
                  </a:lnTo>
                  <a:lnTo>
                    <a:pt x="112" y="23"/>
                  </a:lnTo>
                  <a:lnTo>
                    <a:pt x="120" y="17"/>
                  </a:lnTo>
                  <a:lnTo>
                    <a:pt x="127" y="13"/>
                  </a:lnTo>
                  <a:lnTo>
                    <a:pt x="135" y="7"/>
                  </a:lnTo>
                  <a:lnTo>
                    <a:pt x="143" y="4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46" name="Freeform 101456"/>
            <p:cNvSpPr/>
            <p:nvPr/>
          </p:nvSpPr>
          <p:spPr>
            <a:xfrm>
              <a:off x="4163" y="3046"/>
              <a:ext cx="128" cy="263"/>
            </a:xfrm>
            <a:custGeom>
              <a:avLst/>
              <a:gdLst>
                <a:gd name="txL" fmla="*/ 0 w 254"/>
                <a:gd name="txT" fmla="*/ 0 h 525"/>
                <a:gd name="txR" fmla="*/ 254 w 254"/>
                <a:gd name="txB" fmla="*/ 525 h 525"/>
              </a:gdLst>
              <a:ahLst/>
              <a:cxnLst>
                <a:cxn ang="0">
                  <a:pos x="226" y="9"/>
                </a:cxn>
                <a:cxn ang="0">
                  <a:pos x="251" y="28"/>
                </a:cxn>
                <a:cxn ang="0">
                  <a:pos x="253" y="51"/>
                </a:cxn>
                <a:cxn ang="0">
                  <a:pos x="239" y="72"/>
                </a:cxn>
                <a:cxn ang="0">
                  <a:pos x="216" y="95"/>
                </a:cxn>
                <a:cxn ang="0">
                  <a:pos x="194" y="120"/>
                </a:cxn>
                <a:cxn ang="0">
                  <a:pos x="169" y="144"/>
                </a:cxn>
                <a:cxn ang="0">
                  <a:pos x="156" y="171"/>
                </a:cxn>
                <a:cxn ang="0">
                  <a:pos x="140" y="203"/>
                </a:cxn>
                <a:cxn ang="0">
                  <a:pos x="123" y="243"/>
                </a:cxn>
                <a:cxn ang="0">
                  <a:pos x="112" y="287"/>
                </a:cxn>
                <a:cxn ang="0">
                  <a:pos x="108" y="329"/>
                </a:cxn>
                <a:cxn ang="0">
                  <a:pos x="108" y="373"/>
                </a:cxn>
                <a:cxn ang="0">
                  <a:pos x="110" y="416"/>
                </a:cxn>
                <a:cxn ang="0">
                  <a:pos x="116" y="460"/>
                </a:cxn>
                <a:cxn ang="0">
                  <a:pos x="118" y="504"/>
                </a:cxn>
                <a:cxn ang="0">
                  <a:pos x="110" y="517"/>
                </a:cxn>
                <a:cxn ang="0">
                  <a:pos x="89" y="500"/>
                </a:cxn>
                <a:cxn ang="0">
                  <a:pos x="72" y="479"/>
                </a:cxn>
                <a:cxn ang="0">
                  <a:pos x="57" y="454"/>
                </a:cxn>
                <a:cxn ang="0">
                  <a:pos x="45" y="426"/>
                </a:cxn>
                <a:cxn ang="0">
                  <a:pos x="34" y="397"/>
                </a:cxn>
                <a:cxn ang="0">
                  <a:pos x="21" y="369"/>
                </a:cxn>
                <a:cxn ang="0">
                  <a:pos x="9" y="344"/>
                </a:cxn>
                <a:cxn ang="0">
                  <a:pos x="0" y="306"/>
                </a:cxn>
                <a:cxn ang="0">
                  <a:pos x="3" y="251"/>
                </a:cxn>
                <a:cxn ang="0">
                  <a:pos x="15" y="203"/>
                </a:cxn>
                <a:cxn ang="0">
                  <a:pos x="36" y="158"/>
                </a:cxn>
                <a:cxn ang="0">
                  <a:pos x="64" y="116"/>
                </a:cxn>
                <a:cxn ang="0">
                  <a:pos x="99" y="78"/>
                </a:cxn>
                <a:cxn ang="0">
                  <a:pos x="138" y="44"/>
                </a:cxn>
                <a:cxn ang="0">
                  <a:pos x="182" y="13"/>
                </a:cxn>
                <a:cxn ang="0">
                  <a:pos x="207" y="0"/>
                </a:cxn>
              </a:cxnLst>
              <a:rect l="txL" t="txT" r="txR" b="txB"/>
              <a:pathLst>
                <a:path w="254" h="525">
                  <a:moveTo>
                    <a:pt x="207" y="0"/>
                  </a:moveTo>
                  <a:lnTo>
                    <a:pt x="226" y="9"/>
                  </a:lnTo>
                  <a:lnTo>
                    <a:pt x="243" y="19"/>
                  </a:lnTo>
                  <a:lnTo>
                    <a:pt x="251" y="28"/>
                  </a:lnTo>
                  <a:lnTo>
                    <a:pt x="254" y="40"/>
                  </a:lnTo>
                  <a:lnTo>
                    <a:pt x="253" y="51"/>
                  </a:lnTo>
                  <a:lnTo>
                    <a:pt x="247" y="61"/>
                  </a:lnTo>
                  <a:lnTo>
                    <a:pt x="239" y="72"/>
                  </a:lnTo>
                  <a:lnTo>
                    <a:pt x="230" y="85"/>
                  </a:lnTo>
                  <a:lnTo>
                    <a:pt x="216" y="95"/>
                  </a:lnTo>
                  <a:lnTo>
                    <a:pt x="205" y="108"/>
                  </a:lnTo>
                  <a:lnTo>
                    <a:pt x="194" y="120"/>
                  </a:lnTo>
                  <a:lnTo>
                    <a:pt x="180" y="131"/>
                  </a:lnTo>
                  <a:lnTo>
                    <a:pt x="169" y="144"/>
                  </a:lnTo>
                  <a:lnTo>
                    <a:pt x="161" y="158"/>
                  </a:lnTo>
                  <a:lnTo>
                    <a:pt x="156" y="171"/>
                  </a:lnTo>
                  <a:lnTo>
                    <a:pt x="154" y="184"/>
                  </a:lnTo>
                  <a:lnTo>
                    <a:pt x="140" y="203"/>
                  </a:lnTo>
                  <a:lnTo>
                    <a:pt x="131" y="224"/>
                  </a:lnTo>
                  <a:lnTo>
                    <a:pt x="123" y="243"/>
                  </a:lnTo>
                  <a:lnTo>
                    <a:pt x="118" y="266"/>
                  </a:lnTo>
                  <a:lnTo>
                    <a:pt x="112" y="287"/>
                  </a:lnTo>
                  <a:lnTo>
                    <a:pt x="110" y="308"/>
                  </a:lnTo>
                  <a:lnTo>
                    <a:pt x="108" y="329"/>
                  </a:lnTo>
                  <a:lnTo>
                    <a:pt x="108" y="352"/>
                  </a:lnTo>
                  <a:lnTo>
                    <a:pt x="108" y="373"/>
                  </a:lnTo>
                  <a:lnTo>
                    <a:pt x="110" y="395"/>
                  </a:lnTo>
                  <a:lnTo>
                    <a:pt x="110" y="416"/>
                  </a:lnTo>
                  <a:lnTo>
                    <a:pt x="114" y="439"/>
                  </a:lnTo>
                  <a:lnTo>
                    <a:pt x="116" y="460"/>
                  </a:lnTo>
                  <a:lnTo>
                    <a:pt x="118" y="481"/>
                  </a:lnTo>
                  <a:lnTo>
                    <a:pt x="118" y="504"/>
                  </a:lnTo>
                  <a:lnTo>
                    <a:pt x="121" y="525"/>
                  </a:lnTo>
                  <a:lnTo>
                    <a:pt x="110" y="517"/>
                  </a:lnTo>
                  <a:lnTo>
                    <a:pt x="99" y="509"/>
                  </a:lnTo>
                  <a:lnTo>
                    <a:pt x="89" y="500"/>
                  </a:lnTo>
                  <a:lnTo>
                    <a:pt x="81" y="490"/>
                  </a:lnTo>
                  <a:lnTo>
                    <a:pt x="72" y="479"/>
                  </a:lnTo>
                  <a:lnTo>
                    <a:pt x="64" y="468"/>
                  </a:lnTo>
                  <a:lnTo>
                    <a:pt x="57" y="454"/>
                  </a:lnTo>
                  <a:lnTo>
                    <a:pt x="51" y="441"/>
                  </a:lnTo>
                  <a:lnTo>
                    <a:pt x="45" y="426"/>
                  </a:lnTo>
                  <a:lnTo>
                    <a:pt x="40" y="412"/>
                  </a:lnTo>
                  <a:lnTo>
                    <a:pt x="34" y="397"/>
                  </a:lnTo>
                  <a:lnTo>
                    <a:pt x="28" y="384"/>
                  </a:lnTo>
                  <a:lnTo>
                    <a:pt x="21" y="369"/>
                  </a:lnTo>
                  <a:lnTo>
                    <a:pt x="15" y="355"/>
                  </a:lnTo>
                  <a:lnTo>
                    <a:pt x="9" y="344"/>
                  </a:lnTo>
                  <a:lnTo>
                    <a:pt x="3" y="333"/>
                  </a:lnTo>
                  <a:lnTo>
                    <a:pt x="0" y="306"/>
                  </a:lnTo>
                  <a:lnTo>
                    <a:pt x="2" y="277"/>
                  </a:lnTo>
                  <a:lnTo>
                    <a:pt x="3" y="251"/>
                  </a:lnTo>
                  <a:lnTo>
                    <a:pt x="9" y="226"/>
                  </a:lnTo>
                  <a:lnTo>
                    <a:pt x="15" y="203"/>
                  </a:lnTo>
                  <a:lnTo>
                    <a:pt x="24" y="181"/>
                  </a:lnTo>
                  <a:lnTo>
                    <a:pt x="36" y="158"/>
                  </a:lnTo>
                  <a:lnTo>
                    <a:pt x="51" y="137"/>
                  </a:lnTo>
                  <a:lnTo>
                    <a:pt x="64" y="116"/>
                  </a:lnTo>
                  <a:lnTo>
                    <a:pt x="81" y="97"/>
                  </a:lnTo>
                  <a:lnTo>
                    <a:pt x="99" y="78"/>
                  </a:lnTo>
                  <a:lnTo>
                    <a:pt x="118" y="61"/>
                  </a:lnTo>
                  <a:lnTo>
                    <a:pt x="138" y="44"/>
                  </a:lnTo>
                  <a:lnTo>
                    <a:pt x="159" y="28"/>
                  </a:lnTo>
                  <a:lnTo>
                    <a:pt x="182" y="13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59E92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47" name="Freeform 101457"/>
            <p:cNvSpPr/>
            <p:nvPr/>
          </p:nvSpPr>
          <p:spPr>
            <a:xfrm>
              <a:off x="4495" y="3065"/>
              <a:ext cx="147" cy="174"/>
            </a:xfrm>
            <a:custGeom>
              <a:avLst/>
              <a:gdLst>
                <a:gd name="txL" fmla="*/ 0 w 295"/>
                <a:gd name="txT" fmla="*/ 0 h 348"/>
                <a:gd name="txR" fmla="*/ 295 w 295"/>
                <a:gd name="txB" fmla="*/ 348 h 348"/>
              </a:gdLst>
              <a:ahLst/>
              <a:cxnLst>
                <a:cxn ang="0">
                  <a:pos x="88" y="15"/>
                </a:cxn>
                <a:cxn ang="0">
                  <a:pos x="130" y="47"/>
                </a:cxn>
                <a:cxn ang="0">
                  <a:pos x="168" y="85"/>
                </a:cxn>
                <a:cxn ang="0">
                  <a:pos x="204" y="125"/>
                </a:cxn>
                <a:cxn ang="0">
                  <a:pos x="234" y="169"/>
                </a:cxn>
                <a:cxn ang="0">
                  <a:pos x="259" y="215"/>
                </a:cxn>
                <a:cxn ang="0">
                  <a:pos x="280" y="262"/>
                </a:cxn>
                <a:cxn ang="0">
                  <a:pos x="291" y="312"/>
                </a:cxn>
                <a:cxn ang="0">
                  <a:pos x="285" y="346"/>
                </a:cxn>
                <a:cxn ang="0">
                  <a:pos x="259" y="344"/>
                </a:cxn>
                <a:cxn ang="0">
                  <a:pos x="236" y="331"/>
                </a:cxn>
                <a:cxn ang="0">
                  <a:pos x="230" y="319"/>
                </a:cxn>
                <a:cxn ang="0">
                  <a:pos x="236" y="312"/>
                </a:cxn>
                <a:cxn ang="0">
                  <a:pos x="244" y="310"/>
                </a:cxn>
                <a:cxn ang="0">
                  <a:pos x="232" y="304"/>
                </a:cxn>
                <a:cxn ang="0">
                  <a:pos x="213" y="296"/>
                </a:cxn>
                <a:cxn ang="0">
                  <a:pos x="196" y="289"/>
                </a:cxn>
                <a:cxn ang="0">
                  <a:pos x="183" y="281"/>
                </a:cxn>
                <a:cxn ang="0">
                  <a:pos x="173" y="270"/>
                </a:cxn>
                <a:cxn ang="0">
                  <a:pos x="166" y="255"/>
                </a:cxn>
                <a:cxn ang="0">
                  <a:pos x="164" y="236"/>
                </a:cxn>
                <a:cxn ang="0">
                  <a:pos x="164" y="213"/>
                </a:cxn>
                <a:cxn ang="0">
                  <a:pos x="164" y="192"/>
                </a:cxn>
                <a:cxn ang="0">
                  <a:pos x="160" y="177"/>
                </a:cxn>
                <a:cxn ang="0">
                  <a:pos x="147" y="156"/>
                </a:cxn>
                <a:cxn ang="0">
                  <a:pos x="128" y="131"/>
                </a:cxn>
                <a:cxn ang="0">
                  <a:pos x="107" y="106"/>
                </a:cxn>
                <a:cxn ang="0">
                  <a:pos x="93" y="103"/>
                </a:cxn>
                <a:cxn ang="0">
                  <a:pos x="93" y="122"/>
                </a:cxn>
                <a:cxn ang="0">
                  <a:pos x="101" y="143"/>
                </a:cxn>
                <a:cxn ang="0">
                  <a:pos x="107" y="165"/>
                </a:cxn>
                <a:cxn ang="0">
                  <a:pos x="101" y="179"/>
                </a:cxn>
                <a:cxn ang="0">
                  <a:pos x="99" y="196"/>
                </a:cxn>
                <a:cxn ang="0">
                  <a:pos x="107" y="220"/>
                </a:cxn>
                <a:cxn ang="0">
                  <a:pos x="111" y="245"/>
                </a:cxn>
                <a:cxn ang="0">
                  <a:pos x="101" y="258"/>
                </a:cxn>
                <a:cxn ang="0">
                  <a:pos x="84" y="264"/>
                </a:cxn>
                <a:cxn ang="0">
                  <a:pos x="67" y="268"/>
                </a:cxn>
                <a:cxn ang="0">
                  <a:pos x="48" y="272"/>
                </a:cxn>
                <a:cxn ang="0">
                  <a:pos x="34" y="260"/>
                </a:cxn>
                <a:cxn ang="0">
                  <a:pos x="25" y="239"/>
                </a:cxn>
                <a:cxn ang="0">
                  <a:pos x="15" y="219"/>
                </a:cxn>
                <a:cxn ang="0">
                  <a:pos x="6" y="198"/>
                </a:cxn>
                <a:cxn ang="0">
                  <a:pos x="0" y="179"/>
                </a:cxn>
                <a:cxn ang="0">
                  <a:pos x="0" y="160"/>
                </a:cxn>
                <a:cxn ang="0">
                  <a:pos x="8" y="146"/>
                </a:cxn>
                <a:cxn ang="0">
                  <a:pos x="25" y="133"/>
                </a:cxn>
                <a:cxn ang="0">
                  <a:pos x="38" y="122"/>
                </a:cxn>
                <a:cxn ang="0">
                  <a:pos x="38" y="106"/>
                </a:cxn>
                <a:cxn ang="0">
                  <a:pos x="40" y="91"/>
                </a:cxn>
                <a:cxn ang="0">
                  <a:pos x="42" y="76"/>
                </a:cxn>
                <a:cxn ang="0">
                  <a:pos x="48" y="55"/>
                </a:cxn>
                <a:cxn ang="0">
                  <a:pos x="52" y="30"/>
                </a:cxn>
                <a:cxn ang="0">
                  <a:pos x="46" y="17"/>
                </a:cxn>
                <a:cxn ang="0">
                  <a:pos x="44" y="11"/>
                </a:cxn>
                <a:cxn ang="0">
                  <a:pos x="52" y="4"/>
                </a:cxn>
                <a:cxn ang="0">
                  <a:pos x="63" y="0"/>
                </a:cxn>
                <a:cxn ang="0">
                  <a:pos x="71" y="0"/>
                </a:cxn>
              </a:cxnLst>
              <a:rect l="txL" t="txT" r="txR" b="txB"/>
              <a:pathLst>
                <a:path w="295" h="348">
                  <a:moveTo>
                    <a:pt x="71" y="0"/>
                  </a:moveTo>
                  <a:lnTo>
                    <a:pt x="88" y="15"/>
                  </a:lnTo>
                  <a:lnTo>
                    <a:pt x="109" y="30"/>
                  </a:lnTo>
                  <a:lnTo>
                    <a:pt x="130" y="47"/>
                  </a:lnTo>
                  <a:lnTo>
                    <a:pt x="149" y="66"/>
                  </a:lnTo>
                  <a:lnTo>
                    <a:pt x="168" y="85"/>
                  </a:lnTo>
                  <a:lnTo>
                    <a:pt x="187" y="106"/>
                  </a:lnTo>
                  <a:lnTo>
                    <a:pt x="204" y="125"/>
                  </a:lnTo>
                  <a:lnTo>
                    <a:pt x="221" y="148"/>
                  </a:lnTo>
                  <a:lnTo>
                    <a:pt x="234" y="169"/>
                  </a:lnTo>
                  <a:lnTo>
                    <a:pt x="247" y="192"/>
                  </a:lnTo>
                  <a:lnTo>
                    <a:pt x="259" y="215"/>
                  </a:lnTo>
                  <a:lnTo>
                    <a:pt x="272" y="238"/>
                  </a:lnTo>
                  <a:lnTo>
                    <a:pt x="280" y="262"/>
                  </a:lnTo>
                  <a:lnTo>
                    <a:pt x="287" y="285"/>
                  </a:lnTo>
                  <a:lnTo>
                    <a:pt x="291" y="312"/>
                  </a:lnTo>
                  <a:lnTo>
                    <a:pt x="295" y="338"/>
                  </a:lnTo>
                  <a:lnTo>
                    <a:pt x="285" y="346"/>
                  </a:lnTo>
                  <a:lnTo>
                    <a:pt x="272" y="348"/>
                  </a:lnTo>
                  <a:lnTo>
                    <a:pt x="259" y="344"/>
                  </a:lnTo>
                  <a:lnTo>
                    <a:pt x="246" y="338"/>
                  </a:lnTo>
                  <a:lnTo>
                    <a:pt x="236" y="331"/>
                  </a:lnTo>
                  <a:lnTo>
                    <a:pt x="232" y="323"/>
                  </a:lnTo>
                  <a:lnTo>
                    <a:pt x="230" y="319"/>
                  </a:lnTo>
                  <a:lnTo>
                    <a:pt x="232" y="316"/>
                  </a:lnTo>
                  <a:lnTo>
                    <a:pt x="236" y="312"/>
                  </a:lnTo>
                  <a:lnTo>
                    <a:pt x="244" y="312"/>
                  </a:lnTo>
                  <a:lnTo>
                    <a:pt x="244" y="310"/>
                  </a:lnTo>
                  <a:lnTo>
                    <a:pt x="244" y="308"/>
                  </a:lnTo>
                  <a:lnTo>
                    <a:pt x="232" y="304"/>
                  </a:lnTo>
                  <a:lnTo>
                    <a:pt x="223" y="300"/>
                  </a:lnTo>
                  <a:lnTo>
                    <a:pt x="213" y="296"/>
                  </a:lnTo>
                  <a:lnTo>
                    <a:pt x="206" y="295"/>
                  </a:lnTo>
                  <a:lnTo>
                    <a:pt x="196" y="289"/>
                  </a:lnTo>
                  <a:lnTo>
                    <a:pt x="190" y="285"/>
                  </a:lnTo>
                  <a:lnTo>
                    <a:pt x="183" y="281"/>
                  </a:lnTo>
                  <a:lnTo>
                    <a:pt x="179" y="276"/>
                  </a:lnTo>
                  <a:lnTo>
                    <a:pt x="173" y="270"/>
                  </a:lnTo>
                  <a:lnTo>
                    <a:pt x="169" y="264"/>
                  </a:lnTo>
                  <a:lnTo>
                    <a:pt x="166" y="255"/>
                  </a:lnTo>
                  <a:lnTo>
                    <a:pt x="166" y="247"/>
                  </a:lnTo>
                  <a:lnTo>
                    <a:pt x="164" y="236"/>
                  </a:lnTo>
                  <a:lnTo>
                    <a:pt x="164" y="226"/>
                  </a:lnTo>
                  <a:lnTo>
                    <a:pt x="164" y="213"/>
                  </a:lnTo>
                  <a:lnTo>
                    <a:pt x="168" y="200"/>
                  </a:lnTo>
                  <a:lnTo>
                    <a:pt x="164" y="192"/>
                  </a:lnTo>
                  <a:lnTo>
                    <a:pt x="164" y="184"/>
                  </a:lnTo>
                  <a:lnTo>
                    <a:pt x="160" y="177"/>
                  </a:lnTo>
                  <a:lnTo>
                    <a:pt x="156" y="169"/>
                  </a:lnTo>
                  <a:lnTo>
                    <a:pt x="147" y="156"/>
                  </a:lnTo>
                  <a:lnTo>
                    <a:pt x="137" y="144"/>
                  </a:lnTo>
                  <a:lnTo>
                    <a:pt x="128" y="131"/>
                  </a:lnTo>
                  <a:lnTo>
                    <a:pt x="116" y="120"/>
                  </a:lnTo>
                  <a:lnTo>
                    <a:pt x="107" y="106"/>
                  </a:lnTo>
                  <a:lnTo>
                    <a:pt x="99" y="93"/>
                  </a:lnTo>
                  <a:lnTo>
                    <a:pt x="93" y="103"/>
                  </a:lnTo>
                  <a:lnTo>
                    <a:pt x="93" y="112"/>
                  </a:lnTo>
                  <a:lnTo>
                    <a:pt x="93" y="122"/>
                  </a:lnTo>
                  <a:lnTo>
                    <a:pt x="97" y="133"/>
                  </a:lnTo>
                  <a:lnTo>
                    <a:pt x="101" y="143"/>
                  </a:lnTo>
                  <a:lnTo>
                    <a:pt x="103" y="154"/>
                  </a:lnTo>
                  <a:lnTo>
                    <a:pt x="107" y="165"/>
                  </a:lnTo>
                  <a:lnTo>
                    <a:pt x="111" y="175"/>
                  </a:lnTo>
                  <a:lnTo>
                    <a:pt x="101" y="179"/>
                  </a:lnTo>
                  <a:lnTo>
                    <a:pt x="97" y="186"/>
                  </a:lnTo>
                  <a:lnTo>
                    <a:pt x="99" y="196"/>
                  </a:lnTo>
                  <a:lnTo>
                    <a:pt x="103" y="209"/>
                  </a:lnTo>
                  <a:lnTo>
                    <a:pt x="107" y="220"/>
                  </a:lnTo>
                  <a:lnTo>
                    <a:pt x="111" y="232"/>
                  </a:lnTo>
                  <a:lnTo>
                    <a:pt x="111" y="245"/>
                  </a:lnTo>
                  <a:lnTo>
                    <a:pt x="111" y="257"/>
                  </a:lnTo>
                  <a:lnTo>
                    <a:pt x="101" y="258"/>
                  </a:lnTo>
                  <a:lnTo>
                    <a:pt x="93" y="260"/>
                  </a:lnTo>
                  <a:lnTo>
                    <a:pt x="84" y="264"/>
                  </a:lnTo>
                  <a:lnTo>
                    <a:pt x="76" y="266"/>
                  </a:lnTo>
                  <a:lnTo>
                    <a:pt x="67" y="268"/>
                  </a:lnTo>
                  <a:lnTo>
                    <a:pt x="57" y="270"/>
                  </a:lnTo>
                  <a:lnTo>
                    <a:pt x="48" y="272"/>
                  </a:lnTo>
                  <a:lnTo>
                    <a:pt x="38" y="272"/>
                  </a:lnTo>
                  <a:lnTo>
                    <a:pt x="34" y="260"/>
                  </a:lnTo>
                  <a:lnTo>
                    <a:pt x="31" y="249"/>
                  </a:lnTo>
                  <a:lnTo>
                    <a:pt x="25" y="239"/>
                  </a:lnTo>
                  <a:lnTo>
                    <a:pt x="21" y="230"/>
                  </a:lnTo>
                  <a:lnTo>
                    <a:pt x="15" y="219"/>
                  </a:lnTo>
                  <a:lnTo>
                    <a:pt x="10" y="209"/>
                  </a:lnTo>
                  <a:lnTo>
                    <a:pt x="6" y="198"/>
                  </a:lnTo>
                  <a:lnTo>
                    <a:pt x="4" y="188"/>
                  </a:lnTo>
                  <a:lnTo>
                    <a:pt x="0" y="179"/>
                  </a:lnTo>
                  <a:lnTo>
                    <a:pt x="0" y="169"/>
                  </a:lnTo>
                  <a:lnTo>
                    <a:pt x="0" y="160"/>
                  </a:lnTo>
                  <a:lnTo>
                    <a:pt x="4" y="154"/>
                  </a:lnTo>
                  <a:lnTo>
                    <a:pt x="8" y="146"/>
                  </a:lnTo>
                  <a:lnTo>
                    <a:pt x="15" y="139"/>
                  </a:lnTo>
                  <a:lnTo>
                    <a:pt x="25" y="133"/>
                  </a:lnTo>
                  <a:lnTo>
                    <a:pt x="38" y="129"/>
                  </a:lnTo>
                  <a:lnTo>
                    <a:pt x="38" y="122"/>
                  </a:lnTo>
                  <a:lnTo>
                    <a:pt x="38" y="114"/>
                  </a:lnTo>
                  <a:lnTo>
                    <a:pt x="38" y="106"/>
                  </a:lnTo>
                  <a:lnTo>
                    <a:pt x="40" y="99"/>
                  </a:lnTo>
                  <a:lnTo>
                    <a:pt x="40" y="91"/>
                  </a:lnTo>
                  <a:lnTo>
                    <a:pt x="40" y="84"/>
                  </a:lnTo>
                  <a:lnTo>
                    <a:pt x="42" y="76"/>
                  </a:lnTo>
                  <a:lnTo>
                    <a:pt x="44" y="70"/>
                  </a:lnTo>
                  <a:lnTo>
                    <a:pt x="48" y="55"/>
                  </a:lnTo>
                  <a:lnTo>
                    <a:pt x="50" y="42"/>
                  </a:lnTo>
                  <a:lnTo>
                    <a:pt x="52" y="30"/>
                  </a:lnTo>
                  <a:lnTo>
                    <a:pt x="53" y="21"/>
                  </a:lnTo>
                  <a:lnTo>
                    <a:pt x="46" y="17"/>
                  </a:lnTo>
                  <a:lnTo>
                    <a:pt x="44" y="13"/>
                  </a:lnTo>
                  <a:lnTo>
                    <a:pt x="44" y="11"/>
                  </a:lnTo>
                  <a:lnTo>
                    <a:pt x="48" y="8"/>
                  </a:lnTo>
                  <a:lnTo>
                    <a:pt x="52" y="4"/>
                  </a:lnTo>
                  <a:lnTo>
                    <a:pt x="57" y="2"/>
                  </a:lnTo>
                  <a:lnTo>
                    <a:pt x="63" y="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48" name="Freeform 101458"/>
            <p:cNvSpPr/>
            <p:nvPr/>
          </p:nvSpPr>
          <p:spPr>
            <a:xfrm>
              <a:off x="4464" y="3067"/>
              <a:ext cx="32" cy="47"/>
            </a:xfrm>
            <a:custGeom>
              <a:avLst/>
              <a:gdLst>
                <a:gd name="txL" fmla="*/ 0 w 64"/>
                <a:gd name="txT" fmla="*/ 0 h 93"/>
                <a:gd name="txR" fmla="*/ 64 w 64"/>
                <a:gd name="txB" fmla="*/ 93 h 93"/>
              </a:gdLst>
              <a:ahLst/>
              <a:cxnLst>
                <a:cxn ang="0">
                  <a:pos x="28" y="2"/>
                </a:cxn>
                <a:cxn ang="0">
                  <a:pos x="36" y="0"/>
                </a:cxn>
                <a:cxn ang="0">
                  <a:pos x="43" y="2"/>
                </a:cxn>
                <a:cxn ang="0">
                  <a:pos x="51" y="5"/>
                </a:cxn>
                <a:cxn ang="0">
                  <a:pos x="57" y="13"/>
                </a:cxn>
                <a:cxn ang="0">
                  <a:pos x="58" y="23"/>
                </a:cxn>
                <a:cxn ang="0">
                  <a:pos x="62" y="32"/>
                </a:cxn>
                <a:cxn ang="0">
                  <a:pos x="62" y="43"/>
                </a:cxn>
                <a:cxn ang="0">
                  <a:pos x="64" y="53"/>
                </a:cxn>
                <a:cxn ang="0">
                  <a:pos x="62" y="62"/>
                </a:cxn>
                <a:cxn ang="0">
                  <a:pos x="60" y="74"/>
                </a:cxn>
                <a:cxn ang="0">
                  <a:pos x="57" y="80"/>
                </a:cxn>
                <a:cxn ang="0">
                  <a:pos x="53" y="89"/>
                </a:cxn>
                <a:cxn ang="0">
                  <a:pos x="45" y="91"/>
                </a:cxn>
                <a:cxn ang="0">
                  <a:pos x="39" y="93"/>
                </a:cxn>
                <a:cxn ang="0">
                  <a:pos x="34" y="89"/>
                </a:cxn>
                <a:cxn ang="0">
                  <a:pos x="28" y="83"/>
                </a:cxn>
                <a:cxn ang="0">
                  <a:pos x="19" y="85"/>
                </a:cxn>
                <a:cxn ang="0">
                  <a:pos x="13" y="85"/>
                </a:cxn>
                <a:cxn ang="0">
                  <a:pos x="7" y="85"/>
                </a:cxn>
                <a:cxn ang="0">
                  <a:pos x="3" y="81"/>
                </a:cxn>
                <a:cxn ang="0">
                  <a:pos x="0" y="72"/>
                </a:cxn>
                <a:cxn ang="0">
                  <a:pos x="0" y="61"/>
                </a:cxn>
                <a:cxn ang="0">
                  <a:pos x="0" y="51"/>
                </a:cxn>
                <a:cxn ang="0">
                  <a:pos x="0" y="43"/>
                </a:cxn>
                <a:cxn ang="0">
                  <a:pos x="3" y="36"/>
                </a:cxn>
                <a:cxn ang="0">
                  <a:pos x="7" y="26"/>
                </a:cxn>
                <a:cxn ang="0">
                  <a:pos x="11" y="17"/>
                </a:cxn>
                <a:cxn ang="0">
                  <a:pos x="17" y="11"/>
                </a:cxn>
                <a:cxn ang="0">
                  <a:pos x="20" y="4"/>
                </a:cxn>
                <a:cxn ang="0">
                  <a:pos x="28" y="2"/>
                </a:cxn>
                <a:cxn ang="0">
                  <a:pos x="28" y="2"/>
                </a:cxn>
              </a:cxnLst>
              <a:rect l="txL" t="txT" r="txR" b="txB"/>
              <a:pathLst>
                <a:path w="64" h="93">
                  <a:moveTo>
                    <a:pt x="28" y="2"/>
                  </a:moveTo>
                  <a:lnTo>
                    <a:pt x="36" y="0"/>
                  </a:lnTo>
                  <a:lnTo>
                    <a:pt x="43" y="2"/>
                  </a:lnTo>
                  <a:lnTo>
                    <a:pt x="51" y="5"/>
                  </a:lnTo>
                  <a:lnTo>
                    <a:pt x="57" y="13"/>
                  </a:lnTo>
                  <a:lnTo>
                    <a:pt x="58" y="23"/>
                  </a:lnTo>
                  <a:lnTo>
                    <a:pt x="62" y="32"/>
                  </a:lnTo>
                  <a:lnTo>
                    <a:pt x="62" y="43"/>
                  </a:lnTo>
                  <a:lnTo>
                    <a:pt x="64" y="53"/>
                  </a:lnTo>
                  <a:lnTo>
                    <a:pt x="62" y="62"/>
                  </a:lnTo>
                  <a:lnTo>
                    <a:pt x="60" y="74"/>
                  </a:lnTo>
                  <a:lnTo>
                    <a:pt x="57" y="80"/>
                  </a:lnTo>
                  <a:lnTo>
                    <a:pt x="53" y="89"/>
                  </a:lnTo>
                  <a:lnTo>
                    <a:pt x="45" y="91"/>
                  </a:lnTo>
                  <a:lnTo>
                    <a:pt x="39" y="93"/>
                  </a:lnTo>
                  <a:lnTo>
                    <a:pt x="34" y="89"/>
                  </a:lnTo>
                  <a:lnTo>
                    <a:pt x="28" y="83"/>
                  </a:lnTo>
                  <a:lnTo>
                    <a:pt x="19" y="85"/>
                  </a:lnTo>
                  <a:lnTo>
                    <a:pt x="13" y="85"/>
                  </a:lnTo>
                  <a:lnTo>
                    <a:pt x="7" y="85"/>
                  </a:lnTo>
                  <a:lnTo>
                    <a:pt x="3" y="81"/>
                  </a:lnTo>
                  <a:lnTo>
                    <a:pt x="0" y="72"/>
                  </a:lnTo>
                  <a:lnTo>
                    <a:pt x="0" y="61"/>
                  </a:lnTo>
                  <a:lnTo>
                    <a:pt x="0" y="51"/>
                  </a:lnTo>
                  <a:lnTo>
                    <a:pt x="0" y="43"/>
                  </a:lnTo>
                  <a:lnTo>
                    <a:pt x="3" y="36"/>
                  </a:lnTo>
                  <a:lnTo>
                    <a:pt x="7" y="26"/>
                  </a:lnTo>
                  <a:lnTo>
                    <a:pt x="11" y="17"/>
                  </a:lnTo>
                  <a:lnTo>
                    <a:pt x="17" y="11"/>
                  </a:lnTo>
                  <a:lnTo>
                    <a:pt x="20" y="4"/>
                  </a:lnTo>
                  <a:lnTo>
                    <a:pt x="28" y="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49" name="Freeform 101459"/>
            <p:cNvSpPr/>
            <p:nvPr/>
          </p:nvSpPr>
          <p:spPr>
            <a:xfrm>
              <a:off x="4078" y="3073"/>
              <a:ext cx="8" cy="23"/>
            </a:xfrm>
            <a:custGeom>
              <a:avLst/>
              <a:gdLst>
                <a:gd name="txL" fmla="*/ 0 w 17"/>
                <a:gd name="txT" fmla="*/ 0 h 46"/>
                <a:gd name="txR" fmla="*/ 17 w 17"/>
                <a:gd name="txB" fmla="*/ 46 h 46"/>
              </a:gdLst>
              <a:ahLst/>
              <a:cxnLst>
                <a:cxn ang="0">
                  <a:pos x="13" y="0"/>
                </a:cxn>
                <a:cxn ang="0">
                  <a:pos x="17" y="10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7" y="32"/>
                </a:cxn>
                <a:cxn ang="0">
                  <a:pos x="7" y="40"/>
                </a:cxn>
                <a:cxn ang="0">
                  <a:pos x="9" y="46"/>
                </a:cxn>
                <a:cxn ang="0">
                  <a:pos x="5" y="46"/>
                </a:cxn>
                <a:cxn ang="0">
                  <a:pos x="1" y="40"/>
                </a:cxn>
                <a:cxn ang="0">
                  <a:pos x="0" y="32"/>
                </a:cxn>
                <a:cxn ang="0">
                  <a:pos x="0" y="27"/>
                </a:cxn>
                <a:cxn ang="0">
                  <a:pos x="0" y="23"/>
                </a:cxn>
                <a:cxn ang="0">
                  <a:pos x="1" y="10"/>
                </a:cxn>
                <a:cxn ang="0">
                  <a:pos x="13" y="0"/>
                </a:cxn>
                <a:cxn ang="0">
                  <a:pos x="13" y="0"/>
                </a:cxn>
              </a:cxnLst>
              <a:rect l="txL" t="txT" r="txR" b="txB"/>
              <a:pathLst>
                <a:path w="17" h="46">
                  <a:moveTo>
                    <a:pt x="13" y="0"/>
                  </a:moveTo>
                  <a:lnTo>
                    <a:pt x="17" y="10"/>
                  </a:lnTo>
                  <a:lnTo>
                    <a:pt x="13" y="23"/>
                  </a:lnTo>
                  <a:lnTo>
                    <a:pt x="9" y="27"/>
                  </a:lnTo>
                  <a:lnTo>
                    <a:pt x="7" y="32"/>
                  </a:lnTo>
                  <a:lnTo>
                    <a:pt x="7" y="40"/>
                  </a:lnTo>
                  <a:lnTo>
                    <a:pt x="9" y="46"/>
                  </a:lnTo>
                  <a:lnTo>
                    <a:pt x="5" y="46"/>
                  </a:lnTo>
                  <a:lnTo>
                    <a:pt x="1" y="40"/>
                  </a:lnTo>
                  <a:lnTo>
                    <a:pt x="0" y="32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1" y="1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50" name="Freeform 101460"/>
            <p:cNvSpPr/>
            <p:nvPr/>
          </p:nvSpPr>
          <p:spPr>
            <a:xfrm>
              <a:off x="4350" y="3080"/>
              <a:ext cx="82" cy="70"/>
            </a:xfrm>
            <a:custGeom>
              <a:avLst/>
              <a:gdLst>
                <a:gd name="txL" fmla="*/ 0 w 166"/>
                <a:gd name="txT" fmla="*/ 0 h 141"/>
                <a:gd name="txR" fmla="*/ 166 w 166"/>
                <a:gd name="txB" fmla="*/ 141 h 141"/>
              </a:gdLst>
              <a:ahLst/>
              <a:cxnLst>
                <a:cxn ang="0">
                  <a:pos x="42" y="0"/>
                </a:cxn>
                <a:cxn ang="0">
                  <a:pos x="52" y="4"/>
                </a:cxn>
                <a:cxn ang="0">
                  <a:pos x="63" y="14"/>
                </a:cxn>
                <a:cxn ang="0">
                  <a:pos x="69" y="23"/>
                </a:cxn>
                <a:cxn ang="0">
                  <a:pos x="75" y="33"/>
                </a:cxn>
                <a:cxn ang="0">
                  <a:pos x="84" y="27"/>
                </a:cxn>
                <a:cxn ang="0">
                  <a:pos x="94" y="27"/>
                </a:cxn>
                <a:cxn ang="0">
                  <a:pos x="105" y="29"/>
                </a:cxn>
                <a:cxn ang="0">
                  <a:pos x="116" y="38"/>
                </a:cxn>
                <a:cxn ang="0">
                  <a:pos x="130" y="42"/>
                </a:cxn>
                <a:cxn ang="0">
                  <a:pos x="141" y="50"/>
                </a:cxn>
                <a:cxn ang="0">
                  <a:pos x="152" y="56"/>
                </a:cxn>
                <a:cxn ang="0">
                  <a:pos x="166" y="59"/>
                </a:cxn>
                <a:cxn ang="0">
                  <a:pos x="162" y="71"/>
                </a:cxn>
                <a:cxn ang="0">
                  <a:pos x="154" y="84"/>
                </a:cxn>
                <a:cxn ang="0">
                  <a:pos x="143" y="95"/>
                </a:cxn>
                <a:cxn ang="0">
                  <a:pos x="130" y="101"/>
                </a:cxn>
                <a:cxn ang="0">
                  <a:pos x="130" y="109"/>
                </a:cxn>
                <a:cxn ang="0">
                  <a:pos x="130" y="120"/>
                </a:cxn>
                <a:cxn ang="0">
                  <a:pos x="130" y="130"/>
                </a:cxn>
                <a:cxn ang="0">
                  <a:pos x="130" y="141"/>
                </a:cxn>
                <a:cxn ang="0">
                  <a:pos x="122" y="137"/>
                </a:cxn>
                <a:cxn ang="0">
                  <a:pos x="116" y="135"/>
                </a:cxn>
                <a:cxn ang="0">
                  <a:pos x="107" y="132"/>
                </a:cxn>
                <a:cxn ang="0">
                  <a:pos x="101" y="130"/>
                </a:cxn>
                <a:cxn ang="0">
                  <a:pos x="94" y="124"/>
                </a:cxn>
                <a:cxn ang="0">
                  <a:pos x="86" y="120"/>
                </a:cxn>
                <a:cxn ang="0">
                  <a:pos x="76" y="116"/>
                </a:cxn>
                <a:cxn ang="0">
                  <a:pos x="71" y="113"/>
                </a:cxn>
                <a:cxn ang="0">
                  <a:pos x="63" y="105"/>
                </a:cxn>
                <a:cxn ang="0">
                  <a:pos x="54" y="101"/>
                </a:cxn>
                <a:cxn ang="0">
                  <a:pos x="46" y="94"/>
                </a:cxn>
                <a:cxn ang="0">
                  <a:pos x="40" y="88"/>
                </a:cxn>
                <a:cxn ang="0">
                  <a:pos x="27" y="76"/>
                </a:cxn>
                <a:cxn ang="0">
                  <a:pos x="16" y="65"/>
                </a:cxn>
                <a:cxn ang="0">
                  <a:pos x="8" y="54"/>
                </a:cxn>
                <a:cxn ang="0">
                  <a:pos x="4" y="44"/>
                </a:cxn>
                <a:cxn ang="0">
                  <a:pos x="0" y="35"/>
                </a:cxn>
                <a:cxn ang="0">
                  <a:pos x="2" y="27"/>
                </a:cxn>
                <a:cxn ang="0">
                  <a:pos x="6" y="18"/>
                </a:cxn>
                <a:cxn ang="0">
                  <a:pos x="14" y="12"/>
                </a:cxn>
                <a:cxn ang="0">
                  <a:pos x="19" y="6"/>
                </a:cxn>
                <a:cxn ang="0">
                  <a:pos x="25" y="4"/>
                </a:cxn>
                <a:cxn ang="0">
                  <a:pos x="31" y="2"/>
                </a:cxn>
                <a:cxn ang="0">
                  <a:pos x="42" y="0"/>
                </a:cxn>
                <a:cxn ang="0">
                  <a:pos x="42" y="0"/>
                </a:cxn>
              </a:cxnLst>
              <a:rect l="txL" t="txT" r="txR" b="txB"/>
              <a:pathLst>
                <a:path w="166" h="141">
                  <a:moveTo>
                    <a:pt x="42" y="0"/>
                  </a:moveTo>
                  <a:lnTo>
                    <a:pt x="52" y="4"/>
                  </a:lnTo>
                  <a:lnTo>
                    <a:pt x="63" y="14"/>
                  </a:lnTo>
                  <a:lnTo>
                    <a:pt x="69" y="23"/>
                  </a:lnTo>
                  <a:lnTo>
                    <a:pt x="75" y="33"/>
                  </a:lnTo>
                  <a:lnTo>
                    <a:pt x="84" y="27"/>
                  </a:lnTo>
                  <a:lnTo>
                    <a:pt x="94" y="27"/>
                  </a:lnTo>
                  <a:lnTo>
                    <a:pt x="105" y="29"/>
                  </a:lnTo>
                  <a:lnTo>
                    <a:pt x="116" y="38"/>
                  </a:lnTo>
                  <a:lnTo>
                    <a:pt x="130" y="42"/>
                  </a:lnTo>
                  <a:lnTo>
                    <a:pt x="141" y="50"/>
                  </a:lnTo>
                  <a:lnTo>
                    <a:pt x="152" y="56"/>
                  </a:lnTo>
                  <a:lnTo>
                    <a:pt x="166" y="59"/>
                  </a:lnTo>
                  <a:lnTo>
                    <a:pt x="162" y="71"/>
                  </a:lnTo>
                  <a:lnTo>
                    <a:pt x="154" y="84"/>
                  </a:lnTo>
                  <a:lnTo>
                    <a:pt x="143" y="95"/>
                  </a:lnTo>
                  <a:lnTo>
                    <a:pt x="130" y="101"/>
                  </a:lnTo>
                  <a:lnTo>
                    <a:pt x="130" y="109"/>
                  </a:lnTo>
                  <a:lnTo>
                    <a:pt x="130" y="120"/>
                  </a:lnTo>
                  <a:lnTo>
                    <a:pt x="130" y="130"/>
                  </a:lnTo>
                  <a:lnTo>
                    <a:pt x="130" y="141"/>
                  </a:lnTo>
                  <a:lnTo>
                    <a:pt x="122" y="137"/>
                  </a:lnTo>
                  <a:lnTo>
                    <a:pt x="116" y="135"/>
                  </a:lnTo>
                  <a:lnTo>
                    <a:pt x="107" y="132"/>
                  </a:lnTo>
                  <a:lnTo>
                    <a:pt x="101" y="130"/>
                  </a:lnTo>
                  <a:lnTo>
                    <a:pt x="94" y="124"/>
                  </a:lnTo>
                  <a:lnTo>
                    <a:pt x="86" y="120"/>
                  </a:lnTo>
                  <a:lnTo>
                    <a:pt x="76" y="116"/>
                  </a:lnTo>
                  <a:lnTo>
                    <a:pt x="71" y="113"/>
                  </a:lnTo>
                  <a:lnTo>
                    <a:pt x="63" y="105"/>
                  </a:lnTo>
                  <a:lnTo>
                    <a:pt x="54" y="101"/>
                  </a:lnTo>
                  <a:lnTo>
                    <a:pt x="46" y="94"/>
                  </a:lnTo>
                  <a:lnTo>
                    <a:pt x="40" y="88"/>
                  </a:lnTo>
                  <a:lnTo>
                    <a:pt x="27" y="76"/>
                  </a:lnTo>
                  <a:lnTo>
                    <a:pt x="16" y="65"/>
                  </a:lnTo>
                  <a:lnTo>
                    <a:pt x="8" y="54"/>
                  </a:lnTo>
                  <a:lnTo>
                    <a:pt x="4" y="44"/>
                  </a:lnTo>
                  <a:lnTo>
                    <a:pt x="0" y="35"/>
                  </a:lnTo>
                  <a:lnTo>
                    <a:pt x="2" y="27"/>
                  </a:lnTo>
                  <a:lnTo>
                    <a:pt x="6" y="18"/>
                  </a:lnTo>
                  <a:lnTo>
                    <a:pt x="14" y="12"/>
                  </a:lnTo>
                  <a:lnTo>
                    <a:pt x="19" y="6"/>
                  </a:lnTo>
                  <a:lnTo>
                    <a:pt x="25" y="4"/>
                  </a:lnTo>
                  <a:lnTo>
                    <a:pt x="31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51" name="Freeform 101461"/>
            <p:cNvSpPr/>
            <p:nvPr/>
          </p:nvSpPr>
          <p:spPr>
            <a:xfrm>
              <a:off x="4260" y="3112"/>
              <a:ext cx="200" cy="228"/>
            </a:xfrm>
            <a:custGeom>
              <a:avLst/>
              <a:gdLst>
                <a:gd name="txL" fmla="*/ 0 w 399"/>
                <a:gd name="txT" fmla="*/ 0 h 456"/>
                <a:gd name="txR" fmla="*/ 399 w 399"/>
                <a:gd name="txB" fmla="*/ 456 h 456"/>
              </a:gdLst>
              <a:ahLst/>
              <a:cxnLst>
                <a:cxn ang="0">
                  <a:pos x="137" y="4"/>
                </a:cxn>
                <a:cxn ang="0">
                  <a:pos x="175" y="23"/>
                </a:cxn>
                <a:cxn ang="0">
                  <a:pos x="207" y="53"/>
                </a:cxn>
                <a:cxn ang="0">
                  <a:pos x="237" y="88"/>
                </a:cxn>
                <a:cxn ang="0">
                  <a:pos x="268" y="118"/>
                </a:cxn>
                <a:cxn ang="0">
                  <a:pos x="291" y="127"/>
                </a:cxn>
                <a:cxn ang="0">
                  <a:pos x="325" y="103"/>
                </a:cxn>
                <a:cxn ang="0">
                  <a:pos x="367" y="118"/>
                </a:cxn>
                <a:cxn ang="0">
                  <a:pos x="393" y="165"/>
                </a:cxn>
                <a:cxn ang="0">
                  <a:pos x="397" y="224"/>
                </a:cxn>
                <a:cxn ang="0">
                  <a:pos x="386" y="274"/>
                </a:cxn>
                <a:cxn ang="0">
                  <a:pos x="357" y="280"/>
                </a:cxn>
                <a:cxn ang="0">
                  <a:pos x="330" y="243"/>
                </a:cxn>
                <a:cxn ang="0">
                  <a:pos x="304" y="209"/>
                </a:cxn>
                <a:cxn ang="0">
                  <a:pos x="275" y="177"/>
                </a:cxn>
                <a:cxn ang="0">
                  <a:pos x="243" y="148"/>
                </a:cxn>
                <a:cxn ang="0">
                  <a:pos x="207" y="127"/>
                </a:cxn>
                <a:cxn ang="0">
                  <a:pos x="224" y="188"/>
                </a:cxn>
                <a:cxn ang="0">
                  <a:pos x="249" y="245"/>
                </a:cxn>
                <a:cxn ang="0">
                  <a:pos x="281" y="300"/>
                </a:cxn>
                <a:cxn ang="0">
                  <a:pos x="317" y="357"/>
                </a:cxn>
                <a:cxn ang="0">
                  <a:pos x="357" y="411"/>
                </a:cxn>
                <a:cxn ang="0">
                  <a:pos x="370" y="434"/>
                </a:cxn>
                <a:cxn ang="0">
                  <a:pos x="346" y="443"/>
                </a:cxn>
                <a:cxn ang="0">
                  <a:pos x="321" y="453"/>
                </a:cxn>
                <a:cxn ang="0">
                  <a:pos x="298" y="456"/>
                </a:cxn>
                <a:cxn ang="0">
                  <a:pos x="273" y="453"/>
                </a:cxn>
                <a:cxn ang="0">
                  <a:pos x="249" y="439"/>
                </a:cxn>
                <a:cxn ang="0">
                  <a:pos x="209" y="424"/>
                </a:cxn>
                <a:cxn ang="0">
                  <a:pos x="180" y="394"/>
                </a:cxn>
                <a:cxn ang="0">
                  <a:pos x="169" y="357"/>
                </a:cxn>
                <a:cxn ang="0">
                  <a:pos x="154" y="319"/>
                </a:cxn>
                <a:cxn ang="0">
                  <a:pos x="127" y="295"/>
                </a:cxn>
                <a:cxn ang="0">
                  <a:pos x="91" y="278"/>
                </a:cxn>
                <a:cxn ang="0">
                  <a:pos x="85" y="245"/>
                </a:cxn>
                <a:cxn ang="0">
                  <a:pos x="81" y="211"/>
                </a:cxn>
                <a:cxn ang="0">
                  <a:pos x="83" y="175"/>
                </a:cxn>
                <a:cxn ang="0">
                  <a:pos x="85" y="141"/>
                </a:cxn>
                <a:cxn ang="0">
                  <a:pos x="87" y="107"/>
                </a:cxn>
                <a:cxn ang="0">
                  <a:pos x="62" y="129"/>
                </a:cxn>
                <a:cxn ang="0">
                  <a:pos x="40" y="160"/>
                </a:cxn>
                <a:cxn ang="0">
                  <a:pos x="11" y="183"/>
                </a:cxn>
                <a:cxn ang="0">
                  <a:pos x="0" y="167"/>
                </a:cxn>
                <a:cxn ang="0">
                  <a:pos x="7" y="126"/>
                </a:cxn>
                <a:cxn ang="0">
                  <a:pos x="21" y="99"/>
                </a:cxn>
                <a:cxn ang="0">
                  <a:pos x="36" y="72"/>
                </a:cxn>
                <a:cxn ang="0">
                  <a:pos x="59" y="48"/>
                </a:cxn>
                <a:cxn ang="0">
                  <a:pos x="81" y="23"/>
                </a:cxn>
                <a:cxn ang="0">
                  <a:pos x="106" y="0"/>
                </a:cxn>
              </a:cxnLst>
              <a:rect l="txL" t="txT" r="txR" b="txB"/>
              <a:pathLst>
                <a:path w="399" h="456">
                  <a:moveTo>
                    <a:pt x="106" y="0"/>
                  </a:moveTo>
                  <a:lnTo>
                    <a:pt x="121" y="0"/>
                  </a:lnTo>
                  <a:lnTo>
                    <a:pt x="137" y="4"/>
                  </a:lnTo>
                  <a:lnTo>
                    <a:pt x="150" y="8"/>
                  </a:lnTo>
                  <a:lnTo>
                    <a:pt x="163" y="15"/>
                  </a:lnTo>
                  <a:lnTo>
                    <a:pt x="175" y="23"/>
                  </a:lnTo>
                  <a:lnTo>
                    <a:pt x="186" y="32"/>
                  </a:lnTo>
                  <a:lnTo>
                    <a:pt x="197" y="42"/>
                  </a:lnTo>
                  <a:lnTo>
                    <a:pt x="207" y="53"/>
                  </a:lnTo>
                  <a:lnTo>
                    <a:pt x="216" y="65"/>
                  </a:lnTo>
                  <a:lnTo>
                    <a:pt x="228" y="76"/>
                  </a:lnTo>
                  <a:lnTo>
                    <a:pt x="237" y="88"/>
                  </a:lnTo>
                  <a:lnTo>
                    <a:pt x="247" y="99"/>
                  </a:lnTo>
                  <a:lnTo>
                    <a:pt x="256" y="108"/>
                  </a:lnTo>
                  <a:lnTo>
                    <a:pt x="268" y="118"/>
                  </a:lnTo>
                  <a:lnTo>
                    <a:pt x="279" y="126"/>
                  </a:lnTo>
                  <a:lnTo>
                    <a:pt x="292" y="135"/>
                  </a:lnTo>
                  <a:lnTo>
                    <a:pt x="291" y="127"/>
                  </a:lnTo>
                  <a:lnTo>
                    <a:pt x="289" y="124"/>
                  </a:lnTo>
                  <a:lnTo>
                    <a:pt x="308" y="108"/>
                  </a:lnTo>
                  <a:lnTo>
                    <a:pt x="325" y="103"/>
                  </a:lnTo>
                  <a:lnTo>
                    <a:pt x="340" y="103"/>
                  </a:lnTo>
                  <a:lnTo>
                    <a:pt x="355" y="108"/>
                  </a:lnTo>
                  <a:lnTo>
                    <a:pt x="367" y="118"/>
                  </a:lnTo>
                  <a:lnTo>
                    <a:pt x="378" y="131"/>
                  </a:lnTo>
                  <a:lnTo>
                    <a:pt x="386" y="146"/>
                  </a:lnTo>
                  <a:lnTo>
                    <a:pt x="393" y="165"/>
                  </a:lnTo>
                  <a:lnTo>
                    <a:pt x="397" y="184"/>
                  </a:lnTo>
                  <a:lnTo>
                    <a:pt x="399" y="205"/>
                  </a:lnTo>
                  <a:lnTo>
                    <a:pt x="397" y="224"/>
                  </a:lnTo>
                  <a:lnTo>
                    <a:pt x="397" y="243"/>
                  </a:lnTo>
                  <a:lnTo>
                    <a:pt x="391" y="261"/>
                  </a:lnTo>
                  <a:lnTo>
                    <a:pt x="386" y="274"/>
                  </a:lnTo>
                  <a:lnTo>
                    <a:pt x="376" y="285"/>
                  </a:lnTo>
                  <a:lnTo>
                    <a:pt x="367" y="293"/>
                  </a:lnTo>
                  <a:lnTo>
                    <a:pt x="357" y="280"/>
                  </a:lnTo>
                  <a:lnTo>
                    <a:pt x="348" y="268"/>
                  </a:lnTo>
                  <a:lnTo>
                    <a:pt x="340" y="255"/>
                  </a:lnTo>
                  <a:lnTo>
                    <a:pt x="330" y="243"/>
                  </a:lnTo>
                  <a:lnTo>
                    <a:pt x="321" y="232"/>
                  </a:lnTo>
                  <a:lnTo>
                    <a:pt x="313" y="219"/>
                  </a:lnTo>
                  <a:lnTo>
                    <a:pt x="304" y="209"/>
                  </a:lnTo>
                  <a:lnTo>
                    <a:pt x="296" y="198"/>
                  </a:lnTo>
                  <a:lnTo>
                    <a:pt x="285" y="186"/>
                  </a:lnTo>
                  <a:lnTo>
                    <a:pt x="275" y="177"/>
                  </a:lnTo>
                  <a:lnTo>
                    <a:pt x="264" y="165"/>
                  </a:lnTo>
                  <a:lnTo>
                    <a:pt x="254" y="158"/>
                  </a:lnTo>
                  <a:lnTo>
                    <a:pt x="243" y="148"/>
                  </a:lnTo>
                  <a:lnTo>
                    <a:pt x="232" y="141"/>
                  </a:lnTo>
                  <a:lnTo>
                    <a:pt x="218" y="133"/>
                  </a:lnTo>
                  <a:lnTo>
                    <a:pt x="207" y="127"/>
                  </a:lnTo>
                  <a:lnTo>
                    <a:pt x="211" y="148"/>
                  </a:lnTo>
                  <a:lnTo>
                    <a:pt x="218" y="167"/>
                  </a:lnTo>
                  <a:lnTo>
                    <a:pt x="224" y="188"/>
                  </a:lnTo>
                  <a:lnTo>
                    <a:pt x="232" y="207"/>
                  </a:lnTo>
                  <a:lnTo>
                    <a:pt x="241" y="226"/>
                  </a:lnTo>
                  <a:lnTo>
                    <a:pt x="249" y="245"/>
                  </a:lnTo>
                  <a:lnTo>
                    <a:pt x="258" y="264"/>
                  </a:lnTo>
                  <a:lnTo>
                    <a:pt x="270" y="283"/>
                  </a:lnTo>
                  <a:lnTo>
                    <a:pt x="281" y="300"/>
                  </a:lnTo>
                  <a:lnTo>
                    <a:pt x="292" y="319"/>
                  </a:lnTo>
                  <a:lnTo>
                    <a:pt x="304" y="337"/>
                  </a:lnTo>
                  <a:lnTo>
                    <a:pt x="317" y="357"/>
                  </a:lnTo>
                  <a:lnTo>
                    <a:pt x="330" y="375"/>
                  </a:lnTo>
                  <a:lnTo>
                    <a:pt x="344" y="394"/>
                  </a:lnTo>
                  <a:lnTo>
                    <a:pt x="357" y="411"/>
                  </a:lnTo>
                  <a:lnTo>
                    <a:pt x="374" y="430"/>
                  </a:lnTo>
                  <a:lnTo>
                    <a:pt x="370" y="432"/>
                  </a:lnTo>
                  <a:lnTo>
                    <a:pt x="370" y="434"/>
                  </a:lnTo>
                  <a:lnTo>
                    <a:pt x="361" y="435"/>
                  </a:lnTo>
                  <a:lnTo>
                    <a:pt x="353" y="439"/>
                  </a:lnTo>
                  <a:lnTo>
                    <a:pt x="346" y="443"/>
                  </a:lnTo>
                  <a:lnTo>
                    <a:pt x="338" y="447"/>
                  </a:lnTo>
                  <a:lnTo>
                    <a:pt x="330" y="451"/>
                  </a:lnTo>
                  <a:lnTo>
                    <a:pt x="321" y="453"/>
                  </a:lnTo>
                  <a:lnTo>
                    <a:pt x="313" y="454"/>
                  </a:lnTo>
                  <a:lnTo>
                    <a:pt x="308" y="456"/>
                  </a:lnTo>
                  <a:lnTo>
                    <a:pt x="298" y="456"/>
                  </a:lnTo>
                  <a:lnTo>
                    <a:pt x="291" y="456"/>
                  </a:lnTo>
                  <a:lnTo>
                    <a:pt x="281" y="454"/>
                  </a:lnTo>
                  <a:lnTo>
                    <a:pt x="273" y="453"/>
                  </a:lnTo>
                  <a:lnTo>
                    <a:pt x="264" y="449"/>
                  </a:lnTo>
                  <a:lnTo>
                    <a:pt x="256" y="445"/>
                  </a:lnTo>
                  <a:lnTo>
                    <a:pt x="249" y="439"/>
                  </a:lnTo>
                  <a:lnTo>
                    <a:pt x="241" y="434"/>
                  </a:lnTo>
                  <a:lnTo>
                    <a:pt x="222" y="430"/>
                  </a:lnTo>
                  <a:lnTo>
                    <a:pt x="209" y="424"/>
                  </a:lnTo>
                  <a:lnTo>
                    <a:pt x="197" y="416"/>
                  </a:lnTo>
                  <a:lnTo>
                    <a:pt x="188" y="407"/>
                  </a:lnTo>
                  <a:lnTo>
                    <a:pt x="180" y="394"/>
                  </a:lnTo>
                  <a:lnTo>
                    <a:pt x="176" y="384"/>
                  </a:lnTo>
                  <a:lnTo>
                    <a:pt x="173" y="371"/>
                  </a:lnTo>
                  <a:lnTo>
                    <a:pt x="169" y="357"/>
                  </a:lnTo>
                  <a:lnTo>
                    <a:pt x="163" y="344"/>
                  </a:lnTo>
                  <a:lnTo>
                    <a:pt x="159" y="331"/>
                  </a:lnTo>
                  <a:lnTo>
                    <a:pt x="154" y="319"/>
                  </a:lnTo>
                  <a:lnTo>
                    <a:pt x="148" y="310"/>
                  </a:lnTo>
                  <a:lnTo>
                    <a:pt x="138" y="300"/>
                  </a:lnTo>
                  <a:lnTo>
                    <a:pt x="127" y="295"/>
                  </a:lnTo>
                  <a:lnTo>
                    <a:pt x="112" y="291"/>
                  </a:lnTo>
                  <a:lnTo>
                    <a:pt x="97" y="291"/>
                  </a:lnTo>
                  <a:lnTo>
                    <a:pt x="91" y="278"/>
                  </a:lnTo>
                  <a:lnTo>
                    <a:pt x="89" y="268"/>
                  </a:lnTo>
                  <a:lnTo>
                    <a:pt x="85" y="255"/>
                  </a:lnTo>
                  <a:lnTo>
                    <a:pt x="85" y="245"/>
                  </a:lnTo>
                  <a:lnTo>
                    <a:pt x="81" y="234"/>
                  </a:lnTo>
                  <a:lnTo>
                    <a:pt x="81" y="223"/>
                  </a:lnTo>
                  <a:lnTo>
                    <a:pt x="81" y="211"/>
                  </a:lnTo>
                  <a:lnTo>
                    <a:pt x="83" y="200"/>
                  </a:lnTo>
                  <a:lnTo>
                    <a:pt x="83" y="188"/>
                  </a:lnTo>
                  <a:lnTo>
                    <a:pt x="83" y="175"/>
                  </a:lnTo>
                  <a:lnTo>
                    <a:pt x="83" y="164"/>
                  </a:lnTo>
                  <a:lnTo>
                    <a:pt x="85" y="152"/>
                  </a:lnTo>
                  <a:lnTo>
                    <a:pt x="85" y="141"/>
                  </a:lnTo>
                  <a:lnTo>
                    <a:pt x="85" y="129"/>
                  </a:lnTo>
                  <a:lnTo>
                    <a:pt x="85" y="118"/>
                  </a:lnTo>
                  <a:lnTo>
                    <a:pt x="87" y="107"/>
                  </a:lnTo>
                  <a:lnTo>
                    <a:pt x="79" y="114"/>
                  </a:lnTo>
                  <a:lnTo>
                    <a:pt x="72" y="122"/>
                  </a:lnTo>
                  <a:lnTo>
                    <a:pt x="62" y="129"/>
                  </a:lnTo>
                  <a:lnTo>
                    <a:pt x="57" y="141"/>
                  </a:lnTo>
                  <a:lnTo>
                    <a:pt x="47" y="150"/>
                  </a:lnTo>
                  <a:lnTo>
                    <a:pt x="40" y="160"/>
                  </a:lnTo>
                  <a:lnTo>
                    <a:pt x="32" y="167"/>
                  </a:lnTo>
                  <a:lnTo>
                    <a:pt x="24" y="175"/>
                  </a:lnTo>
                  <a:lnTo>
                    <a:pt x="11" y="183"/>
                  </a:lnTo>
                  <a:lnTo>
                    <a:pt x="3" y="183"/>
                  </a:lnTo>
                  <a:lnTo>
                    <a:pt x="0" y="175"/>
                  </a:lnTo>
                  <a:lnTo>
                    <a:pt x="0" y="167"/>
                  </a:lnTo>
                  <a:lnTo>
                    <a:pt x="0" y="154"/>
                  </a:lnTo>
                  <a:lnTo>
                    <a:pt x="5" y="137"/>
                  </a:lnTo>
                  <a:lnTo>
                    <a:pt x="7" y="126"/>
                  </a:lnTo>
                  <a:lnTo>
                    <a:pt x="11" y="116"/>
                  </a:lnTo>
                  <a:lnTo>
                    <a:pt x="15" y="107"/>
                  </a:lnTo>
                  <a:lnTo>
                    <a:pt x="21" y="99"/>
                  </a:lnTo>
                  <a:lnTo>
                    <a:pt x="24" y="89"/>
                  </a:lnTo>
                  <a:lnTo>
                    <a:pt x="32" y="80"/>
                  </a:lnTo>
                  <a:lnTo>
                    <a:pt x="36" y="72"/>
                  </a:lnTo>
                  <a:lnTo>
                    <a:pt x="45" y="63"/>
                  </a:lnTo>
                  <a:lnTo>
                    <a:pt x="51" y="55"/>
                  </a:lnTo>
                  <a:lnTo>
                    <a:pt x="59" y="48"/>
                  </a:lnTo>
                  <a:lnTo>
                    <a:pt x="66" y="40"/>
                  </a:lnTo>
                  <a:lnTo>
                    <a:pt x="74" y="30"/>
                  </a:lnTo>
                  <a:lnTo>
                    <a:pt x="81" y="23"/>
                  </a:lnTo>
                  <a:lnTo>
                    <a:pt x="89" y="15"/>
                  </a:lnTo>
                  <a:lnTo>
                    <a:pt x="98" y="8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52" name="Freeform 101462"/>
            <p:cNvSpPr/>
            <p:nvPr/>
          </p:nvSpPr>
          <p:spPr>
            <a:xfrm>
              <a:off x="4276" y="3116"/>
              <a:ext cx="567" cy="302"/>
            </a:xfrm>
            <a:custGeom>
              <a:avLst/>
              <a:gdLst>
                <a:gd name="txL" fmla="*/ 0 w 1133"/>
                <a:gd name="txT" fmla="*/ 0 h 604"/>
                <a:gd name="txR" fmla="*/ 1133 w 1133"/>
                <a:gd name="txB" fmla="*/ 604 h 604"/>
              </a:gdLst>
              <a:ahLst/>
              <a:cxnLst>
                <a:cxn ang="0">
                  <a:pos x="875" y="32"/>
                </a:cxn>
                <a:cxn ang="0">
                  <a:pos x="975" y="78"/>
                </a:cxn>
                <a:cxn ang="0">
                  <a:pos x="1084" y="112"/>
                </a:cxn>
                <a:cxn ang="0">
                  <a:pos x="1124" y="144"/>
                </a:cxn>
                <a:cxn ang="0">
                  <a:pos x="1110" y="184"/>
                </a:cxn>
                <a:cxn ang="0">
                  <a:pos x="1044" y="190"/>
                </a:cxn>
                <a:cxn ang="0">
                  <a:pos x="977" y="237"/>
                </a:cxn>
                <a:cxn ang="0">
                  <a:pos x="918" y="296"/>
                </a:cxn>
                <a:cxn ang="0">
                  <a:pos x="869" y="348"/>
                </a:cxn>
                <a:cxn ang="0">
                  <a:pos x="816" y="380"/>
                </a:cxn>
                <a:cxn ang="0">
                  <a:pos x="757" y="408"/>
                </a:cxn>
                <a:cxn ang="0">
                  <a:pos x="675" y="458"/>
                </a:cxn>
                <a:cxn ang="0">
                  <a:pos x="580" y="521"/>
                </a:cxn>
                <a:cxn ang="0">
                  <a:pos x="485" y="576"/>
                </a:cxn>
                <a:cxn ang="0">
                  <a:pos x="375" y="589"/>
                </a:cxn>
                <a:cxn ang="0">
                  <a:pos x="240" y="557"/>
                </a:cxn>
                <a:cxn ang="0">
                  <a:pos x="106" y="522"/>
                </a:cxn>
                <a:cxn ang="0">
                  <a:pos x="6" y="479"/>
                </a:cxn>
                <a:cxn ang="0">
                  <a:pos x="66" y="465"/>
                </a:cxn>
                <a:cxn ang="0">
                  <a:pos x="144" y="484"/>
                </a:cxn>
                <a:cxn ang="0">
                  <a:pos x="221" y="498"/>
                </a:cxn>
                <a:cxn ang="0">
                  <a:pos x="319" y="526"/>
                </a:cxn>
                <a:cxn ang="0">
                  <a:pos x="426" y="545"/>
                </a:cxn>
                <a:cxn ang="0">
                  <a:pos x="506" y="496"/>
                </a:cxn>
                <a:cxn ang="0">
                  <a:pos x="527" y="431"/>
                </a:cxn>
                <a:cxn ang="0">
                  <a:pos x="471" y="403"/>
                </a:cxn>
                <a:cxn ang="0">
                  <a:pos x="418" y="378"/>
                </a:cxn>
                <a:cxn ang="0">
                  <a:pos x="380" y="346"/>
                </a:cxn>
                <a:cxn ang="0">
                  <a:pos x="435" y="291"/>
                </a:cxn>
                <a:cxn ang="0">
                  <a:pos x="508" y="243"/>
                </a:cxn>
                <a:cxn ang="0">
                  <a:pos x="584" y="245"/>
                </a:cxn>
                <a:cxn ang="0">
                  <a:pos x="662" y="287"/>
                </a:cxn>
                <a:cxn ang="0">
                  <a:pos x="751" y="332"/>
                </a:cxn>
                <a:cxn ang="0">
                  <a:pos x="829" y="338"/>
                </a:cxn>
                <a:cxn ang="0">
                  <a:pos x="878" y="283"/>
                </a:cxn>
                <a:cxn ang="0">
                  <a:pos x="909" y="237"/>
                </a:cxn>
                <a:cxn ang="0">
                  <a:pos x="935" y="192"/>
                </a:cxn>
                <a:cxn ang="0">
                  <a:pos x="941" y="163"/>
                </a:cxn>
                <a:cxn ang="0">
                  <a:pos x="875" y="199"/>
                </a:cxn>
                <a:cxn ang="0">
                  <a:pos x="846" y="199"/>
                </a:cxn>
                <a:cxn ang="0">
                  <a:pos x="869" y="154"/>
                </a:cxn>
                <a:cxn ang="0">
                  <a:pos x="899" y="106"/>
                </a:cxn>
                <a:cxn ang="0">
                  <a:pos x="856" y="121"/>
                </a:cxn>
                <a:cxn ang="0">
                  <a:pos x="812" y="144"/>
                </a:cxn>
                <a:cxn ang="0">
                  <a:pos x="781" y="140"/>
                </a:cxn>
                <a:cxn ang="0">
                  <a:pos x="802" y="93"/>
                </a:cxn>
                <a:cxn ang="0">
                  <a:pos x="819" y="55"/>
                </a:cxn>
                <a:cxn ang="0">
                  <a:pos x="776" y="70"/>
                </a:cxn>
                <a:cxn ang="0">
                  <a:pos x="728" y="80"/>
                </a:cxn>
                <a:cxn ang="0">
                  <a:pos x="724" y="53"/>
                </a:cxn>
                <a:cxn ang="0">
                  <a:pos x="766" y="15"/>
                </a:cxn>
                <a:cxn ang="0">
                  <a:pos x="793" y="0"/>
                </a:cxn>
              </a:cxnLst>
              <a:rect l="txL" t="txT" r="txR" b="txB"/>
              <a:pathLst>
                <a:path w="1133" h="604">
                  <a:moveTo>
                    <a:pt x="793" y="0"/>
                  </a:moveTo>
                  <a:lnTo>
                    <a:pt x="814" y="5"/>
                  </a:lnTo>
                  <a:lnTo>
                    <a:pt x="833" y="15"/>
                  </a:lnTo>
                  <a:lnTo>
                    <a:pt x="854" y="22"/>
                  </a:lnTo>
                  <a:lnTo>
                    <a:pt x="875" y="32"/>
                  </a:lnTo>
                  <a:lnTo>
                    <a:pt x="894" y="42"/>
                  </a:lnTo>
                  <a:lnTo>
                    <a:pt x="914" y="51"/>
                  </a:lnTo>
                  <a:lnTo>
                    <a:pt x="934" y="61"/>
                  </a:lnTo>
                  <a:lnTo>
                    <a:pt x="954" y="72"/>
                  </a:lnTo>
                  <a:lnTo>
                    <a:pt x="975" y="78"/>
                  </a:lnTo>
                  <a:lnTo>
                    <a:pt x="994" y="85"/>
                  </a:lnTo>
                  <a:lnTo>
                    <a:pt x="1017" y="93"/>
                  </a:lnTo>
                  <a:lnTo>
                    <a:pt x="1038" y="100"/>
                  </a:lnTo>
                  <a:lnTo>
                    <a:pt x="1061" y="106"/>
                  </a:lnTo>
                  <a:lnTo>
                    <a:pt x="1084" y="112"/>
                  </a:lnTo>
                  <a:lnTo>
                    <a:pt x="1107" y="116"/>
                  </a:lnTo>
                  <a:lnTo>
                    <a:pt x="1133" y="119"/>
                  </a:lnTo>
                  <a:lnTo>
                    <a:pt x="1131" y="127"/>
                  </a:lnTo>
                  <a:lnTo>
                    <a:pt x="1127" y="135"/>
                  </a:lnTo>
                  <a:lnTo>
                    <a:pt x="1124" y="144"/>
                  </a:lnTo>
                  <a:lnTo>
                    <a:pt x="1122" y="152"/>
                  </a:lnTo>
                  <a:lnTo>
                    <a:pt x="1118" y="157"/>
                  </a:lnTo>
                  <a:lnTo>
                    <a:pt x="1114" y="167"/>
                  </a:lnTo>
                  <a:lnTo>
                    <a:pt x="1110" y="175"/>
                  </a:lnTo>
                  <a:lnTo>
                    <a:pt x="1110" y="184"/>
                  </a:lnTo>
                  <a:lnTo>
                    <a:pt x="1097" y="180"/>
                  </a:lnTo>
                  <a:lnTo>
                    <a:pt x="1086" y="180"/>
                  </a:lnTo>
                  <a:lnTo>
                    <a:pt x="1072" y="180"/>
                  </a:lnTo>
                  <a:lnTo>
                    <a:pt x="1059" y="184"/>
                  </a:lnTo>
                  <a:lnTo>
                    <a:pt x="1044" y="190"/>
                  </a:lnTo>
                  <a:lnTo>
                    <a:pt x="1030" y="197"/>
                  </a:lnTo>
                  <a:lnTo>
                    <a:pt x="1017" y="205"/>
                  </a:lnTo>
                  <a:lnTo>
                    <a:pt x="1004" y="216"/>
                  </a:lnTo>
                  <a:lnTo>
                    <a:pt x="991" y="226"/>
                  </a:lnTo>
                  <a:lnTo>
                    <a:pt x="977" y="237"/>
                  </a:lnTo>
                  <a:lnTo>
                    <a:pt x="964" y="249"/>
                  </a:lnTo>
                  <a:lnTo>
                    <a:pt x="953" y="260"/>
                  </a:lnTo>
                  <a:lnTo>
                    <a:pt x="941" y="273"/>
                  </a:lnTo>
                  <a:lnTo>
                    <a:pt x="930" y="285"/>
                  </a:lnTo>
                  <a:lnTo>
                    <a:pt x="918" y="296"/>
                  </a:lnTo>
                  <a:lnTo>
                    <a:pt x="911" y="308"/>
                  </a:lnTo>
                  <a:lnTo>
                    <a:pt x="899" y="319"/>
                  </a:lnTo>
                  <a:lnTo>
                    <a:pt x="890" y="329"/>
                  </a:lnTo>
                  <a:lnTo>
                    <a:pt x="878" y="338"/>
                  </a:lnTo>
                  <a:lnTo>
                    <a:pt x="869" y="348"/>
                  </a:lnTo>
                  <a:lnTo>
                    <a:pt x="857" y="355"/>
                  </a:lnTo>
                  <a:lnTo>
                    <a:pt x="848" y="363"/>
                  </a:lnTo>
                  <a:lnTo>
                    <a:pt x="837" y="368"/>
                  </a:lnTo>
                  <a:lnTo>
                    <a:pt x="827" y="376"/>
                  </a:lnTo>
                  <a:lnTo>
                    <a:pt x="816" y="380"/>
                  </a:lnTo>
                  <a:lnTo>
                    <a:pt x="802" y="386"/>
                  </a:lnTo>
                  <a:lnTo>
                    <a:pt x="791" y="391"/>
                  </a:lnTo>
                  <a:lnTo>
                    <a:pt x="779" y="397"/>
                  </a:lnTo>
                  <a:lnTo>
                    <a:pt x="768" y="403"/>
                  </a:lnTo>
                  <a:lnTo>
                    <a:pt x="757" y="408"/>
                  </a:lnTo>
                  <a:lnTo>
                    <a:pt x="745" y="418"/>
                  </a:lnTo>
                  <a:lnTo>
                    <a:pt x="736" y="426"/>
                  </a:lnTo>
                  <a:lnTo>
                    <a:pt x="715" y="433"/>
                  </a:lnTo>
                  <a:lnTo>
                    <a:pt x="696" y="445"/>
                  </a:lnTo>
                  <a:lnTo>
                    <a:pt x="675" y="458"/>
                  </a:lnTo>
                  <a:lnTo>
                    <a:pt x="656" y="469"/>
                  </a:lnTo>
                  <a:lnTo>
                    <a:pt x="637" y="481"/>
                  </a:lnTo>
                  <a:lnTo>
                    <a:pt x="618" y="494"/>
                  </a:lnTo>
                  <a:lnTo>
                    <a:pt x="599" y="507"/>
                  </a:lnTo>
                  <a:lnTo>
                    <a:pt x="580" y="521"/>
                  </a:lnTo>
                  <a:lnTo>
                    <a:pt x="561" y="530"/>
                  </a:lnTo>
                  <a:lnTo>
                    <a:pt x="542" y="543"/>
                  </a:lnTo>
                  <a:lnTo>
                    <a:pt x="523" y="555"/>
                  </a:lnTo>
                  <a:lnTo>
                    <a:pt x="504" y="566"/>
                  </a:lnTo>
                  <a:lnTo>
                    <a:pt x="485" y="576"/>
                  </a:lnTo>
                  <a:lnTo>
                    <a:pt x="466" y="587"/>
                  </a:lnTo>
                  <a:lnTo>
                    <a:pt x="447" y="595"/>
                  </a:lnTo>
                  <a:lnTo>
                    <a:pt x="430" y="604"/>
                  </a:lnTo>
                  <a:lnTo>
                    <a:pt x="401" y="597"/>
                  </a:lnTo>
                  <a:lnTo>
                    <a:pt x="375" y="589"/>
                  </a:lnTo>
                  <a:lnTo>
                    <a:pt x="348" y="583"/>
                  </a:lnTo>
                  <a:lnTo>
                    <a:pt x="319" y="578"/>
                  </a:lnTo>
                  <a:lnTo>
                    <a:pt x="293" y="570"/>
                  </a:lnTo>
                  <a:lnTo>
                    <a:pt x="266" y="564"/>
                  </a:lnTo>
                  <a:lnTo>
                    <a:pt x="240" y="557"/>
                  </a:lnTo>
                  <a:lnTo>
                    <a:pt x="213" y="551"/>
                  </a:lnTo>
                  <a:lnTo>
                    <a:pt x="184" y="543"/>
                  </a:lnTo>
                  <a:lnTo>
                    <a:pt x="160" y="536"/>
                  </a:lnTo>
                  <a:lnTo>
                    <a:pt x="131" y="530"/>
                  </a:lnTo>
                  <a:lnTo>
                    <a:pt x="106" y="522"/>
                  </a:lnTo>
                  <a:lnTo>
                    <a:pt x="78" y="515"/>
                  </a:lnTo>
                  <a:lnTo>
                    <a:pt x="53" y="507"/>
                  </a:lnTo>
                  <a:lnTo>
                    <a:pt x="25" y="498"/>
                  </a:lnTo>
                  <a:lnTo>
                    <a:pt x="0" y="490"/>
                  </a:lnTo>
                  <a:lnTo>
                    <a:pt x="6" y="479"/>
                  </a:lnTo>
                  <a:lnTo>
                    <a:pt x="15" y="471"/>
                  </a:lnTo>
                  <a:lnTo>
                    <a:pt x="27" y="465"/>
                  </a:lnTo>
                  <a:lnTo>
                    <a:pt x="38" y="464"/>
                  </a:lnTo>
                  <a:lnTo>
                    <a:pt x="49" y="462"/>
                  </a:lnTo>
                  <a:lnTo>
                    <a:pt x="66" y="465"/>
                  </a:lnTo>
                  <a:lnTo>
                    <a:pt x="82" y="467"/>
                  </a:lnTo>
                  <a:lnTo>
                    <a:pt x="97" y="471"/>
                  </a:lnTo>
                  <a:lnTo>
                    <a:pt x="112" y="475"/>
                  </a:lnTo>
                  <a:lnTo>
                    <a:pt x="129" y="481"/>
                  </a:lnTo>
                  <a:lnTo>
                    <a:pt x="144" y="484"/>
                  </a:lnTo>
                  <a:lnTo>
                    <a:pt x="160" y="488"/>
                  </a:lnTo>
                  <a:lnTo>
                    <a:pt x="175" y="492"/>
                  </a:lnTo>
                  <a:lnTo>
                    <a:pt x="190" y="494"/>
                  </a:lnTo>
                  <a:lnTo>
                    <a:pt x="205" y="496"/>
                  </a:lnTo>
                  <a:lnTo>
                    <a:pt x="221" y="498"/>
                  </a:lnTo>
                  <a:lnTo>
                    <a:pt x="238" y="500"/>
                  </a:lnTo>
                  <a:lnTo>
                    <a:pt x="259" y="507"/>
                  </a:lnTo>
                  <a:lnTo>
                    <a:pt x="278" y="511"/>
                  </a:lnTo>
                  <a:lnTo>
                    <a:pt x="298" y="521"/>
                  </a:lnTo>
                  <a:lnTo>
                    <a:pt x="319" y="526"/>
                  </a:lnTo>
                  <a:lnTo>
                    <a:pt x="342" y="534"/>
                  </a:lnTo>
                  <a:lnTo>
                    <a:pt x="363" y="540"/>
                  </a:lnTo>
                  <a:lnTo>
                    <a:pt x="386" y="543"/>
                  </a:lnTo>
                  <a:lnTo>
                    <a:pt x="405" y="545"/>
                  </a:lnTo>
                  <a:lnTo>
                    <a:pt x="426" y="545"/>
                  </a:lnTo>
                  <a:lnTo>
                    <a:pt x="445" y="542"/>
                  </a:lnTo>
                  <a:lnTo>
                    <a:pt x="464" y="538"/>
                  </a:lnTo>
                  <a:lnTo>
                    <a:pt x="477" y="528"/>
                  </a:lnTo>
                  <a:lnTo>
                    <a:pt x="494" y="515"/>
                  </a:lnTo>
                  <a:lnTo>
                    <a:pt x="506" y="496"/>
                  </a:lnTo>
                  <a:lnTo>
                    <a:pt x="517" y="475"/>
                  </a:lnTo>
                  <a:lnTo>
                    <a:pt x="511" y="462"/>
                  </a:lnTo>
                  <a:lnTo>
                    <a:pt x="515" y="452"/>
                  </a:lnTo>
                  <a:lnTo>
                    <a:pt x="523" y="441"/>
                  </a:lnTo>
                  <a:lnTo>
                    <a:pt x="527" y="431"/>
                  </a:lnTo>
                  <a:lnTo>
                    <a:pt x="517" y="424"/>
                  </a:lnTo>
                  <a:lnTo>
                    <a:pt x="506" y="418"/>
                  </a:lnTo>
                  <a:lnTo>
                    <a:pt x="494" y="412"/>
                  </a:lnTo>
                  <a:lnTo>
                    <a:pt x="485" y="408"/>
                  </a:lnTo>
                  <a:lnTo>
                    <a:pt x="471" y="403"/>
                  </a:lnTo>
                  <a:lnTo>
                    <a:pt x="462" y="399"/>
                  </a:lnTo>
                  <a:lnTo>
                    <a:pt x="451" y="393"/>
                  </a:lnTo>
                  <a:lnTo>
                    <a:pt x="441" y="389"/>
                  </a:lnTo>
                  <a:lnTo>
                    <a:pt x="428" y="382"/>
                  </a:lnTo>
                  <a:lnTo>
                    <a:pt x="418" y="378"/>
                  </a:lnTo>
                  <a:lnTo>
                    <a:pt x="409" y="372"/>
                  </a:lnTo>
                  <a:lnTo>
                    <a:pt x="401" y="367"/>
                  </a:lnTo>
                  <a:lnTo>
                    <a:pt x="392" y="359"/>
                  </a:lnTo>
                  <a:lnTo>
                    <a:pt x="386" y="353"/>
                  </a:lnTo>
                  <a:lnTo>
                    <a:pt x="380" y="346"/>
                  </a:lnTo>
                  <a:lnTo>
                    <a:pt x="378" y="336"/>
                  </a:lnTo>
                  <a:lnTo>
                    <a:pt x="392" y="325"/>
                  </a:lnTo>
                  <a:lnTo>
                    <a:pt x="405" y="313"/>
                  </a:lnTo>
                  <a:lnTo>
                    <a:pt x="420" y="300"/>
                  </a:lnTo>
                  <a:lnTo>
                    <a:pt x="435" y="291"/>
                  </a:lnTo>
                  <a:lnTo>
                    <a:pt x="449" y="279"/>
                  </a:lnTo>
                  <a:lnTo>
                    <a:pt x="464" y="270"/>
                  </a:lnTo>
                  <a:lnTo>
                    <a:pt x="477" y="258"/>
                  </a:lnTo>
                  <a:lnTo>
                    <a:pt x="494" y="253"/>
                  </a:lnTo>
                  <a:lnTo>
                    <a:pt x="508" y="243"/>
                  </a:lnTo>
                  <a:lnTo>
                    <a:pt x="523" y="239"/>
                  </a:lnTo>
                  <a:lnTo>
                    <a:pt x="538" y="235"/>
                  </a:lnTo>
                  <a:lnTo>
                    <a:pt x="553" y="237"/>
                  </a:lnTo>
                  <a:lnTo>
                    <a:pt x="568" y="237"/>
                  </a:lnTo>
                  <a:lnTo>
                    <a:pt x="584" y="245"/>
                  </a:lnTo>
                  <a:lnTo>
                    <a:pt x="599" y="254"/>
                  </a:lnTo>
                  <a:lnTo>
                    <a:pt x="614" y="270"/>
                  </a:lnTo>
                  <a:lnTo>
                    <a:pt x="629" y="272"/>
                  </a:lnTo>
                  <a:lnTo>
                    <a:pt x="646" y="279"/>
                  </a:lnTo>
                  <a:lnTo>
                    <a:pt x="662" y="287"/>
                  </a:lnTo>
                  <a:lnTo>
                    <a:pt x="681" y="296"/>
                  </a:lnTo>
                  <a:lnTo>
                    <a:pt x="696" y="304"/>
                  </a:lnTo>
                  <a:lnTo>
                    <a:pt x="715" y="313"/>
                  </a:lnTo>
                  <a:lnTo>
                    <a:pt x="732" y="323"/>
                  </a:lnTo>
                  <a:lnTo>
                    <a:pt x="751" y="332"/>
                  </a:lnTo>
                  <a:lnTo>
                    <a:pt x="766" y="336"/>
                  </a:lnTo>
                  <a:lnTo>
                    <a:pt x="783" y="342"/>
                  </a:lnTo>
                  <a:lnTo>
                    <a:pt x="799" y="344"/>
                  </a:lnTo>
                  <a:lnTo>
                    <a:pt x="816" y="344"/>
                  </a:lnTo>
                  <a:lnTo>
                    <a:pt x="829" y="338"/>
                  </a:lnTo>
                  <a:lnTo>
                    <a:pt x="842" y="330"/>
                  </a:lnTo>
                  <a:lnTo>
                    <a:pt x="854" y="317"/>
                  </a:lnTo>
                  <a:lnTo>
                    <a:pt x="865" y="300"/>
                  </a:lnTo>
                  <a:lnTo>
                    <a:pt x="871" y="292"/>
                  </a:lnTo>
                  <a:lnTo>
                    <a:pt x="878" y="283"/>
                  </a:lnTo>
                  <a:lnTo>
                    <a:pt x="882" y="273"/>
                  </a:lnTo>
                  <a:lnTo>
                    <a:pt x="890" y="266"/>
                  </a:lnTo>
                  <a:lnTo>
                    <a:pt x="895" y="256"/>
                  </a:lnTo>
                  <a:lnTo>
                    <a:pt x="901" y="247"/>
                  </a:lnTo>
                  <a:lnTo>
                    <a:pt x="909" y="237"/>
                  </a:lnTo>
                  <a:lnTo>
                    <a:pt x="914" y="230"/>
                  </a:lnTo>
                  <a:lnTo>
                    <a:pt x="920" y="220"/>
                  </a:lnTo>
                  <a:lnTo>
                    <a:pt x="926" y="211"/>
                  </a:lnTo>
                  <a:lnTo>
                    <a:pt x="932" y="201"/>
                  </a:lnTo>
                  <a:lnTo>
                    <a:pt x="935" y="192"/>
                  </a:lnTo>
                  <a:lnTo>
                    <a:pt x="941" y="182"/>
                  </a:lnTo>
                  <a:lnTo>
                    <a:pt x="945" y="173"/>
                  </a:lnTo>
                  <a:lnTo>
                    <a:pt x="949" y="163"/>
                  </a:lnTo>
                  <a:lnTo>
                    <a:pt x="954" y="156"/>
                  </a:lnTo>
                  <a:lnTo>
                    <a:pt x="941" y="163"/>
                  </a:lnTo>
                  <a:lnTo>
                    <a:pt x="928" y="173"/>
                  </a:lnTo>
                  <a:lnTo>
                    <a:pt x="914" y="180"/>
                  </a:lnTo>
                  <a:lnTo>
                    <a:pt x="903" y="190"/>
                  </a:lnTo>
                  <a:lnTo>
                    <a:pt x="888" y="194"/>
                  </a:lnTo>
                  <a:lnTo>
                    <a:pt x="875" y="199"/>
                  </a:lnTo>
                  <a:lnTo>
                    <a:pt x="867" y="201"/>
                  </a:lnTo>
                  <a:lnTo>
                    <a:pt x="859" y="203"/>
                  </a:lnTo>
                  <a:lnTo>
                    <a:pt x="852" y="205"/>
                  </a:lnTo>
                  <a:lnTo>
                    <a:pt x="846" y="207"/>
                  </a:lnTo>
                  <a:lnTo>
                    <a:pt x="846" y="199"/>
                  </a:lnTo>
                  <a:lnTo>
                    <a:pt x="848" y="192"/>
                  </a:lnTo>
                  <a:lnTo>
                    <a:pt x="848" y="184"/>
                  </a:lnTo>
                  <a:lnTo>
                    <a:pt x="852" y="178"/>
                  </a:lnTo>
                  <a:lnTo>
                    <a:pt x="859" y="165"/>
                  </a:lnTo>
                  <a:lnTo>
                    <a:pt x="869" y="154"/>
                  </a:lnTo>
                  <a:lnTo>
                    <a:pt x="878" y="140"/>
                  </a:lnTo>
                  <a:lnTo>
                    <a:pt x="888" y="127"/>
                  </a:lnTo>
                  <a:lnTo>
                    <a:pt x="892" y="121"/>
                  </a:lnTo>
                  <a:lnTo>
                    <a:pt x="895" y="114"/>
                  </a:lnTo>
                  <a:lnTo>
                    <a:pt x="899" y="106"/>
                  </a:lnTo>
                  <a:lnTo>
                    <a:pt x="905" y="99"/>
                  </a:lnTo>
                  <a:lnTo>
                    <a:pt x="894" y="100"/>
                  </a:lnTo>
                  <a:lnTo>
                    <a:pt x="882" y="106"/>
                  </a:lnTo>
                  <a:lnTo>
                    <a:pt x="869" y="114"/>
                  </a:lnTo>
                  <a:lnTo>
                    <a:pt x="856" y="121"/>
                  </a:lnTo>
                  <a:lnTo>
                    <a:pt x="848" y="127"/>
                  </a:lnTo>
                  <a:lnTo>
                    <a:pt x="838" y="131"/>
                  </a:lnTo>
                  <a:lnTo>
                    <a:pt x="833" y="135"/>
                  </a:lnTo>
                  <a:lnTo>
                    <a:pt x="825" y="138"/>
                  </a:lnTo>
                  <a:lnTo>
                    <a:pt x="812" y="144"/>
                  </a:lnTo>
                  <a:lnTo>
                    <a:pt x="800" y="148"/>
                  </a:lnTo>
                  <a:lnTo>
                    <a:pt x="793" y="148"/>
                  </a:lnTo>
                  <a:lnTo>
                    <a:pt x="787" y="148"/>
                  </a:lnTo>
                  <a:lnTo>
                    <a:pt x="783" y="144"/>
                  </a:lnTo>
                  <a:lnTo>
                    <a:pt x="781" y="140"/>
                  </a:lnTo>
                  <a:lnTo>
                    <a:pt x="779" y="135"/>
                  </a:lnTo>
                  <a:lnTo>
                    <a:pt x="781" y="127"/>
                  </a:lnTo>
                  <a:lnTo>
                    <a:pt x="785" y="116"/>
                  </a:lnTo>
                  <a:lnTo>
                    <a:pt x="791" y="104"/>
                  </a:lnTo>
                  <a:lnTo>
                    <a:pt x="802" y="93"/>
                  </a:lnTo>
                  <a:lnTo>
                    <a:pt x="812" y="83"/>
                  </a:lnTo>
                  <a:lnTo>
                    <a:pt x="812" y="78"/>
                  </a:lnTo>
                  <a:lnTo>
                    <a:pt x="816" y="70"/>
                  </a:lnTo>
                  <a:lnTo>
                    <a:pt x="818" y="62"/>
                  </a:lnTo>
                  <a:lnTo>
                    <a:pt x="819" y="55"/>
                  </a:lnTo>
                  <a:lnTo>
                    <a:pt x="812" y="57"/>
                  </a:lnTo>
                  <a:lnTo>
                    <a:pt x="804" y="61"/>
                  </a:lnTo>
                  <a:lnTo>
                    <a:pt x="795" y="64"/>
                  </a:lnTo>
                  <a:lnTo>
                    <a:pt x="785" y="68"/>
                  </a:lnTo>
                  <a:lnTo>
                    <a:pt x="776" y="70"/>
                  </a:lnTo>
                  <a:lnTo>
                    <a:pt x="766" y="74"/>
                  </a:lnTo>
                  <a:lnTo>
                    <a:pt x="757" y="78"/>
                  </a:lnTo>
                  <a:lnTo>
                    <a:pt x="749" y="81"/>
                  </a:lnTo>
                  <a:lnTo>
                    <a:pt x="736" y="80"/>
                  </a:lnTo>
                  <a:lnTo>
                    <a:pt x="728" y="80"/>
                  </a:lnTo>
                  <a:lnTo>
                    <a:pt x="722" y="78"/>
                  </a:lnTo>
                  <a:lnTo>
                    <a:pt x="719" y="74"/>
                  </a:lnTo>
                  <a:lnTo>
                    <a:pt x="717" y="68"/>
                  </a:lnTo>
                  <a:lnTo>
                    <a:pt x="722" y="59"/>
                  </a:lnTo>
                  <a:lnTo>
                    <a:pt x="724" y="53"/>
                  </a:lnTo>
                  <a:lnTo>
                    <a:pt x="730" y="47"/>
                  </a:lnTo>
                  <a:lnTo>
                    <a:pt x="736" y="42"/>
                  </a:lnTo>
                  <a:lnTo>
                    <a:pt x="745" y="36"/>
                  </a:lnTo>
                  <a:lnTo>
                    <a:pt x="755" y="24"/>
                  </a:lnTo>
                  <a:lnTo>
                    <a:pt x="766" y="15"/>
                  </a:lnTo>
                  <a:lnTo>
                    <a:pt x="772" y="9"/>
                  </a:lnTo>
                  <a:lnTo>
                    <a:pt x="779" y="5"/>
                  </a:lnTo>
                  <a:lnTo>
                    <a:pt x="785" y="2"/>
                  </a:lnTo>
                  <a:lnTo>
                    <a:pt x="793" y="0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53" name="Freeform 101463"/>
            <p:cNvSpPr/>
            <p:nvPr/>
          </p:nvSpPr>
          <p:spPr>
            <a:xfrm>
              <a:off x="3998" y="3134"/>
              <a:ext cx="37" cy="164"/>
            </a:xfrm>
            <a:custGeom>
              <a:avLst/>
              <a:gdLst>
                <a:gd name="txL" fmla="*/ 0 w 74"/>
                <a:gd name="txT" fmla="*/ 0 h 329"/>
                <a:gd name="txR" fmla="*/ 74 w 74"/>
                <a:gd name="txB" fmla="*/ 329 h 329"/>
              </a:gdLst>
              <a:ahLst/>
              <a:cxnLst>
                <a:cxn ang="0">
                  <a:pos x="74" y="0"/>
                </a:cxn>
                <a:cxn ang="0">
                  <a:pos x="70" y="19"/>
                </a:cxn>
                <a:cxn ang="0">
                  <a:pos x="65" y="38"/>
                </a:cxn>
                <a:cxn ang="0">
                  <a:pos x="61" y="59"/>
                </a:cxn>
                <a:cxn ang="0">
                  <a:pos x="57" y="78"/>
                </a:cxn>
                <a:cxn ang="0">
                  <a:pos x="53" y="99"/>
                </a:cxn>
                <a:cxn ang="0">
                  <a:pos x="49" y="118"/>
                </a:cxn>
                <a:cxn ang="0">
                  <a:pos x="45" y="139"/>
                </a:cxn>
                <a:cxn ang="0">
                  <a:pos x="42" y="161"/>
                </a:cxn>
                <a:cxn ang="0">
                  <a:pos x="38" y="180"/>
                </a:cxn>
                <a:cxn ang="0">
                  <a:pos x="34" y="201"/>
                </a:cxn>
                <a:cxn ang="0">
                  <a:pos x="30" y="222"/>
                </a:cxn>
                <a:cxn ang="0">
                  <a:pos x="25" y="243"/>
                </a:cxn>
                <a:cxn ang="0">
                  <a:pos x="21" y="264"/>
                </a:cxn>
                <a:cxn ang="0">
                  <a:pos x="19" y="285"/>
                </a:cxn>
                <a:cxn ang="0">
                  <a:pos x="17" y="306"/>
                </a:cxn>
                <a:cxn ang="0">
                  <a:pos x="13" y="329"/>
                </a:cxn>
                <a:cxn ang="0">
                  <a:pos x="9" y="319"/>
                </a:cxn>
                <a:cxn ang="0">
                  <a:pos x="7" y="313"/>
                </a:cxn>
                <a:cxn ang="0">
                  <a:pos x="6" y="306"/>
                </a:cxn>
                <a:cxn ang="0">
                  <a:pos x="4" y="298"/>
                </a:cxn>
                <a:cxn ang="0">
                  <a:pos x="4" y="289"/>
                </a:cxn>
                <a:cxn ang="0">
                  <a:pos x="2" y="279"/>
                </a:cxn>
                <a:cxn ang="0">
                  <a:pos x="0" y="270"/>
                </a:cxn>
                <a:cxn ang="0">
                  <a:pos x="0" y="262"/>
                </a:cxn>
                <a:cxn ang="0">
                  <a:pos x="0" y="251"/>
                </a:cxn>
                <a:cxn ang="0">
                  <a:pos x="0" y="241"/>
                </a:cxn>
                <a:cxn ang="0">
                  <a:pos x="0" y="230"/>
                </a:cxn>
                <a:cxn ang="0">
                  <a:pos x="0" y="220"/>
                </a:cxn>
                <a:cxn ang="0">
                  <a:pos x="0" y="209"/>
                </a:cxn>
                <a:cxn ang="0">
                  <a:pos x="2" y="198"/>
                </a:cxn>
                <a:cxn ang="0">
                  <a:pos x="4" y="188"/>
                </a:cxn>
                <a:cxn ang="0">
                  <a:pos x="4" y="179"/>
                </a:cxn>
                <a:cxn ang="0">
                  <a:pos x="4" y="167"/>
                </a:cxn>
                <a:cxn ang="0">
                  <a:pos x="6" y="158"/>
                </a:cxn>
                <a:cxn ang="0">
                  <a:pos x="6" y="146"/>
                </a:cxn>
                <a:cxn ang="0">
                  <a:pos x="7" y="137"/>
                </a:cxn>
                <a:cxn ang="0">
                  <a:pos x="7" y="127"/>
                </a:cxn>
                <a:cxn ang="0">
                  <a:pos x="7" y="118"/>
                </a:cxn>
                <a:cxn ang="0">
                  <a:pos x="7" y="110"/>
                </a:cxn>
                <a:cxn ang="0">
                  <a:pos x="9" y="104"/>
                </a:cxn>
                <a:cxn ang="0">
                  <a:pos x="9" y="95"/>
                </a:cxn>
                <a:cxn ang="0">
                  <a:pos x="11" y="85"/>
                </a:cxn>
                <a:cxn ang="0">
                  <a:pos x="13" y="78"/>
                </a:cxn>
                <a:cxn ang="0">
                  <a:pos x="17" y="72"/>
                </a:cxn>
                <a:cxn ang="0">
                  <a:pos x="25" y="59"/>
                </a:cxn>
                <a:cxn ang="0">
                  <a:pos x="36" y="45"/>
                </a:cxn>
                <a:cxn ang="0">
                  <a:pos x="45" y="34"/>
                </a:cxn>
                <a:cxn ang="0">
                  <a:pos x="57" y="23"/>
                </a:cxn>
                <a:cxn ang="0">
                  <a:pos x="65" y="9"/>
                </a:cxn>
                <a:cxn ang="0">
                  <a:pos x="74" y="0"/>
                </a:cxn>
                <a:cxn ang="0">
                  <a:pos x="74" y="0"/>
                </a:cxn>
              </a:cxnLst>
              <a:rect l="txL" t="txT" r="txR" b="txB"/>
              <a:pathLst>
                <a:path w="74" h="329">
                  <a:moveTo>
                    <a:pt x="74" y="0"/>
                  </a:moveTo>
                  <a:lnTo>
                    <a:pt x="70" y="19"/>
                  </a:lnTo>
                  <a:lnTo>
                    <a:pt x="65" y="38"/>
                  </a:lnTo>
                  <a:lnTo>
                    <a:pt x="61" y="59"/>
                  </a:lnTo>
                  <a:lnTo>
                    <a:pt x="57" y="78"/>
                  </a:lnTo>
                  <a:lnTo>
                    <a:pt x="53" y="99"/>
                  </a:lnTo>
                  <a:lnTo>
                    <a:pt x="49" y="118"/>
                  </a:lnTo>
                  <a:lnTo>
                    <a:pt x="45" y="139"/>
                  </a:lnTo>
                  <a:lnTo>
                    <a:pt x="42" y="161"/>
                  </a:lnTo>
                  <a:lnTo>
                    <a:pt x="38" y="180"/>
                  </a:lnTo>
                  <a:lnTo>
                    <a:pt x="34" y="201"/>
                  </a:lnTo>
                  <a:lnTo>
                    <a:pt x="30" y="222"/>
                  </a:lnTo>
                  <a:lnTo>
                    <a:pt x="25" y="243"/>
                  </a:lnTo>
                  <a:lnTo>
                    <a:pt x="21" y="264"/>
                  </a:lnTo>
                  <a:lnTo>
                    <a:pt x="19" y="285"/>
                  </a:lnTo>
                  <a:lnTo>
                    <a:pt x="17" y="306"/>
                  </a:lnTo>
                  <a:lnTo>
                    <a:pt x="13" y="329"/>
                  </a:lnTo>
                  <a:lnTo>
                    <a:pt x="9" y="319"/>
                  </a:lnTo>
                  <a:lnTo>
                    <a:pt x="7" y="313"/>
                  </a:lnTo>
                  <a:lnTo>
                    <a:pt x="6" y="306"/>
                  </a:lnTo>
                  <a:lnTo>
                    <a:pt x="4" y="298"/>
                  </a:lnTo>
                  <a:lnTo>
                    <a:pt x="4" y="289"/>
                  </a:lnTo>
                  <a:lnTo>
                    <a:pt x="2" y="279"/>
                  </a:lnTo>
                  <a:lnTo>
                    <a:pt x="0" y="270"/>
                  </a:lnTo>
                  <a:lnTo>
                    <a:pt x="0" y="262"/>
                  </a:lnTo>
                  <a:lnTo>
                    <a:pt x="0" y="251"/>
                  </a:lnTo>
                  <a:lnTo>
                    <a:pt x="0" y="241"/>
                  </a:lnTo>
                  <a:lnTo>
                    <a:pt x="0" y="230"/>
                  </a:lnTo>
                  <a:lnTo>
                    <a:pt x="0" y="220"/>
                  </a:lnTo>
                  <a:lnTo>
                    <a:pt x="0" y="209"/>
                  </a:lnTo>
                  <a:lnTo>
                    <a:pt x="2" y="198"/>
                  </a:lnTo>
                  <a:lnTo>
                    <a:pt x="4" y="188"/>
                  </a:lnTo>
                  <a:lnTo>
                    <a:pt x="4" y="179"/>
                  </a:lnTo>
                  <a:lnTo>
                    <a:pt x="4" y="167"/>
                  </a:lnTo>
                  <a:lnTo>
                    <a:pt x="6" y="158"/>
                  </a:lnTo>
                  <a:lnTo>
                    <a:pt x="6" y="146"/>
                  </a:lnTo>
                  <a:lnTo>
                    <a:pt x="7" y="137"/>
                  </a:lnTo>
                  <a:lnTo>
                    <a:pt x="7" y="127"/>
                  </a:lnTo>
                  <a:lnTo>
                    <a:pt x="7" y="118"/>
                  </a:lnTo>
                  <a:lnTo>
                    <a:pt x="7" y="110"/>
                  </a:lnTo>
                  <a:lnTo>
                    <a:pt x="9" y="104"/>
                  </a:lnTo>
                  <a:lnTo>
                    <a:pt x="9" y="95"/>
                  </a:lnTo>
                  <a:lnTo>
                    <a:pt x="11" y="85"/>
                  </a:lnTo>
                  <a:lnTo>
                    <a:pt x="13" y="78"/>
                  </a:lnTo>
                  <a:lnTo>
                    <a:pt x="17" y="72"/>
                  </a:lnTo>
                  <a:lnTo>
                    <a:pt x="25" y="59"/>
                  </a:lnTo>
                  <a:lnTo>
                    <a:pt x="36" y="45"/>
                  </a:lnTo>
                  <a:lnTo>
                    <a:pt x="45" y="34"/>
                  </a:lnTo>
                  <a:lnTo>
                    <a:pt x="57" y="23"/>
                  </a:lnTo>
                  <a:lnTo>
                    <a:pt x="65" y="9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54" name="Freeform 101464"/>
            <p:cNvSpPr/>
            <p:nvPr/>
          </p:nvSpPr>
          <p:spPr>
            <a:xfrm>
              <a:off x="3853" y="3169"/>
              <a:ext cx="15" cy="11"/>
            </a:xfrm>
            <a:custGeom>
              <a:avLst/>
              <a:gdLst>
                <a:gd name="txL" fmla="*/ 0 w 28"/>
                <a:gd name="txT" fmla="*/ 0 h 23"/>
                <a:gd name="txR" fmla="*/ 28 w 28"/>
                <a:gd name="txB" fmla="*/ 23 h 23"/>
              </a:gdLst>
              <a:ahLst/>
              <a:cxnLst>
                <a:cxn ang="0">
                  <a:pos x="23" y="0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23" y="8"/>
                </a:cxn>
                <a:cxn ang="0">
                  <a:pos x="15" y="13"/>
                </a:cxn>
                <a:cxn ang="0">
                  <a:pos x="6" y="17"/>
                </a:cxn>
                <a:cxn ang="0">
                  <a:pos x="0" y="23"/>
                </a:cxn>
                <a:cxn ang="0">
                  <a:pos x="2" y="15"/>
                </a:cxn>
                <a:cxn ang="0">
                  <a:pos x="9" y="10"/>
                </a:cxn>
                <a:cxn ang="0">
                  <a:pos x="15" y="4"/>
                </a:cxn>
                <a:cxn ang="0">
                  <a:pos x="23" y="0"/>
                </a:cxn>
                <a:cxn ang="0">
                  <a:pos x="23" y="0"/>
                </a:cxn>
              </a:cxnLst>
              <a:rect l="txL" t="txT" r="txR" b="txB"/>
              <a:pathLst>
                <a:path w="28" h="23">
                  <a:moveTo>
                    <a:pt x="23" y="0"/>
                  </a:moveTo>
                  <a:lnTo>
                    <a:pt x="25" y="0"/>
                  </a:lnTo>
                  <a:lnTo>
                    <a:pt x="28" y="0"/>
                  </a:lnTo>
                  <a:lnTo>
                    <a:pt x="23" y="8"/>
                  </a:lnTo>
                  <a:lnTo>
                    <a:pt x="15" y="13"/>
                  </a:lnTo>
                  <a:lnTo>
                    <a:pt x="6" y="17"/>
                  </a:lnTo>
                  <a:lnTo>
                    <a:pt x="0" y="23"/>
                  </a:lnTo>
                  <a:lnTo>
                    <a:pt x="2" y="15"/>
                  </a:lnTo>
                  <a:lnTo>
                    <a:pt x="9" y="10"/>
                  </a:lnTo>
                  <a:lnTo>
                    <a:pt x="15" y="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55" name="Freeform 101465"/>
            <p:cNvSpPr/>
            <p:nvPr/>
          </p:nvSpPr>
          <p:spPr>
            <a:xfrm>
              <a:off x="3856" y="3169"/>
              <a:ext cx="51" cy="93"/>
            </a:xfrm>
            <a:custGeom>
              <a:avLst/>
              <a:gdLst>
                <a:gd name="txL" fmla="*/ 0 w 100"/>
                <a:gd name="txT" fmla="*/ 0 h 186"/>
                <a:gd name="txR" fmla="*/ 100 w 100"/>
                <a:gd name="txB" fmla="*/ 186 h 186"/>
              </a:gdLst>
              <a:ahLst/>
              <a:cxnLst>
                <a:cxn ang="0">
                  <a:pos x="100" y="0"/>
                </a:cxn>
                <a:cxn ang="0">
                  <a:pos x="95" y="12"/>
                </a:cxn>
                <a:cxn ang="0">
                  <a:pos x="87" y="23"/>
                </a:cxn>
                <a:cxn ang="0">
                  <a:pos x="81" y="34"/>
                </a:cxn>
                <a:cxn ang="0">
                  <a:pos x="74" y="48"/>
                </a:cxn>
                <a:cxn ang="0">
                  <a:pos x="66" y="59"/>
                </a:cxn>
                <a:cxn ang="0">
                  <a:pos x="59" y="72"/>
                </a:cxn>
                <a:cxn ang="0">
                  <a:pos x="53" y="84"/>
                </a:cxn>
                <a:cxn ang="0">
                  <a:pos x="45" y="97"/>
                </a:cxn>
                <a:cxn ang="0">
                  <a:pos x="39" y="105"/>
                </a:cxn>
                <a:cxn ang="0">
                  <a:pos x="36" y="114"/>
                </a:cxn>
                <a:cxn ang="0">
                  <a:pos x="30" y="124"/>
                </a:cxn>
                <a:cxn ang="0">
                  <a:pos x="26" y="133"/>
                </a:cxn>
                <a:cxn ang="0">
                  <a:pos x="19" y="147"/>
                </a:cxn>
                <a:cxn ang="0">
                  <a:pos x="11" y="160"/>
                </a:cxn>
                <a:cxn ang="0">
                  <a:pos x="3" y="173"/>
                </a:cxn>
                <a:cxn ang="0">
                  <a:pos x="0" y="186"/>
                </a:cxn>
                <a:cxn ang="0">
                  <a:pos x="0" y="173"/>
                </a:cxn>
                <a:cxn ang="0">
                  <a:pos x="0" y="162"/>
                </a:cxn>
                <a:cxn ang="0">
                  <a:pos x="3" y="150"/>
                </a:cxn>
                <a:cxn ang="0">
                  <a:pos x="7" y="139"/>
                </a:cxn>
                <a:cxn ang="0">
                  <a:pos x="11" y="128"/>
                </a:cxn>
                <a:cxn ang="0">
                  <a:pos x="19" y="116"/>
                </a:cxn>
                <a:cxn ang="0">
                  <a:pos x="24" y="105"/>
                </a:cxn>
                <a:cxn ang="0">
                  <a:pos x="32" y="95"/>
                </a:cxn>
                <a:cxn ang="0">
                  <a:pos x="39" y="82"/>
                </a:cxn>
                <a:cxn ang="0">
                  <a:pos x="47" y="69"/>
                </a:cxn>
                <a:cxn ang="0">
                  <a:pos x="57" y="57"/>
                </a:cxn>
                <a:cxn ang="0">
                  <a:pos x="66" y="48"/>
                </a:cxn>
                <a:cxn ang="0">
                  <a:pos x="76" y="34"/>
                </a:cxn>
                <a:cxn ang="0">
                  <a:pos x="85" y="23"/>
                </a:cxn>
                <a:cxn ang="0">
                  <a:pos x="93" y="12"/>
                </a:cxn>
                <a:cxn ang="0">
                  <a:pos x="100" y="0"/>
                </a:cxn>
                <a:cxn ang="0">
                  <a:pos x="100" y="0"/>
                </a:cxn>
              </a:cxnLst>
              <a:rect l="txL" t="txT" r="txR" b="txB"/>
              <a:pathLst>
                <a:path w="100" h="186">
                  <a:moveTo>
                    <a:pt x="100" y="0"/>
                  </a:moveTo>
                  <a:lnTo>
                    <a:pt x="95" y="12"/>
                  </a:lnTo>
                  <a:lnTo>
                    <a:pt x="87" y="23"/>
                  </a:lnTo>
                  <a:lnTo>
                    <a:pt x="81" y="34"/>
                  </a:lnTo>
                  <a:lnTo>
                    <a:pt x="74" y="48"/>
                  </a:lnTo>
                  <a:lnTo>
                    <a:pt x="66" y="59"/>
                  </a:lnTo>
                  <a:lnTo>
                    <a:pt x="59" y="72"/>
                  </a:lnTo>
                  <a:lnTo>
                    <a:pt x="53" y="84"/>
                  </a:lnTo>
                  <a:lnTo>
                    <a:pt x="45" y="97"/>
                  </a:lnTo>
                  <a:lnTo>
                    <a:pt x="39" y="105"/>
                  </a:lnTo>
                  <a:lnTo>
                    <a:pt x="36" y="114"/>
                  </a:lnTo>
                  <a:lnTo>
                    <a:pt x="30" y="124"/>
                  </a:lnTo>
                  <a:lnTo>
                    <a:pt x="26" y="133"/>
                  </a:lnTo>
                  <a:lnTo>
                    <a:pt x="19" y="147"/>
                  </a:lnTo>
                  <a:lnTo>
                    <a:pt x="11" y="160"/>
                  </a:lnTo>
                  <a:lnTo>
                    <a:pt x="3" y="173"/>
                  </a:lnTo>
                  <a:lnTo>
                    <a:pt x="0" y="186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3" y="150"/>
                  </a:lnTo>
                  <a:lnTo>
                    <a:pt x="7" y="139"/>
                  </a:lnTo>
                  <a:lnTo>
                    <a:pt x="11" y="128"/>
                  </a:lnTo>
                  <a:lnTo>
                    <a:pt x="19" y="116"/>
                  </a:lnTo>
                  <a:lnTo>
                    <a:pt x="24" y="105"/>
                  </a:lnTo>
                  <a:lnTo>
                    <a:pt x="32" y="95"/>
                  </a:lnTo>
                  <a:lnTo>
                    <a:pt x="39" y="82"/>
                  </a:lnTo>
                  <a:lnTo>
                    <a:pt x="47" y="69"/>
                  </a:lnTo>
                  <a:lnTo>
                    <a:pt x="57" y="57"/>
                  </a:lnTo>
                  <a:lnTo>
                    <a:pt x="66" y="48"/>
                  </a:lnTo>
                  <a:lnTo>
                    <a:pt x="76" y="34"/>
                  </a:lnTo>
                  <a:lnTo>
                    <a:pt x="85" y="23"/>
                  </a:lnTo>
                  <a:lnTo>
                    <a:pt x="93" y="12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56" name="Freeform 101466"/>
            <p:cNvSpPr/>
            <p:nvPr/>
          </p:nvSpPr>
          <p:spPr>
            <a:xfrm>
              <a:off x="3852" y="3176"/>
              <a:ext cx="31" cy="42"/>
            </a:xfrm>
            <a:custGeom>
              <a:avLst/>
              <a:gdLst>
                <a:gd name="txL" fmla="*/ 0 w 61"/>
                <a:gd name="txT" fmla="*/ 0 h 84"/>
                <a:gd name="txR" fmla="*/ 61 w 61"/>
                <a:gd name="txB" fmla="*/ 84 h 84"/>
              </a:gdLst>
              <a:ahLst/>
              <a:cxnLst>
                <a:cxn ang="0">
                  <a:pos x="49" y="0"/>
                </a:cxn>
                <a:cxn ang="0">
                  <a:pos x="57" y="0"/>
                </a:cxn>
                <a:cxn ang="0">
                  <a:pos x="61" y="0"/>
                </a:cxn>
                <a:cxn ang="0">
                  <a:pos x="53" y="12"/>
                </a:cxn>
                <a:cxn ang="0">
                  <a:pos x="47" y="21"/>
                </a:cxn>
                <a:cxn ang="0">
                  <a:pos x="40" y="33"/>
                </a:cxn>
                <a:cxn ang="0">
                  <a:pos x="34" y="44"/>
                </a:cxn>
                <a:cxn ang="0">
                  <a:pos x="27" y="52"/>
                </a:cxn>
                <a:cxn ang="0">
                  <a:pos x="21" y="63"/>
                </a:cxn>
                <a:cxn ang="0">
                  <a:pos x="13" y="73"/>
                </a:cxn>
                <a:cxn ang="0">
                  <a:pos x="11" y="84"/>
                </a:cxn>
                <a:cxn ang="0">
                  <a:pos x="8" y="84"/>
                </a:cxn>
                <a:cxn ang="0">
                  <a:pos x="4" y="76"/>
                </a:cxn>
                <a:cxn ang="0">
                  <a:pos x="2" y="69"/>
                </a:cxn>
                <a:cxn ang="0">
                  <a:pos x="0" y="61"/>
                </a:cxn>
                <a:cxn ang="0">
                  <a:pos x="2" y="56"/>
                </a:cxn>
                <a:cxn ang="0">
                  <a:pos x="4" y="42"/>
                </a:cxn>
                <a:cxn ang="0">
                  <a:pos x="8" y="31"/>
                </a:cxn>
                <a:cxn ang="0">
                  <a:pos x="15" y="19"/>
                </a:cxn>
                <a:cxn ang="0">
                  <a:pos x="25" y="12"/>
                </a:cxn>
                <a:cxn ang="0">
                  <a:pos x="36" y="2"/>
                </a:cxn>
                <a:cxn ang="0">
                  <a:pos x="49" y="0"/>
                </a:cxn>
                <a:cxn ang="0">
                  <a:pos x="49" y="0"/>
                </a:cxn>
              </a:cxnLst>
              <a:rect l="txL" t="txT" r="txR" b="txB"/>
              <a:pathLst>
                <a:path w="61" h="84">
                  <a:moveTo>
                    <a:pt x="49" y="0"/>
                  </a:moveTo>
                  <a:lnTo>
                    <a:pt x="57" y="0"/>
                  </a:lnTo>
                  <a:lnTo>
                    <a:pt x="61" y="0"/>
                  </a:lnTo>
                  <a:lnTo>
                    <a:pt x="53" y="12"/>
                  </a:lnTo>
                  <a:lnTo>
                    <a:pt x="47" y="21"/>
                  </a:lnTo>
                  <a:lnTo>
                    <a:pt x="40" y="33"/>
                  </a:lnTo>
                  <a:lnTo>
                    <a:pt x="34" y="44"/>
                  </a:lnTo>
                  <a:lnTo>
                    <a:pt x="27" y="52"/>
                  </a:lnTo>
                  <a:lnTo>
                    <a:pt x="21" y="63"/>
                  </a:lnTo>
                  <a:lnTo>
                    <a:pt x="13" y="73"/>
                  </a:lnTo>
                  <a:lnTo>
                    <a:pt x="11" y="84"/>
                  </a:lnTo>
                  <a:lnTo>
                    <a:pt x="8" y="84"/>
                  </a:lnTo>
                  <a:lnTo>
                    <a:pt x="4" y="76"/>
                  </a:lnTo>
                  <a:lnTo>
                    <a:pt x="2" y="69"/>
                  </a:lnTo>
                  <a:lnTo>
                    <a:pt x="0" y="61"/>
                  </a:lnTo>
                  <a:lnTo>
                    <a:pt x="2" y="56"/>
                  </a:lnTo>
                  <a:lnTo>
                    <a:pt x="4" y="42"/>
                  </a:lnTo>
                  <a:lnTo>
                    <a:pt x="8" y="31"/>
                  </a:lnTo>
                  <a:lnTo>
                    <a:pt x="15" y="19"/>
                  </a:lnTo>
                  <a:lnTo>
                    <a:pt x="25" y="12"/>
                  </a:lnTo>
                  <a:lnTo>
                    <a:pt x="36" y="2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57" name="Freeform 101467"/>
            <p:cNvSpPr/>
            <p:nvPr/>
          </p:nvSpPr>
          <p:spPr>
            <a:xfrm>
              <a:off x="4526" y="3176"/>
              <a:ext cx="364" cy="284"/>
            </a:xfrm>
            <a:custGeom>
              <a:avLst/>
              <a:gdLst>
                <a:gd name="txL" fmla="*/ 0 w 726"/>
                <a:gd name="txT" fmla="*/ 0 h 569"/>
                <a:gd name="txR" fmla="*/ 726 w 726"/>
                <a:gd name="txB" fmla="*/ 569 h 569"/>
              </a:gdLst>
              <a:ahLst/>
              <a:cxnLst>
                <a:cxn ang="0">
                  <a:pos x="717" y="12"/>
                </a:cxn>
                <a:cxn ang="0">
                  <a:pos x="726" y="35"/>
                </a:cxn>
                <a:cxn ang="0">
                  <a:pos x="719" y="57"/>
                </a:cxn>
                <a:cxn ang="0">
                  <a:pos x="700" y="82"/>
                </a:cxn>
                <a:cxn ang="0">
                  <a:pos x="673" y="105"/>
                </a:cxn>
                <a:cxn ang="0">
                  <a:pos x="643" y="126"/>
                </a:cxn>
                <a:cxn ang="0">
                  <a:pos x="612" y="147"/>
                </a:cxn>
                <a:cxn ang="0">
                  <a:pos x="588" y="168"/>
                </a:cxn>
                <a:cxn ang="0">
                  <a:pos x="544" y="204"/>
                </a:cxn>
                <a:cxn ang="0">
                  <a:pos x="477" y="253"/>
                </a:cxn>
                <a:cxn ang="0">
                  <a:pos x="409" y="301"/>
                </a:cxn>
                <a:cxn ang="0">
                  <a:pos x="342" y="346"/>
                </a:cxn>
                <a:cxn ang="0">
                  <a:pos x="276" y="392"/>
                </a:cxn>
                <a:cxn ang="0">
                  <a:pos x="209" y="438"/>
                </a:cxn>
                <a:cxn ang="0">
                  <a:pos x="144" y="487"/>
                </a:cxn>
                <a:cxn ang="0">
                  <a:pos x="82" y="540"/>
                </a:cxn>
                <a:cxn ang="0">
                  <a:pos x="34" y="563"/>
                </a:cxn>
                <a:cxn ang="0">
                  <a:pos x="10" y="554"/>
                </a:cxn>
                <a:cxn ang="0">
                  <a:pos x="0" y="540"/>
                </a:cxn>
                <a:cxn ang="0">
                  <a:pos x="4" y="525"/>
                </a:cxn>
                <a:cxn ang="0">
                  <a:pos x="13" y="510"/>
                </a:cxn>
                <a:cxn ang="0">
                  <a:pos x="30" y="495"/>
                </a:cxn>
                <a:cxn ang="0">
                  <a:pos x="51" y="478"/>
                </a:cxn>
                <a:cxn ang="0">
                  <a:pos x="70" y="464"/>
                </a:cxn>
                <a:cxn ang="0">
                  <a:pos x="120" y="428"/>
                </a:cxn>
                <a:cxn ang="0">
                  <a:pos x="200" y="373"/>
                </a:cxn>
                <a:cxn ang="0">
                  <a:pos x="279" y="316"/>
                </a:cxn>
                <a:cxn ang="0">
                  <a:pos x="359" y="261"/>
                </a:cxn>
                <a:cxn ang="0">
                  <a:pos x="439" y="204"/>
                </a:cxn>
                <a:cxn ang="0">
                  <a:pos x="517" y="149"/>
                </a:cxn>
                <a:cxn ang="0">
                  <a:pos x="595" y="90"/>
                </a:cxn>
                <a:cxn ang="0">
                  <a:pos x="669" y="29"/>
                </a:cxn>
                <a:cxn ang="0">
                  <a:pos x="707" y="0"/>
                </a:cxn>
              </a:cxnLst>
              <a:rect l="txL" t="txT" r="txR" b="txB"/>
              <a:pathLst>
                <a:path w="726" h="569">
                  <a:moveTo>
                    <a:pt x="707" y="0"/>
                  </a:moveTo>
                  <a:lnTo>
                    <a:pt x="717" y="12"/>
                  </a:lnTo>
                  <a:lnTo>
                    <a:pt x="724" y="23"/>
                  </a:lnTo>
                  <a:lnTo>
                    <a:pt x="726" y="35"/>
                  </a:lnTo>
                  <a:lnTo>
                    <a:pt x="724" y="48"/>
                  </a:lnTo>
                  <a:lnTo>
                    <a:pt x="719" y="57"/>
                  </a:lnTo>
                  <a:lnTo>
                    <a:pt x="711" y="71"/>
                  </a:lnTo>
                  <a:lnTo>
                    <a:pt x="700" y="82"/>
                  </a:lnTo>
                  <a:lnTo>
                    <a:pt x="690" y="94"/>
                  </a:lnTo>
                  <a:lnTo>
                    <a:pt x="673" y="105"/>
                  </a:lnTo>
                  <a:lnTo>
                    <a:pt x="660" y="115"/>
                  </a:lnTo>
                  <a:lnTo>
                    <a:pt x="643" y="126"/>
                  </a:lnTo>
                  <a:lnTo>
                    <a:pt x="627" y="137"/>
                  </a:lnTo>
                  <a:lnTo>
                    <a:pt x="612" y="147"/>
                  </a:lnTo>
                  <a:lnTo>
                    <a:pt x="599" y="158"/>
                  </a:lnTo>
                  <a:lnTo>
                    <a:pt x="588" y="168"/>
                  </a:lnTo>
                  <a:lnTo>
                    <a:pt x="576" y="179"/>
                  </a:lnTo>
                  <a:lnTo>
                    <a:pt x="544" y="204"/>
                  </a:lnTo>
                  <a:lnTo>
                    <a:pt x="510" y="230"/>
                  </a:lnTo>
                  <a:lnTo>
                    <a:pt x="477" y="253"/>
                  </a:lnTo>
                  <a:lnTo>
                    <a:pt x="443" y="278"/>
                  </a:lnTo>
                  <a:lnTo>
                    <a:pt x="409" y="301"/>
                  </a:lnTo>
                  <a:lnTo>
                    <a:pt x="376" y="324"/>
                  </a:lnTo>
                  <a:lnTo>
                    <a:pt x="342" y="346"/>
                  </a:lnTo>
                  <a:lnTo>
                    <a:pt x="310" y="369"/>
                  </a:lnTo>
                  <a:lnTo>
                    <a:pt x="276" y="392"/>
                  </a:lnTo>
                  <a:lnTo>
                    <a:pt x="241" y="415"/>
                  </a:lnTo>
                  <a:lnTo>
                    <a:pt x="209" y="438"/>
                  </a:lnTo>
                  <a:lnTo>
                    <a:pt x="177" y="464"/>
                  </a:lnTo>
                  <a:lnTo>
                    <a:pt x="144" y="487"/>
                  </a:lnTo>
                  <a:lnTo>
                    <a:pt x="112" y="514"/>
                  </a:lnTo>
                  <a:lnTo>
                    <a:pt x="82" y="540"/>
                  </a:lnTo>
                  <a:lnTo>
                    <a:pt x="53" y="569"/>
                  </a:lnTo>
                  <a:lnTo>
                    <a:pt x="34" y="563"/>
                  </a:lnTo>
                  <a:lnTo>
                    <a:pt x="21" y="559"/>
                  </a:lnTo>
                  <a:lnTo>
                    <a:pt x="10" y="554"/>
                  </a:lnTo>
                  <a:lnTo>
                    <a:pt x="4" y="548"/>
                  </a:lnTo>
                  <a:lnTo>
                    <a:pt x="0" y="540"/>
                  </a:lnTo>
                  <a:lnTo>
                    <a:pt x="0" y="533"/>
                  </a:lnTo>
                  <a:lnTo>
                    <a:pt x="4" y="525"/>
                  </a:lnTo>
                  <a:lnTo>
                    <a:pt x="8" y="518"/>
                  </a:lnTo>
                  <a:lnTo>
                    <a:pt x="13" y="510"/>
                  </a:lnTo>
                  <a:lnTo>
                    <a:pt x="21" y="502"/>
                  </a:lnTo>
                  <a:lnTo>
                    <a:pt x="30" y="495"/>
                  </a:lnTo>
                  <a:lnTo>
                    <a:pt x="40" y="487"/>
                  </a:lnTo>
                  <a:lnTo>
                    <a:pt x="51" y="478"/>
                  </a:lnTo>
                  <a:lnTo>
                    <a:pt x="61" y="472"/>
                  </a:lnTo>
                  <a:lnTo>
                    <a:pt x="70" y="464"/>
                  </a:lnTo>
                  <a:lnTo>
                    <a:pt x="82" y="461"/>
                  </a:lnTo>
                  <a:lnTo>
                    <a:pt x="120" y="428"/>
                  </a:lnTo>
                  <a:lnTo>
                    <a:pt x="160" y="402"/>
                  </a:lnTo>
                  <a:lnTo>
                    <a:pt x="200" y="373"/>
                  </a:lnTo>
                  <a:lnTo>
                    <a:pt x="240" y="345"/>
                  </a:lnTo>
                  <a:lnTo>
                    <a:pt x="279" y="316"/>
                  </a:lnTo>
                  <a:lnTo>
                    <a:pt x="319" y="289"/>
                  </a:lnTo>
                  <a:lnTo>
                    <a:pt x="359" y="261"/>
                  </a:lnTo>
                  <a:lnTo>
                    <a:pt x="399" y="234"/>
                  </a:lnTo>
                  <a:lnTo>
                    <a:pt x="439" y="204"/>
                  </a:lnTo>
                  <a:lnTo>
                    <a:pt x="479" y="177"/>
                  </a:lnTo>
                  <a:lnTo>
                    <a:pt x="517" y="149"/>
                  </a:lnTo>
                  <a:lnTo>
                    <a:pt x="557" y="120"/>
                  </a:lnTo>
                  <a:lnTo>
                    <a:pt x="595" y="90"/>
                  </a:lnTo>
                  <a:lnTo>
                    <a:pt x="633" y="61"/>
                  </a:lnTo>
                  <a:lnTo>
                    <a:pt x="669" y="29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58" name="Freeform 101468"/>
            <p:cNvSpPr/>
            <p:nvPr/>
          </p:nvSpPr>
          <p:spPr>
            <a:xfrm>
              <a:off x="4264" y="3219"/>
              <a:ext cx="51" cy="106"/>
            </a:xfrm>
            <a:custGeom>
              <a:avLst/>
              <a:gdLst>
                <a:gd name="txL" fmla="*/ 0 w 103"/>
                <a:gd name="txT" fmla="*/ 0 h 211"/>
                <a:gd name="txR" fmla="*/ 103 w 103"/>
                <a:gd name="txB" fmla="*/ 211 h 211"/>
              </a:gdLst>
              <a:ahLst/>
              <a:cxnLst>
                <a:cxn ang="0">
                  <a:pos x="6" y="0"/>
                </a:cxn>
                <a:cxn ang="0">
                  <a:pos x="12" y="11"/>
                </a:cxn>
                <a:cxn ang="0">
                  <a:pos x="19" y="23"/>
                </a:cxn>
                <a:cxn ang="0">
                  <a:pos x="25" y="36"/>
                </a:cxn>
                <a:cxn ang="0">
                  <a:pos x="33" y="47"/>
                </a:cxn>
                <a:cxn ang="0">
                  <a:pos x="38" y="59"/>
                </a:cxn>
                <a:cxn ang="0">
                  <a:pos x="44" y="74"/>
                </a:cxn>
                <a:cxn ang="0">
                  <a:pos x="52" y="87"/>
                </a:cxn>
                <a:cxn ang="0">
                  <a:pos x="57" y="103"/>
                </a:cxn>
                <a:cxn ang="0">
                  <a:pos x="61" y="116"/>
                </a:cxn>
                <a:cxn ang="0">
                  <a:pos x="69" y="129"/>
                </a:cxn>
                <a:cxn ang="0">
                  <a:pos x="72" y="142"/>
                </a:cxn>
                <a:cxn ang="0">
                  <a:pos x="78" y="158"/>
                </a:cxn>
                <a:cxn ang="0">
                  <a:pos x="84" y="171"/>
                </a:cxn>
                <a:cxn ang="0">
                  <a:pos x="91" y="184"/>
                </a:cxn>
                <a:cxn ang="0">
                  <a:pos x="95" y="198"/>
                </a:cxn>
                <a:cxn ang="0">
                  <a:pos x="103" y="211"/>
                </a:cxn>
                <a:cxn ang="0">
                  <a:pos x="95" y="198"/>
                </a:cxn>
                <a:cxn ang="0">
                  <a:pos x="88" y="186"/>
                </a:cxn>
                <a:cxn ang="0">
                  <a:pos x="78" y="175"/>
                </a:cxn>
                <a:cxn ang="0">
                  <a:pos x="69" y="161"/>
                </a:cxn>
                <a:cxn ang="0">
                  <a:pos x="59" y="148"/>
                </a:cxn>
                <a:cxn ang="0">
                  <a:pos x="50" y="135"/>
                </a:cxn>
                <a:cxn ang="0">
                  <a:pos x="40" y="122"/>
                </a:cxn>
                <a:cxn ang="0">
                  <a:pos x="33" y="110"/>
                </a:cxn>
                <a:cxn ang="0">
                  <a:pos x="23" y="95"/>
                </a:cxn>
                <a:cxn ang="0">
                  <a:pos x="15" y="82"/>
                </a:cxn>
                <a:cxn ang="0">
                  <a:pos x="8" y="68"/>
                </a:cxn>
                <a:cxn ang="0">
                  <a:pos x="4" y="55"/>
                </a:cxn>
                <a:cxn ang="0">
                  <a:pos x="0" y="40"/>
                </a:cxn>
                <a:cxn ang="0">
                  <a:pos x="0" y="27"/>
                </a:cxn>
                <a:cxn ang="0">
                  <a:pos x="0" y="13"/>
                </a:cxn>
                <a:cxn ang="0">
                  <a:pos x="6" y="0"/>
                </a:cxn>
                <a:cxn ang="0">
                  <a:pos x="6" y="0"/>
                </a:cxn>
              </a:cxnLst>
              <a:rect l="txL" t="txT" r="txR" b="txB"/>
              <a:pathLst>
                <a:path w="103" h="211">
                  <a:moveTo>
                    <a:pt x="6" y="0"/>
                  </a:moveTo>
                  <a:lnTo>
                    <a:pt x="12" y="11"/>
                  </a:lnTo>
                  <a:lnTo>
                    <a:pt x="19" y="23"/>
                  </a:lnTo>
                  <a:lnTo>
                    <a:pt x="25" y="36"/>
                  </a:lnTo>
                  <a:lnTo>
                    <a:pt x="33" y="47"/>
                  </a:lnTo>
                  <a:lnTo>
                    <a:pt x="38" y="59"/>
                  </a:lnTo>
                  <a:lnTo>
                    <a:pt x="44" y="74"/>
                  </a:lnTo>
                  <a:lnTo>
                    <a:pt x="52" y="87"/>
                  </a:lnTo>
                  <a:lnTo>
                    <a:pt x="57" y="103"/>
                  </a:lnTo>
                  <a:lnTo>
                    <a:pt x="61" y="116"/>
                  </a:lnTo>
                  <a:lnTo>
                    <a:pt x="69" y="129"/>
                  </a:lnTo>
                  <a:lnTo>
                    <a:pt x="72" y="142"/>
                  </a:lnTo>
                  <a:lnTo>
                    <a:pt x="78" y="158"/>
                  </a:lnTo>
                  <a:lnTo>
                    <a:pt x="84" y="171"/>
                  </a:lnTo>
                  <a:lnTo>
                    <a:pt x="91" y="184"/>
                  </a:lnTo>
                  <a:lnTo>
                    <a:pt x="95" y="198"/>
                  </a:lnTo>
                  <a:lnTo>
                    <a:pt x="103" y="211"/>
                  </a:lnTo>
                  <a:lnTo>
                    <a:pt x="95" y="198"/>
                  </a:lnTo>
                  <a:lnTo>
                    <a:pt x="88" y="186"/>
                  </a:lnTo>
                  <a:lnTo>
                    <a:pt x="78" y="175"/>
                  </a:lnTo>
                  <a:lnTo>
                    <a:pt x="69" y="161"/>
                  </a:lnTo>
                  <a:lnTo>
                    <a:pt x="59" y="148"/>
                  </a:lnTo>
                  <a:lnTo>
                    <a:pt x="50" y="135"/>
                  </a:lnTo>
                  <a:lnTo>
                    <a:pt x="40" y="122"/>
                  </a:lnTo>
                  <a:lnTo>
                    <a:pt x="33" y="110"/>
                  </a:lnTo>
                  <a:lnTo>
                    <a:pt x="23" y="95"/>
                  </a:lnTo>
                  <a:lnTo>
                    <a:pt x="15" y="82"/>
                  </a:lnTo>
                  <a:lnTo>
                    <a:pt x="8" y="68"/>
                  </a:lnTo>
                  <a:lnTo>
                    <a:pt x="4" y="55"/>
                  </a:lnTo>
                  <a:lnTo>
                    <a:pt x="0" y="40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FC9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59" name="Freeform 101469"/>
            <p:cNvSpPr/>
            <p:nvPr/>
          </p:nvSpPr>
          <p:spPr>
            <a:xfrm>
              <a:off x="4656" y="3219"/>
              <a:ext cx="32" cy="50"/>
            </a:xfrm>
            <a:custGeom>
              <a:avLst/>
              <a:gdLst>
                <a:gd name="txL" fmla="*/ 0 w 64"/>
                <a:gd name="txT" fmla="*/ 0 h 99"/>
                <a:gd name="txR" fmla="*/ 64 w 64"/>
                <a:gd name="txB" fmla="*/ 99 h 99"/>
              </a:gdLst>
              <a:ahLst/>
              <a:cxnLst>
                <a:cxn ang="0">
                  <a:pos x="57" y="0"/>
                </a:cxn>
                <a:cxn ang="0">
                  <a:pos x="57" y="4"/>
                </a:cxn>
                <a:cxn ang="0">
                  <a:pos x="60" y="13"/>
                </a:cxn>
                <a:cxn ang="0">
                  <a:pos x="60" y="21"/>
                </a:cxn>
                <a:cxn ang="0">
                  <a:pos x="62" y="30"/>
                </a:cxn>
                <a:cxn ang="0">
                  <a:pos x="62" y="42"/>
                </a:cxn>
                <a:cxn ang="0">
                  <a:pos x="64" y="53"/>
                </a:cxn>
                <a:cxn ang="0">
                  <a:pos x="64" y="63"/>
                </a:cxn>
                <a:cxn ang="0">
                  <a:pos x="64" y="76"/>
                </a:cxn>
                <a:cxn ang="0">
                  <a:pos x="60" y="82"/>
                </a:cxn>
                <a:cxn ang="0">
                  <a:pos x="59" y="89"/>
                </a:cxn>
                <a:cxn ang="0">
                  <a:pos x="55" y="93"/>
                </a:cxn>
                <a:cxn ang="0">
                  <a:pos x="51" y="99"/>
                </a:cxn>
                <a:cxn ang="0">
                  <a:pos x="43" y="97"/>
                </a:cxn>
                <a:cxn ang="0">
                  <a:pos x="34" y="93"/>
                </a:cxn>
                <a:cxn ang="0">
                  <a:pos x="26" y="87"/>
                </a:cxn>
                <a:cxn ang="0">
                  <a:pos x="15" y="78"/>
                </a:cxn>
                <a:cxn ang="0">
                  <a:pos x="3" y="66"/>
                </a:cxn>
                <a:cxn ang="0">
                  <a:pos x="0" y="53"/>
                </a:cxn>
                <a:cxn ang="0">
                  <a:pos x="3" y="42"/>
                </a:cxn>
                <a:cxn ang="0">
                  <a:pos x="9" y="32"/>
                </a:cxn>
                <a:cxn ang="0">
                  <a:pos x="17" y="23"/>
                </a:cxn>
                <a:cxn ang="0">
                  <a:pos x="30" y="13"/>
                </a:cxn>
                <a:cxn ang="0">
                  <a:pos x="36" y="9"/>
                </a:cxn>
                <a:cxn ang="0">
                  <a:pos x="43" y="6"/>
                </a:cxn>
                <a:cxn ang="0">
                  <a:pos x="51" y="2"/>
                </a:cxn>
                <a:cxn ang="0">
                  <a:pos x="57" y="0"/>
                </a:cxn>
                <a:cxn ang="0">
                  <a:pos x="57" y="0"/>
                </a:cxn>
              </a:cxnLst>
              <a:rect l="txL" t="txT" r="txR" b="txB"/>
              <a:pathLst>
                <a:path w="64" h="99">
                  <a:moveTo>
                    <a:pt x="57" y="0"/>
                  </a:moveTo>
                  <a:lnTo>
                    <a:pt x="57" y="4"/>
                  </a:lnTo>
                  <a:lnTo>
                    <a:pt x="60" y="13"/>
                  </a:lnTo>
                  <a:lnTo>
                    <a:pt x="60" y="21"/>
                  </a:lnTo>
                  <a:lnTo>
                    <a:pt x="62" y="30"/>
                  </a:lnTo>
                  <a:lnTo>
                    <a:pt x="62" y="42"/>
                  </a:lnTo>
                  <a:lnTo>
                    <a:pt x="64" y="53"/>
                  </a:lnTo>
                  <a:lnTo>
                    <a:pt x="64" y="63"/>
                  </a:lnTo>
                  <a:lnTo>
                    <a:pt x="64" y="76"/>
                  </a:lnTo>
                  <a:lnTo>
                    <a:pt x="60" y="82"/>
                  </a:lnTo>
                  <a:lnTo>
                    <a:pt x="59" y="89"/>
                  </a:lnTo>
                  <a:lnTo>
                    <a:pt x="55" y="93"/>
                  </a:lnTo>
                  <a:lnTo>
                    <a:pt x="51" y="99"/>
                  </a:lnTo>
                  <a:lnTo>
                    <a:pt x="43" y="97"/>
                  </a:lnTo>
                  <a:lnTo>
                    <a:pt x="34" y="93"/>
                  </a:lnTo>
                  <a:lnTo>
                    <a:pt x="26" y="87"/>
                  </a:lnTo>
                  <a:lnTo>
                    <a:pt x="15" y="78"/>
                  </a:lnTo>
                  <a:lnTo>
                    <a:pt x="3" y="66"/>
                  </a:lnTo>
                  <a:lnTo>
                    <a:pt x="0" y="53"/>
                  </a:lnTo>
                  <a:lnTo>
                    <a:pt x="3" y="42"/>
                  </a:lnTo>
                  <a:lnTo>
                    <a:pt x="9" y="32"/>
                  </a:lnTo>
                  <a:lnTo>
                    <a:pt x="17" y="23"/>
                  </a:lnTo>
                  <a:lnTo>
                    <a:pt x="30" y="13"/>
                  </a:lnTo>
                  <a:lnTo>
                    <a:pt x="36" y="9"/>
                  </a:lnTo>
                  <a:lnTo>
                    <a:pt x="43" y="6"/>
                  </a:lnTo>
                  <a:lnTo>
                    <a:pt x="51" y="2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D6C9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60" name="Freeform 101470"/>
            <p:cNvSpPr/>
            <p:nvPr/>
          </p:nvSpPr>
          <p:spPr>
            <a:xfrm>
              <a:off x="4042" y="3233"/>
              <a:ext cx="8" cy="29"/>
            </a:xfrm>
            <a:custGeom>
              <a:avLst/>
              <a:gdLst>
                <a:gd name="txL" fmla="*/ 0 w 17"/>
                <a:gd name="txT" fmla="*/ 0 h 58"/>
                <a:gd name="txR" fmla="*/ 17 w 17"/>
                <a:gd name="txB" fmla="*/ 58 h 58"/>
              </a:gdLst>
              <a:ahLst/>
              <a:cxnLst>
                <a:cxn ang="0">
                  <a:pos x="17" y="0"/>
                </a:cxn>
                <a:cxn ang="0">
                  <a:pos x="16" y="5"/>
                </a:cxn>
                <a:cxn ang="0">
                  <a:pos x="16" y="13"/>
                </a:cxn>
                <a:cxn ang="0">
                  <a:pos x="16" y="20"/>
                </a:cxn>
                <a:cxn ang="0">
                  <a:pos x="16" y="26"/>
                </a:cxn>
                <a:cxn ang="0">
                  <a:pos x="14" y="39"/>
                </a:cxn>
                <a:cxn ang="0">
                  <a:pos x="14" y="49"/>
                </a:cxn>
                <a:cxn ang="0">
                  <a:pos x="10" y="55"/>
                </a:cxn>
                <a:cxn ang="0">
                  <a:pos x="8" y="58"/>
                </a:cxn>
                <a:cxn ang="0">
                  <a:pos x="4" y="58"/>
                </a:cxn>
                <a:cxn ang="0">
                  <a:pos x="2" y="57"/>
                </a:cxn>
                <a:cxn ang="0">
                  <a:pos x="0" y="51"/>
                </a:cxn>
                <a:cxn ang="0">
                  <a:pos x="0" y="45"/>
                </a:cxn>
                <a:cxn ang="0">
                  <a:pos x="0" y="36"/>
                </a:cxn>
                <a:cxn ang="0">
                  <a:pos x="2" y="26"/>
                </a:cxn>
                <a:cxn ang="0">
                  <a:pos x="4" y="15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17" y="0"/>
                </a:cxn>
                <a:cxn ang="0">
                  <a:pos x="17" y="0"/>
                </a:cxn>
              </a:cxnLst>
              <a:rect l="txL" t="txT" r="txR" b="txB"/>
              <a:pathLst>
                <a:path w="17" h="58">
                  <a:moveTo>
                    <a:pt x="17" y="0"/>
                  </a:moveTo>
                  <a:lnTo>
                    <a:pt x="16" y="5"/>
                  </a:lnTo>
                  <a:lnTo>
                    <a:pt x="16" y="13"/>
                  </a:lnTo>
                  <a:lnTo>
                    <a:pt x="16" y="20"/>
                  </a:lnTo>
                  <a:lnTo>
                    <a:pt x="16" y="26"/>
                  </a:lnTo>
                  <a:lnTo>
                    <a:pt x="14" y="39"/>
                  </a:lnTo>
                  <a:lnTo>
                    <a:pt x="14" y="49"/>
                  </a:lnTo>
                  <a:lnTo>
                    <a:pt x="10" y="55"/>
                  </a:lnTo>
                  <a:lnTo>
                    <a:pt x="8" y="58"/>
                  </a:lnTo>
                  <a:lnTo>
                    <a:pt x="4" y="58"/>
                  </a:lnTo>
                  <a:lnTo>
                    <a:pt x="2" y="57"/>
                  </a:lnTo>
                  <a:lnTo>
                    <a:pt x="0" y="51"/>
                  </a:lnTo>
                  <a:lnTo>
                    <a:pt x="0" y="45"/>
                  </a:lnTo>
                  <a:lnTo>
                    <a:pt x="0" y="36"/>
                  </a:lnTo>
                  <a:lnTo>
                    <a:pt x="2" y="26"/>
                  </a:lnTo>
                  <a:lnTo>
                    <a:pt x="4" y="15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61" name="Freeform 101471"/>
            <p:cNvSpPr/>
            <p:nvPr/>
          </p:nvSpPr>
          <p:spPr>
            <a:xfrm>
              <a:off x="4553" y="3262"/>
              <a:ext cx="21" cy="14"/>
            </a:xfrm>
            <a:custGeom>
              <a:avLst/>
              <a:gdLst>
                <a:gd name="txL" fmla="*/ 0 w 42"/>
                <a:gd name="txT" fmla="*/ 0 h 27"/>
                <a:gd name="txR" fmla="*/ 42 w 42"/>
                <a:gd name="txB" fmla="*/ 27 h 27"/>
              </a:gdLst>
              <a:ahLst/>
              <a:cxnLst>
                <a:cxn ang="0">
                  <a:pos x="42" y="0"/>
                </a:cxn>
                <a:cxn ang="0">
                  <a:pos x="42" y="6"/>
                </a:cxn>
                <a:cxn ang="0">
                  <a:pos x="40" y="14"/>
                </a:cxn>
                <a:cxn ang="0">
                  <a:pos x="33" y="18"/>
                </a:cxn>
                <a:cxn ang="0">
                  <a:pos x="29" y="23"/>
                </a:cxn>
                <a:cxn ang="0">
                  <a:pos x="17" y="25"/>
                </a:cxn>
                <a:cxn ang="0">
                  <a:pos x="10" y="27"/>
                </a:cxn>
                <a:cxn ang="0">
                  <a:pos x="2" y="27"/>
                </a:cxn>
                <a:cxn ang="0">
                  <a:pos x="0" y="27"/>
                </a:cxn>
                <a:cxn ang="0">
                  <a:pos x="0" y="23"/>
                </a:cxn>
                <a:cxn ang="0">
                  <a:pos x="4" y="18"/>
                </a:cxn>
                <a:cxn ang="0">
                  <a:pos x="12" y="14"/>
                </a:cxn>
                <a:cxn ang="0">
                  <a:pos x="21" y="8"/>
                </a:cxn>
                <a:cxn ang="0">
                  <a:pos x="31" y="4"/>
                </a:cxn>
                <a:cxn ang="0">
                  <a:pos x="42" y="0"/>
                </a:cxn>
                <a:cxn ang="0">
                  <a:pos x="42" y="0"/>
                </a:cxn>
              </a:cxnLst>
              <a:rect l="txL" t="txT" r="txR" b="txB"/>
              <a:pathLst>
                <a:path w="42" h="27">
                  <a:moveTo>
                    <a:pt x="42" y="0"/>
                  </a:moveTo>
                  <a:lnTo>
                    <a:pt x="42" y="6"/>
                  </a:lnTo>
                  <a:lnTo>
                    <a:pt x="40" y="14"/>
                  </a:lnTo>
                  <a:lnTo>
                    <a:pt x="33" y="18"/>
                  </a:lnTo>
                  <a:lnTo>
                    <a:pt x="29" y="23"/>
                  </a:lnTo>
                  <a:lnTo>
                    <a:pt x="17" y="25"/>
                  </a:lnTo>
                  <a:lnTo>
                    <a:pt x="10" y="27"/>
                  </a:lnTo>
                  <a:lnTo>
                    <a:pt x="2" y="27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4" y="18"/>
                  </a:lnTo>
                  <a:lnTo>
                    <a:pt x="12" y="14"/>
                  </a:lnTo>
                  <a:lnTo>
                    <a:pt x="21" y="8"/>
                  </a:lnTo>
                  <a:lnTo>
                    <a:pt x="31" y="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62" name="Freeform 101472"/>
            <p:cNvSpPr/>
            <p:nvPr/>
          </p:nvSpPr>
          <p:spPr>
            <a:xfrm>
              <a:off x="4510" y="3262"/>
              <a:ext cx="384" cy="486"/>
            </a:xfrm>
            <a:custGeom>
              <a:avLst/>
              <a:gdLst>
                <a:gd name="txL" fmla="*/ 0 w 768"/>
                <a:gd name="txT" fmla="*/ 0 h 972"/>
                <a:gd name="txR" fmla="*/ 768 w 768"/>
                <a:gd name="txB" fmla="*/ 972 h 972"/>
              </a:gdLst>
              <a:ahLst/>
              <a:cxnLst>
                <a:cxn ang="0">
                  <a:pos x="732" y="18"/>
                </a:cxn>
                <a:cxn ang="0">
                  <a:pos x="749" y="61"/>
                </a:cxn>
                <a:cxn ang="0">
                  <a:pos x="756" y="113"/>
                </a:cxn>
                <a:cxn ang="0">
                  <a:pos x="758" y="168"/>
                </a:cxn>
                <a:cxn ang="0">
                  <a:pos x="762" y="223"/>
                </a:cxn>
                <a:cxn ang="0">
                  <a:pos x="768" y="265"/>
                </a:cxn>
                <a:cxn ang="0">
                  <a:pos x="758" y="291"/>
                </a:cxn>
                <a:cxn ang="0">
                  <a:pos x="745" y="291"/>
                </a:cxn>
                <a:cxn ang="0">
                  <a:pos x="743" y="276"/>
                </a:cxn>
                <a:cxn ang="0">
                  <a:pos x="726" y="297"/>
                </a:cxn>
                <a:cxn ang="0">
                  <a:pos x="722" y="326"/>
                </a:cxn>
                <a:cxn ang="0">
                  <a:pos x="707" y="322"/>
                </a:cxn>
                <a:cxn ang="0">
                  <a:pos x="694" y="272"/>
                </a:cxn>
                <a:cxn ang="0">
                  <a:pos x="665" y="229"/>
                </a:cxn>
                <a:cxn ang="0">
                  <a:pos x="629" y="206"/>
                </a:cxn>
                <a:cxn ang="0">
                  <a:pos x="583" y="206"/>
                </a:cxn>
                <a:cxn ang="0">
                  <a:pos x="540" y="248"/>
                </a:cxn>
                <a:cxn ang="0">
                  <a:pos x="532" y="263"/>
                </a:cxn>
                <a:cxn ang="0">
                  <a:pos x="511" y="278"/>
                </a:cxn>
                <a:cxn ang="0">
                  <a:pos x="483" y="288"/>
                </a:cxn>
                <a:cxn ang="0">
                  <a:pos x="420" y="322"/>
                </a:cxn>
                <a:cxn ang="0">
                  <a:pos x="355" y="390"/>
                </a:cxn>
                <a:cxn ang="0">
                  <a:pos x="317" y="478"/>
                </a:cxn>
                <a:cxn ang="0">
                  <a:pos x="294" y="573"/>
                </a:cxn>
                <a:cxn ang="0">
                  <a:pos x="285" y="673"/>
                </a:cxn>
                <a:cxn ang="0">
                  <a:pos x="277" y="746"/>
                </a:cxn>
                <a:cxn ang="0">
                  <a:pos x="289" y="780"/>
                </a:cxn>
                <a:cxn ang="0">
                  <a:pos x="304" y="810"/>
                </a:cxn>
                <a:cxn ang="0">
                  <a:pos x="285" y="831"/>
                </a:cxn>
                <a:cxn ang="0">
                  <a:pos x="254" y="869"/>
                </a:cxn>
                <a:cxn ang="0">
                  <a:pos x="226" y="892"/>
                </a:cxn>
                <a:cxn ang="0">
                  <a:pos x="192" y="905"/>
                </a:cxn>
                <a:cxn ang="0">
                  <a:pos x="146" y="934"/>
                </a:cxn>
                <a:cxn ang="0">
                  <a:pos x="99" y="959"/>
                </a:cxn>
                <a:cxn ang="0">
                  <a:pos x="53" y="972"/>
                </a:cxn>
                <a:cxn ang="0">
                  <a:pos x="22" y="955"/>
                </a:cxn>
                <a:cxn ang="0">
                  <a:pos x="17" y="898"/>
                </a:cxn>
                <a:cxn ang="0">
                  <a:pos x="15" y="820"/>
                </a:cxn>
                <a:cxn ang="0">
                  <a:pos x="9" y="744"/>
                </a:cxn>
                <a:cxn ang="0">
                  <a:pos x="3" y="664"/>
                </a:cxn>
                <a:cxn ang="0">
                  <a:pos x="0" y="588"/>
                </a:cxn>
                <a:cxn ang="0">
                  <a:pos x="3" y="518"/>
                </a:cxn>
                <a:cxn ang="0">
                  <a:pos x="45" y="481"/>
                </a:cxn>
                <a:cxn ang="0">
                  <a:pos x="99" y="447"/>
                </a:cxn>
                <a:cxn ang="0">
                  <a:pos x="152" y="405"/>
                </a:cxn>
                <a:cxn ang="0">
                  <a:pos x="203" y="358"/>
                </a:cxn>
                <a:cxn ang="0">
                  <a:pos x="258" y="316"/>
                </a:cxn>
                <a:cxn ang="0">
                  <a:pos x="311" y="282"/>
                </a:cxn>
                <a:cxn ang="0">
                  <a:pos x="351" y="250"/>
                </a:cxn>
                <a:cxn ang="0">
                  <a:pos x="389" y="210"/>
                </a:cxn>
                <a:cxn ang="0">
                  <a:pos x="429" y="175"/>
                </a:cxn>
                <a:cxn ang="0">
                  <a:pos x="467" y="149"/>
                </a:cxn>
                <a:cxn ang="0">
                  <a:pos x="509" y="147"/>
                </a:cxn>
                <a:cxn ang="0">
                  <a:pos x="543" y="116"/>
                </a:cxn>
                <a:cxn ang="0">
                  <a:pos x="583" y="86"/>
                </a:cxn>
                <a:cxn ang="0">
                  <a:pos x="620" y="56"/>
                </a:cxn>
                <a:cxn ang="0">
                  <a:pos x="658" y="27"/>
                </a:cxn>
                <a:cxn ang="0">
                  <a:pos x="696" y="4"/>
                </a:cxn>
              </a:cxnLst>
              <a:rect l="txL" t="txT" r="txR" b="txB"/>
              <a:pathLst>
                <a:path w="768" h="972">
                  <a:moveTo>
                    <a:pt x="709" y="0"/>
                  </a:moveTo>
                  <a:lnTo>
                    <a:pt x="720" y="8"/>
                  </a:lnTo>
                  <a:lnTo>
                    <a:pt x="732" y="18"/>
                  </a:lnTo>
                  <a:lnTo>
                    <a:pt x="737" y="31"/>
                  </a:lnTo>
                  <a:lnTo>
                    <a:pt x="745" y="46"/>
                  </a:lnTo>
                  <a:lnTo>
                    <a:pt x="749" y="61"/>
                  </a:lnTo>
                  <a:lnTo>
                    <a:pt x="753" y="76"/>
                  </a:lnTo>
                  <a:lnTo>
                    <a:pt x="755" y="94"/>
                  </a:lnTo>
                  <a:lnTo>
                    <a:pt x="756" y="113"/>
                  </a:lnTo>
                  <a:lnTo>
                    <a:pt x="756" y="130"/>
                  </a:lnTo>
                  <a:lnTo>
                    <a:pt x="758" y="149"/>
                  </a:lnTo>
                  <a:lnTo>
                    <a:pt x="758" y="168"/>
                  </a:lnTo>
                  <a:lnTo>
                    <a:pt x="758" y="189"/>
                  </a:lnTo>
                  <a:lnTo>
                    <a:pt x="758" y="206"/>
                  </a:lnTo>
                  <a:lnTo>
                    <a:pt x="762" y="223"/>
                  </a:lnTo>
                  <a:lnTo>
                    <a:pt x="762" y="240"/>
                  </a:lnTo>
                  <a:lnTo>
                    <a:pt x="768" y="257"/>
                  </a:lnTo>
                  <a:lnTo>
                    <a:pt x="768" y="265"/>
                  </a:lnTo>
                  <a:lnTo>
                    <a:pt x="766" y="276"/>
                  </a:lnTo>
                  <a:lnTo>
                    <a:pt x="762" y="284"/>
                  </a:lnTo>
                  <a:lnTo>
                    <a:pt x="758" y="291"/>
                  </a:lnTo>
                  <a:lnTo>
                    <a:pt x="753" y="295"/>
                  </a:lnTo>
                  <a:lnTo>
                    <a:pt x="749" y="295"/>
                  </a:lnTo>
                  <a:lnTo>
                    <a:pt x="745" y="291"/>
                  </a:lnTo>
                  <a:lnTo>
                    <a:pt x="745" y="288"/>
                  </a:lnTo>
                  <a:lnTo>
                    <a:pt x="743" y="282"/>
                  </a:lnTo>
                  <a:lnTo>
                    <a:pt x="743" y="276"/>
                  </a:lnTo>
                  <a:lnTo>
                    <a:pt x="734" y="282"/>
                  </a:lnTo>
                  <a:lnTo>
                    <a:pt x="730" y="289"/>
                  </a:lnTo>
                  <a:lnTo>
                    <a:pt x="726" y="297"/>
                  </a:lnTo>
                  <a:lnTo>
                    <a:pt x="726" y="307"/>
                  </a:lnTo>
                  <a:lnTo>
                    <a:pt x="722" y="316"/>
                  </a:lnTo>
                  <a:lnTo>
                    <a:pt x="722" y="326"/>
                  </a:lnTo>
                  <a:lnTo>
                    <a:pt x="716" y="333"/>
                  </a:lnTo>
                  <a:lnTo>
                    <a:pt x="709" y="341"/>
                  </a:lnTo>
                  <a:lnTo>
                    <a:pt x="707" y="322"/>
                  </a:lnTo>
                  <a:lnTo>
                    <a:pt x="705" y="307"/>
                  </a:lnTo>
                  <a:lnTo>
                    <a:pt x="699" y="288"/>
                  </a:lnTo>
                  <a:lnTo>
                    <a:pt x="694" y="272"/>
                  </a:lnTo>
                  <a:lnTo>
                    <a:pt x="684" y="255"/>
                  </a:lnTo>
                  <a:lnTo>
                    <a:pt x="677" y="242"/>
                  </a:lnTo>
                  <a:lnTo>
                    <a:pt x="665" y="229"/>
                  </a:lnTo>
                  <a:lnTo>
                    <a:pt x="656" y="219"/>
                  </a:lnTo>
                  <a:lnTo>
                    <a:pt x="642" y="210"/>
                  </a:lnTo>
                  <a:lnTo>
                    <a:pt x="629" y="206"/>
                  </a:lnTo>
                  <a:lnTo>
                    <a:pt x="614" y="202"/>
                  </a:lnTo>
                  <a:lnTo>
                    <a:pt x="600" y="202"/>
                  </a:lnTo>
                  <a:lnTo>
                    <a:pt x="583" y="206"/>
                  </a:lnTo>
                  <a:lnTo>
                    <a:pt x="570" y="215"/>
                  </a:lnTo>
                  <a:lnTo>
                    <a:pt x="555" y="229"/>
                  </a:lnTo>
                  <a:lnTo>
                    <a:pt x="540" y="248"/>
                  </a:lnTo>
                  <a:lnTo>
                    <a:pt x="538" y="253"/>
                  </a:lnTo>
                  <a:lnTo>
                    <a:pt x="536" y="259"/>
                  </a:lnTo>
                  <a:lnTo>
                    <a:pt x="532" y="263"/>
                  </a:lnTo>
                  <a:lnTo>
                    <a:pt x="530" y="269"/>
                  </a:lnTo>
                  <a:lnTo>
                    <a:pt x="521" y="274"/>
                  </a:lnTo>
                  <a:lnTo>
                    <a:pt x="511" y="278"/>
                  </a:lnTo>
                  <a:lnTo>
                    <a:pt x="500" y="278"/>
                  </a:lnTo>
                  <a:lnTo>
                    <a:pt x="490" y="282"/>
                  </a:lnTo>
                  <a:lnTo>
                    <a:pt x="483" y="288"/>
                  </a:lnTo>
                  <a:lnTo>
                    <a:pt x="479" y="295"/>
                  </a:lnTo>
                  <a:lnTo>
                    <a:pt x="446" y="307"/>
                  </a:lnTo>
                  <a:lnTo>
                    <a:pt x="420" y="322"/>
                  </a:lnTo>
                  <a:lnTo>
                    <a:pt x="393" y="341"/>
                  </a:lnTo>
                  <a:lnTo>
                    <a:pt x="374" y="365"/>
                  </a:lnTo>
                  <a:lnTo>
                    <a:pt x="355" y="390"/>
                  </a:lnTo>
                  <a:lnTo>
                    <a:pt x="340" y="417"/>
                  </a:lnTo>
                  <a:lnTo>
                    <a:pt x="327" y="445"/>
                  </a:lnTo>
                  <a:lnTo>
                    <a:pt x="317" y="478"/>
                  </a:lnTo>
                  <a:lnTo>
                    <a:pt x="308" y="508"/>
                  </a:lnTo>
                  <a:lnTo>
                    <a:pt x="300" y="542"/>
                  </a:lnTo>
                  <a:lnTo>
                    <a:pt x="294" y="573"/>
                  </a:lnTo>
                  <a:lnTo>
                    <a:pt x="291" y="609"/>
                  </a:lnTo>
                  <a:lnTo>
                    <a:pt x="287" y="641"/>
                  </a:lnTo>
                  <a:lnTo>
                    <a:pt x="285" y="673"/>
                  </a:lnTo>
                  <a:lnTo>
                    <a:pt x="281" y="704"/>
                  </a:lnTo>
                  <a:lnTo>
                    <a:pt x="281" y="734"/>
                  </a:lnTo>
                  <a:lnTo>
                    <a:pt x="277" y="746"/>
                  </a:lnTo>
                  <a:lnTo>
                    <a:pt x="281" y="757"/>
                  </a:lnTo>
                  <a:lnTo>
                    <a:pt x="285" y="769"/>
                  </a:lnTo>
                  <a:lnTo>
                    <a:pt x="289" y="780"/>
                  </a:lnTo>
                  <a:lnTo>
                    <a:pt x="294" y="788"/>
                  </a:lnTo>
                  <a:lnTo>
                    <a:pt x="300" y="799"/>
                  </a:lnTo>
                  <a:lnTo>
                    <a:pt x="304" y="810"/>
                  </a:lnTo>
                  <a:lnTo>
                    <a:pt x="306" y="824"/>
                  </a:lnTo>
                  <a:lnTo>
                    <a:pt x="294" y="824"/>
                  </a:lnTo>
                  <a:lnTo>
                    <a:pt x="285" y="831"/>
                  </a:lnTo>
                  <a:lnTo>
                    <a:pt x="275" y="843"/>
                  </a:lnTo>
                  <a:lnTo>
                    <a:pt x="266" y="856"/>
                  </a:lnTo>
                  <a:lnTo>
                    <a:pt x="254" y="869"/>
                  </a:lnTo>
                  <a:lnTo>
                    <a:pt x="241" y="883"/>
                  </a:lnTo>
                  <a:lnTo>
                    <a:pt x="234" y="886"/>
                  </a:lnTo>
                  <a:lnTo>
                    <a:pt x="226" y="892"/>
                  </a:lnTo>
                  <a:lnTo>
                    <a:pt x="215" y="894"/>
                  </a:lnTo>
                  <a:lnTo>
                    <a:pt x="205" y="898"/>
                  </a:lnTo>
                  <a:lnTo>
                    <a:pt x="192" y="905"/>
                  </a:lnTo>
                  <a:lnTo>
                    <a:pt x="178" y="915"/>
                  </a:lnTo>
                  <a:lnTo>
                    <a:pt x="161" y="923"/>
                  </a:lnTo>
                  <a:lnTo>
                    <a:pt x="146" y="934"/>
                  </a:lnTo>
                  <a:lnTo>
                    <a:pt x="129" y="943"/>
                  </a:lnTo>
                  <a:lnTo>
                    <a:pt x="114" y="953"/>
                  </a:lnTo>
                  <a:lnTo>
                    <a:pt x="99" y="959"/>
                  </a:lnTo>
                  <a:lnTo>
                    <a:pt x="83" y="968"/>
                  </a:lnTo>
                  <a:lnTo>
                    <a:pt x="66" y="970"/>
                  </a:lnTo>
                  <a:lnTo>
                    <a:pt x="53" y="972"/>
                  </a:lnTo>
                  <a:lnTo>
                    <a:pt x="40" y="968"/>
                  </a:lnTo>
                  <a:lnTo>
                    <a:pt x="30" y="964"/>
                  </a:lnTo>
                  <a:lnTo>
                    <a:pt x="22" y="955"/>
                  </a:lnTo>
                  <a:lnTo>
                    <a:pt x="17" y="942"/>
                  </a:lnTo>
                  <a:lnTo>
                    <a:pt x="15" y="921"/>
                  </a:lnTo>
                  <a:lnTo>
                    <a:pt x="17" y="898"/>
                  </a:lnTo>
                  <a:lnTo>
                    <a:pt x="17" y="871"/>
                  </a:lnTo>
                  <a:lnTo>
                    <a:pt x="17" y="846"/>
                  </a:lnTo>
                  <a:lnTo>
                    <a:pt x="15" y="820"/>
                  </a:lnTo>
                  <a:lnTo>
                    <a:pt x="13" y="795"/>
                  </a:lnTo>
                  <a:lnTo>
                    <a:pt x="11" y="769"/>
                  </a:lnTo>
                  <a:lnTo>
                    <a:pt x="9" y="744"/>
                  </a:lnTo>
                  <a:lnTo>
                    <a:pt x="7" y="717"/>
                  </a:lnTo>
                  <a:lnTo>
                    <a:pt x="5" y="691"/>
                  </a:lnTo>
                  <a:lnTo>
                    <a:pt x="3" y="664"/>
                  </a:lnTo>
                  <a:lnTo>
                    <a:pt x="2" y="639"/>
                  </a:lnTo>
                  <a:lnTo>
                    <a:pt x="0" y="613"/>
                  </a:lnTo>
                  <a:lnTo>
                    <a:pt x="0" y="588"/>
                  </a:lnTo>
                  <a:lnTo>
                    <a:pt x="0" y="565"/>
                  </a:lnTo>
                  <a:lnTo>
                    <a:pt x="2" y="540"/>
                  </a:lnTo>
                  <a:lnTo>
                    <a:pt x="3" y="518"/>
                  </a:lnTo>
                  <a:lnTo>
                    <a:pt x="9" y="497"/>
                  </a:lnTo>
                  <a:lnTo>
                    <a:pt x="26" y="489"/>
                  </a:lnTo>
                  <a:lnTo>
                    <a:pt x="45" y="481"/>
                  </a:lnTo>
                  <a:lnTo>
                    <a:pt x="64" y="470"/>
                  </a:lnTo>
                  <a:lnTo>
                    <a:pt x="83" y="461"/>
                  </a:lnTo>
                  <a:lnTo>
                    <a:pt x="99" y="447"/>
                  </a:lnTo>
                  <a:lnTo>
                    <a:pt x="116" y="434"/>
                  </a:lnTo>
                  <a:lnTo>
                    <a:pt x="133" y="419"/>
                  </a:lnTo>
                  <a:lnTo>
                    <a:pt x="152" y="405"/>
                  </a:lnTo>
                  <a:lnTo>
                    <a:pt x="169" y="390"/>
                  </a:lnTo>
                  <a:lnTo>
                    <a:pt x="186" y="375"/>
                  </a:lnTo>
                  <a:lnTo>
                    <a:pt x="203" y="358"/>
                  </a:lnTo>
                  <a:lnTo>
                    <a:pt x="222" y="345"/>
                  </a:lnTo>
                  <a:lnTo>
                    <a:pt x="239" y="327"/>
                  </a:lnTo>
                  <a:lnTo>
                    <a:pt x="258" y="316"/>
                  </a:lnTo>
                  <a:lnTo>
                    <a:pt x="279" y="303"/>
                  </a:lnTo>
                  <a:lnTo>
                    <a:pt x="300" y="291"/>
                  </a:lnTo>
                  <a:lnTo>
                    <a:pt x="311" y="282"/>
                  </a:lnTo>
                  <a:lnTo>
                    <a:pt x="325" y="272"/>
                  </a:lnTo>
                  <a:lnTo>
                    <a:pt x="338" y="259"/>
                  </a:lnTo>
                  <a:lnTo>
                    <a:pt x="351" y="250"/>
                  </a:lnTo>
                  <a:lnTo>
                    <a:pt x="363" y="236"/>
                  </a:lnTo>
                  <a:lnTo>
                    <a:pt x="378" y="223"/>
                  </a:lnTo>
                  <a:lnTo>
                    <a:pt x="389" y="210"/>
                  </a:lnTo>
                  <a:lnTo>
                    <a:pt x="405" y="198"/>
                  </a:lnTo>
                  <a:lnTo>
                    <a:pt x="416" y="185"/>
                  </a:lnTo>
                  <a:lnTo>
                    <a:pt x="429" y="175"/>
                  </a:lnTo>
                  <a:lnTo>
                    <a:pt x="443" y="164"/>
                  </a:lnTo>
                  <a:lnTo>
                    <a:pt x="456" y="156"/>
                  </a:lnTo>
                  <a:lnTo>
                    <a:pt x="467" y="149"/>
                  </a:lnTo>
                  <a:lnTo>
                    <a:pt x="483" y="147"/>
                  </a:lnTo>
                  <a:lnTo>
                    <a:pt x="494" y="143"/>
                  </a:lnTo>
                  <a:lnTo>
                    <a:pt x="509" y="147"/>
                  </a:lnTo>
                  <a:lnTo>
                    <a:pt x="521" y="135"/>
                  </a:lnTo>
                  <a:lnTo>
                    <a:pt x="532" y="126"/>
                  </a:lnTo>
                  <a:lnTo>
                    <a:pt x="543" y="116"/>
                  </a:lnTo>
                  <a:lnTo>
                    <a:pt x="557" y="107"/>
                  </a:lnTo>
                  <a:lnTo>
                    <a:pt x="570" y="97"/>
                  </a:lnTo>
                  <a:lnTo>
                    <a:pt x="583" y="86"/>
                  </a:lnTo>
                  <a:lnTo>
                    <a:pt x="595" y="76"/>
                  </a:lnTo>
                  <a:lnTo>
                    <a:pt x="608" y="67"/>
                  </a:lnTo>
                  <a:lnTo>
                    <a:pt x="620" y="56"/>
                  </a:lnTo>
                  <a:lnTo>
                    <a:pt x="633" y="46"/>
                  </a:lnTo>
                  <a:lnTo>
                    <a:pt x="644" y="37"/>
                  </a:lnTo>
                  <a:lnTo>
                    <a:pt x="658" y="27"/>
                  </a:lnTo>
                  <a:lnTo>
                    <a:pt x="669" y="19"/>
                  </a:lnTo>
                  <a:lnTo>
                    <a:pt x="682" y="12"/>
                  </a:lnTo>
                  <a:lnTo>
                    <a:pt x="696" y="4"/>
                  </a:lnTo>
                  <a:lnTo>
                    <a:pt x="709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63" name="Freeform 101473"/>
            <p:cNvSpPr/>
            <p:nvPr/>
          </p:nvSpPr>
          <p:spPr>
            <a:xfrm>
              <a:off x="3856" y="3280"/>
              <a:ext cx="21" cy="45"/>
            </a:xfrm>
            <a:custGeom>
              <a:avLst/>
              <a:gdLst>
                <a:gd name="txL" fmla="*/ 0 w 41"/>
                <a:gd name="txT" fmla="*/ 0 h 89"/>
                <a:gd name="txR" fmla="*/ 41 w 41"/>
                <a:gd name="txB" fmla="*/ 89 h 89"/>
              </a:gdLst>
              <a:ahLst/>
              <a:cxnLst>
                <a:cxn ang="0">
                  <a:pos x="41" y="0"/>
                </a:cxn>
                <a:cxn ang="0">
                  <a:pos x="39" y="3"/>
                </a:cxn>
                <a:cxn ang="0">
                  <a:pos x="39" y="11"/>
                </a:cxn>
                <a:cxn ang="0">
                  <a:pos x="38" y="19"/>
                </a:cxn>
                <a:cxn ang="0">
                  <a:pos x="36" y="26"/>
                </a:cxn>
                <a:cxn ang="0">
                  <a:pos x="34" y="36"/>
                </a:cxn>
                <a:cxn ang="0">
                  <a:pos x="32" y="43"/>
                </a:cxn>
                <a:cxn ang="0">
                  <a:pos x="28" y="53"/>
                </a:cxn>
                <a:cxn ang="0">
                  <a:pos x="26" y="60"/>
                </a:cxn>
                <a:cxn ang="0">
                  <a:pos x="22" y="70"/>
                </a:cxn>
                <a:cxn ang="0">
                  <a:pos x="19" y="79"/>
                </a:cxn>
                <a:cxn ang="0">
                  <a:pos x="15" y="85"/>
                </a:cxn>
                <a:cxn ang="0">
                  <a:pos x="9" y="89"/>
                </a:cxn>
                <a:cxn ang="0">
                  <a:pos x="5" y="89"/>
                </a:cxn>
                <a:cxn ang="0">
                  <a:pos x="1" y="81"/>
                </a:cxn>
                <a:cxn ang="0">
                  <a:pos x="0" y="74"/>
                </a:cxn>
                <a:cxn ang="0">
                  <a:pos x="0" y="66"/>
                </a:cxn>
                <a:cxn ang="0">
                  <a:pos x="0" y="55"/>
                </a:cxn>
                <a:cxn ang="0">
                  <a:pos x="3" y="43"/>
                </a:cxn>
                <a:cxn ang="0">
                  <a:pos x="5" y="36"/>
                </a:cxn>
                <a:cxn ang="0">
                  <a:pos x="11" y="30"/>
                </a:cxn>
                <a:cxn ang="0">
                  <a:pos x="17" y="22"/>
                </a:cxn>
                <a:cxn ang="0">
                  <a:pos x="22" y="19"/>
                </a:cxn>
                <a:cxn ang="0">
                  <a:pos x="34" y="7"/>
                </a:cxn>
                <a:cxn ang="0">
                  <a:pos x="41" y="0"/>
                </a:cxn>
                <a:cxn ang="0">
                  <a:pos x="41" y="0"/>
                </a:cxn>
              </a:cxnLst>
              <a:rect l="txL" t="txT" r="txR" b="txB"/>
              <a:pathLst>
                <a:path w="41" h="89">
                  <a:moveTo>
                    <a:pt x="41" y="0"/>
                  </a:moveTo>
                  <a:lnTo>
                    <a:pt x="39" y="3"/>
                  </a:lnTo>
                  <a:lnTo>
                    <a:pt x="39" y="11"/>
                  </a:lnTo>
                  <a:lnTo>
                    <a:pt x="38" y="19"/>
                  </a:lnTo>
                  <a:lnTo>
                    <a:pt x="36" y="26"/>
                  </a:lnTo>
                  <a:lnTo>
                    <a:pt x="34" y="36"/>
                  </a:lnTo>
                  <a:lnTo>
                    <a:pt x="32" y="43"/>
                  </a:lnTo>
                  <a:lnTo>
                    <a:pt x="28" y="53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19" y="79"/>
                  </a:lnTo>
                  <a:lnTo>
                    <a:pt x="15" y="85"/>
                  </a:lnTo>
                  <a:lnTo>
                    <a:pt x="9" y="89"/>
                  </a:lnTo>
                  <a:lnTo>
                    <a:pt x="5" y="89"/>
                  </a:lnTo>
                  <a:lnTo>
                    <a:pt x="1" y="81"/>
                  </a:lnTo>
                  <a:lnTo>
                    <a:pt x="0" y="74"/>
                  </a:lnTo>
                  <a:lnTo>
                    <a:pt x="0" y="66"/>
                  </a:lnTo>
                  <a:lnTo>
                    <a:pt x="0" y="55"/>
                  </a:lnTo>
                  <a:lnTo>
                    <a:pt x="3" y="43"/>
                  </a:lnTo>
                  <a:lnTo>
                    <a:pt x="5" y="36"/>
                  </a:lnTo>
                  <a:lnTo>
                    <a:pt x="11" y="30"/>
                  </a:lnTo>
                  <a:lnTo>
                    <a:pt x="17" y="22"/>
                  </a:lnTo>
                  <a:lnTo>
                    <a:pt x="22" y="19"/>
                  </a:lnTo>
                  <a:lnTo>
                    <a:pt x="34" y="7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64" name="Freeform 101474"/>
            <p:cNvSpPr/>
            <p:nvPr/>
          </p:nvSpPr>
          <p:spPr>
            <a:xfrm>
              <a:off x="4570" y="3280"/>
              <a:ext cx="36" cy="24"/>
            </a:xfrm>
            <a:custGeom>
              <a:avLst/>
              <a:gdLst>
                <a:gd name="txL" fmla="*/ 0 w 73"/>
                <a:gd name="txT" fmla="*/ 0 h 47"/>
                <a:gd name="txR" fmla="*/ 73 w 73"/>
                <a:gd name="txB" fmla="*/ 47 h 47"/>
              </a:gdLst>
              <a:ahLst/>
              <a:cxnLst>
                <a:cxn ang="0">
                  <a:pos x="63" y="0"/>
                </a:cxn>
                <a:cxn ang="0">
                  <a:pos x="69" y="0"/>
                </a:cxn>
                <a:cxn ang="0">
                  <a:pos x="73" y="0"/>
                </a:cxn>
                <a:cxn ang="0">
                  <a:pos x="61" y="11"/>
                </a:cxn>
                <a:cxn ang="0">
                  <a:pos x="50" y="20"/>
                </a:cxn>
                <a:cxn ang="0">
                  <a:pos x="37" y="28"/>
                </a:cxn>
                <a:cxn ang="0">
                  <a:pos x="25" y="36"/>
                </a:cxn>
                <a:cxn ang="0">
                  <a:pos x="14" y="41"/>
                </a:cxn>
                <a:cxn ang="0">
                  <a:pos x="0" y="47"/>
                </a:cxn>
                <a:cxn ang="0">
                  <a:pos x="8" y="38"/>
                </a:cxn>
                <a:cxn ang="0">
                  <a:pos x="16" y="30"/>
                </a:cxn>
                <a:cxn ang="0">
                  <a:pos x="23" y="20"/>
                </a:cxn>
                <a:cxn ang="0">
                  <a:pos x="31" y="15"/>
                </a:cxn>
                <a:cxn ang="0">
                  <a:pos x="37" y="9"/>
                </a:cxn>
                <a:cxn ang="0">
                  <a:pos x="46" y="3"/>
                </a:cxn>
                <a:cxn ang="0">
                  <a:pos x="54" y="0"/>
                </a:cxn>
                <a:cxn ang="0">
                  <a:pos x="63" y="0"/>
                </a:cxn>
                <a:cxn ang="0">
                  <a:pos x="63" y="0"/>
                </a:cxn>
              </a:cxnLst>
              <a:rect l="txL" t="txT" r="txR" b="txB"/>
              <a:pathLst>
                <a:path w="73" h="47">
                  <a:moveTo>
                    <a:pt x="63" y="0"/>
                  </a:moveTo>
                  <a:lnTo>
                    <a:pt x="69" y="0"/>
                  </a:lnTo>
                  <a:lnTo>
                    <a:pt x="73" y="0"/>
                  </a:lnTo>
                  <a:lnTo>
                    <a:pt x="61" y="11"/>
                  </a:lnTo>
                  <a:lnTo>
                    <a:pt x="50" y="20"/>
                  </a:lnTo>
                  <a:lnTo>
                    <a:pt x="37" y="28"/>
                  </a:lnTo>
                  <a:lnTo>
                    <a:pt x="25" y="36"/>
                  </a:lnTo>
                  <a:lnTo>
                    <a:pt x="14" y="41"/>
                  </a:lnTo>
                  <a:lnTo>
                    <a:pt x="0" y="47"/>
                  </a:lnTo>
                  <a:lnTo>
                    <a:pt x="8" y="38"/>
                  </a:lnTo>
                  <a:lnTo>
                    <a:pt x="16" y="30"/>
                  </a:lnTo>
                  <a:lnTo>
                    <a:pt x="23" y="20"/>
                  </a:lnTo>
                  <a:lnTo>
                    <a:pt x="31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65" name="Freeform 101475"/>
            <p:cNvSpPr/>
            <p:nvPr/>
          </p:nvSpPr>
          <p:spPr>
            <a:xfrm>
              <a:off x="4604" y="3290"/>
              <a:ext cx="38" cy="32"/>
            </a:xfrm>
            <a:custGeom>
              <a:avLst/>
              <a:gdLst>
                <a:gd name="txL" fmla="*/ 0 w 76"/>
                <a:gd name="txT" fmla="*/ 0 h 64"/>
                <a:gd name="txR" fmla="*/ 76 w 76"/>
                <a:gd name="txB" fmla="*/ 64 h 64"/>
              </a:gdLst>
              <a:ahLst/>
              <a:cxnLst>
                <a:cxn ang="0">
                  <a:pos x="38" y="0"/>
                </a:cxn>
                <a:cxn ang="0">
                  <a:pos x="53" y="1"/>
                </a:cxn>
                <a:cxn ang="0">
                  <a:pos x="63" y="7"/>
                </a:cxn>
                <a:cxn ang="0">
                  <a:pos x="72" y="11"/>
                </a:cxn>
                <a:cxn ang="0">
                  <a:pos x="76" y="15"/>
                </a:cxn>
                <a:cxn ang="0">
                  <a:pos x="76" y="22"/>
                </a:cxn>
                <a:cxn ang="0">
                  <a:pos x="68" y="32"/>
                </a:cxn>
                <a:cxn ang="0">
                  <a:pos x="61" y="36"/>
                </a:cxn>
                <a:cxn ang="0">
                  <a:pos x="53" y="40"/>
                </a:cxn>
                <a:cxn ang="0">
                  <a:pos x="44" y="43"/>
                </a:cxn>
                <a:cxn ang="0">
                  <a:pos x="34" y="47"/>
                </a:cxn>
                <a:cxn ang="0">
                  <a:pos x="23" y="51"/>
                </a:cxn>
                <a:cxn ang="0">
                  <a:pos x="15" y="57"/>
                </a:cxn>
                <a:cxn ang="0">
                  <a:pos x="6" y="60"/>
                </a:cxn>
                <a:cxn ang="0">
                  <a:pos x="0" y="64"/>
                </a:cxn>
                <a:cxn ang="0">
                  <a:pos x="0" y="51"/>
                </a:cxn>
                <a:cxn ang="0">
                  <a:pos x="6" y="43"/>
                </a:cxn>
                <a:cxn ang="0">
                  <a:pos x="11" y="34"/>
                </a:cxn>
                <a:cxn ang="0">
                  <a:pos x="23" y="28"/>
                </a:cxn>
                <a:cxn ang="0">
                  <a:pos x="27" y="20"/>
                </a:cxn>
                <a:cxn ang="0">
                  <a:pos x="32" y="15"/>
                </a:cxn>
                <a:cxn ang="0">
                  <a:pos x="36" y="7"/>
                </a:cxn>
                <a:cxn ang="0">
                  <a:pos x="38" y="0"/>
                </a:cxn>
                <a:cxn ang="0">
                  <a:pos x="38" y="0"/>
                </a:cxn>
              </a:cxnLst>
              <a:rect l="txL" t="txT" r="txR" b="txB"/>
              <a:pathLst>
                <a:path w="76" h="64">
                  <a:moveTo>
                    <a:pt x="38" y="0"/>
                  </a:moveTo>
                  <a:lnTo>
                    <a:pt x="53" y="1"/>
                  </a:lnTo>
                  <a:lnTo>
                    <a:pt x="63" y="7"/>
                  </a:lnTo>
                  <a:lnTo>
                    <a:pt x="72" y="11"/>
                  </a:lnTo>
                  <a:lnTo>
                    <a:pt x="76" y="15"/>
                  </a:lnTo>
                  <a:lnTo>
                    <a:pt x="76" y="22"/>
                  </a:lnTo>
                  <a:lnTo>
                    <a:pt x="68" y="32"/>
                  </a:lnTo>
                  <a:lnTo>
                    <a:pt x="61" y="36"/>
                  </a:lnTo>
                  <a:lnTo>
                    <a:pt x="53" y="40"/>
                  </a:lnTo>
                  <a:lnTo>
                    <a:pt x="44" y="43"/>
                  </a:lnTo>
                  <a:lnTo>
                    <a:pt x="34" y="47"/>
                  </a:lnTo>
                  <a:lnTo>
                    <a:pt x="23" y="51"/>
                  </a:lnTo>
                  <a:lnTo>
                    <a:pt x="15" y="57"/>
                  </a:lnTo>
                  <a:lnTo>
                    <a:pt x="6" y="60"/>
                  </a:lnTo>
                  <a:lnTo>
                    <a:pt x="0" y="64"/>
                  </a:lnTo>
                  <a:lnTo>
                    <a:pt x="0" y="51"/>
                  </a:lnTo>
                  <a:lnTo>
                    <a:pt x="6" y="43"/>
                  </a:lnTo>
                  <a:lnTo>
                    <a:pt x="11" y="34"/>
                  </a:lnTo>
                  <a:lnTo>
                    <a:pt x="23" y="28"/>
                  </a:lnTo>
                  <a:lnTo>
                    <a:pt x="27" y="20"/>
                  </a:lnTo>
                  <a:lnTo>
                    <a:pt x="32" y="15"/>
                  </a:lnTo>
                  <a:lnTo>
                    <a:pt x="36" y="7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66" name="Freeform 101476"/>
            <p:cNvSpPr/>
            <p:nvPr/>
          </p:nvSpPr>
          <p:spPr>
            <a:xfrm>
              <a:off x="3957" y="3295"/>
              <a:ext cx="15" cy="61"/>
            </a:xfrm>
            <a:custGeom>
              <a:avLst/>
              <a:gdLst>
                <a:gd name="txL" fmla="*/ 0 w 31"/>
                <a:gd name="txT" fmla="*/ 0 h 124"/>
                <a:gd name="txR" fmla="*/ 31 w 31"/>
                <a:gd name="txB" fmla="*/ 124 h 124"/>
              </a:gdLst>
              <a:ahLst/>
              <a:cxnLst>
                <a:cxn ang="0">
                  <a:pos x="21" y="0"/>
                </a:cxn>
                <a:cxn ang="0">
                  <a:pos x="21" y="8"/>
                </a:cxn>
                <a:cxn ang="0">
                  <a:pos x="21" y="15"/>
                </a:cxn>
                <a:cxn ang="0">
                  <a:pos x="23" y="25"/>
                </a:cxn>
                <a:cxn ang="0">
                  <a:pos x="23" y="34"/>
                </a:cxn>
                <a:cxn ang="0">
                  <a:pos x="23" y="44"/>
                </a:cxn>
                <a:cxn ang="0">
                  <a:pos x="25" y="55"/>
                </a:cxn>
                <a:cxn ang="0">
                  <a:pos x="25" y="65"/>
                </a:cxn>
                <a:cxn ang="0">
                  <a:pos x="27" y="74"/>
                </a:cxn>
                <a:cxn ang="0">
                  <a:pos x="27" y="88"/>
                </a:cxn>
                <a:cxn ang="0">
                  <a:pos x="29" y="99"/>
                </a:cxn>
                <a:cxn ang="0">
                  <a:pos x="29" y="110"/>
                </a:cxn>
                <a:cxn ang="0">
                  <a:pos x="31" y="124"/>
                </a:cxn>
                <a:cxn ang="0">
                  <a:pos x="21" y="118"/>
                </a:cxn>
                <a:cxn ang="0">
                  <a:pos x="13" y="116"/>
                </a:cxn>
                <a:cxn ang="0">
                  <a:pos x="10" y="110"/>
                </a:cxn>
                <a:cxn ang="0">
                  <a:pos x="8" y="107"/>
                </a:cxn>
                <a:cxn ang="0">
                  <a:pos x="0" y="93"/>
                </a:cxn>
                <a:cxn ang="0">
                  <a:pos x="0" y="82"/>
                </a:cxn>
                <a:cxn ang="0">
                  <a:pos x="0" y="67"/>
                </a:cxn>
                <a:cxn ang="0">
                  <a:pos x="4" y="53"/>
                </a:cxn>
                <a:cxn ang="0">
                  <a:pos x="10" y="38"/>
                </a:cxn>
                <a:cxn ang="0">
                  <a:pos x="13" y="25"/>
                </a:cxn>
                <a:cxn ang="0">
                  <a:pos x="17" y="11"/>
                </a:cxn>
                <a:cxn ang="0">
                  <a:pos x="21" y="0"/>
                </a:cxn>
                <a:cxn ang="0">
                  <a:pos x="21" y="0"/>
                </a:cxn>
              </a:cxnLst>
              <a:rect l="txL" t="txT" r="txR" b="txB"/>
              <a:pathLst>
                <a:path w="31" h="124">
                  <a:moveTo>
                    <a:pt x="21" y="0"/>
                  </a:moveTo>
                  <a:lnTo>
                    <a:pt x="21" y="8"/>
                  </a:lnTo>
                  <a:lnTo>
                    <a:pt x="21" y="15"/>
                  </a:lnTo>
                  <a:lnTo>
                    <a:pt x="23" y="25"/>
                  </a:lnTo>
                  <a:lnTo>
                    <a:pt x="23" y="34"/>
                  </a:lnTo>
                  <a:lnTo>
                    <a:pt x="23" y="44"/>
                  </a:lnTo>
                  <a:lnTo>
                    <a:pt x="25" y="55"/>
                  </a:lnTo>
                  <a:lnTo>
                    <a:pt x="25" y="65"/>
                  </a:lnTo>
                  <a:lnTo>
                    <a:pt x="27" y="74"/>
                  </a:lnTo>
                  <a:lnTo>
                    <a:pt x="27" y="88"/>
                  </a:lnTo>
                  <a:lnTo>
                    <a:pt x="29" y="99"/>
                  </a:lnTo>
                  <a:lnTo>
                    <a:pt x="29" y="110"/>
                  </a:lnTo>
                  <a:lnTo>
                    <a:pt x="31" y="124"/>
                  </a:lnTo>
                  <a:lnTo>
                    <a:pt x="21" y="118"/>
                  </a:lnTo>
                  <a:lnTo>
                    <a:pt x="13" y="116"/>
                  </a:lnTo>
                  <a:lnTo>
                    <a:pt x="10" y="110"/>
                  </a:lnTo>
                  <a:lnTo>
                    <a:pt x="8" y="107"/>
                  </a:lnTo>
                  <a:lnTo>
                    <a:pt x="0" y="93"/>
                  </a:lnTo>
                  <a:lnTo>
                    <a:pt x="0" y="82"/>
                  </a:lnTo>
                  <a:lnTo>
                    <a:pt x="0" y="67"/>
                  </a:lnTo>
                  <a:lnTo>
                    <a:pt x="4" y="53"/>
                  </a:lnTo>
                  <a:lnTo>
                    <a:pt x="10" y="38"/>
                  </a:lnTo>
                  <a:lnTo>
                    <a:pt x="13" y="25"/>
                  </a:lnTo>
                  <a:lnTo>
                    <a:pt x="17" y="1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67" name="Freeform 101477"/>
            <p:cNvSpPr/>
            <p:nvPr/>
          </p:nvSpPr>
          <p:spPr>
            <a:xfrm>
              <a:off x="4832" y="3298"/>
              <a:ext cx="10" cy="11"/>
            </a:xfrm>
            <a:custGeom>
              <a:avLst/>
              <a:gdLst>
                <a:gd name="txL" fmla="*/ 0 w 21"/>
                <a:gd name="txT" fmla="*/ 0 h 21"/>
                <a:gd name="txR" fmla="*/ 21 w 21"/>
                <a:gd name="txB" fmla="*/ 21 h 21"/>
              </a:gdLst>
              <a:ahLst/>
              <a:cxnLst>
                <a:cxn ang="0">
                  <a:pos x="19" y="0"/>
                </a:cxn>
                <a:cxn ang="0">
                  <a:pos x="21" y="7"/>
                </a:cxn>
                <a:cxn ang="0">
                  <a:pos x="17" y="15"/>
                </a:cxn>
                <a:cxn ang="0">
                  <a:pos x="10" y="21"/>
                </a:cxn>
                <a:cxn ang="0">
                  <a:pos x="0" y="21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14" y="3"/>
                </a:cxn>
                <a:cxn ang="0">
                  <a:pos x="19" y="0"/>
                </a:cxn>
                <a:cxn ang="0">
                  <a:pos x="19" y="0"/>
                </a:cxn>
              </a:cxnLst>
              <a:rect l="txL" t="txT" r="txR" b="txB"/>
              <a:pathLst>
                <a:path w="21" h="21">
                  <a:moveTo>
                    <a:pt x="19" y="0"/>
                  </a:moveTo>
                  <a:lnTo>
                    <a:pt x="21" y="7"/>
                  </a:lnTo>
                  <a:lnTo>
                    <a:pt x="17" y="15"/>
                  </a:lnTo>
                  <a:lnTo>
                    <a:pt x="10" y="21"/>
                  </a:lnTo>
                  <a:lnTo>
                    <a:pt x="0" y="21"/>
                  </a:lnTo>
                  <a:lnTo>
                    <a:pt x="0" y="13"/>
                  </a:lnTo>
                  <a:lnTo>
                    <a:pt x="6" y="7"/>
                  </a:lnTo>
                  <a:lnTo>
                    <a:pt x="14" y="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68" name="Freeform 101478"/>
            <p:cNvSpPr/>
            <p:nvPr/>
          </p:nvSpPr>
          <p:spPr>
            <a:xfrm>
              <a:off x="4856" y="3304"/>
              <a:ext cx="8" cy="36"/>
            </a:xfrm>
            <a:custGeom>
              <a:avLst/>
              <a:gdLst>
                <a:gd name="txL" fmla="*/ 0 w 15"/>
                <a:gd name="txT" fmla="*/ 0 h 72"/>
                <a:gd name="txR" fmla="*/ 15 w 15"/>
                <a:gd name="txB" fmla="*/ 72 h 72"/>
              </a:gdLst>
              <a:ahLst/>
              <a:cxnLst>
                <a:cxn ang="0">
                  <a:pos x="4" y="0"/>
                </a:cxn>
                <a:cxn ang="0">
                  <a:pos x="4" y="8"/>
                </a:cxn>
                <a:cxn ang="0">
                  <a:pos x="5" y="17"/>
                </a:cxn>
                <a:cxn ang="0">
                  <a:pos x="7" y="25"/>
                </a:cxn>
                <a:cxn ang="0">
                  <a:pos x="9" y="34"/>
                </a:cxn>
                <a:cxn ang="0">
                  <a:pos x="11" y="42"/>
                </a:cxn>
                <a:cxn ang="0">
                  <a:pos x="13" y="51"/>
                </a:cxn>
                <a:cxn ang="0">
                  <a:pos x="13" y="61"/>
                </a:cxn>
                <a:cxn ang="0">
                  <a:pos x="15" y="72"/>
                </a:cxn>
                <a:cxn ang="0">
                  <a:pos x="11" y="72"/>
                </a:cxn>
                <a:cxn ang="0">
                  <a:pos x="7" y="72"/>
                </a:cxn>
                <a:cxn ang="0">
                  <a:pos x="4" y="63"/>
                </a:cxn>
                <a:cxn ang="0">
                  <a:pos x="4" y="53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7"/>
                </a:cxn>
                <a:cxn ang="0">
                  <a:pos x="0" y="17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4" y="0"/>
                </a:cxn>
              </a:cxnLst>
              <a:rect l="txL" t="txT" r="txR" b="txB"/>
              <a:pathLst>
                <a:path w="15" h="72">
                  <a:moveTo>
                    <a:pt x="4" y="0"/>
                  </a:moveTo>
                  <a:lnTo>
                    <a:pt x="4" y="8"/>
                  </a:lnTo>
                  <a:lnTo>
                    <a:pt x="5" y="17"/>
                  </a:lnTo>
                  <a:lnTo>
                    <a:pt x="7" y="25"/>
                  </a:lnTo>
                  <a:lnTo>
                    <a:pt x="9" y="34"/>
                  </a:lnTo>
                  <a:lnTo>
                    <a:pt x="11" y="42"/>
                  </a:lnTo>
                  <a:lnTo>
                    <a:pt x="13" y="51"/>
                  </a:lnTo>
                  <a:lnTo>
                    <a:pt x="13" y="61"/>
                  </a:lnTo>
                  <a:lnTo>
                    <a:pt x="15" y="72"/>
                  </a:lnTo>
                  <a:lnTo>
                    <a:pt x="11" y="72"/>
                  </a:lnTo>
                  <a:lnTo>
                    <a:pt x="7" y="72"/>
                  </a:lnTo>
                  <a:lnTo>
                    <a:pt x="4" y="63"/>
                  </a:lnTo>
                  <a:lnTo>
                    <a:pt x="4" y="53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7"/>
                  </a:lnTo>
                  <a:lnTo>
                    <a:pt x="0" y="17"/>
                  </a:lnTo>
                  <a:lnTo>
                    <a:pt x="0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69" name="Freeform 101479"/>
            <p:cNvSpPr/>
            <p:nvPr/>
          </p:nvSpPr>
          <p:spPr>
            <a:xfrm>
              <a:off x="4010" y="3307"/>
              <a:ext cx="24" cy="123"/>
            </a:xfrm>
            <a:custGeom>
              <a:avLst/>
              <a:gdLst>
                <a:gd name="txL" fmla="*/ 0 w 47"/>
                <a:gd name="txT" fmla="*/ 0 h 245"/>
                <a:gd name="txR" fmla="*/ 47 w 47"/>
                <a:gd name="txB" fmla="*/ 245 h 245"/>
              </a:gdLst>
              <a:ahLst/>
              <a:cxnLst>
                <a:cxn ang="0">
                  <a:pos x="20" y="0"/>
                </a:cxn>
                <a:cxn ang="0">
                  <a:pos x="20" y="11"/>
                </a:cxn>
                <a:cxn ang="0">
                  <a:pos x="22" y="23"/>
                </a:cxn>
                <a:cxn ang="0">
                  <a:pos x="22" y="32"/>
                </a:cxn>
                <a:cxn ang="0">
                  <a:pos x="24" y="45"/>
                </a:cxn>
                <a:cxn ang="0">
                  <a:pos x="26" y="55"/>
                </a:cxn>
                <a:cxn ang="0">
                  <a:pos x="26" y="66"/>
                </a:cxn>
                <a:cxn ang="0">
                  <a:pos x="28" y="76"/>
                </a:cxn>
                <a:cxn ang="0">
                  <a:pos x="30" y="89"/>
                </a:cxn>
                <a:cxn ang="0">
                  <a:pos x="30" y="97"/>
                </a:cxn>
                <a:cxn ang="0">
                  <a:pos x="32" y="106"/>
                </a:cxn>
                <a:cxn ang="0">
                  <a:pos x="32" y="116"/>
                </a:cxn>
                <a:cxn ang="0">
                  <a:pos x="34" y="127"/>
                </a:cxn>
                <a:cxn ang="0">
                  <a:pos x="34" y="135"/>
                </a:cxn>
                <a:cxn ang="0">
                  <a:pos x="36" y="146"/>
                </a:cxn>
                <a:cxn ang="0">
                  <a:pos x="36" y="156"/>
                </a:cxn>
                <a:cxn ang="0">
                  <a:pos x="40" y="165"/>
                </a:cxn>
                <a:cxn ang="0">
                  <a:pos x="40" y="175"/>
                </a:cxn>
                <a:cxn ang="0">
                  <a:pos x="40" y="184"/>
                </a:cxn>
                <a:cxn ang="0">
                  <a:pos x="41" y="194"/>
                </a:cxn>
                <a:cxn ang="0">
                  <a:pos x="43" y="205"/>
                </a:cxn>
                <a:cxn ang="0">
                  <a:pos x="43" y="215"/>
                </a:cxn>
                <a:cxn ang="0">
                  <a:pos x="45" y="224"/>
                </a:cxn>
                <a:cxn ang="0">
                  <a:pos x="45" y="234"/>
                </a:cxn>
                <a:cxn ang="0">
                  <a:pos x="47" y="245"/>
                </a:cxn>
                <a:cxn ang="0">
                  <a:pos x="40" y="232"/>
                </a:cxn>
                <a:cxn ang="0">
                  <a:pos x="34" y="222"/>
                </a:cxn>
                <a:cxn ang="0">
                  <a:pos x="28" y="211"/>
                </a:cxn>
                <a:cxn ang="0">
                  <a:pos x="24" y="199"/>
                </a:cxn>
                <a:cxn ang="0">
                  <a:pos x="20" y="188"/>
                </a:cxn>
                <a:cxn ang="0">
                  <a:pos x="17" y="177"/>
                </a:cxn>
                <a:cxn ang="0">
                  <a:pos x="13" y="165"/>
                </a:cxn>
                <a:cxn ang="0">
                  <a:pos x="11" y="154"/>
                </a:cxn>
                <a:cxn ang="0">
                  <a:pos x="7" y="142"/>
                </a:cxn>
                <a:cxn ang="0">
                  <a:pos x="5" y="135"/>
                </a:cxn>
                <a:cxn ang="0">
                  <a:pos x="3" y="123"/>
                </a:cxn>
                <a:cxn ang="0">
                  <a:pos x="3" y="114"/>
                </a:cxn>
                <a:cxn ang="0">
                  <a:pos x="1" y="102"/>
                </a:cxn>
                <a:cxn ang="0">
                  <a:pos x="0" y="93"/>
                </a:cxn>
                <a:cxn ang="0">
                  <a:pos x="0" y="85"/>
                </a:cxn>
                <a:cxn ang="0">
                  <a:pos x="1" y="76"/>
                </a:cxn>
                <a:cxn ang="0">
                  <a:pos x="1" y="64"/>
                </a:cxn>
                <a:cxn ang="0">
                  <a:pos x="1" y="55"/>
                </a:cxn>
                <a:cxn ang="0">
                  <a:pos x="3" y="45"/>
                </a:cxn>
                <a:cxn ang="0">
                  <a:pos x="7" y="36"/>
                </a:cxn>
                <a:cxn ang="0">
                  <a:pos x="9" y="26"/>
                </a:cxn>
                <a:cxn ang="0">
                  <a:pos x="11" y="17"/>
                </a:cxn>
                <a:cxn ang="0">
                  <a:pos x="15" y="9"/>
                </a:cxn>
                <a:cxn ang="0">
                  <a:pos x="20" y="0"/>
                </a:cxn>
                <a:cxn ang="0">
                  <a:pos x="20" y="0"/>
                </a:cxn>
              </a:cxnLst>
              <a:rect l="txL" t="txT" r="txR" b="txB"/>
              <a:pathLst>
                <a:path w="47" h="245">
                  <a:moveTo>
                    <a:pt x="20" y="0"/>
                  </a:moveTo>
                  <a:lnTo>
                    <a:pt x="20" y="11"/>
                  </a:lnTo>
                  <a:lnTo>
                    <a:pt x="22" y="23"/>
                  </a:lnTo>
                  <a:lnTo>
                    <a:pt x="22" y="32"/>
                  </a:lnTo>
                  <a:lnTo>
                    <a:pt x="24" y="45"/>
                  </a:lnTo>
                  <a:lnTo>
                    <a:pt x="26" y="55"/>
                  </a:lnTo>
                  <a:lnTo>
                    <a:pt x="26" y="66"/>
                  </a:lnTo>
                  <a:lnTo>
                    <a:pt x="28" y="76"/>
                  </a:lnTo>
                  <a:lnTo>
                    <a:pt x="30" y="89"/>
                  </a:lnTo>
                  <a:lnTo>
                    <a:pt x="30" y="97"/>
                  </a:lnTo>
                  <a:lnTo>
                    <a:pt x="32" y="106"/>
                  </a:lnTo>
                  <a:lnTo>
                    <a:pt x="32" y="116"/>
                  </a:lnTo>
                  <a:lnTo>
                    <a:pt x="34" y="127"/>
                  </a:lnTo>
                  <a:lnTo>
                    <a:pt x="34" y="135"/>
                  </a:lnTo>
                  <a:lnTo>
                    <a:pt x="36" y="146"/>
                  </a:lnTo>
                  <a:lnTo>
                    <a:pt x="36" y="156"/>
                  </a:lnTo>
                  <a:lnTo>
                    <a:pt x="40" y="165"/>
                  </a:lnTo>
                  <a:lnTo>
                    <a:pt x="40" y="175"/>
                  </a:lnTo>
                  <a:lnTo>
                    <a:pt x="40" y="184"/>
                  </a:lnTo>
                  <a:lnTo>
                    <a:pt x="41" y="194"/>
                  </a:lnTo>
                  <a:lnTo>
                    <a:pt x="43" y="205"/>
                  </a:lnTo>
                  <a:lnTo>
                    <a:pt x="43" y="215"/>
                  </a:lnTo>
                  <a:lnTo>
                    <a:pt x="45" y="224"/>
                  </a:lnTo>
                  <a:lnTo>
                    <a:pt x="45" y="234"/>
                  </a:lnTo>
                  <a:lnTo>
                    <a:pt x="47" y="245"/>
                  </a:lnTo>
                  <a:lnTo>
                    <a:pt x="40" y="232"/>
                  </a:lnTo>
                  <a:lnTo>
                    <a:pt x="34" y="222"/>
                  </a:lnTo>
                  <a:lnTo>
                    <a:pt x="28" y="211"/>
                  </a:lnTo>
                  <a:lnTo>
                    <a:pt x="24" y="199"/>
                  </a:lnTo>
                  <a:lnTo>
                    <a:pt x="20" y="188"/>
                  </a:lnTo>
                  <a:lnTo>
                    <a:pt x="17" y="177"/>
                  </a:lnTo>
                  <a:lnTo>
                    <a:pt x="13" y="165"/>
                  </a:lnTo>
                  <a:lnTo>
                    <a:pt x="11" y="154"/>
                  </a:lnTo>
                  <a:lnTo>
                    <a:pt x="7" y="142"/>
                  </a:lnTo>
                  <a:lnTo>
                    <a:pt x="5" y="135"/>
                  </a:lnTo>
                  <a:lnTo>
                    <a:pt x="3" y="123"/>
                  </a:lnTo>
                  <a:lnTo>
                    <a:pt x="3" y="114"/>
                  </a:lnTo>
                  <a:lnTo>
                    <a:pt x="1" y="102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1" y="76"/>
                  </a:lnTo>
                  <a:lnTo>
                    <a:pt x="1" y="64"/>
                  </a:lnTo>
                  <a:lnTo>
                    <a:pt x="1" y="55"/>
                  </a:lnTo>
                  <a:lnTo>
                    <a:pt x="3" y="45"/>
                  </a:lnTo>
                  <a:lnTo>
                    <a:pt x="7" y="36"/>
                  </a:lnTo>
                  <a:lnTo>
                    <a:pt x="9" y="26"/>
                  </a:lnTo>
                  <a:lnTo>
                    <a:pt x="11" y="17"/>
                  </a:lnTo>
                  <a:lnTo>
                    <a:pt x="15" y="9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70" name="Freeform 101480"/>
            <p:cNvSpPr/>
            <p:nvPr/>
          </p:nvSpPr>
          <p:spPr>
            <a:xfrm>
              <a:off x="4446" y="3338"/>
              <a:ext cx="45" cy="39"/>
            </a:xfrm>
            <a:custGeom>
              <a:avLst/>
              <a:gdLst>
                <a:gd name="txL" fmla="*/ 0 w 92"/>
                <a:gd name="txT" fmla="*/ 0 h 77"/>
                <a:gd name="txR" fmla="*/ 92 w 92"/>
                <a:gd name="txB" fmla="*/ 77 h 77"/>
              </a:gdLst>
              <a:ahLst/>
              <a:cxnLst>
                <a:cxn ang="0">
                  <a:pos x="29" y="3"/>
                </a:cxn>
                <a:cxn ang="0">
                  <a:pos x="40" y="0"/>
                </a:cxn>
                <a:cxn ang="0">
                  <a:pos x="50" y="0"/>
                </a:cxn>
                <a:cxn ang="0">
                  <a:pos x="57" y="0"/>
                </a:cxn>
                <a:cxn ang="0">
                  <a:pos x="67" y="3"/>
                </a:cxn>
                <a:cxn ang="0">
                  <a:pos x="80" y="9"/>
                </a:cxn>
                <a:cxn ang="0">
                  <a:pos x="88" y="19"/>
                </a:cxn>
                <a:cxn ang="0">
                  <a:pos x="90" y="26"/>
                </a:cxn>
                <a:cxn ang="0">
                  <a:pos x="92" y="34"/>
                </a:cxn>
                <a:cxn ang="0">
                  <a:pos x="90" y="43"/>
                </a:cxn>
                <a:cxn ang="0">
                  <a:pos x="88" y="53"/>
                </a:cxn>
                <a:cxn ang="0">
                  <a:pos x="82" y="58"/>
                </a:cxn>
                <a:cxn ang="0">
                  <a:pos x="78" y="66"/>
                </a:cxn>
                <a:cxn ang="0">
                  <a:pos x="73" y="72"/>
                </a:cxn>
                <a:cxn ang="0">
                  <a:pos x="65" y="77"/>
                </a:cxn>
                <a:cxn ang="0">
                  <a:pos x="54" y="77"/>
                </a:cxn>
                <a:cxn ang="0">
                  <a:pos x="40" y="76"/>
                </a:cxn>
                <a:cxn ang="0">
                  <a:pos x="33" y="72"/>
                </a:cxn>
                <a:cxn ang="0">
                  <a:pos x="25" y="70"/>
                </a:cxn>
                <a:cxn ang="0">
                  <a:pos x="17" y="64"/>
                </a:cxn>
                <a:cxn ang="0">
                  <a:pos x="10" y="58"/>
                </a:cxn>
                <a:cxn ang="0">
                  <a:pos x="2" y="53"/>
                </a:cxn>
                <a:cxn ang="0">
                  <a:pos x="0" y="49"/>
                </a:cxn>
                <a:cxn ang="0">
                  <a:pos x="0" y="39"/>
                </a:cxn>
                <a:cxn ang="0">
                  <a:pos x="4" y="32"/>
                </a:cxn>
                <a:cxn ang="0">
                  <a:pos x="8" y="22"/>
                </a:cxn>
                <a:cxn ang="0">
                  <a:pos x="14" y="15"/>
                </a:cxn>
                <a:cxn ang="0">
                  <a:pos x="21" y="9"/>
                </a:cxn>
                <a:cxn ang="0">
                  <a:pos x="29" y="3"/>
                </a:cxn>
                <a:cxn ang="0">
                  <a:pos x="29" y="3"/>
                </a:cxn>
              </a:cxnLst>
              <a:rect l="txL" t="txT" r="txR" b="txB"/>
              <a:pathLst>
                <a:path w="92" h="77">
                  <a:moveTo>
                    <a:pt x="29" y="3"/>
                  </a:moveTo>
                  <a:lnTo>
                    <a:pt x="40" y="0"/>
                  </a:lnTo>
                  <a:lnTo>
                    <a:pt x="50" y="0"/>
                  </a:lnTo>
                  <a:lnTo>
                    <a:pt x="57" y="0"/>
                  </a:lnTo>
                  <a:lnTo>
                    <a:pt x="67" y="3"/>
                  </a:lnTo>
                  <a:lnTo>
                    <a:pt x="80" y="9"/>
                  </a:lnTo>
                  <a:lnTo>
                    <a:pt x="88" y="19"/>
                  </a:lnTo>
                  <a:lnTo>
                    <a:pt x="90" y="26"/>
                  </a:lnTo>
                  <a:lnTo>
                    <a:pt x="92" y="34"/>
                  </a:lnTo>
                  <a:lnTo>
                    <a:pt x="90" y="43"/>
                  </a:lnTo>
                  <a:lnTo>
                    <a:pt x="88" y="53"/>
                  </a:lnTo>
                  <a:lnTo>
                    <a:pt x="82" y="58"/>
                  </a:lnTo>
                  <a:lnTo>
                    <a:pt x="78" y="66"/>
                  </a:lnTo>
                  <a:lnTo>
                    <a:pt x="73" y="72"/>
                  </a:lnTo>
                  <a:lnTo>
                    <a:pt x="65" y="77"/>
                  </a:lnTo>
                  <a:lnTo>
                    <a:pt x="54" y="77"/>
                  </a:lnTo>
                  <a:lnTo>
                    <a:pt x="40" y="76"/>
                  </a:lnTo>
                  <a:lnTo>
                    <a:pt x="33" y="72"/>
                  </a:lnTo>
                  <a:lnTo>
                    <a:pt x="25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2" y="53"/>
                  </a:lnTo>
                  <a:lnTo>
                    <a:pt x="0" y="49"/>
                  </a:lnTo>
                  <a:lnTo>
                    <a:pt x="0" y="39"/>
                  </a:lnTo>
                  <a:lnTo>
                    <a:pt x="4" y="32"/>
                  </a:lnTo>
                  <a:lnTo>
                    <a:pt x="8" y="22"/>
                  </a:lnTo>
                  <a:lnTo>
                    <a:pt x="14" y="15"/>
                  </a:lnTo>
                  <a:lnTo>
                    <a:pt x="21" y="9"/>
                  </a:lnTo>
                  <a:lnTo>
                    <a:pt x="29" y="3"/>
                  </a:lnTo>
                  <a:close/>
                </a:path>
              </a:pathLst>
            </a:custGeom>
            <a:solidFill>
              <a:srgbClr val="FFD6C9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71" name="Freeform 101481"/>
            <p:cNvSpPr/>
            <p:nvPr/>
          </p:nvSpPr>
          <p:spPr>
            <a:xfrm>
              <a:off x="3864" y="3343"/>
              <a:ext cx="13" cy="114"/>
            </a:xfrm>
            <a:custGeom>
              <a:avLst/>
              <a:gdLst>
                <a:gd name="txL" fmla="*/ 0 w 26"/>
                <a:gd name="txT" fmla="*/ 0 h 228"/>
                <a:gd name="txR" fmla="*/ 26 w 26"/>
                <a:gd name="txB" fmla="*/ 228 h 228"/>
              </a:gdLst>
              <a:ahLst/>
              <a:cxnLst>
                <a:cxn ang="0">
                  <a:pos x="26" y="0"/>
                </a:cxn>
                <a:cxn ang="0">
                  <a:pos x="24" y="13"/>
                </a:cxn>
                <a:cxn ang="0">
                  <a:pos x="24" y="29"/>
                </a:cxn>
                <a:cxn ang="0">
                  <a:pos x="24" y="34"/>
                </a:cxn>
                <a:cxn ang="0">
                  <a:pos x="24" y="44"/>
                </a:cxn>
                <a:cxn ang="0">
                  <a:pos x="24" y="49"/>
                </a:cxn>
                <a:cxn ang="0">
                  <a:pos x="24" y="57"/>
                </a:cxn>
                <a:cxn ang="0">
                  <a:pos x="23" y="65"/>
                </a:cxn>
                <a:cxn ang="0">
                  <a:pos x="23" y="72"/>
                </a:cxn>
                <a:cxn ang="0">
                  <a:pos x="21" y="80"/>
                </a:cxn>
                <a:cxn ang="0">
                  <a:pos x="21" y="89"/>
                </a:cxn>
                <a:cxn ang="0">
                  <a:pos x="21" y="97"/>
                </a:cxn>
                <a:cxn ang="0">
                  <a:pos x="21" y="105"/>
                </a:cxn>
                <a:cxn ang="0">
                  <a:pos x="21" y="112"/>
                </a:cxn>
                <a:cxn ang="0">
                  <a:pos x="21" y="120"/>
                </a:cxn>
                <a:cxn ang="0">
                  <a:pos x="17" y="133"/>
                </a:cxn>
                <a:cxn ang="0">
                  <a:pos x="15" y="146"/>
                </a:cxn>
                <a:cxn ang="0">
                  <a:pos x="13" y="160"/>
                </a:cxn>
                <a:cxn ang="0">
                  <a:pos x="13" y="175"/>
                </a:cxn>
                <a:cxn ang="0">
                  <a:pos x="11" y="186"/>
                </a:cxn>
                <a:cxn ang="0">
                  <a:pos x="11" y="202"/>
                </a:cxn>
                <a:cxn ang="0">
                  <a:pos x="11" y="215"/>
                </a:cxn>
                <a:cxn ang="0">
                  <a:pos x="11" y="228"/>
                </a:cxn>
                <a:cxn ang="0">
                  <a:pos x="7" y="215"/>
                </a:cxn>
                <a:cxn ang="0">
                  <a:pos x="4" y="202"/>
                </a:cxn>
                <a:cxn ang="0">
                  <a:pos x="2" y="188"/>
                </a:cxn>
                <a:cxn ang="0">
                  <a:pos x="0" y="177"/>
                </a:cxn>
                <a:cxn ang="0">
                  <a:pos x="0" y="164"/>
                </a:cxn>
                <a:cxn ang="0">
                  <a:pos x="0" y="150"/>
                </a:cxn>
                <a:cxn ang="0">
                  <a:pos x="0" y="137"/>
                </a:cxn>
                <a:cxn ang="0">
                  <a:pos x="2" y="126"/>
                </a:cxn>
                <a:cxn ang="0">
                  <a:pos x="2" y="116"/>
                </a:cxn>
                <a:cxn ang="0">
                  <a:pos x="2" y="108"/>
                </a:cxn>
                <a:cxn ang="0">
                  <a:pos x="4" y="101"/>
                </a:cxn>
                <a:cxn ang="0">
                  <a:pos x="4" y="93"/>
                </a:cxn>
                <a:cxn ang="0">
                  <a:pos x="4" y="86"/>
                </a:cxn>
                <a:cxn ang="0">
                  <a:pos x="5" y="76"/>
                </a:cxn>
                <a:cxn ang="0">
                  <a:pos x="7" y="68"/>
                </a:cxn>
                <a:cxn ang="0">
                  <a:pos x="9" y="61"/>
                </a:cxn>
                <a:cxn ang="0">
                  <a:pos x="9" y="53"/>
                </a:cxn>
                <a:cxn ang="0">
                  <a:pos x="13" y="44"/>
                </a:cxn>
                <a:cxn ang="0">
                  <a:pos x="13" y="36"/>
                </a:cxn>
                <a:cxn ang="0">
                  <a:pos x="17" y="29"/>
                </a:cxn>
                <a:cxn ang="0">
                  <a:pos x="21" y="13"/>
                </a:cxn>
                <a:cxn ang="0">
                  <a:pos x="26" y="0"/>
                </a:cxn>
                <a:cxn ang="0">
                  <a:pos x="26" y="0"/>
                </a:cxn>
              </a:cxnLst>
              <a:rect l="txL" t="txT" r="txR" b="txB"/>
              <a:pathLst>
                <a:path w="26" h="228">
                  <a:moveTo>
                    <a:pt x="26" y="0"/>
                  </a:moveTo>
                  <a:lnTo>
                    <a:pt x="24" y="13"/>
                  </a:lnTo>
                  <a:lnTo>
                    <a:pt x="24" y="29"/>
                  </a:lnTo>
                  <a:lnTo>
                    <a:pt x="24" y="34"/>
                  </a:lnTo>
                  <a:lnTo>
                    <a:pt x="24" y="44"/>
                  </a:lnTo>
                  <a:lnTo>
                    <a:pt x="24" y="49"/>
                  </a:lnTo>
                  <a:lnTo>
                    <a:pt x="24" y="57"/>
                  </a:lnTo>
                  <a:lnTo>
                    <a:pt x="23" y="65"/>
                  </a:lnTo>
                  <a:lnTo>
                    <a:pt x="23" y="72"/>
                  </a:lnTo>
                  <a:lnTo>
                    <a:pt x="21" y="80"/>
                  </a:lnTo>
                  <a:lnTo>
                    <a:pt x="21" y="89"/>
                  </a:lnTo>
                  <a:lnTo>
                    <a:pt x="21" y="97"/>
                  </a:lnTo>
                  <a:lnTo>
                    <a:pt x="21" y="105"/>
                  </a:lnTo>
                  <a:lnTo>
                    <a:pt x="21" y="112"/>
                  </a:lnTo>
                  <a:lnTo>
                    <a:pt x="21" y="120"/>
                  </a:lnTo>
                  <a:lnTo>
                    <a:pt x="17" y="133"/>
                  </a:lnTo>
                  <a:lnTo>
                    <a:pt x="15" y="146"/>
                  </a:lnTo>
                  <a:lnTo>
                    <a:pt x="13" y="160"/>
                  </a:lnTo>
                  <a:lnTo>
                    <a:pt x="13" y="175"/>
                  </a:lnTo>
                  <a:lnTo>
                    <a:pt x="11" y="186"/>
                  </a:lnTo>
                  <a:lnTo>
                    <a:pt x="11" y="202"/>
                  </a:lnTo>
                  <a:lnTo>
                    <a:pt x="11" y="215"/>
                  </a:lnTo>
                  <a:lnTo>
                    <a:pt x="11" y="228"/>
                  </a:lnTo>
                  <a:lnTo>
                    <a:pt x="7" y="215"/>
                  </a:lnTo>
                  <a:lnTo>
                    <a:pt x="4" y="202"/>
                  </a:lnTo>
                  <a:lnTo>
                    <a:pt x="2" y="188"/>
                  </a:lnTo>
                  <a:lnTo>
                    <a:pt x="0" y="177"/>
                  </a:lnTo>
                  <a:lnTo>
                    <a:pt x="0" y="164"/>
                  </a:lnTo>
                  <a:lnTo>
                    <a:pt x="0" y="150"/>
                  </a:lnTo>
                  <a:lnTo>
                    <a:pt x="0" y="137"/>
                  </a:lnTo>
                  <a:lnTo>
                    <a:pt x="2" y="126"/>
                  </a:lnTo>
                  <a:lnTo>
                    <a:pt x="2" y="116"/>
                  </a:lnTo>
                  <a:lnTo>
                    <a:pt x="2" y="108"/>
                  </a:lnTo>
                  <a:lnTo>
                    <a:pt x="4" y="101"/>
                  </a:lnTo>
                  <a:lnTo>
                    <a:pt x="4" y="93"/>
                  </a:lnTo>
                  <a:lnTo>
                    <a:pt x="4" y="86"/>
                  </a:lnTo>
                  <a:lnTo>
                    <a:pt x="5" y="76"/>
                  </a:lnTo>
                  <a:lnTo>
                    <a:pt x="7" y="68"/>
                  </a:lnTo>
                  <a:lnTo>
                    <a:pt x="9" y="61"/>
                  </a:lnTo>
                  <a:lnTo>
                    <a:pt x="9" y="53"/>
                  </a:lnTo>
                  <a:lnTo>
                    <a:pt x="13" y="44"/>
                  </a:lnTo>
                  <a:lnTo>
                    <a:pt x="13" y="36"/>
                  </a:lnTo>
                  <a:lnTo>
                    <a:pt x="17" y="29"/>
                  </a:lnTo>
                  <a:lnTo>
                    <a:pt x="21" y="1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72" name="Freeform 101482"/>
            <p:cNvSpPr/>
            <p:nvPr/>
          </p:nvSpPr>
          <p:spPr>
            <a:xfrm>
              <a:off x="4178" y="3365"/>
              <a:ext cx="336" cy="123"/>
            </a:xfrm>
            <a:custGeom>
              <a:avLst/>
              <a:gdLst>
                <a:gd name="txL" fmla="*/ 0 w 673"/>
                <a:gd name="txT" fmla="*/ 0 h 247"/>
                <a:gd name="txR" fmla="*/ 673 w 673"/>
                <a:gd name="txB" fmla="*/ 247 h 247"/>
              </a:gdLst>
              <a:ahLst/>
              <a:cxnLst>
                <a:cxn ang="0">
                  <a:pos x="59" y="0"/>
                </a:cxn>
                <a:cxn ang="0">
                  <a:pos x="95" y="4"/>
                </a:cxn>
                <a:cxn ang="0">
                  <a:pos x="130" y="11"/>
                </a:cxn>
                <a:cxn ang="0">
                  <a:pos x="166" y="19"/>
                </a:cxn>
                <a:cxn ang="0">
                  <a:pos x="202" y="28"/>
                </a:cxn>
                <a:cxn ang="0">
                  <a:pos x="236" y="40"/>
                </a:cxn>
                <a:cxn ang="0">
                  <a:pos x="268" y="51"/>
                </a:cxn>
                <a:cxn ang="0">
                  <a:pos x="299" y="66"/>
                </a:cxn>
                <a:cxn ang="0">
                  <a:pos x="335" y="76"/>
                </a:cxn>
                <a:cxn ang="0">
                  <a:pos x="377" y="85"/>
                </a:cxn>
                <a:cxn ang="0">
                  <a:pos x="420" y="99"/>
                </a:cxn>
                <a:cxn ang="0">
                  <a:pos x="462" y="112"/>
                </a:cxn>
                <a:cxn ang="0">
                  <a:pos x="504" y="123"/>
                </a:cxn>
                <a:cxn ang="0">
                  <a:pos x="546" y="135"/>
                </a:cxn>
                <a:cxn ang="0">
                  <a:pos x="588" y="144"/>
                </a:cxn>
                <a:cxn ang="0">
                  <a:pos x="630" y="152"/>
                </a:cxn>
                <a:cxn ang="0">
                  <a:pos x="660" y="161"/>
                </a:cxn>
                <a:cxn ang="0">
                  <a:pos x="668" y="175"/>
                </a:cxn>
                <a:cxn ang="0">
                  <a:pos x="673" y="196"/>
                </a:cxn>
                <a:cxn ang="0">
                  <a:pos x="662" y="220"/>
                </a:cxn>
                <a:cxn ang="0">
                  <a:pos x="643" y="239"/>
                </a:cxn>
                <a:cxn ang="0">
                  <a:pos x="592" y="230"/>
                </a:cxn>
                <a:cxn ang="0">
                  <a:pos x="515" y="203"/>
                </a:cxn>
                <a:cxn ang="0">
                  <a:pos x="438" y="178"/>
                </a:cxn>
                <a:cxn ang="0">
                  <a:pos x="360" y="158"/>
                </a:cxn>
                <a:cxn ang="0">
                  <a:pos x="282" y="135"/>
                </a:cxn>
                <a:cxn ang="0">
                  <a:pos x="204" y="110"/>
                </a:cxn>
                <a:cxn ang="0">
                  <a:pos x="130" y="83"/>
                </a:cxn>
                <a:cxn ang="0">
                  <a:pos x="57" y="53"/>
                </a:cxn>
                <a:cxn ang="0">
                  <a:pos x="15" y="45"/>
                </a:cxn>
                <a:cxn ang="0">
                  <a:pos x="6" y="51"/>
                </a:cxn>
                <a:cxn ang="0">
                  <a:pos x="0" y="47"/>
                </a:cxn>
                <a:cxn ang="0">
                  <a:pos x="6" y="24"/>
                </a:cxn>
                <a:cxn ang="0">
                  <a:pos x="27" y="4"/>
                </a:cxn>
                <a:cxn ang="0">
                  <a:pos x="40" y="0"/>
                </a:cxn>
              </a:cxnLst>
              <a:rect l="txL" t="txT" r="txR" b="txB"/>
              <a:pathLst>
                <a:path w="673" h="247">
                  <a:moveTo>
                    <a:pt x="40" y="0"/>
                  </a:moveTo>
                  <a:lnTo>
                    <a:pt x="59" y="0"/>
                  </a:lnTo>
                  <a:lnTo>
                    <a:pt x="76" y="2"/>
                  </a:lnTo>
                  <a:lnTo>
                    <a:pt x="95" y="4"/>
                  </a:lnTo>
                  <a:lnTo>
                    <a:pt x="112" y="9"/>
                  </a:lnTo>
                  <a:lnTo>
                    <a:pt x="130" y="11"/>
                  </a:lnTo>
                  <a:lnTo>
                    <a:pt x="149" y="15"/>
                  </a:lnTo>
                  <a:lnTo>
                    <a:pt x="166" y="19"/>
                  </a:lnTo>
                  <a:lnTo>
                    <a:pt x="185" y="24"/>
                  </a:lnTo>
                  <a:lnTo>
                    <a:pt x="202" y="28"/>
                  </a:lnTo>
                  <a:lnTo>
                    <a:pt x="219" y="34"/>
                  </a:lnTo>
                  <a:lnTo>
                    <a:pt x="236" y="40"/>
                  </a:lnTo>
                  <a:lnTo>
                    <a:pt x="253" y="45"/>
                  </a:lnTo>
                  <a:lnTo>
                    <a:pt x="268" y="51"/>
                  </a:lnTo>
                  <a:lnTo>
                    <a:pt x="284" y="59"/>
                  </a:lnTo>
                  <a:lnTo>
                    <a:pt x="299" y="66"/>
                  </a:lnTo>
                  <a:lnTo>
                    <a:pt x="314" y="74"/>
                  </a:lnTo>
                  <a:lnTo>
                    <a:pt x="335" y="76"/>
                  </a:lnTo>
                  <a:lnTo>
                    <a:pt x="356" y="82"/>
                  </a:lnTo>
                  <a:lnTo>
                    <a:pt x="377" y="85"/>
                  </a:lnTo>
                  <a:lnTo>
                    <a:pt x="398" y="93"/>
                  </a:lnTo>
                  <a:lnTo>
                    <a:pt x="420" y="99"/>
                  </a:lnTo>
                  <a:lnTo>
                    <a:pt x="441" y="104"/>
                  </a:lnTo>
                  <a:lnTo>
                    <a:pt x="462" y="112"/>
                  </a:lnTo>
                  <a:lnTo>
                    <a:pt x="483" y="118"/>
                  </a:lnTo>
                  <a:lnTo>
                    <a:pt x="504" y="123"/>
                  </a:lnTo>
                  <a:lnTo>
                    <a:pt x="525" y="129"/>
                  </a:lnTo>
                  <a:lnTo>
                    <a:pt x="546" y="135"/>
                  </a:lnTo>
                  <a:lnTo>
                    <a:pt x="567" y="140"/>
                  </a:lnTo>
                  <a:lnTo>
                    <a:pt x="588" y="144"/>
                  </a:lnTo>
                  <a:lnTo>
                    <a:pt x="609" y="148"/>
                  </a:lnTo>
                  <a:lnTo>
                    <a:pt x="630" y="152"/>
                  </a:lnTo>
                  <a:lnTo>
                    <a:pt x="652" y="156"/>
                  </a:lnTo>
                  <a:lnTo>
                    <a:pt x="660" y="161"/>
                  </a:lnTo>
                  <a:lnTo>
                    <a:pt x="666" y="167"/>
                  </a:lnTo>
                  <a:lnTo>
                    <a:pt x="668" y="175"/>
                  </a:lnTo>
                  <a:lnTo>
                    <a:pt x="671" y="182"/>
                  </a:lnTo>
                  <a:lnTo>
                    <a:pt x="673" y="196"/>
                  </a:lnTo>
                  <a:lnTo>
                    <a:pt x="669" y="211"/>
                  </a:lnTo>
                  <a:lnTo>
                    <a:pt x="662" y="220"/>
                  </a:lnTo>
                  <a:lnTo>
                    <a:pt x="654" y="232"/>
                  </a:lnTo>
                  <a:lnTo>
                    <a:pt x="643" y="239"/>
                  </a:lnTo>
                  <a:lnTo>
                    <a:pt x="630" y="247"/>
                  </a:lnTo>
                  <a:lnTo>
                    <a:pt x="592" y="230"/>
                  </a:lnTo>
                  <a:lnTo>
                    <a:pt x="553" y="217"/>
                  </a:lnTo>
                  <a:lnTo>
                    <a:pt x="515" y="203"/>
                  </a:lnTo>
                  <a:lnTo>
                    <a:pt x="477" y="192"/>
                  </a:lnTo>
                  <a:lnTo>
                    <a:pt x="438" y="178"/>
                  </a:lnTo>
                  <a:lnTo>
                    <a:pt x="399" y="167"/>
                  </a:lnTo>
                  <a:lnTo>
                    <a:pt x="360" y="158"/>
                  </a:lnTo>
                  <a:lnTo>
                    <a:pt x="322" y="146"/>
                  </a:lnTo>
                  <a:lnTo>
                    <a:pt x="282" y="135"/>
                  </a:lnTo>
                  <a:lnTo>
                    <a:pt x="242" y="121"/>
                  </a:lnTo>
                  <a:lnTo>
                    <a:pt x="204" y="110"/>
                  </a:lnTo>
                  <a:lnTo>
                    <a:pt x="166" y="99"/>
                  </a:lnTo>
                  <a:lnTo>
                    <a:pt x="130" y="83"/>
                  </a:lnTo>
                  <a:lnTo>
                    <a:pt x="93" y="70"/>
                  </a:lnTo>
                  <a:lnTo>
                    <a:pt x="57" y="53"/>
                  </a:lnTo>
                  <a:lnTo>
                    <a:pt x="25" y="38"/>
                  </a:lnTo>
                  <a:lnTo>
                    <a:pt x="15" y="45"/>
                  </a:lnTo>
                  <a:lnTo>
                    <a:pt x="10" y="49"/>
                  </a:lnTo>
                  <a:lnTo>
                    <a:pt x="6" y="51"/>
                  </a:lnTo>
                  <a:lnTo>
                    <a:pt x="2" y="53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6" y="24"/>
                  </a:lnTo>
                  <a:lnTo>
                    <a:pt x="15" y="13"/>
                  </a:lnTo>
                  <a:lnTo>
                    <a:pt x="27" y="4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73" name="Freeform 101483"/>
            <p:cNvSpPr/>
            <p:nvPr/>
          </p:nvSpPr>
          <p:spPr>
            <a:xfrm>
              <a:off x="3997" y="3382"/>
              <a:ext cx="11" cy="31"/>
            </a:xfrm>
            <a:custGeom>
              <a:avLst/>
              <a:gdLst>
                <a:gd name="txL" fmla="*/ 0 w 23"/>
                <a:gd name="txT" fmla="*/ 0 h 63"/>
                <a:gd name="txR" fmla="*/ 23 w 23"/>
                <a:gd name="txB" fmla="*/ 63 h 63"/>
              </a:gdLst>
              <a:ahLst/>
              <a:cxnLst>
                <a:cxn ang="0">
                  <a:pos x="6" y="0"/>
                </a:cxn>
                <a:cxn ang="0">
                  <a:pos x="8" y="8"/>
                </a:cxn>
                <a:cxn ang="0">
                  <a:pos x="11" y="15"/>
                </a:cxn>
                <a:cxn ang="0">
                  <a:pos x="13" y="23"/>
                </a:cxn>
                <a:cxn ang="0">
                  <a:pos x="13" y="30"/>
                </a:cxn>
                <a:cxn ang="0">
                  <a:pos x="13" y="38"/>
                </a:cxn>
                <a:cxn ang="0">
                  <a:pos x="15" y="48"/>
                </a:cxn>
                <a:cxn ang="0">
                  <a:pos x="19" y="55"/>
                </a:cxn>
                <a:cxn ang="0">
                  <a:pos x="23" y="63"/>
                </a:cxn>
                <a:cxn ang="0">
                  <a:pos x="13" y="61"/>
                </a:cxn>
                <a:cxn ang="0">
                  <a:pos x="6" y="57"/>
                </a:cxn>
                <a:cxn ang="0">
                  <a:pos x="2" y="53"/>
                </a:cxn>
                <a:cxn ang="0">
                  <a:pos x="2" y="49"/>
                </a:cxn>
                <a:cxn ang="0">
                  <a:pos x="0" y="36"/>
                </a:cxn>
                <a:cxn ang="0">
                  <a:pos x="0" y="23"/>
                </a:cxn>
                <a:cxn ang="0">
                  <a:pos x="2" y="11"/>
                </a:cxn>
                <a:cxn ang="0">
                  <a:pos x="6" y="0"/>
                </a:cxn>
                <a:cxn ang="0">
                  <a:pos x="6" y="0"/>
                </a:cxn>
              </a:cxnLst>
              <a:rect l="txL" t="txT" r="txR" b="txB"/>
              <a:pathLst>
                <a:path w="23" h="63">
                  <a:moveTo>
                    <a:pt x="6" y="0"/>
                  </a:moveTo>
                  <a:lnTo>
                    <a:pt x="8" y="8"/>
                  </a:lnTo>
                  <a:lnTo>
                    <a:pt x="11" y="15"/>
                  </a:lnTo>
                  <a:lnTo>
                    <a:pt x="13" y="23"/>
                  </a:lnTo>
                  <a:lnTo>
                    <a:pt x="13" y="30"/>
                  </a:lnTo>
                  <a:lnTo>
                    <a:pt x="13" y="38"/>
                  </a:lnTo>
                  <a:lnTo>
                    <a:pt x="15" y="48"/>
                  </a:lnTo>
                  <a:lnTo>
                    <a:pt x="19" y="55"/>
                  </a:lnTo>
                  <a:lnTo>
                    <a:pt x="23" y="63"/>
                  </a:lnTo>
                  <a:lnTo>
                    <a:pt x="13" y="61"/>
                  </a:lnTo>
                  <a:lnTo>
                    <a:pt x="6" y="57"/>
                  </a:lnTo>
                  <a:lnTo>
                    <a:pt x="2" y="53"/>
                  </a:lnTo>
                  <a:lnTo>
                    <a:pt x="2" y="49"/>
                  </a:lnTo>
                  <a:lnTo>
                    <a:pt x="0" y="36"/>
                  </a:lnTo>
                  <a:lnTo>
                    <a:pt x="0" y="23"/>
                  </a:lnTo>
                  <a:lnTo>
                    <a:pt x="2" y="1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74" name="Freeform 101484"/>
            <p:cNvSpPr/>
            <p:nvPr/>
          </p:nvSpPr>
          <p:spPr>
            <a:xfrm>
              <a:off x="4729" y="3391"/>
              <a:ext cx="9" cy="8"/>
            </a:xfrm>
            <a:custGeom>
              <a:avLst/>
              <a:gdLst>
                <a:gd name="txL" fmla="*/ 0 w 17"/>
                <a:gd name="txT" fmla="*/ 0 h 17"/>
                <a:gd name="txR" fmla="*/ 17 w 17"/>
                <a:gd name="txB" fmla="*/ 17 h 17"/>
              </a:gdLst>
              <a:ahLst/>
              <a:cxnLst>
                <a:cxn ang="0">
                  <a:pos x="15" y="0"/>
                </a:cxn>
                <a:cxn ang="0">
                  <a:pos x="17" y="2"/>
                </a:cxn>
                <a:cxn ang="0">
                  <a:pos x="13" y="6"/>
                </a:cxn>
                <a:cxn ang="0">
                  <a:pos x="8" y="12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9" y="6"/>
                </a:cxn>
                <a:cxn ang="0">
                  <a:pos x="15" y="0"/>
                </a:cxn>
                <a:cxn ang="0">
                  <a:pos x="15" y="0"/>
                </a:cxn>
              </a:cxnLst>
              <a:rect l="txL" t="txT" r="txR" b="txB"/>
              <a:pathLst>
                <a:path w="17" h="17">
                  <a:moveTo>
                    <a:pt x="15" y="0"/>
                  </a:moveTo>
                  <a:lnTo>
                    <a:pt x="17" y="2"/>
                  </a:lnTo>
                  <a:lnTo>
                    <a:pt x="13" y="6"/>
                  </a:lnTo>
                  <a:lnTo>
                    <a:pt x="8" y="12"/>
                  </a:lnTo>
                  <a:lnTo>
                    <a:pt x="4" y="17"/>
                  </a:lnTo>
                  <a:lnTo>
                    <a:pt x="0" y="17"/>
                  </a:lnTo>
                  <a:lnTo>
                    <a:pt x="9" y="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75" name="Freeform 101485"/>
            <p:cNvSpPr/>
            <p:nvPr/>
          </p:nvSpPr>
          <p:spPr>
            <a:xfrm>
              <a:off x="4798" y="3390"/>
              <a:ext cx="48" cy="53"/>
            </a:xfrm>
            <a:custGeom>
              <a:avLst/>
              <a:gdLst>
                <a:gd name="txL" fmla="*/ 0 w 95"/>
                <a:gd name="txT" fmla="*/ 0 h 107"/>
                <a:gd name="txR" fmla="*/ 95 w 95"/>
                <a:gd name="txB" fmla="*/ 107 h 107"/>
              </a:gdLst>
              <a:ahLst/>
              <a:cxnLst>
                <a:cxn ang="0">
                  <a:pos x="21" y="2"/>
                </a:cxn>
                <a:cxn ang="0">
                  <a:pos x="26" y="0"/>
                </a:cxn>
                <a:cxn ang="0">
                  <a:pos x="36" y="2"/>
                </a:cxn>
                <a:cxn ang="0">
                  <a:pos x="42" y="2"/>
                </a:cxn>
                <a:cxn ang="0">
                  <a:pos x="49" y="6"/>
                </a:cxn>
                <a:cxn ang="0">
                  <a:pos x="57" y="14"/>
                </a:cxn>
                <a:cxn ang="0">
                  <a:pos x="63" y="23"/>
                </a:cxn>
                <a:cxn ang="0">
                  <a:pos x="61" y="31"/>
                </a:cxn>
                <a:cxn ang="0">
                  <a:pos x="57" y="38"/>
                </a:cxn>
                <a:cxn ang="0">
                  <a:pos x="53" y="40"/>
                </a:cxn>
                <a:cxn ang="0">
                  <a:pos x="45" y="46"/>
                </a:cxn>
                <a:cxn ang="0">
                  <a:pos x="38" y="48"/>
                </a:cxn>
                <a:cxn ang="0">
                  <a:pos x="30" y="50"/>
                </a:cxn>
                <a:cxn ang="0">
                  <a:pos x="36" y="59"/>
                </a:cxn>
                <a:cxn ang="0">
                  <a:pos x="44" y="63"/>
                </a:cxn>
                <a:cxn ang="0">
                  <a:pos x="51" y="65"/>
                </a:cxn>
                <a:cxn ang="0">
                  <a:pos x="59" y="65"/>
                </a:cxn>
                <a:cxn ang="0">
                  <a:pos x="66" y="63"/>
                </a:cxn>
                <a:cxn ang="0">
                  <a:pos x="76" y="61"/>
                </a:cxn>
                <a:cxn ang="0">
                  <a:pos x="83" y="57"/>
                </a:cxn>
                <a:cxn ang="0">
                  <a:pos x="95" y="57"/>
                </a:cxn>
                <a:cxn ang="0">
                  <a:pos x="93" y="69"/>
                </a:cxn>
                <a:cxn ang="0">
                  <a:pos x="89" y="82"/>
                </a:cxn>
                <a:cxn ang="0">
                  <a:pos x="83" y="86"/>
                </a:cxn>
                <a:cxn ang="0">
                  <a:pos x="83" y="91"/>
                </a:cxn>
                <a:cxn ang="0">
                  <a:pos x="80" y="99"/>
                </a:cxn>
                <a:cxn ang="0">
                  <a:pos x="82" y="107"/>
                </a:cxn>
                <a:cxn ang="0">
                  <a:pos x="70" y="107"/>
                </a:cxn>
                <a:cxn ang="0">
                  <a:pos x="59" y="107"/>
                </a:cxn>
                <a:cxn ang="0">
                  <a:pos x="49" y="103"/>
                </a:cxn>
                <a:cxn ang="0">
                  <a:pos x="40" y="99"/>
                </a:cxn>
                <a:cxn ang="0">
                  <a:pos x="30" y="93"/>
                </a:cxn>
                <a:cxn ang="0">
                  <a:pos x="21" y="88"/>
                </a:cxn>
                <a:cxn ang="0">
                  <a:pos x="13" y="80"/>
                </a:cxn>
                <a:cxn ang="0">
                  <a:pos x="9" y="72"/>
                </a:cxn>
                <a:cxn ang="0">
                  <a:pos x="4" y="63"/>
                </a:cxn>
                <a:cxn ang="0">
                  <a:pos x="2" y="53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7"/>
                </a:cxn>
                <a:cxn ang="0">
                  <a:pos x="5" y="17"/>
                </a:cxn>
                <a:cxn ang="0">
                  <a:pos x="11" y="10"/>
                </a:cxn>
                <a:cxn ang="0">
                  <a:pos x="21" y="2"/>
                </a:cxn>
                <a:cxn ang="0">
                  <a:pos x="21" y="2"/>
                </a:cxn>
              </a:cxnLst>
              <a:rect l="txL" t="txT" r="txR" b="txB"/>
              <a:pathLst>
                <a:path w="95" h="107">
                  <a:moveTo>
                    <a:pt x="21" y="2"/>
                  </a:moveTo>
                  <a:lnTo>
                    <a:pt x="26" y="0"/>
                  </a:lnTo>
                  <a:lnTo>
                    <a:pt x="36" y="2"/>
                  </a:lnTo>
                  <a:lnTo>
                    <a:pt x="42" y="2"/>
                  </a:lnTo>
                  <a:lnTo>
                    <a:pt x="49" y="6"/>
                  </a:lnTo>
                  <a:lnTo>
                    <a:pt x="57" y="14"/>
                  </a:lnTo>
                  <a:lnTo>
                    <a:pt x="63" y="23"/>
                  </a:lnTo>
                  <a:lnTo>
                    <a:pt x="61" y="31"/>
                  </a:lnTo>
                  <a:lnTo>
                    <a:pt x="57" y="38"/>
                  </a:lnTo>
                  <a:lnTo>
                    <a:pt x="53" y="40"/>
                  </a:lnTo>
                  <a:lnTo>
                    <a:pt x="45" y="46"/>
                  </a:lnTo>
                  <a:lnTo>
                    <a:pt x="38" y="48"/>
                  </a:lnTo>
                  <a:lnTo>
                    <a:pt x="30" y="50"/>
                  </a:lnTo>
                  <a:lnTo>
                    <a:pt x="36" y="59"/>
                  </a:lnTo>
                  <a:lnTo>
                    <a:pt x="44" y="63"/>
                  </a:lnTo>
                  <a:lnTo>
                    <a:pt x="51" y="65"/>
                  </a:lnTo>
                  <a:lnTo>
                    <a:pt x="59" y="65"/>
                  </a:lnTo>
                  <a:lnTo>
                    <a:pt x="66" y="63"/>
                  </a:lnTo>
                  <a:lnTo>
                    <a:pt x="76" y="61"/>
                  </a:lnTo>
                  <a:lnTo>
                    <a:pt x="83" y="57"/>
                  </a:lnTo>
                  <a:lnTo>
                    <a:pt x="95" y="57"/>
                  </a:lnTo>
                  <a:lnTo>
                    <a:pt x="93" y="69"/>
                  </a:lnTo>
                  <a:lnTo>
                    <a:pt x="89" y="82"/>
                  </a:lnTo>
                  <a:lnTo>
                    <a:pt x="83" y="86"/>
                  </a:lnTo>
                  <a:lnTo>
                    <a:pt x="83" y="91"/>
                  </a:lnTo>
                  <a:lnTo>
                    <a:pt x="80" y="99"/>
                  </a:lnTo>
                  <a:lnTo>
                    <a:pt x="82" y="107"/>
                  </a:lnTo>
                  <a:lnTo>
                    <a:pt x="70" y="107"/>
                  </a:lnTo>
                  <a:lnTo>
                    <a:pt x="59" y="107"/>
                  </a:lnTo>
                  <a:lnTo>
                    <a:pt x="49" y="103"/>
                  </a:lnTo>
                  <a:lnTo>
                    <a:pt x="40" y="99"/>
                  </a:lnTo>
                  <a:lnTo>
                    <a:pt x="30" y="93"/>
                  </a:lnTo>
                  <a:lnTo>
                    <a:pt x="21" y="88"/>
                  </a:lnTo>
                  <a:lnTo>
                    <a:pt x="13" y="80"/>
                  </a:lnTo>
                  <a:lnTo>
                    <a:pt x="9" y="72"/>
                  </a:lnTo>
                  <a:lnTo>
                    <a:pt x="4" y="63"/>
                  </a:lnTo>
                  <a:lnTo>
                    <a:pt x="2" y="53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7"/>
                  </a:lnTo>
                  <a:lnTo>
                    <a:pt x="5" y="17"/>
                  </a:lnTo>
                  <a:lnTo>
                    <a:pt x="11" y="10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FFD6C9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76" name="Freeform 101486"/>
            <p:cNvSpPr/>
            <p:nvPr/>
          </p:nvSpPr>
          <p:spPr>
            <a:xfrm>
              <a:off x="3963" y="3408"/>
              <a:ext cx="19" cy="49"/>
            </a:xfrm>
            <a:custGeom>
              <a:avLst/>
              <a:gdLst>
                <a:gd name="txL" fmla="*/ 0 w 38"/>
                <a:gd name="txT" fmla="*/ 0 h 99"/>
                <a:gd name="txR" fmla="*/ 38 w 38"/>
                <a:gd name="txB" fmla="*/ 99 h 99"/>
              </a:gdLst>
              <a:ahLst/>
              <a:cxnLst>
                <a:cxn ang="0">
                  <a:pos x="9" y="0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24" y="4"/>
                </a:cxn>
                <a:cxn ang="0">
                  <a:pos x="30" y="8"/>
                </a:cxn>
                <a:cxn ang="0">
                  <a:pos x="36" y="17"/>
                </a:cxn>
                <a:cxn ang="0">
                  <a:pos x="38" y="31"/>
                </a:cxn>
                <a:cxn ang="0">
                  <a:pos x="36" y="38"/>
                </a:cxn>
                <a:cxn ang="0">
                  <a:pos x="34" y="48"/>
                </a:cxn>
                <a:cxn ang="0">
                  <a:pos x="32" y="55"/>
                </a:cxn>
                <a:cxn ang="0">
                  <a:pos x="32" y="67"/>
                </a:cxn>
                <a:cxn ang="0">
                  <a:pos x="28" y="74"/>
                </a:cxn>
                <a:cxn ang="0">
                  <a:pos x="28" y="84"/>
                </a:cxn>
                <a:cxn ang="0">
                  <a:pos x="24" y="92"/>
                </a:cxn>
                <a:cxn ang="0">
                  <a:pos x="24" y="99"/>
                </a:cxn>
                <a:cxn ang="0">
                  <a:pos x="15" y="88"/>
                </a:cxn>
                <a:cxn ang="0">
                  <a:pos x="9" y="76"/>
                </a:cxn>
                <a:cxn ang="0">
                  <a:pos x="3" y="61"/>
                </a:cxn>
                <a:cxn ang="0">
                  <a:pos x="1" y="48"/>
                </a:cxn>
                <a:cxn ang="0">
                  <a:pos x="0" y="33"/>
                </a:cxn>
                <a:cxn ang="0">
                  <a:pos x="1" y="21"/>
                </a:cxn>
                <a:cxn ang="0">
                  <a:pos x="3" y="10"/>
                </a:cxn>
                <a:cxn ang="0">
                  <a:pos x="9" y="0"/>
                </a:cxn>
                <a:cxn ang="0">
                  <a:pos x="9" y="0"/>
                </a:cxn>
              </a:cxnLst>
              <a:rect l="txL" t="txT" r="txR" b="txB"/>
              <a:pathLst>
                <a:path w="38" h="99">
                  <a:moveTo>
                    <a:pt x="9" y="0"/>
                  </a:moveTo>
                  <a:lnTo>
                    <a:pt x="15" y="0"/>
                  </a:lnTo>
                  <a:lnTo>
                    <a:pt x="20" y="0"/>
                  </a:lnTo>
                  <a:lnTo>
                    <a:pt x="24" y="4"/>
                  </a:lnTo>
                  <a:lnTo>
                    <a:pt x="30" y="8"/>
                  </a:lnTo>
                  <a:lnTo>
                    <a:pt x="36" y="17"/>
                  </a:lnTo>
                  <a:lnTo>
                    <a:pt x="38" y="31"/>
                  </a:lnTo>
                  <a:lnTo>
                    <a:pt x="36" y="38"/>
                  </a:lnTo>
                  <a:lnTo>
                    <a:pt x="34" y="48"/>
                  </a:lnTo>
                  <a:lnTo>
                    <a:pt x="32" y="55"/>
                  </a:lnTo>
                  <a:lnTo>
                    <a:pt x="32" y="67"/>
                  </a:lnTo>
                  <a:lnTo>
                    <a:pt x="28" y="74"/>
                  </a:lnTo>
                  <a:lnTo>
                    <a:pt x="28" y="84"/>
                  </a:lnTo>
                  <a:lnTo>
                    <a:pt x="24" y="92"/>
                  </a:lnTo>
                  <a:lnTo>
                    <a:pt x="24" y="99"/>
                  </a:lnTo>
                  <a:lnTo>
                    <a:pt x="15" y="88"/>
                  </a:lnTo>
                  <a:lnTo>
                    <a:pt x="9" y="76"/>
                  </a:lnTo>
                  <a:lnTo>
                    <a:pt x="3" y="61"/>
                  </a:lnTo>
                  <a:lnTo>
                    <a:pt x="1" y="48"/>
                  </a:lnTo>
                  <a:lnTo>
                    <a:pt x="0" y="33"/>
                  </a:lnTo>
                  <a:lnTo>
                    <a:pt x="1" y="21"/>
                  </a:lnTo>
                  <a:lnTo>
                    <a:pt x="3" y="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77" name="Freeform 101487"/>
            <p:cNvSpPr/>
            <p:nvPr/>
          </p:nvSpPr>
          <p:spPr>
            <a:xfrm>
              <a:off x="4206" y="3418"/>
              <a:ext cx="247" cy="315"/>
            </a:xfrm>
            <a:custGeom>
              <a:avLst/>
              <a:gdLst>
                <a:gd name="txL" fmla="*/ 0 w 495"/>
                <a:gd name="txT" fmla="*/ 0 h 630"/>
                <a:gd name="txR" fmla="*/ 495 w 495"/>
                <a:gd name="txB" fmla="*/ 630 h 630"/>
              </a:gdLst>
              <a:ahLst/>
              <a:cxnLst>
                <a:cxn ang="0">
                  <a:pos x="57" y="19"/>
                </a:cxn>
                <a:cxn ang="0">
                  <a:pos x="131" y="53"/>
                </a:cxn>
                <a:cxn ang="0">
                  <a:pos x="207" y="90"/>
                </a:cxn>
                <a:cxn ang="0">
                  <a:pos x="284" y="122"/>
                </a:cxn>
                <a:cxn ang="0">
                  <a:pos x="265" y="131"/>
                </a:cxn>
                <a:cxn ang="0">
                  <a:pos x="215" y="126"/>
                </a:cxn>
                <a:cxn ang="0">
                  <a:pos x="166" y="112"/>
                </a:cxn>
                <a:cxn ang="0">
                  <a:pos x="118" y="107"/>
                </a:cxn>
                <a:cxn ang="0">
                  <a:pos x="162" y="149"/>
                </a:cxn>
                <a:cxn ang="0">
                  <a:pos x="251" y="185"/>
                </a:cxn>
                <a:cxn ang="0">
                  <a:pos x="342" y="215"/>
                </a:cxn>
                <a:cxn ang="0">
                  <a:pos x="430" y="266"/>
                </a:cxn>
                <a:cxn ang="0">
                  <a:pos x="424" y="282"/>
                </a:cxn>
                <a:cxn ang="0">
                  <a:pos x="337" y="251"/>
                </a:cxn>
                <a:cxn ang="0">
                  <a:pos x="247" y="221"/>
                </a:cxn>
                <a:cxn ang="0">
                  <a:pos x="158" y="192"/>
                </a:cxn>
                <a:cxn ang="0">
                  <a:pos x="95" y="194"/>
                </a:cxn>
                <a:cxn ang="0">
                  <a:pos x="145" y="242"/>
                </a:cxn>
                <a:cxn ang="0">
                  <a:pos x="221" y="270"/>
                </a:cxn>
                <a:cxn ang="0">
                  <a:pos x="299" y="293"/>
                </a:cxn>
                <a:cxn ang="0">
                  <a:pos x="363" y="327"/>
                </a:cxn>
                <a:cxn ang="0">
                  <a:pos x="409" y="356"/>
                </a:cxn>
                <a:cxn ang="0">
                  <a:pos x="422" y="379"/>
                </a:cxn>
                <a:cxn ang="0">
                  <a:pos x="346" y="360"/>
                </a:cxn>
                <a:cxn ang="0">
                  <a:pos x="268" y="333"/>
                </a:cxn>
                <a:cxn ang="0">
                  <a:pos x="194" y="308"/>
                </a:cxn>
                <a:cxn ang="0">
                  <a:pos x="149" y="322"/>
                </a:cxn>
                <a:cxn ang="0">
                  <a:pos x="188" y="352"/>
                </a:cxn>
                <a:cxn ang="0">
                  <a:pos x="244" y="373"/>
                </a:cxn>
                <a:cxn ang="0">
                  <a:pos x="303" y="392"/>
                </a:cxn>
                <a:cxn ang="0">
                  <a:pos x="350" y="418"/>
                </a:cxn>
                <a:cxn ang="0">
                  <a:pos x="386" y="438"/>
                </a:cxn>
                <a:cxn ang="0">
                  <a:pos x="426" y="457"/>
                </a:cxn>
                <a:cxn ang="0">
                  <a:pos x="464" y="472"/>
                </a:cxn>
                <a:cxn ang="0">
                  <a:pos x="472" y="479"/>
                </a:cxn>
                <a:cxn ang="0">
                  <a:pos x="381" y="455"/>
                </a:cxn>
                <a:cxn ang="0">
                  <a:pos x="291" y="424"/>
                </a:cxn>
                <a:cxn ang="0">
                  <a:pos x="198" y="396"/>
                </a:cxn>
                <a:cxn ang="0">
                  <a:pos x="149" y="399"/>
                </a:cxn>
                <a:cxn ang="0">
                  <a:pos x="234" y="441"/>
                </a:cxn>
                <a:cxn ang="0">
                  <a:pos x="322" y="474"/>
                </a:cxn>
                <a:cxn ang="0">
                  <a:pos x="409" y="508"/>
                </a:cxn>
                <a:cxn ang="0">
                  <a:pos x="453" y="538"/>
                </a:cxn>
                <a:cxn ang="0">
                  <a:pos x="381" y="521"/>
                </a:cxn>
                <a:cxn ang="0">
                  <a:pos x="306" y="498"/>
                </a:cxn>
                <a:cxn ang="0">
                  <a:pos x="228" y="472"/>
                </a:cxn>
                <a:cxn ang="0">
                  <a:pos x="188" y="470"/>
                </a:cxn>
                <a:cxn ang="0">
                  <a:pos x="261" y="517"/>
                </a:cxn>
                <a:cxn ang="0">
                  <a:pos x="341" y="548"/>
                </a:cxn>
                <a:cxn ang="0">
                  <a:pos x="417" y="584"/>
                </a:cxn>
                <a:cxn ang="0">
                  <a:pos x="443" y="618"/>
                </a:cxn>
                <a:cxn ang="0">
                  <a:pos x="337" y="588"/>
                </a:cxn>
                <a:cxn ang="0">
                  <a:pos x="228" y="557"/>
                </a:cxn>
                <a:cxn ang="0">
                  <a:pos x="126" y="517"/>
                </a:cxn>
                <a:cxn ang="0">
                  <a:pos x="55" y="443"/>
                </a:cxn>
                <a:cxn ang="0">
                  <a:pos x="38" y="323"/>
                </a:cxn>
                <a:cxn ang="0">
                  <a:pos x="27" y="204"/>
                </a:cxn>
                <a:cxn ang="0">
                  <a:pos x="14" y="86"/>
                </a:cxn>
                <a:cxn ang="0">
                  <a:pos x="0" y="0"/>
                </a:cxn>
              </a:cxnLst>
              <a:rect l="txL" t="txT" r="txR" b="txB"/>
              <a:pathLst>
                <a:path w="495" h="630">
                  <a:moveTo>
                    <a:pt x="0" y="0"/>
                  </a:moveTo>
                  <a:lnTo>
                    <a:pt x="19" y="4"/>
                  </a:lnTo>
                  <a:lnTo>
                    <a:pt x="38" y="10"/>
                  </a:lnTo>
                  <a:lnTo>
                    <a:pt x="57" y="19"/>
                  </a:lnTo>
                  <a:lnTo>
                    <a:pt x="78" y="27"/>
                  </a:lnTo>
                  <a:lnTo>
                    <a:pt x="95" y="34"/>
                  </a:lnTo>
                  <a:lnTo>
                    <a:pt x="114" y="44"/>
                  </a:lnTo>
                  <a:lnTo>
                    <a:pt x="131" y="53"/>
                  </a:lnTo>
                  <a:lnTo>
                    <a:pt x="152" y="63"/>
                  </a:lnTo>
                  <a:lnTo>
                    <a:pt x="169" y="71"/>
                  </a:lnTo>
                  <a:lnTo>
                    <a:pt x="188" y="80"/>
                  </a:lnTo>
                  <a:lnTo>
                    <a:pt x="207" y="90"/>
                  </a:lnTo>
                  <a:lnTo>
                    <a:pt x="225" y="99"/>
                  </a:lnTo>
                  <a:lnTo>
                    <a:pt x="244" y="107"/>
                  </a:lnTo>
                  <a:lnTo>
                    <a:pt x="263" y="114"/>
                  </a:lnTo>
                  <a:lnTo>
                    <a:pt x="284" y="122"/>
                  </a:lnTo>
                  <a:lnTo>
                    <a:pt x="303" y="131"/>
                  </a:lnTo>
                  <a:lnTo>
                    <a:pt x="289" y="131"/>
                  </a:lnTo>
                  <a:lnTo>
                    <a:pt x="278" y="133"/>
                  </a:lnTo>
                  <a:lnTo>
                    <a:pt x="265" y="131"/>
                  </a:lnTo>
                  <a:lnTo>
                    <a:pt x="253" y="131"/>
                  </a:lnTo>
                  <a:lnTo>
                    <a:pt x="240" y="130"/>
                  </a:lnTo>
                  <a:lnTo>
                    <a:pt x="228" y="128"/>
                  </a:lnTo>
                  <a:lnTo>
                    <a:pt x="215" y="126"/>
                  </a:lnTo>
                  <a:lnTo>
                    <a:pt x="204" y="122"/>
                  </a:lnTo>
                  <a:lnTo>
                    <a:pt x="190" y="118"/>
                  </a:lnTo>
                  <a:lnTo>
                    <a:pt x="179" y="116"/>
                  </a:lnTo>
                  <a:lnTo>
                    <a:pt x="166" y="112"/>
                  </a:lnTo>
                  <a:lnTo>
                    <a:pt x="154" y="111"/>
                  </a:lnTo>
                  <a:lnTo>
                    <a:pt x="141" y="109"/>
                  </a:lnTo>
                  <a:lnTo>
                    <a:pt x="130" y="107"/>
                  </a:lnTo>
                  <a:lnTo>
                    <a:pt x="118" y="107"/>
                  </a:lnTo>
                  <a:lnTo>
                    <a:pt x="105" y="109"/>
                  </a:lnTo>
                  <a:lnTo>
                    <a:pt x="122" y="124"/>
                  </a:lnTo>
                  <a:lnTo>
                    <a:pt x="141" y="137"/>
                  </a:lnTo>
                  <a:lnTo>
                    <a:pt x="162" y="149"/>
                  </a:lnTo>
                  <a:lnTo>
                    <a:pt x="183" y="160"/>
                  </a:lnTo>
                  <a:lnTo>
                    <a:pt x="204" y="168"/>
                  </a:lnTo>
                  <a:lnTo>
                    <a:pt x="227" y="177"/>
                  </a:lnTo>
                  <a:lnTo>
                    <a:pt x="251" y="185"/>
                  </a:lnTo>
                  <a:lnTo>
                    <a:pt x="274" y="192"/>
                  </a:lnTo>
                  <a:lnTo>
                    <a:pt x="297" y="198"/>
                  </a:lnTo>
                  <a:lnTo>
                    <a:pt x="320" y="207"/>
                  </a:lnTo>
                  <a:lnTo>
                    <a:pt x="342" y="215"/>
                  </a:lnTo>
                  <a:lnTo>
                    <a:pt x="367" y="226"/>
                  </a:lnTo>
                  <a:lnTo>
                    <a:pt x="388" y="236"/>
                  </a:lnTo>
                  <a:lnTo>
                    <a:pt x="409" y="249"/>
                  </a:lnTo>
                  <a:lnTo>
                    <a:pt x="430" y="266"/>
                  </a:lnTo>
                  <a:lnTo>
                    <a:pt x="449" y="287"/>
                  </a:lnTo>
                  <a:lnTo>
                    <a:pt x="449" y="289"/>
                  </a:lnTo>
                  <a:lnTo>
                    <a:pt x="447" y="289"/>
                  </a:lnTo>
                  <a:lnTo>
                    <a:pt x="424" y="282"/>
                  </a:lnTo>
                  <a:lnTo>
                    <a:pt x="403" y="274"/>
                  </a:lnTo>
                  <a:lnTo>
                    <a:pt x="381" y="266"/>
                  </a:lnTo>
                  <a:lnTo>
                    <a:pt x="358" y="259"/>
                  </a:lnTo>
                  <a:lnTo>
                    <a:pt x="337" y="251"/>
                  </a:lnTo>
                  <a:lnTo>
                    <a:pt x="314" y="244"/>
                  </a:lnTo>
                  <a:lnTo>
                    <a:pt x="291" y="234"/>
                  </a:lnTo>
                  <a:lnTo>
                    <a:pt x="270" y="228"/>
                  </a:lnTo>
                  <a:lnTo>
                    <a:pt x="247" y="221"/>
                  </a:lnTo>
                  <a:lnTo>
                    <a:pt x="225" y="211"/>
                  </a:lnTo>
                  <a:lnTo>
                    <a:pt x="204" y="206"/>
                  </a:lnTo>
                  <a:lnTo>
                    <a:pt x="181" y="198"/>
                  </a:lnTo>
                  <a:lnTo>
                    <a:pt x="158" y="192"/>
                  </a:lnTo>
                  <a:lnTo>
                    <a:pt x="135" y="187"/>
                  </a:lnTo>
                  <a:lnTo>
                    <a:pt x="111" y="183"/>
                  </a:lnTo>
                  <a:lnTo>
                    <a:pt x="88" y="179"/>
                  </a:lnTo>
                  <a:lnTo>
                    <a:pt x="95" y="194"/>
                  </a:lnTo>
                  <a:lnTo>
                    <a:pt x="105" y="209"/>
                  </a:lnTo>
                  <a:lnTo>
                    <a:pt x="116" y="221"/>
                  </a:lnTo>
                  <a:lnTo>
                    <a:pt x="131" y="234"/>
                  </a:lnTo>
                  <a:lnTo>
                    <a:pt x="145" y="242"/>
                  </a:lnTo>
                  <a:lnTo>
                    <a:pt x="162" y="251"/>
                  </a:lnTo>
                  <a:lnTo>
                    <a:pt x="181" y="257"/>
                  </a:lnTo>
                  <a:lnTo>
                    <a:pt x="202" y="264"/>
                  </a:lnTo>
                  <a:lnTo>
                    <a:pt x="221" y="270"/>
                  </a:lnTo>
                  <a:lnTo>
                    <a:pt x="240" y="274"/>
                  </a:lnTo>
                  <a:lnTo>
                    <a:pt x="261" y="280"/>
                  </a:lnTo>
                  <a:lnTo>
                    <a:pt x="280" y="289"/>
                  </a:lnTo>
                  <a:lnTo>
                    <a:pt x="299" y="293"/>
                  </a:lnTo>
                  <a:lnTo>
                    <a:pt x="318" y="301"/>
                  </a:lnTo>
                  <a:lnTo>
                    <a:pt x="335" y="310"/>
                  </a:lnTo>
                  <a:lnTo>
                    <a:pt x="352" y="322"/>
                  </a:lnTo>
                  <a:lnTo>
                    <a:pt x="363" y="327"/>
                  </a:lnTo>
                  <a:lnTo>
                    <a:pt x="377" y="333"/>
                  </a:lnTo>
                  <a:lnTo>
                    <a:pt x="386" y="341"/>
                  </a:lnTo>
                  <a:lnTo>
                    <a:pt x="400" y="348"/>
                  </a:lnTo>
                  <a:lnTo>
                    <a:pt x="409" y="356"/>
                  </a:lnTo>
                  <a:lnTo>
                    <a:pt x="419" y="363"/>
                  </a:lnTo>
                  <a:lnTo>
                    <a:pt x="430" y="371"/>
                  </a:lnTo>
                  <a:lnTo>
                    <a:pt x="443" y="380"/>
                  </a:lnTo>
                  <a:lnTo>
                    <a:pt x="422" y="379"/>
                  </a:lnTo>
                  <a:lnTo>
                    <a:pt x="403" y="379"/>
                  </a:lnTo>
                  <a:lnTo>
                    <a:pt x="384" y="373"/>
                  </a:lnTo>
                  <a:lnTo>
                    <a:pt x="365" y="369"/>
                  </a:lnTo>
                  <a:lnTo>
                    <a:pt x="346" y="360"/>
                  </a:lnTo>
                  <a:lnTo>
                    <a:pt x="327" y="354"/>
                  </a:lnTo>
                  <a:lnTo>
                    <a:pt x="306" y="346"/>
                  </a:lnTo>
                  <a:lnTo>
                    <a:pt x="287" y="341"/>
                  </a:lnTo>
                  <a:lnTo>
                    <a:pt x="268" y="333"/>
                  </a:lnTo>
                  <a:lnTo>
                    <a:pt x="249" y="323"/>
                  </a:lnTo>
                  <a:lnTo>
                    <a:pt x="230" y="318"/>
                  </a:lnTo>
                  <a:lnTo>
                    <a:pt x="213" y="314"/>
                  </a:lnTo>
                  <a:lnTo>
                    <a:pt x="194" y="308"/>
                  </a:lnTo>
                  <a:lnTo>
                    <a:pt x="177" y="306"/>
                  </a:lnTo>
                  <a:lnTo>
                    <a:pt x="160" y="306"/>
                  </a:lnTo>
                  <a:lnTo>
                    <a:pt x="145" y="312"/>
                  </a:lnTo>
                  <a:lnTo>
                    <a:pt x="149" y="322"/>
                  </a:lnTo>
                  <a:lnTo>
                    <a:pt x="156" y="331"/>
                  </a:lnTo>
                  <a:lnTo>
                    <a:pt x="164" y="339"/>
                  </a:lnTo>
                  <a:lnTo>
                    <a:pt x="175" y="346"/>
                  </a:lnTo>
                  <a:lnTo>
                    <a:pt x="188" y="352"/>
                  </a:lnTo>
                  <a:lnTo>
                    <a:pt x="202" y="360"/>
                  </a:lnTo>
                  <a:lnTo>
                    <a:pt x="215" y="365"/>
                  </a:lnTo>
                  <a:lnTo>
                    <a:pt x="230" y="369"/>
                  </a:lnTo>
                  <a:lnTo>
                    <a:pt x="244" y="373"/>
                  </a:lnTo>
                  <a:lnTo>
                    <a:pt x="261" y="379"/>
                  </a:lnTo>
                  <a:lnTo>
                    <a:pt x="274" y="382"/>
                  </a:lnTo>
                  <a:lnTo>
                    <a:pt x="289" y="386"/>
                  </a:lnTo>
                  <a:lnTo>
                    <a:pt x="303" y="392"/>
                  </a:lnTo>
                  <a:lnTo>
                    <a:pt x="318" y="399"/>
                  </a:lnTo>
                  <a:lnTo>
                    <a:pt x="329" y="405"/>
                  </a:lnTo>
                  <a:lnTo>
                    <a:pt x="342" y="413"/>
                  </a:lnTo>
                  <a:lnTo>
                    <a:pt x="350" y="418"/>
                  </a:lnTo>
                  <a:lnTo>
                    <a:pt x="360" y="422"/>
                  </a:lnTo>
                  <a:lnTo>
                    <a:pt x="369" y="428"/>
                  </a:lnTo>
                  <a:lnTo>
                    <a:pt x="379" y="434"/>
                  </a:lnTo>
                  <a:lnTo>
                    <a:pt x="386" y="438"/>
                  </a:lnTo>
                  <a:lnTo>
                    <a:pt x="396" y="443"/>
                  </a:lnTo>
                  <a:lnTo>
                    <a:pt x="405" y="447"/>
                  </a:lnTo>
                  <a:lnTo>
                    <a:pt x="417" y="453"/>
                  </a:lnTo>
                  <a:lnTo>
                    <a:pt x="426" y="457"/>
                  </a:lnTo>
                  <a:lnTo>
                    <a:pt x="434" y="460"/>
                  </a:lnTo>
                  <a:lnTo>
                    <a:pt x="443" y="464"/>
                  </a:lnTo>
                  <a:lnTo>
                    <a:pt x="455" y="468"/>
                  </a:lnTo>
                  <a:lnTo>
                    <a:pt x="464" y="472"/>
                  </a:lnTo>
                  <a:lnTo>
                    <a:pt x="476" y="476"/>
                  </a:lnTo>
                  <a:lnTo>
                    <a:pt x="483" y="481"/>
                  </a:lnTo>
                  <a:lnTo>
                    <a:pt x="495" y="485"/>
                  </a:lnTo>
                  <a:lnTo>
                    <a:pt x="472" y="479"/>
                  </a:lnTo>
                  <a:lnTo>
                    <a:pt x="449" y="476"/>
                  </a:lnTo>
                  <a:lnTo>
                    <a:pt x="426" y="468"/>
                  </a:lnTo>
                  <a:lnTo>
                    <a:pt x="405" y="462"/>
                  </a:lnTo>
                  <a:lnTo>
                    <a:pt x="381" y="455"/>
                  </a:lnTo>
                  <a:lnTo>
                    <a:pt x="360" y="447"/>
                  </a:lnTo>
                  <a:lnTo>
                    <a:pt x="337" y="439"/>
                  </a:lnTo>
                  <a:lnTo>
                    <a:pt x="314" y="432"/>
                  </a:lnTo>
                  <a:lnTo>
                    <a:pt x="291" y="424"/>
                  </a:lnTo>
                  <a:lnTo>
                    <a:pt x="268" y="417"/>
                  </a:lnTo>
                  <a:lnTo>
                    <a:pt x="246" y="409"/>
                  </a:lnTo>
                  <a:lnTo>
                    <a:pt x="223" y="403"/>
                  </a:lnTo>
                  <a:lnTo>
                    <a:pt x="198" y="396"/>
                  </a:lnTo>
                  <a:lnTo>
                    <a:pt x="175" y="392"/>
                  </a:lnTo>
                  <a:lnTo>
                    <a:pt x="154" y="388"/>
                  </a:lnTo>
                  <a:lnTo>
                    <a:pt x="131" y="386"/>
                  </a:lnTo>
                  <a:lnTo>
                    <a:pt x="149" y="399"/>
                  </a:lnTo>
                  <a:lnTo>
                    <a:pt x="169" y="411"/>
                  </a:lnTo>
                  <a:lnTo>
                    <a:pt x="190" y="422"/>
                  </a:lnTo>
                  <a:lnTo>
                    <a:pt x="211" y="432"/>
                  </a:lnTo>
                  <a:lnTo>
                    <a:pt x="234" y="441"/>
                  </a:lnTo>
                  <a:lnTo>
                    <a:pt x="257" y="449"/>
                  </a:lnTo>
                  <a:lnTo>
                    <a:pt x="278" y="458"/>
                  </a:lnTo>
                  <a:lnTo>
                    <a:pt x="301" y="468"/>
                  </a:lnTo>
                  <a:lnTo>
                    <a:pt x="322" y="474"/>
                  </a:lnTo>
                  <a:lnTo>
                    <a:pt x="344" y="481"/>
                  </a:lnTo>
                  <a:lnTo>
                    <a:pt x="365" y="491"/>
                  </a:lnTo>
                  <a:lnTo>
                    <a:pt x="388" y="498"/>
                  </a:lnTo>
                  <a:lnTo>
                    <a:pt x="409" y="508"/>
                  </a:lnTo>
                  <a:lnTo>
                    <a:pt x="430" y="519"/>
                  </a:lnTo>
                  <a:lnTo>
                    <a:pt x="451" y="531"/>
                  </a:lnTo>
                  <a:lnTo>
                    <a:pt x="472" y="544"/>
                  </a:lnTo>
                  <a:lnTo>
                    <a:pt x="453" y="538"/>
                  </a:lnTo>
                  <a:lnTo>
                    <a:pt x="434" y="534"/>
                  </a:lnTo>
                  <a:lnTo>
                    <a:pt x="417" y="531"/>
                  </a:lnTo>
                  <a:lnTo>
                    <a:pt x="400" y="527"/>
                  </a:lnTo>
                  <a:lnTo>
                    <a:pt x="381" y="521"/>
                  </a:lnTo>
                  <a:lnTo>
                    <a:pt x="362" y="515"/>
                  </a:lnTo>
                  <a:lnTo>
                    <a:pt x="342" y="510"/>
                  </a:lnTo>
                  <a:lnTo>
                    <a:pt x="325" y="504"/>
                  </a:lnTo>
                  <a:lnTo>
                    <a:pt x="306" y="498"/>
                  </a:lnTo>
                  <a:lnTo>
                    <a:pt x="287" y="491"/>
                  </a:lnTo>
                  <a:lnTo>
                    <a:pt x="268" y="485"/>
                  </a:lnTo>
                  <a:lnTo>
                    <a:pt x="249" y="479"/>
                  </a:lnTo>
                  <a:lnTo>
                    <a:pt x="228" y="472"/>
                  </a:lnTo>
                  <a:lnTo>
                    <a:pt x="211" y="466"/>
                  </a:lnTo>
                  <a:lnTo>
                    <a:pt x="194" y="458"/>
                  </a:lnTo>
                  <a:lnTo>
                    <a:pt x="175" y="455"/>
                  </a:lnTo>
                  <a:lnTo>
                    <a:pt x="188" y="470"/>
                  </a:lnTo>
                  <a:lnTo>
                    <a:pt x="207" y="485"/>
                  </a:lnTo>
                  <a:lnTo>
                    <a:pt x="223" y="496"/>
                  </a:lnTo>
                  <a:lnTo>
                    <a:pt x="244" y="508"/>
                  </a:lnTo>
                  <a:lnTo>
                    <a:pt x="261" y="517"/>
                  </a:lnTo>
                  <a:lnTo>
                    <a:pt x="282" y="525"/>
                  </a:lnTo>
                  <a:lnTo>
                    <a:pt x="301" y="534"/>
                  </a:lnTo>
                  <a:lnTo>
                    <a:pt x="323" y="542"/>
                  </a:lnTo>
                  <a:lnTo>
                    <a:pt x="341" y="548"/>
                  </a:lnTo>
                  <a:lnTo>
                    <a:pt x="362" y="557"/>
                  </a:lnTo>
                  <a:lnTo>
                    <a:pt x="381" y="565"/>
                  </a:lnTo>
                  <a:lnTo>
                    <a:pt x="400" y="574"/>
                  </a:lnTo>
                  <a:lnTo>
                    <a:pt x="417" y="584"/>
                  </a:lnTo>
                  <a:lnTo>
                    <a:pt x="436" y="597"/>
                  </a:lnTo>
                  <a:lnTo>
                    <a:pt x="453" y="611"/>
                  </a:lnTo>
                  <a:lnTo>
                    <a:pt x="470" y="630"/>
                  </a:lnTo>
                  <a:lnTo>
                    <a:pt x="443" y="618"/>
                  </a:lnTo>
                  <a:lnTo>
                    <a:pt x="419" y="611"/>
                  </a:lnTo>
                  <a:lnTo>
                    <a:pt x="392" y="603"/>
                  </a:lnTo>
                  <a:lnTo>
                    <a:pt x="365" y="595"/>
                  </a:lnTo>
                  <a:lnTo>
                    <a:pt x="337" y="588"/>
                  </a:lnTo>
                  <a:lnTo>
                    <a:pt x="310" y="580"/>
                  </a:lnTo>
                  <a:lnTo>
                    <a:pt x="284" y="574"/>
                  </a:lnTo>
                  <a:lnTo>
                    <a:pt x="257" y="567"/>
                  </a:lnTo>
                  <a:lnTo>
                    <a:pt x="228" y="557"/>
                  </a:lnTo>
                  <a:lnTo>
                    <a:pt x="200" y="550"/>
                  </a:lnTo>
                  <a:lnTo>
                    <a:pt x="173" y="538"/>
                  </a:lnTo>
                  <a:lnTo>
                    <a:pt x="149" y="531"/>
                  </a:lnTo>
                  <a:lnTo>
                    <a:pt x="126" y="517"/>
                  </a:lnTo>
                  <a:lnTo>
                    <a:pt x="103" y="504"/>
                  </a:lnTo>
                  <a:lnTo>
                    <a:pt x="82" y="489"/>
                  </a:lnTo>
                  <a:lnTo>
                    <a:pt x="63" y="472"/>
                  </a:lnTo>
                  <a:lnTo>
                    <a:pt x="55" y="443"/>
                  </a:lnTo>
                  <a:lnTo>
                    <a:pt x="52" y="413"/>
                  </a:lnTo>
                  <a:lnTo>
                    <a:pt x="46" y="384"/>
                  </a:lnTo>
                  <a:lnTo>
                    <a:pt x="42" y="356"/>
                  </a:lnTo>
                  <a:lnTo>
                    <a:pt x="38" y="323"/>
                  </a:lnTo>
                  <a:lnTo>
                    <a:pt x="36" y="295"/>
                  </a:lnTo>
                  <a:lnTo>
                    <a:pt x="33" y="264"/>
                  </a:lnTo>
                  <a:lnTo>
                    <a:pt x="31" y="234"/>
                  </a:lnTo>
                  <a:lnTo>
                    <a:pt x="27" y="204"/>
                  </a:lnTo>
                  <a:lnTo>
                    <a:pt x="25" y="175"/>
                  </a:lnTo>
                  <a:lnTo>
                    <a:pt x="21" y="145"/>
                  </a:lnTo>
                  <a:lnTo>
                    <a:pt x="19" y="114"/>
                  </a:lnTo>
                  <a:lnTo>
                    <a:pt x="14" y="86"/>
                  </a:lnTo>
                  <a:lnTo>
                    <a:pt x="10" y="55"/>
                  </a:lnTo>
                  <a:lnTo>
                    <a:pt x="4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B38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78" name="Freeform 101488"/>
            <p:cNvSpPr/>
            <p:nvPr/>
          </p:nvSpPr>
          <p:spPr>
            <a:xfrm>
              <a:off x="3897" y="3432"/>
              <a:ext cx="10" cy="14"/>
            </a:xfrm>
            <a:custGeom>
              <a:avLst/>
              <a:gdLst>
                <a:gd name="txL" fmla="*/ 0 w 19"/>
                <a:gd name="txT" fmla="*/ 0 h 26"/>
                <a:gd name="txR" fmla="*/ 19 w 19"/>
                <a:gd name="txB" fmla="*/ 26 h 26"/>
              </a:gdLst>
              <a:ahLst/>
              <a:cxnLst>
                <a:cxn ang="0">
                  <a:pos x="4" y="0"/>
                </a:cxn>
                <a:cxn ang="0">
                  <a:pos x="14" y="0"/>
                </a:cxn>
                <a:cxn ang="0">
                  <a:pos x="17" y="9"/>
                </a:cxn>
                <a:cxn ang="0">
                  <a:pos x="17" y="17"/>
                </a:cxn>
                <a:cxn ang="0">
                  <a:pos x="19" y="23"/>
                </a:cxn>
                <a:cxn ang="0">
                  <a:pos x="17" y="26"/>
                </a:cxn>
                <a:cxn ang="0">
                  <a:pos x="17" y="26"/>
                </a:cxn>
                <a:cxn ang="0">
                  <a:pos x="8" y="23"/>
                </a:cxn>
                <a:cxn ang="0">
                  <a:pos x="4" y="13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</a:cxnLst>
              <a:rect l="txL" t="txT" r="txR" b="txB"/>
              <a:pathLst>
                <a:path w="19" h="26">
                  <a:moveTo>
                    <a:pt x="4" y="0"/>
                  </a:moveTo>
                  <a:lnTo>
                    <a:pt x="14" y="0"/>
                  </a:lnTo>
                  <a:lnTo>
                    <a:pt x="17" y="9"/>
                  </a:lnTo>
                  <a:lnTo>
                    <a:pt x="17" y="17"/>
                  </a:lnTo>
                  <a:lnTo>
                    <a:pt x="19" y="23"/>
                  </a:lnTo>
                  <a:lnTo>
                    <a:pt x="17" y="26"/>
                  </a:lnTo>
                  <a:lnTo>
                    <a:pt x="8" y="23"/>
                  </a:lnTo>
                  <a:lnTo>
                    <a:pt x="4" y="13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79" name="Freeform 101489"/>
            <p:cNvSpPr/>
            <p:nvPr/>
          </p:nvSpPr>
          <p:spPr>
            <a:xfrm>
              <a:off x="3998" y="3439"/>
              <a:ext cx="39" cy="109"/>
            </a:xfrm>
            <a:custGeom>
              <a:avLst/>
              <a:gdLst>
                <a:gd name="txL" fmla="*/ 0 w 78"/>
                <a:gd name="txT" fmla="*/ 0 h 219"/>
                <a:gd name="txR" fmla="*/ 78 w 78"/>
                <a:gd name="txB" fmla="*/ 219 h 219"/>
              </a:gdLst>
              <a:ahLst/>
              <a:cxnLst>
                <a:cxn ang="0">
                  <a:pos x="17" y="0"/>
                </a:cxn>
                <a:cxn ang="0">
                  <a:pos x="21" y="11"/>
                </a:cxn>
                <a:cxn ang="0">
                  <a:pos x="26" y="23"/>
                </a:cxn>
                <a:cxn ang="0">
                  <a:pos x="30" y="36"/>
                </a:cxn>
                <a:cxn ang="0">
                  <a:pos x="34" y="49"/>
                </a:cxn>
                <a:cxn ang="0">
                  <a:pos x="38" y="63"/>
                </a:cxn>
                <a:cxn ang="0">
                  <a:pos x="40" y="76"/>
                </a:cxn>
                <a:cxn ang="0">
                  <a:pos x="44" y="89"/>
                </a:cxn>
                <a:cxn ang="0">
                  <a:pos x="47" y="107"/>
                </a:cxn>
                <a:cxn ang="0">
                  <a:pos x="47" y="120"/>
                </a:cxn>
                <a:cxn ang="0">
                  <a:pos x="51" y="135"/>
                </a:cxn>
                <a:cxn ang="0">
                  <a:pos x="51" y="148"/>
                </a:cxn>
                <a:cxn ang="0">
                  <a:pos x="57" y="164"/>
                </a:cxn>
                <a:cxn ang="0">
                  <a:pos x="59" y="177"/>
                </a:cxn>
                <a:cxn ang="0">
                  <a:pos x="65" y="190"/>
                </a:cxn>
                <a:cxn ang="0">
                  <a:pos x="70" y="203"/>
                </a:cxn>
                <a:cxn ang="0">
                  <a:pos x="78" y="219"/>
                </a:cxn>
                <a:cxn ang="0">
                  <a:pos x="66" y="217"/>
                </a:cxn>
                <a:cxn ang="0">
                  <a:pos x="59" y="215"/>
                </a:cxn>
                <a:cxn ang="0">
                  <a:pos x="51" y="209"/>
                </a:cxn>
                <a:cxn ang="0">
                  <a:pos x="47" y="202"/>
                </a:cxn>
                <a:cxn ang="0">
                  <a:pos x="42" y="192"/>
                </a:cxn>
                <a:cxn ang="0">
                  <a:pos x="38" y="184"/>
                </a:cxn>
                <a:cxn ang="0">
                  <a:pos x="34" y="173"/>
                </a:cxn>
                <a:cxn ang="0">
                  <a:pos x="32" y="162"/>
                </a:cxn>
                <a:cxn ang="0">
                  <a:pos x="28" y="148"/>
                </a:cxn>
                <a:cxn ang="0">
                  <a:pos x="25" y="137"/>
                </a:cxn>
                <a:cxn ang="0">
                  <a:pos x="23" y="126"/>
                </a:cxn>
                <a:cxn ang="0">
                  <a:pos x="21" y="112"/>
                </a:cxn>
                <a:cxn ang="0">
                  <a:pos x="15" y="101"/>
                </a:cxn>
                <a:cxn ang="0">
                  <a:pos x="11" y="89"/>
                </a:cxn>
                <a:cxn ang="0">
                  <a:pos x="6" y="82"/>
                </a:cxn>
                <a:cxn ang="0">
                  <a:pos x="0" y="76"/>
                </a:cxn>
                <a:cxn ang="0">
                  <a:pos x="0" y="65"/>
                </a:cxn>
                <a:cxn ang="0">
                  <a:pos x="2" y="55"/>
                </a:cxn>
                <a:cxn ang="0">
                  <a:pos x="4" y="46"/>
                </a:cxn>
                <a:cxn ang="0">
                  <a:pos x="6" y="36"/>
                </a:cxn>
                <a:cxn ang="0">
                  <a:pos x="7" y="25"/>
                </a:cxn>
                <a:cxn ang="0">
                  <a:pos x="11" y="15"/>
                </a:cxn>
                <a:cxn ang="0">
                  <a:pos x="11" y="8"/>
                </a:cxn>
                <a:cxn ang="0">
                  <a:pos x="17" y="0"/>
                </a:cxn>
                <a:cxn ang="0">
                  <a:pos x="17" y="0"/>
                </a:cxn>
              </a:cxnLst>
              <a:rect l="txL" t="txT" r="txR" b="txB"/>
              <a:pathLst>
                <a:path w="78" h="219">
                  <a:moveTo>
                    <a:pt x="17" y="0"/>
                  </a:moveTo>
                  <a:lnTo>
                    <a:pt x="21" y="11"/>
                  </a:lnTo>
                  <a:lnTo>
                    <a:pt x="26" y="23"/>
                  </a:lnTo>
                  <a:lnTo>
                    <a:pt x="30" y="36"/>
                  </a:lnTo>
                  <a:lnTo>
                    <a:pt x="34" y="49"/>
                  </a:lnTo>
                  <a:lnTo>
                    <a:pt x="38" y="63"/>
                  </a:lnTo>
                  <a:lnTo>
                    <a:pt x="40" y="76"/>
                  </a:lnTo>
                  <a:lnTo>
                    <a:pt x="44" y="89"/>
                  </a:lnTo>
                  <a:lnTo>
                    <a:pt x="47" y="107"/>
                  </a:lnTo>
                  <a:lnTo>
                    <a:pt x="47" y="120"/>
                  </a:lnTo>
                  <a:lnTo>
                    <a:pt x="51" y="135"/>
                  </a:lnTo>
                  <a:lnTo>
                    <a:pt x="51" y="148"/>
                  </a:lnTo>
                  <a:lnTo>
                    <a:pt x="57" y="164"/>
                  </a:lnTo>
                  <a:lnTo>
                    <a:pt x="59" y="177"/>
                  </a:lnTo>
                  <a:lnTo>
                    <a:pt x="65" y="190"/>
                  </a:lnTo>
                  <a:lnTo>
                    <a:pt x="70" y="203"/>
                  </a:lnTo>
                  <a:lnTo>
                    <a:pt x="78" y="219"/>
                  </a:lnTo>
                  <a:lnTo>
                    <a:pt x="66" y="217"/>
                  </a:lnTo>
                  <a:lnTo>
                    <a:pt x="59" y="215"/>
                  </a:lnTo>
                  <a:lnTo>
                    <a:pt x="51" y="209"/>
                  </a:lnTo>
                  <a:lnTo>
                    <a:pt x="47" y="202"/>
                  </a:lnTo>
                  <a:lnTo>
                    <a:pt x="42" y="192"/>
                  </a:lnTo>
                  <a:lnTo>
                    <a:pt x="38" y="184"/>
                  </a:lnTo>
                  <a:lnTo>
                    <a:pt x="34" y="173"/>
                  </a:lnTo>
                  <a:lnTo>
                    <a:pt x="32" y="162"/>
                  </a:lnTo>
                  <a:lnTo>
                    <a:pt x="28" y="148"/>
                  </a:lnTo>
                  <a:lnTo>
                    <a:pt x="25" y="137"/>
                  </a:lnTo>
                  <a:lnTo>
                    <a:pt x="23" y="126"/>
                  </a:lnTo>
                  <a:lnTo>
                    <a:pt x="21" y="112"/>
                  </a:lnTo>
                  <a:lnTo>
                    <a:pt x="15" y="101"/>
                  </a:lnTo>
                  <a:lnTo>
                    <a:pt x="11" y="89"/>
                  </a:lnTo>
                  <a:lnTo>
                    <a:pt x="6" y="82"/>
                  </a:lnTo>
                  <a:lnTo>
                    <a:pt x="0" y="76"/>
                  </a:lnTo>
                  <a:lnTo>
                    <a:pt x="0" y="65"/>
                  </a:lnTo>
                  <a:lnTo>
                    <a:pt x="2" y="55"/>
                  </a:lnTo>
                  <a:lnTo>
                    <a:pt x="4" y="46"/>
                  </a:lnTo>
                  <a:lnTo>
                    <a:pt x="6" y="36"/>
                  </a:lnTo>
                  <a:lnTo>
                    <a:pt x="7" y="25"/>
                  </a:lnTo>
                  <a:lnTo>
                    <a:pt x="11" y="15"/>
                  </a:lnTo>
                  <a:lnTo>
                    <a:pt x="11" y="8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80" name="Freeform 101490"/>
            <p:cNvSpPr/>
            <p:nvPr/>
          </p:nvSpPr>
          <p:spPr>
            <a:xfrm>
              <a:off x="4034" y="3443"/>
              <a:ext cx="3" cy="21"/>
            </a:xfrm>
            <a:custGeom>
              <a:avLst/>
              <a:gdLst>
                <a:gd name="txL" fmla="*/ 0 w 6"/>
                <a:gd name="txT" fmla="*/ 0 h 41"/>
                <a:gd name="txR" fmla="*/ 6 w 6"/>
                <a:gd name="txB" fmla="*/ 41 h 41"/>
              </a:gdLst>
              <a:ahLst/>
              <a:cxnLst>
                <a:cxn ang="0">
                  <a:pos x="2" y="0"/>
                </a:cxn>
                <a:cxn ang="0">
                  <a:pos x="4" y="9"/>
                </a:cxn>
                <a:cxn ang="0">
                  <a:pos x="6" y="19"/>
                </a:cxn>
                <a:cxn ang="0">
                  <a:pos x="2" y="28"/>
                </a:cxn>
                <a:cxn ang="0">
                  <a:pos x="2" y="41"/>
                </a:cxn>
                <a:cxn ang="0">
                  <a:pos x="2" y="41"/>
                </a:cxn>
                <a:cxn ang="0">
                  <a:pos x="0" y="41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0" y="19"/>
                </a:cxn>
                <a:cxn ang="0">
                  <a:pos x="0" y="9"/>
                </a:cxn>
                <a:cxn ang="0">
                  <a:pos x="2" y="0"/>
                </a:cxn>
                <a:cxn ang="0">
                  <a:pos x="2" y="0"/>
                </a:cxn>
              </a:cxnLst>
              <a:rect l="txL" t="txT" r="txR" b="txB"/>
              <a:pathLst>
                <a:path w="6" h="41">
                  <a:moveTo>
                    <a:pt x="2" y="0"/>
                  </a:moveTo>
                  <a:lnTo>
                    <a:pt x="4" y="9"/>
                  </a:lnTo>
                  <a:lnTo>
                    <a:pt x="6" y="19"/>
                  </a:lnTo>
                  <a:lnTo>
                    <a:pt x="2" y="28"/>
                  </a:lnTo>
                  <a:lnTo>
                    <a:pt x="2" y="41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9"/>
                  </a:lnTo>
                  <a:lnTo>
                    <a:pt x="0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81" name="Freeform 101491"/>
            <p:cNvSpPr/>
            <p:nvPr/>
          </p:nvSpPr>
          <p:spPr>
            <a:xfrm>
              <a:off x="4587" y="3443"/>
              <a:ext cx="57" cy="78"/>
            </a:xfrm>
            <a:custGeom>
              <a:avLst/>
              <a:gdLst>
                <a:gd name="txL" fmla="*/ 0 w 114"/>
                <a:gd name="txT" fmla="*/ 0 h 156"/>
                <a:gd name="txR" fmla="*/ 114 w 114"/>
                <a:gd name="txB" fmla="*/ 156 h 156"/>
              </a:gdLst>
              <a:ahLst/>
              <a:cxnLst>
                <a:cxn ang="0">
                  <a:pos x="114" y="0"/>
                </a:cxn>
                <a:cxn ang="0">
                  <a:pos x="108" y="13"/>
                </a:cxn>
                <a:cxn ang="0">
                  <a:pos x="106" y="28"/>
                </a:cxn>
                <a:cxn ang="0">
                  <a:pos x="102" y="34"/>
                </a:cxn>
                <a:cxn ang="0">
                  <a:pos x="100" y="41"/>
                </a:cxn>
                <a:cxn ang="0">
                  <a:pos x="95" y="49"/>
                </a:cxn>
                <a:cxn ang="0">
                  <a:pos x="93" y="57"/>
                </a:cxn>
                <a:cxn ang="0">
                  <a:pos x="83" y="70"/>
                </a:cxn>
                <a:cxn ang="0">
                  <a:pos x="74" y="83"/>
                </a:cxn>
                <a:cxn ang="0">
                  <a:pos x="64" y="97"/>
                </a:cxn>
                <a:cxn ang="0">
                  <a:pos x="55" y="110"/>
                </a:cxn>
                <a:cxn ang="0">
                  <a:pos x="47" y="116"/>
                </a:cxn>
                <a:cxn ang="0">
                  <a:pos x="40" y="121"/>
                </a:cxn>
                <a:cxn ang="0">
                  <a:pos x="32" y="127"/>
                </a:cxn>
                <a:cxn ang="0">
                  <a:pos x="24" y="133"/>
                </a:cxn>
                <a:cxn ang="0">
                  <a:pos x="11" y="144"/>
                </a:cxn>
                <a:cxn ang="0">
                  <a:pos x="0" y="156"/>
                </a:cxn>
                <a:cxn ang="0">
                  <a:pos x="2" y="148"/>
                </a:cxn>
                <a:cxn ang="0">
                  <a:pos x="3" y="140"/>
                </a:cxn>
                <a:cxn ang="0">
                  <a:pos x="7" y="133"/>
                </a:cxn>
                <a:cxn ang="0">
                  <a:pos x="11" y="127"/>
                </a:cxn>
                <a:cxn ang="0">
                  <a:pos x="19" y="114"/>
                </a:cxn>
                <a:cxn ang="0">
                  <a:pos x="28" y="104"/>
                </a:cxn>
                <a:cxn ang="0">
                  <a:pos x="38" y="89"/>
                </a:cxn>
                <a:cxn ang="0">
                  <a:pos x="49" y="78"/>
                </a:cxn>
                <a:cxn ang="0">
                  <a:pos x="61" y="64"/>
                </a:cxn>
                <a:cxn ang="0">
                  <a:pos x="72" y="53"/>
                </a:cxn>
                <a:cxn ang="0">
                  <a:pos x="81" y="40"/>
                </a:cxn>
                <a:cxn ang="0">
                  <a:pos x="93" y="28"/>
                </a:cxn>
                <a:cxn ang="0">
                  <a:pos x="102" y="13"/>
                </a:cxn>
                <a:cxn ang="0">
                  <a:pos x="114" y="0"/>
                </a:cxn>
                <a:cxn ang="0">
                  <a:pos x="114" y="0"/>
                </a:cxn>
              </a:cxnLst>
              <a:rect l="txL" t="txT" r="txR" b="txB"/>
              <a:pathLst>
                <a:path w="114" h="156">
                  <a:moveTo>
                    <a:pt x="114" y="0"/>
                  </a:moveTo>
                  <a:lnTo>
                    <a:pt x="108" y="13"/>
                  </a:lnTo>
                  <a:lnTo>
                    <a:pt x="106" y="28"/>
                  </a:lnTo>
                  <a:lnTo>
                    <a:pt x="102" y="34"/>
                  </a:lnTo>
                  <a:lnTo>
                    <a:pt x="100" y="41"/>
                  </a:lnTo>
                  <a:lnTo>
                    <a:pt x="95" y="49"/>
                  </a:lnTo>
                  <a:lnTo>
                    <a:pt x="93" y="57"/>
                  </a:lnTo>
                  <a:lnTo>
                    <a:pt x="83" y="70"/>
                  </a:lnTo>
                  <a:lnTo>
                    <a:pt x="74" y="83"/>
                  </a:lnTo>
                  <a:lnTo>
                    <a:pt x="64" y="97"/>
                  </a:lnTo>
                  <a:lnTo>
                    <a:pt x="55" y="110"/>
                  </a:lnTo>
                  <a:lnTo>
                    <a:pt x="47" y="116"/>
                  </a:lnTo>
                  <a:lnTo>
                    <a:pt x="40" y="121"/>
                  </a:lnTo>
                  <a:lnTo>
                    <a:pt x="32" y="127"/>
                  </a:lnTo>
                  <a:lnTo>
                    <a:pt x="24" y="133"/>
                  </a:lnTo>
                  <a:lnTo>
                    <a:pt x="11" y="144"/>
                  </a:lnTo>
                  <a:lnTo>
                    <a:pt x="0" y="156"/>
                  </a:lnTo>
                  <a:lnTo>
                    <a:pt x="2" y="148"/>
                  </a:lnTo>
                  <a:lnTo>
                    <a:pt x="3" y="140"/>
                  </a:lnTo>
                  <a:lnTo>
                    <a:pt x="7" y="133"/>
                  </a:lnTo>
                  <a:lnTo>
                    <a:pt x="11" y="127"/>
                  </a:lnTo>
                  <a:lnTo>
                    <a:pt x="19" y="114"/>
                  </a:lnTo>
                  <a:lnTo>
                    <a:pt x="28" y="104"/>
                  </a:lnTo>
                  <a:lnTo>
                    <a:pt x="38" y="89"/>
                  </a:lnTo>
                  <a:lnTo>
                    <a:pt x="49" y="78"/>
                  </a:lnTo>
                  <a:lnTo>
                    <a:pt x="61" y="64"/>
                  </a:lnTo>
                  <a:lnTo>
                    <a:pt x="72" y="53"/>
                  </a:lnTo>
                  <a:lnTo>
                    <a:pt x="81" y="40"/>
                  </a:lnTo>
                  <a:lnTo>
                    <a:pt x="93" y="28"/>
                  </a:lnTo>
                  <a:lnTo>
                    <a:pt x="102" y="13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82" name="Freeform 101492"/>
            <p:cNvSpPr/>
            <p:nvPr/>
          </p:nvSpPr>
          <p:spPr>
            <a:xfrm>
              <a:off x="4856" y="3443"/>
              <a:ext cx="125" cy="99"/>
            </a:xfrm>
            <a:custGeom>
              <a:avLst/>
              <a:gdLst>
                <a:gd name="txL" fmla="*/ 0 w 249"/>
                <a:gd name="txT" fmla="*/ 0 h 197"/>
                <a:gd name="txR" fmla="*/ 249 w 249"/>
                <a:gd name="txB" fmla="*/ 197 h 197"/>
              </a:gdLst>
              <a:ahLst/>
              <a:cxnLst>
                <a:cxn ang="0">
                  <a:pos x="17" y="0"/>
                </a:cxn>
                <a:cxn ang="0">
                  <a:pos x="38" y="0"/>
                </a:cxn>
                <a:cxn ang="0">
                  <a:pos x="57" y="3"/>
                </a:cxn>
                <a:cxn ang="0">
                  <a:pos x="74" y="9"/>
                </a:cxn>
                <a:cxn ang="0">
                  <a:pos x="91" y="19"/>
                </a:cxn>
                <a:cxn ang="0">
                  <a:pos x="104" y="28"/>
                </a:cxn>
                <a:cxn ang="0">
                  <a:pos x="120" y="41"/>
                </a:cxn>
                <a:cxn ang="0">
                  <a:pos x="131" y="55"/>
                </a:cxn>
                <a:cxn ang="0">
                  <a:pos x="144" y="72"/>
                </a:cxn>
                <a:cxn ang="0">
                  <a:pos x="156" y="87"/>
                </a:cxn>
                <a:cxn ang="0">
                  <a:pos x="169" y="102"/>
                </a:cxn>
                <a:cxn ang="0">
                  <a:pos x="180" y="118"/>
                </a:cxn>
                <a:cxn ang="0">
                  <a:pos x="192" y="135"/>
                </a:cxn>
                <a:cxn ang="0">
                  <a:pos x="205" y="150"/>
                </a:cxn>
                <a:cxn ang="0">
                  <a:pos x="218" y="167"/>
                </a:cxn>
                <a:cxn ang="0">
                  <a:pos x="232" y="180"/>
                </a:cxn>
                <a:cxn ang="0">
                  <a:pos x="249" y="197"/>
                </a:cxn>
                <a:cxn ang="0">
                  <a:pos x="236" y="197"/>
                </a:cxn>
                <a:cxn ang="0">
                  <a:pos x="224" y="197"/>
                </a:cxn>
                <a:cxn ang="0">
                  <a:pos x="213" y="197"/>
                </a:cxn>
                <a:cxn ang="0">
                  <a:pos x="203" y="195"/>
                </a:cxn>
                <a:cxn ang="0">
                  <a:pos x="192" y="192"/>
                </a:cxn>
                <a:cxn ang="0">
                  <a:pos x="182" y="188"/>
                </a:cxn>
                <a:cxn ang="0">
                  <a:pos x="171" y="180"/>
                </a:cxn>
                <a:cxn ang="0">
                  <a:pos x="161" y="176"/>
                </a:cxn>
                <a:cxn ang="0">
                  <a:pos x="150" y="167"/>
                </a:cxn>
                <a:cxn ang="0">
                  <a:pos x="142" y="159"/>
                </a:cxn>
                <a:cxn ang="0">
                  <a:pos x="131" y="150"/>
                </a:cxn>
                <a:cxn ang="0">
                  <a:pos x="121" y="142"/>
                </a:cxn>
                <a:cxn ang="0">
                  <a:pos x="110" y="133"/>
                </a:cxn>
                <a:cxn ang="0">
                  <a:pos x="102" y="125"/>
                </a:cxn>
                <a:cxn ang="0">
                  <a:pos x="91" y="118"/>
                </a:cxn>
                <a:cxn ang="0">
                  <a:pos x="83" y="110"/>
                </a:cxn>
                <a:cxn ang="0">
                  <a:pos x="80" y="118"/>
                </a:cxn>
                <a:cxn ang="0">
                  <a:pos x="76" y="127"/>
                </a:cxn>
                <a:cxn ang="0">
                  <a:pos x="70" y="135"/>
                </a:cxn>
                <a:cxn ang="0">
                  <a:pos x="68" y="140"/>
                </a:cxn>
                <a:cxn ang="0">
                  <a:pos x="61" y="148"/>
                </a:cxn>
                <a:cxn ang="0">
                  <a:pos x="53" y="154"/>
                </a:cxn>
                <a:cxn ang="0">
                  <a:pos x="45" y="154"/>
                </a:cxn>
                <a:cxn ang="0">
                  <a:pos x="38" y="152"/>
                </a:cxn>
                <a:cxn ang="0">
                  <a:pos x="30" y="144"/>
                </a:cxn>
                <a:cxn ang="0">
                  <a:pos x="24" y="135"/>
                </a:cxn>
                <a:cxn ang="0">
                  <a:pos x="19" y="127"/>
                </a:cxn>
                <a:cxn ang="0">
                  <a:pos x="15" y="119"/>
                </a:cxn>
                <a:cxn ang="0">
                  <a:pos x="11" y="110"/>
                </a:cxn>
                <a:cxn ang="0">
                  <a:pos x="7" y="102"/>
                </a:cxn>
                <a:cxn ang="0">
                  <a:pos x="4" y="91"/>
                </a:cxn>
                <a:cxn ang="0">
                  <a:pos x="4" y="83"/>
                </a:cxn>
                <a:cxn ang="0">
                  <a:pos x="0" y="72"/>
                </a:cxn>
                <a:cxn ang="0">
                  <a:pos x="0" y="64"/>
                </a:cxn>
                <a:cxn ang="0">
                  <a:pos x="0" y="55"/>
                </a:cxn>
                <a:cxn ang="0">
                  <a:pos x="0" y="45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19"/>
                </a:cxn>
                <a:cxn ang="0">
                  <a:pos x="7" y="11"/>
                </a:cxn>
                <a:cxn ang="0">
                  <a:pos x="11" y="3"/>
                </a:cxn>
                <a:cxn ang="0">
                  <a:pos x="17" y="0"/>
                </a:cxn>
                <a:cxn ang="0">
                  <a:pos x="17" y="0"/>
                </a:cxn>
              </a:cxnLst>
              <a:rect l="txL" t="txT" r="txR" b="txB"/>
              <a:pathLst>
                <a:path w="249" h="197">
                  <a:moveTo>
                    <a:pt x="17" y="0"/>
                  </a:moveTo>
                  <a:lnTo>
                    <a:pt x="38" y="0"/>
                  </a:lnTo>
                  <a:lnTo>
                    <a:pt x="57" y="3"/>
                  </a:lnTo>
                  <a:lnTo>
                    <a:pt x="74" y="9"/>
                  </a:lnTo>
                  <a:lnTo>
                    <a:pt x="91" y="19"/>
                  </a:lnTo>
                  <a:lnTo>
                    <a:pt x="104" y="28"/>
                  </a:lnTo>
                  <a:lnTo>
                    <a:pt x="120" y="41"/>
                  </a:lnTo>
                  <a:lnTo>
                    <a:pt x="131" y="55"/>
                  </a:lnTo>
                  <a:lnTo>
                    <a:pt x="144" y="72"/>
                  </a:lnTo>
                  <a:lnTo>
                    <a:pt x="156" y="87"/>
                  </a:lnTo>
                  <a:lnTo>
                    <a:pt x="169" y="102"/>
                  </a:lnTo>
                  <a:lnTo>
                    <a:pt x="180" y="118"/>
                  </a:lnTo>
                  <a:lnTo>
                    <a:pt x="192" y="135"/>
                  </a:lnTo>
                  <a:lnTo>
                    <a:pt x="205" y="150"/>
                  </a:lnTo>
                  <a:lnTo>
                    <a:pt x="218" y="167"/>
                  </a:lnTo>
                  <a:lnTo>
                    <a:pt x="232" y="180"/>
                  </a:lnTo>
                  <a:lnTo>
                    <a:pt x="249" y="197"/>
                  </a:lnTo>
                  <a:lnTo>
                    <a:pt x="236" y="197"/>
                  </a:lnTo>
                  <a:lnTo>
                    <a:pt x="224" y="197"/>
                  </a:lnTo>
                  <a:lnTo>
                    <a:pt x="213" y="197"/>
                  </a:lnTo>
                  <a:lnTo>
                    <a:pt x="203" y="195"/>
                  </a:lnTo>
                  <a:lnTo>
                    <a:pt x="192" y="192"/>
                  </a:lnTo>
                  <a:lnTo>
                    <a:pt x="182" y="188"/>
                  </a:lnTo>
                  <a:lnTo>
                    <a:pt x="171" y="180"/>
                  </a:lnTo>
                  <a:lnTo>
                    <a:pt x="161" y="176"/>
                  </a:lnTo>
                  <a:lnTo>
                    <a:pt x="150" y="167"/>
                  </a:lnTo>
                  <a:lnTo>
                    <a:pt x="142" y="159"/>
                  </a:lnTo>
                  <a:lnTo>
                    <a:pt x="131" y="150"/>
                  </a:lnTo>
                  <a:lnTo>
                    <a:pt x="121" y="142"/>
                  </a:lnTo>
                  <a:lnTo>
                    <a:pt x="110" y="133"/>
                  </a:lnTo>
                  <a:lnTo>
                    <a:pt x="102" y="125"/>
                  </a:lnTo>
                  <a:lnTo>
                    <a:pt x="91" y="118"/>
                  </a:lnTo>
                  <a:lnTo>
                    <a:pt x="83" y="110"/>
                  </a:lnTo>
                  <a:lnTo>
                    <a:pt x="80" y="118"/>
                  </a:lnTo>
                  <a:lnTo>
                    <a:pt x="76" y="127"/>
                  </a:lnTo>
                  <a:lnTo>
                    <a:pt x="70" y="135"/>
                  </a:lnTo>
                  <a:lnTo>
                    <a:pt x="68" y="140"/>
                  </a:lnTo>
                  <a:lnTo>
                    <a:pt x="61" y="148"/>
                  </a:lnTo>
                  <a:lnTo>
                    <a:pt x="53" y="154"/>
                  </a:lnTo>
                  <a:lnTo>
                    <a:pt x="45" y="154"/>
                  </a:lnTo>
                  <a:lnTo>
                    <a:pt x="38" y="152"/>
                  </a:lnTo>
                  <a:lnTo>
                    <a:pt x="30" y="144"/>
                  </a:lnTo>
                  <a:lnTo>
                    <a:pt x="24" y="135"/>
                  </a:lnTo>
                  <a:lnTo>
                    <a:pt x="19" y="127"/>
                  </a:lnTo>
                  <a:lnTo>
                    <a:pt x="15" y="119"/>
                  </a:lnTo>
                  <a:lnTo>
                    <a:pt x="11" y="110"/>
                  </a:lnTo>
                  <a:lnTo>
                    <a:pt x="7" y="102"/>
                  </a:lnTo>
                  <a:lnTo>
                    <a:pt x="4" y="91"/>
                  </a:lnTo>
                  <a:lnTo>
                    <a:pt x="4" y="83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5"/>
                  </a:lnTo>
                  <a:lnTo>
                    <a:pt x="0" y="45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19"/>
                  </a:lnTo>
                  <a:lnTo>
                    <a:pt x="7" y="11"/>
                  </a:lnTo>
                  <a:lnTo>
                    <a:pt x="11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83" name="Freeform 101493"/>
            <p:cNvSpPr/>
            <p:nvPr/>
          </p:nvSpPr>
          <p:spPr>
            <a:xfrm>
              <a:off x="4729" y="3454"/>
              <a:ext cx="121" cy="166"/>
            </a:xfrm>
            <a:custGeom>
              <a:avLst/>
              <a:gdLst>
                <a:gd name="txL" fmla="*/ 0 w 241"/>
                <a:gd name="txT" fmla="*/ 0 h 331"/>
                <a:gd name="txR" fmla="*/ 241 w 241"/>
                <a:gd name="txB" fmla="*/ 331 h 331"/>
              </a:gdLst>
              <a:ahLst/>
              <a:cxnLst>
                <a:cxn ang="0">
                  <a:pos x="116" y="0"/>
                </a:cxn>
                <a:cxn ang="0">
                  <a:pos x="133" y="0"/>
                </a:cxn>
                <a:cxn ang="0">
                  <a:pos x="150" y="2"/>
                </a:cxn>
                <a:cxn ang="0">
                  <a:pos x="169" y="8"/>
                </a:cxn>
                <a:cxn ang="0">
                  <a:pos x="184" y="16"/>
                </a:cxn>
                <a:cxn ang="0">
                  <a:pos x="198" y="23"/>
                </a:cxn>
                <a:cxn ang="0">
                  <a:pos x="205" y="35"/>
                </a:cxn>
                <a:cxn ang="0">
                  <a:pos x="209" y="50"/>
                </a:cxn>
                <a:cxn ang="0">
                  <a:pos x="202" y="59"/>
                </a:cxn>
                <a:cxn ang="0">
                  <a:pos x="188" y="59"/>
                </a:cxn>
                <a:cxn ang="0">
                  <a:pos x="169" y="56"/>
                </a:cxn>
                <a:cxn ang="0">
                  <a:pos x="165" y="67"/>
                </a:cxn>
                <a:cxn ang="0">
                  <a:pos x="188" y="92"/>
                </a:cxn>
                <a:cxn ang="0">
                  <a:pos x="205" y="92"/>
                </a:cxn>
                <a:cxn ang="0">
                  <a:pos x="213" y="77"/>
                </a:cxn>
                <a:cxn ang="0">
                  <a:pos x="222" y="73"/>
                </a:cxn>
                <a:cxn ang="0">
                  <a:pos x="232" y="86"/>
                </a:cxn>
                <a:cxn ang="0">
                  <a:pos x="236" y="97"/>
                </a:cxn>
                <a:cxn ang="0">
                  <a:pos x="241" y="113"/>
                </a:cxn>
                <a:cxn ang="0">
                  <a:pos x="241" y="132"/>
                </a:cxn>
                <a:cxn ang="0">
                  <a:pos x="240" y="149"/>
                </a:cxn>
                <a:cxn ang="0">
                  <a:pos x="234" y="166"/>
                </a:cxn>
                <a:cxn ang="0">
                  <a:pos x="226" y="181"/>
                </a:cxn>
                <a:cxn ang="0">
                  <a:pos x="215" y="192"/>
                </a:cxn>
                <a:cxn ang="0">
                  <a:pos x="200" y="196"/>
                </a:cxn>
                <a:cxn ang="0">
                  <a:pos x="183" y="189"/>
                </a:cxn>
                <a:cxn ang="0">
                  <a:pos x="169" y="177"/>
                </a:cxn>
                <a:cxn ang="0">
                  <a:pos x="152" y="162"/>
                </a:cxn>
                <a:cxn ang="0">
                  <a:pos x="133" y="149"/>
                </a:cxn>
                <a:cxn ang="0">
                  <a:pos x="118" y="154"/>
                </a:cxn>
                <a:cxn ang="0">
                  <a:pos x="114" y="175"/>
                </a:cxn>
                <a:cxn ang="0">
                  <a:pos x="114" y="202"/>
                </a:cxn>
                <a:cxn ang="0">
                  <a:pos x="120" y="219"/>
                </a:cxn>
                <a:cxn ang="0">
                  <a:pos x="131" y="234"/>
                </a:cxn>
                <a:cxn ang="0">
                  <a:pos x="146" y="248"/>
                </a:cxn>
                <a:cxn ang="0">
                  <a:pos x="160" y="261"/>
                </a:cxn>
                <a:cxn ang="0">
                  <a:pos x="175" y="274"/>
                </a:cxn>
                <a:cxn ang="0">
                  <a:pos x="188" y="289"/>
                </a:cxn>
                <a:cxn ang="0">
                  <a:pos x="200" y="307"/>
                </a:cxn>
                <a:cxn ang="0">
                  <a:pos x="215" y="314"/>
                </a:cxn>
                <a:cxn ang="0">
                  <a:pos x="232" y="322"/>
                </a:cxn>
                <a:cxn ang="0">
                  <a:pos x="207" y="331"/>
                </a:cxn>
                <a:cxn ang="0">
                  <a:pos x="154" y="327"/>
                </a:cxn>
                <a:cxn ang="0">
                  <a:pos x="106" y="312"/>
                </a:cxn>
                <a:cxn ang="0">
                  <a:pos x="63" y="289"/>
                </a:cxn>
                <a:cxn ang="0">
                  <a:pos x="27" y="257"/>
                </a:cxn>
                <a:cxn ang="0">
                  <a:pos x="6" y="219"/>
                </a:cxn>
                <a:cxn ang="0">
                  <a:pos x="0" y="173"/>
                </a:cxn>
                <a:cxn ang="0">
                  <a:pos x="13" y="122"/>
                </a:cxn>
                <a:cxn ang="0">
                  <a:pos x="30" y="90"/>
                </a:cxn>
                <a:cxn ang="0">
                  <a:pos x="38" y="73"/>
                </a:cxn>
                <a:cxn ang="0">
                  <a:pos x="46" y="58"/>
                </a:cxn>
                <a:cxn ang="0">
                  <a:pos x="53" y="42"/>
                </a:cxn>
                <a:cxn ang="0">
                  <a:pos x="67" y="21"/>
                </a:cxn>
                <a:cxn ang="0">
                  <a:pos x="86" y="6"/>
                </a:cxn>
                <a:cxn ang="0">
                  <a:pos x="99" y="0"/>
                </a:cxn>
                <a:cxn ang="0">
                  <a:pos x="110" y="0"/>
                </a:cxn>
              </a:cxnLst>
              <a:rect l="txL" t="txT" r="txR" b="txB"/>
              <a:pathLst>
                <a:path w="241" h="331">
                  <a:moveTo>
                    <a:pt x="110" y="0"/>
                  </a:moveTo>
                  <a:lnTo>
                    <a:pt x="116" y="0"/>
                  </a:lnTo>
                  <a:lnTo>
                    <a:pt x="125" y="0"/>
                  </a:lnTo>
                  <a:lnTo>
                    <a:pt x="133" y="0"/>
                  </a:lnTo>
                  <a:lnTo>
                    <a:pt x="143" y="2"/>
                  </a:lnTo>
                  <a:lnTo>
                    <a:pt x="150" y="2"/>
                  </a:lnTo>
                  <a:lnTo>
                    <a:pt x="160" y="6"/>
                  </a:lnTo>
                  <a:lnTo>
                    <a:pt x="169" y="8"/>
                  </a:lnTo>
                  <a:lnTo>
                    <a:pt x="179" y="12"/>
                  </a:lnTo>
                  <a:lnTo>
                    <a:pt x="184" y="16"/>
                  </a:lnTo>
                  <a:lnTo>
                    <a:pt x="192" y="19"/>
                  </a:lnTo>
                  <a:lnTo>
                    <a:pt x="198" y="23"/>
                  </a:lnTo>
                  <a:lnTo>
                    <a:pt x="203" y="29"/>
                  </a:lnTo>
                  <a:lnTo>
                    <a:pt x="205" y="35"/>
                  </a:lnTo>
                  <a:lnTo>
                    <a:pt x="209" y="42"/>
                  </a:lnTo>
                  <a:lnTo>
                    <a:pt x="209" y="50"/>
                  </a:lnTo>
                  <a:lnTo>
                    <a:pt x="211" y="61"/>
                  </a:lnTo>
                  <a:lnTo>
                    <a:pt x="202" y="59"/>
                  </a:lnTo>
                  <a:lnTo>
                    <a:pt x="194" y="59"/>
                  </a:lnTo>
                  <a:lnTo>
                    <a:pt x="188" y="59"/>
                  </a:lnTo>
                  <a:lnTo>
                    <a:pt x="183" y="59"/>
                  </a:lnTo>
                  <a:lnTo>
                    <a:pt x="169" y="56"/>
                  </a:lnTo>
                  <a:lnTo>
                    <a:pt x="156" y="59"/>
                  </a:lnTo>
                  <a:lnTo>
                    <a:pt x="165" y="67"/>
                  </a:lnTo>
                  <a:lnTo>
                    <a:pt x="177" y="78"/>
                  </a:lnTo>
                  <a:lnTo>
                    <a:pt x="188" y="92"/>
                  </a:lnTo>
                  <a:lnTo>
                    <a:pt x="200" y="105"/>
                  </a:lnTo>
                  <a:lnTo>
                    <a:pt x="205" y="92"/>
                  </a:lnTo>
                  <a:lnTo>
                    <a:pt x="209" y="82"/>
                  </a:lnTo>
                  <a:lnTo>
                    <a:pt x="213" y="77"/>
                  </a:lnTo>
                  <a:lnTo>
                    <a:pt x="217" y="75"/>
                  </a:lnTo>
                  <a:lnTo>
                    <a:pt x="222" y="73"/>
                  </a:lnTo>
                  <a:lnTo>
                    <a:pt x="230" y="82"/>
                  </a:lnTo>
                  <a:lnTo>
                    <a:pt x="232" y="86"/>
                  </a:lnTo>
                  <a:lnTo>
                    <a:pt x="236" y="92"/>
                  </a:lnTo>
                  <a:lnTo>
                    <a:pt x="236" y="97"/>
                  </a:lnTo>
                  <a:lnTo>
                    <a:pt x="240" y="105"/>
                  </a:lnTo>
                  <a:lnTo>
                    <a:pt x="241" y="113"/>
                  </a:lnTo>
                  <a:lnTo>
                    <a:pt x="241" y="122"/>
                  </a:lnTo>
                  <a:lnTo>
                    <a:pt x="241" y="132"/>
                  </a:lnTo>
                  <a:lnTo>
                    <a:pt x="241" y="139"/>
                  </a:lnTo>
                  <a:lnTo>
                    <a:pt x="240" y="149"/>
                  </a:lnTo>
                  <a:lnTo>
                    <a:pt x="238" y="158"/>
                  </a:lnTo>
                  <a:lnTo>
                    <a:pt x="234" y="166"/>
                  </a:lnTo>
                  <a:lnTo>
                    <a:pt x="232" y="173"/>
                  </a:lnTo>
                  <a:lnTo>
                    <a:pt x="226" y="181"/>
                  </a:lnTo>
                  <a:lnTo>
                    <a:pt x="221" y="187"/>
                  </a:lnTo>
                  <a:lnTo>
                    <a:pt x="215" y="192"/>
                  </a:lnTo>
                  <a:lnTo>
                    <a:pt x="207" y="198"/>
                  </a:lnTo>
                  <a:lnTo>
                    <a:pt x="200" y="196"/>
                  </a:lnTo>
                  <a:lnTo>
                    <a:pt x="192" y="194"/>
                  </a:lnTo>
                  <a:lnTo>
                    <a:pt x="183" y="189"/>
                  </a:lnTo>
                  <a:lnTo>
                    <a:pt x="177" y="185"/>
                  </a:lnTo>
                  <a:lnTo>
                    <a:pt x="169" y="177"/>
                  </a:lnTo>
                  <a:lnTo>
                    <a:pt x="160" y="172"/>
                  </a:lnTo>
                  <a:lnTo>
                    <a:pt x="152" y="162"/>
                  </a:lnTo>
                  <a:lnTo>
                    <a:pt x="146" y="158"/>
                  </a:lnTo>
                  <a:lnTo>
                    <a:pt x="133" y="149"/>
                  </a:lnTo>
                  <a:lnTo>
                    <a:pt x="122" y="151"/>
                  </a:lnTo>
                  <a:lnTo>
                    <a:pt x="118" y="154"/>
                  </a:lnTo>
                  <a:lnTo>
                    <a:pt x="116" y="164"/>
                  </a:lnTo>
                  <a:lnTo>
                    <a:pt x="114" y="175"/>
                  </a:lnTo>
                  <a:lnTo>
                    <a:pt x="114" y="194"/>
                  </a:lnTo>
                  <a:lnTo>
                    <a:pt x="114" y="202"/>
                  </a:lnTo>
                  <a:lnTo>
                    <a:pt x="116" y="212"/>
                  </a:lnTo>
                  <a:lnTo>
                    <a:pt x="120" y="219"/>
                  </a:lnTo>
                  <a:lnTo>
                    <a:pt x="125" y="229"/>
                  </a:lnTo>
                  <a:lnTo>
                    <a:pt x="131" y="234"/>
                  </a:lnTo>
                  <a:lnTo>
                    <a:pt x="139" y="242"/>
                  </a:lnTo>
                  <a:lnTo>
                    <a:pt x="146" y="248"/>
                  </a:lnTo>
                  <a:lnTo>
                    <a:pt x="154" y="257"/>
                  </a:lnTo>
                  <a:lnTo>
                    <a:pt x="160" y="261"/>
                  </a:lnTo>
                  <a:lnTo>
                    <a:pt x="169" y="269"/>
                  </a:lnTo>
                  <a:lnTo>
                    <a:pt x="175" y="274"/>
                  </a:lnTo>
                  <a:lnTo>
                    <a:pt x="183" y="284"/>
                  </a:lnTo>
                  <a:lnTo>
                    <a:pt x="188" y="289"/>
                  </a:lnTo>
                  <a:lnTo>
                    <a:pt x="196" y="297"/>
                  </a:lnTo>
                  <a:lnTo>
                    <a:pt x="200" y="307"/>
                  </a:lnTo>
                  <a:lnTo>
                    <a:pt x="205" y="314"/>
                  </a:lnTo>
                  <a:lnTo>
                    <a:pt x="215" y="314"/>
                  </a:lnTo>
                  <a:lnTo>
                    <a:pt x="224" y="316"/>
                  </a:lnTo>
                  <a:lnTo>
                    <a:pt x="232" y="322"/>
                  </a:lnTo>
                  <a:lnTo>
                    <a:pt x="234" y="331"/>
                  </a:lnTo>
                  <a:lnTo>
                    <a:pt x="207" y="331"/>
                  </a:lnTo>
                  <a:lnTo>
                    <a:pt x="181" y="331"/>
                  </a:lnTo>
                  <a:lnTo>
                    <a:pt x="154" y="327"/>
                  </a:lnTo>
                  <a:lnTo>
                    <a:pt x="129" y="322"/>
                  </a:lnTo>
                  <a:lnTo>
                    <a:pt x="106" y="312"/>
                  </a:lnTo>
                  <a:lnTo>
                    <a:pt x="84" y="301"/>
                  </a:lnTo>
                  <a:lnTo>
                    <a:pt x="63" y="289"/>
                  </a:lnTo>
                  <a:lnTo>
                    <a:pt x="46" y="274"/>
                  </a:lnTo>
                  <a:lnTo>
                    <a:pt x="27" y="257"/>
                  </a:lnTo>
                  <a:lnTo>
                    <a:pt x="15" y="238"/>
                  </a:lnTo>
                  <a:lnTo>
                    <a:pt x="6" y="219"/>
                  </a:lnTo>
                  <a:lnTo>
                    <a:pt x="2" y="198"/>
                  </a:lnTo>
                  <a:lnTo>
                    <a:pt x="0" y="173"/>
                  </a:lnTo>
                  <a:lnTo>
                    <a:pt x="4" y="149"/>
                  </a:lnTo>
                  <a:lnTo>
                    <a:pt x="13" y="122"/>
                  </a:lnTo>
                  <a:lnTo>
                    <a:pt x="29" y="97"/>
                  </a:lnTo>
                  <a:lnTo>
                    <a:pt x="30" y="90"/>
                  </a:lnTo>
                  <a:lnTo>
                    <a:pt x="34" y="82"/>
                  </a:lnTo>
                  <a:lnTo>
                    <a:pt x="38" y="73"/>
                  </a:lnTo>
                  <a:lnTo>
                    <a:pt x="42" y="65"/>
                  </a:lnTo>
                  <a:lnTo>
                    <a:pt x="46" y="58"/>
                  </a:lnTo>
                  <a:lnTo>
                    <a:pt x="49" y="50"/>
                  </a:lnTo>
                  <a:lnTo>
                    <a:pt x="53" y="42"/>
                  </a:lnTo>
                  <a:lnTo>
                    <a:pt x="57" y="37"/>
                  </a:lnTo>
                  <a:lnTo>
                    <a:pt x="67" y="21"/>
                  </a:lnTo>
                  <a:lnTo>
                    <a:pt x="78" y="12"/>
                  </a:lnTo>
                  <a:lnTo>
                    <a:pt x="86" y="6"/>
                  </a:lnTo>
                  <a:lnTo>
                    <a:pt x="91" y="4"/>
                  </a:lnTo>
                  <a:lnTo>
                    <a:pt x="99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84" name="Freeform 101494"/>
            <p:cNvSpPr/>
            <p:nvPr/>
          </p:nvSpPr>
          <p:spPr>
            <a:xfrm>
              <a:off x="4683" y="3460"/>
              <a:ext cx="46" cy="68"/>
            </a:xfrm>
            <a:custGeom>
              <a:avLst/>
              <a:gdLst>
                <a:gd name="txL" fmla="*/ 0 w 91"/>
                <a:gd name="txT" fmla="*/ 0 h 137"/>
                <a:gd name="txR" fmla="*/ 91 w 91"/>
                <a:gd name="txB" fmla="*/ 137 h 137"/>
              </a:gdLst>
              <a:ahLst/>
              <a:cxnLst>
                <a:cxn ang="0">
                  <a:pos x="59" y="0"/>
                </a:cxn>
                <a:cxn ang="0">
                  <a:pos x="68" y="2"/>
                </a:cxn>
                <a:cxn ang="0">
                  <a:pos x="76" y="4"/>
                </a:cxn>
                <a:cxn ang="0">
                  <a:pos x="81" y="7"/>
                </a:cxn>
                <a:cxn ang="0">
                  <a:pos x="87" y="11"/>
                </a:cxn>
                <a:cxn ang="0">
                  <a:pos x="91" y="21"/>
                </a:cxn>
                <a:cxn ang="0">
                  <a:pos x="91" y="34"/>
                </a:cxn>
                <a:cxn ang="0">
                  <a:pos x="83" y="44"/>
                </a:cxn>
                <a:cxn ang="0">
                  <a:pos x="76" y="57"/>
                </a:cxn>
                <a:cxn ang="0">
                  <a:pos x="64" y="70"/>
                </a:cxn>
                <a:cxn ang="0">
                  <a:pos x="55" y="84"/>
                </a:cxn>
                <a:cxn ang="0">
                  <a:pos x="42" y="97"/>
                </a:cxn>
                <a:cxn ang="0">
                  <a:pos x="34" y="110"/>
                </a:cxn>
                <a:cxn ang="0">
                  <a:pos x="26" y="123"/>
                </a:cxn>
                <a:cxn ang="0">
                  <a:pos x="24" y="137"/>
                </a:cxn>
                <a:cxn ang="0">
                  <a:pos x="13" y="133"/>
                </a:cxn>
                <a:cxn ang="0">
                  <a:pos x="5" y="127"/>
                </a:cxn>
                <a:cxn ang="0">
                  <a:pos x="2" y="118"/>
                </a:cxn>
                <a:cxn ang="0">
                  <a:pos x="0" y="108"/>
                </a:cxn>
                <a:cxn ang="0">
                  <a:pos x="0" y="101"/>
                </a:cxn>
                <a:cxn ang="0">
                  <a:pos x="0" y="93"/>
                </a:cxn>
                <a:cxn ang="0">
                  <a:pos x="2" y="87"/>
                </a:cxn>
                <a:cxn ang="0">
                  <a:pos x="4" y="80"/>
                </a:cxn>
                <a:cxn ang="0">
                  <a:pos x="5" y="72"/>
                </a:cxn>
                <a:cxn ang="0">
                  <a:pos x="7" y="65"/>
                </a:cxn>
                <a:cxn ang="0">
                  <a:pos x="11" y="57"/>
                </a:cxn>
                <a:cxn ang="0">
                  <a:pos x="15" y="53"/>
                </a:cxn>
                <a:cxn ang="0">
                  <a:pos x="19" y="44"/>
                </a:cxn>
                <a:cxn ang="0">
                  <a:pos x="24" y="34"/>
                </a:cxn>
                <a:cxn ang="0">
                  <a:pos x="30" y="27"/>
                </a:cxn>
                <a:cxn ang="0">
                  <a:pos x="38" y="21"/>
                </a:cxn>
                <a:cxn ang="0">
                  <a:pos x="47" y="7"/>
                </a:cxn>
                <a:cxn ang="0">
                  <a:pos x="59" y="0"/>
                </a:cxn>
                <a:cxn ang="0">
                  <a:pos x="59" y="0"/>
                </a:cxn>
              </a:cxnLst>
              <a:rect l="txL" t="txT" r="txR" b="txB"/>
              <a:pathLst>
                <a:path w="91" h="137">
                  <a:moveTo>
                    <a:pt x="59" y="0"/>
                  </a:moveTo>
                  <a:lnTo>
                    <a:pt x="68" y="2"/>
                  </a:lnTo>
                  <a:lnTo>
                    <a:pt x="76" y="4"/>
                  </a:lnTo>
                  <a:lnTo>
                    <a:pt x="81" y="7"/>
                  </a:lnTo>
                  <a:lnTo>
                    <a:pt x="87" y="11"/>
                  </a:lnTo>
                  <a:lnTo>
                    <a:pt x="91" y="21"/>
                  </a:lnTo>
                  <a:lnTo>
                    <a:pt x="91" y="34"/>
                  </a:lnTo>
                  <a:lnTo>
                    <a:pt x="83" y="44"/>
                  </a:lnTo>
                  <a:lnTo>
                    <a:pt x="76" y="57"/>
                  </a:lnTo>
                  <a:lnTo>
                    <a:pt x="64" y="70"/>
                  </a:lnTo>
                  <a:lnTo>
                    <a:pt x="55" y="84"/>
                  </a:lnTo>
                  <a:lnTo>
                    <a:pt x="42" y="97"/>
                  </a:lnTo>
                  <a:lnTo>
                    <a:pt x="34" y="110"/>
                  </a:lnTo>
                  <a:lnTo>
                    <a:pt x="26" y="123"/>
                  </a:lnTo>
                  <a:lnTo>
                    <a:pt x="24" y="137"/>
                  </a:lnTo>
                  <a:lnTo>
                    <a:pt x="13" y="133"/>
                  </a:lnTo>
                  <a:lnTo>
                    <a:pt x="5" y="127"/>
                  </a:lnTo>
                  <a:lnTo>
                    <a:pt x="2" y="118"/>
                  </a:lnTo>
                  <a:lnTo>
                    <a:pt x="0" y="108"/>
                  </a:lnTo>
                  <a:lnTo>
                    <a:pt x="0" y="101"/>
                  </a:lnTo>
                  <a:lnTo>
                    <a:pt x="0" y="93"/>
                  </a:lnTo>
                  <a:lnTo>
                    <a:pt x="2" y="87"/>
                  </a:lnTo>
                  <a:lnTo>
                    <a:pt x="4" y="80"/>
                  </a:lnTo>
                  <a:lnTo>
                    <a:pt x="5" y="72"/>
                  </a:lnTo>
                  <a:lnTo>
                    <a:pt x="7" y="65"/>
                  </a:lnTo>
                  <a:lnTo>
                    <a:pt x="11" y="57"/>
                  </a:lnTo>
                  <a:lnTo>
                    <a:pt x="15" y="53"/>
                  </a:lnTo>
                  <a:lnTo>
                    <a:pt x="19" y="44"/>
                  </a:lnTo>
                  <a:lnTo>
                    <a:pt x="24" y="34"/>
                  </a:lnTo>
                  <a:lnTo>
                    <a:pt x="30" y="27"/>
                  </a:lnTo>
                  <a:lnTo>
                    <a:pt x="38" y="21"/>
                  </a:lnTo>
                  <a:lnTo>
                    <a:pt x="47" y="7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59E92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85" name="Freeform 101495"/>
            <p:cNvSpPr/>
            <p:nvPr/>
          </p:nvSpPr>
          <p:spPr>
            <a:xfrm>
              <a:off x="4034" y="3478"/>
              <a:ext cx="29" cy="66"/>
            </a:xfrm>
            <a:custGeom>
              <a:avLst/>
              <a:gdLst>
                <a:gd name="txL" fmla="*/ 0 w 57"/>
                <a:gd name="txT" fmla="*/ 0 h 131"/>
                <a:gd name="txR" fmla="*/ 57 w 57"/>
                <a:gd name="txB" fmla="*/ 131 h 131"/>
              </a:gdLst>
              <a:ahLst/>
              <a:cxnLst>
                <a:cxn ang="0">
                  <a:pos x="38" y="0"/>
                </a:cxn>
                <a:cxn ang="0">
                  <a:pos x="42" y="8"/>
                </a:cxn>
                <a:cxn ang="0">
                  <a:pos x="44" y="17"/>
                </a:cxn>
                <a:cxn ang="0">
                  <a:pos x="48" y="25"/>
                </a:cxn>
                <a:cxn ang="0">
                  <a:pos x="51" y="36"/>
                </a:cxn>
                <a:cxn ang="0">
                  <a:pos x="51" y="46"/>
                </a:cxn>
                <a:cxn ang="0">
                  <a:pos x="55" y="57"/>
                </a:cxn>
                <a:cxn ang="0">
                  <a:pos x="55" y="65"/>
                </a:cxn>
                <a:cxn ang="0">
                  <a:pos x="57" y="76"/>
                </a:cxn>
                <a:cxn ang="0">
                  <a:pos x="55" y="84"/>
                </a:cxn>
                <a:cxn ang="0">
                  <a:pos x="55" y="93"/>
                </a:cxn>
                <a:cxn ang="0">
                  <a:pos x="51" y="101"/>
                </a:cxn>
                <a:cxn ang="0">
                  <a:pos x="48" y="110"/>
                </a:cxn>
                <a:cxn ang="0">
                  <a:pos x="40" y="114"/>
                </a:cxn>
                <a:cxn ang="0">
                  <a:pos x="34" y="122"/>
                </a:cxn>
                <a:cxn ang="0">
                  <a:pos x="23" y="125"/>
                </a:cxn>
                <a:cxn ang="0">
                  <a:pos x="12" y="131"/>
                </a:cxn>
                <a:cxn ang="0">
                  <a:pos x="10" y="120"/>
                </a:cxn>
                <a:cxn ang="0">
                  <a:pos x="8" y="108"/>
                </a:cxn>
                <a:cxn ang="0">
                  <a:pos x="8" y="97"/>
                </a:cxn>
                <a:cxn ang="0">
                  <a:pos x="6" y="87"/>
                </a:cxn>
                <a:cxn ang="0">
                  <a:pos x="2" y="74"/>
                </a:cxn>
                <a:cxn ang="0">
                  <a:pos x="2" y="65"/>
                </a:cxn>
                <a:cxn ang="0">
                  <a:pos x="0" y="55"/>
                </a:cxn>
                <a:cxn ang="0">
                  <a:pos x="0" y="46"/>
                </a:cxn>
                <a:cxn ang="0">
                  <a:pos x="2" y="46"/>
                </a:cxn>
                <a:cxn ang="0">
                  <a:pos x="6" y="53"/>
                </a:cxn>
                <a:cxn ang="0">
                  <a:pos x="8" y="61"/>
                </a:cxn>
                <a:cxn ang="0">
                  <a:pos x="12" y="65"/>
                </a:cxn>
                <a:cxn ang="0">
                  <a:pos x="15" y="68"/>
                </a:cxn>
                <a:cxn ang="0">
                  <a:pos x="23" y="65"/>
                </a:cxn>
                <a:cxn ang="0">
                  <a:pos x="29" y="57"/>
                </a:cxn>
                <a:cxn ang="0">
                  <a:pos x="31" y="48"/>
                </a:cxn>
                <a:cxn ang="0">
                  <a:pos x="34" y="42"/>
                </a:cxn>
                <a:cxn ang="0">
                  <a:pos x="34" y="34"/>
                </a:cxn>
                <a:cxn ang="0">
                  <a:pos x="38" y="29"/>
                </a:cxn>
                <a:cxn ang="0">
                  <a:pos x="38" y="21"/>
                </a:cxn>
                <a:cxn ang="0">
                  <a:pos x="38" y="11"/>
                </a:cxn>
                <a:cxn ang="0">
                  <a:pos x="38" y="4"/>
                </a:cxn>
                <a:cxn ang="0">
                  <a:pos x="38" y="0"/>
                </a:cxn>
                <a:cxn ang="0">
                  <a:pos x="38" y="0"/>
                </a:cxn>
              </a:cxnLst>
              <a:rect l="txL" t="txT" r="txR" b="txB"/>
              <a:pathLst>
                <a:path w="57" h="131">
                  <a:moveTo>
                    <a:pt x="38" y="0"/>
                  </a:moveTo>
                  <a:lnTo>
                    <a:pt x="42" y="8"/>
                  </a:lnTo>
                  <a:lnTo>
                    <a:pt x="44" y="17"/>
                  </a:lnTo>
                  <a:lnTo>
                    <a:pt x="48" y="25"/>
                  </a:lnTo>
                  <a:lnTo>
                    <a:pt x="51" y="36"/>
                  </a:lnTo>
                  <a:lnTo>
                    <a:pt x="51" y="46"/>
                  </a:lnTo>
                  <a:lnTo>
                    <a:pt x="55" y="57"/>
                  </a:lnTo>
                  <a:lnTo>
                    <a:pt x="55" y="65"/>
                  </a:lnTo>
                  <a:lnTo>
                    <a:pt x="57" y="76"/>
                  </a:lnTo>
                  <a:lnTo>
                    <a:pt x="55" y="84"/>
                  </a:lnTo>
                  <a:lnTo>
                    <a:pt x="55" y="93"/>
                  </a:lnTo>
                  <a:lnTo>
                    <a:pt x="51" y="101"/>
                  </a:lnTo>
                  <a:lnTo>
                    <a:pt x="48" y="110"/>
                  </a:lnTo>
                  <a:lnTo>
                    <a:pt x="40" y="114"/>
                  </a:lnTo>
                  <a:lnTo>
                    <a:pt x="34" y="122"/>
                  </a:lnTo>
                  <a:lnTo>
                    <a:pt x="23" y="125"/>
                  </a:lnTo>
                  <a:lnTo>
                    <a:pt x="12" y="131"/>
                  </a:lnTo>
                  <a:lnTo>
                    <a:pt x="10" y="120"/>
                  </a:lnTo>
                  <a:lnTo>
                    <a:pt x="8" y="108"/>
                  </a:lnTo>
                  <a:lnTo>
                    <a:pt x="8" y="97"/>
                  </a:lnTo>
                  <a:lnTo>
                    <a:pt x="6" y="87"/>
                  </a:lnTo>
                  <a:lnTo>
                    <a:pt x="2" y="74"/>
                  </a:lnTo>
                  <a:lnTo>
                    <a:pt x="2" y="65"/>
                  </a:lnTo>
                  <a:lnTo>
                    <a:pt x="0" y="55"/>
                  </a:lnTo>
                  <a:lnTo>
                    <a:pt x="0" y="46"/>
                  </a:lnTo>
                  <a:lnTo>
                    <a:pt x="2" y="46"/>
                  </a:lnTo>
                  <a:lnTo>
                    <a:pt x="6" y="53"/>
                  </a:lnTo>
                  <a:lnTo>
                    <a:pt x="8" y="61"/>
                  </a:lnTo>
                  <a:lnTo>
                    <a:pt x="12" y="65"/>
                  </a:lnTo>
                  <a:lnTo>
                    <a:pt x="15" y="68"/>
                  </a:lnTo>
                  <a:lnTo>
                    <a:pt x="23" y="65"/>
                  </a:lnTo>
                  <a:lnTo>
                    <a:pt x="29" y="57"/>
                  </a:lnTo>
                  <a:lnTo>
                    <a:pt x="31" y="48"/>
                  </a:lnTo>
                  <a:lnTo>
                    <a:pt x="34" y="42"/>
                  </a:lnTo>
                  <a:lnTo>
                    <a:pt x="34" y="34"/>
                  </a:lnTo>
                  <a:lnTo>
                    <a:pt x="38" y="29"/>
                  </a:lnTo>
                  <a:lnTo>
                    <a:pt x="38" y="21"/>
                  </a:lnTo>
                  <a:lnTo>
                    <a:pt x="38" y="11"/>
                  </a:lnTo>
                  <a:lnTo>
                    <a:pt x="38" y="4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86" name="Freeform 101496"/>
            <p:cNvSpPr/>
            <p:nvPr/>
          </p:nvSpPr>
          <p:spPr>
            <a:xfrm>
              <a:off x="4859" y="3484"/>
              <a:ext cx="233" cy="177"/>
            </a:xfrm>
            <a:custGeom>
              <a:avLst/>
              <a:gdLst>
                <a:gd name="txL" fmla="*/ 0 w 466"/>
                <a:gd name="txT" fmla="*/ 0 h 354"/>
                <a:gd name="txR" fmla="*/ 466 w 466"/>
                <a:gd name="txB" fmla="*/ 354 h 354"/>
              </a:gdLst>
              <a:ahLst/>
              <a:cxnLst>
                <a:cxn ang="0">
                  <a:pos x="263" y="2"/>
                </a:cxn>
                <a:cxn ang="0">
                  <a:pos x="289" y="12"/>
                </a:cxn>
                <a:cxn ang="0">
                  <a:pos x="318" y="23"/>
                </a:cxn>
                <a:cxn ang="0">
                  <a:pos x="345" y="37"/>
                </a:cxn>
                <a:cxn ang="0">
                  <a:pos x="371" y="52"/>
                </a:cxn>
                <a:cxn ang="0">
                  <a:pos x="398" y="65"/>
                </a:cxn>
                <a:cxn ang="0">
                  <a:pos x="424" y="78"/>
                </a:cxn>
                <a:cxn ang="0">
                  <a:pos x="451" y="90"/>
                </a:cxn>
                <a:cxn ang="0">
                  <a:pos x="459" y="111"/>
                </a:cxn>
                <a:cxn ang="0">
                  <a:pos x="442" y="137"/>
                </a:cxn>
                <a:cxn ang="0">
                  <a:pos x="419" y="164"/>
                </a:cxn>
                <a:cxn ang="0">
                  <a:pos x="394" y="191"/>
                </a:cxn>
                <a:cxn ang="0">
                  <a:pos x="366" y="217"/>
                </a:cxn>
                <a:cxn ang="0">
                  <a:pos x="335" y="244"/>
                </a:cxn>
                <a:cxn ang="0">
                  <a:pos x="307" y="270"/>
                </a:cxn>
                <a:cxn ang="0">
                  <a:pos x="280" y="297"/>
                </a:cxn>
                <a:cxn ang="0">
                  <a:pos x="255" y="327"/>
                </a:cxn>
                <a:cxn ang="0">
                  <a:pos x="225" y="345"/>
                </a:cxn>
                <a:cxn ang="0">
                  <a:pos x="191" y="352"/>
                </a:cxn>
                <a:cxn ang="0">
                  <a:pos x="156" y="350"/>
                </a:cxn>
                <a:cxn ang="0">
                  <a:pos x="120" y="341"/>
                </a:cxn>
                <a:cxn ang="0">
                  <a:pos x="84" y="327"/>
                </a:cxn>
                <a:cxn ang="0">
                  <a:pos x="50" y="314"/>
                </a:cxn>
                <a:cxn ang="0">
                  <a:pos x="18" y="299"/>
                </a:cxn>
                <a:cxn ang="0">
                  <a:pos x="8" y="282"/>
                </a:cxn>
                <a:cxn ang="0">
                  <a:pos x="12" y="261"/>
                </a:cxn>
                <a:cxn ang="0">
                  <a:pos x="10" y="242"/>
                </a:cxn>
                <a:cxn ang="0">
                  <a:pos x="4" y="221"/>
                </a:cxn>
                <a:cxn ang="0">
                  <a:pos x="0" y="202"/>
                </a:cxn>
                <a:cxn ang="0">
                  <a:pos x="0" y="181"/>
                </a:cxn>
                <a:cxn ang="0">
                  <a:pos x="10" y="166"/>
                </a:cxn>
                <a:cxn ang="0">
                  <a:pos x="33" y="149"/>
                </a:cxn>
                <a:cxn ang="0">
                  <a:pos x="61" y="132"/>
                </a:cxn>
                <a:cxn ang="0">
                  <a:pos x="80" y="122"/>
                </a:cxn>
                <a:cxn ang="0">
                  <a:pos x="101" y="122"/>
                </a:cxn>
                <a:cxn ang="0">
                  <a:pos x="120" y="130"/>
                </a:cxn>
                <a:cxn ang="0">
                  <a:pos x="137" y="139"/>
                </a:cxn>
                <a:cxn ang="0">
                  <a:pos x="158" y="149"/>
                </a:cxn>
                <a:cxn ang="0">
                  <a:pos x="177" y="158"/>
                </a:cxn>
                <a:cxn ang="0">
                  <a:pos x="200" y="162"/>
                </a:cxn>
                <a:cxn ang="0">
                  <a:pos x="217" y="175"/>
                </a:cxn>
                <a:cxn ang="0">
                  <a:pos x="231" y="191"/>
                </a:cxn>
                <a:cxn ang="0">
                  <a:pos x="246" y="192"/>
                </a:cxn>
                <a:cxn ang="0">
                  <a:pos x="263" y="187"/>
                </a:cxn>
                <a:cxn ang="0">
                  <a:pos x="278" y="172"/>
                </a:cxn>
                <a:cxn ang="0">
                  <a:pos x="293" y="156"/>
                </a:cxn>
                <a:cxn ang="0">
                  <a:pos x="312" y="139"/>
                </a:cxn>
                <a:cxn ang="0">
                  <a:pos x="333" y="128"/>
                </a:cxn>
                <a:cxn ang="0">
                  <a:pos x="337" y="118"/>
                </a:cxn>
                <a:cxn ang="0">
                  <a:pos x="316" y="105"/>
                </a:cxn>
                <a:cxn ang="0">
                  <a:pos x="289" y="90"/>
                </a:cxn>
                <a:cxn ang="0">
                  <a:pos x="263" y="76"/>
                </a:cxn>
                <a:cxn ang="0">
                  <a:pos x="242" y="65"/>
                </a:cxn>
                <a:cxn ang="0">
                  <a:pos x="229" y="56"/>
                </a:cxn>
                <a:cxn ang="0">
                  <a:pos x="217" y="42"/>
                </a:cxn>
                <a:cxn ang="0">
                  <a:pos x="213" y="25"/>
                </a:cxn>
                <a:cxn ang="0">
                  <a:pos x="223" y="12"/>
                </a:cxn>
                <a:cxn ang="0">
                  <a:pos x="238" y="4"/>
                </a:cxn>
                <a:cxn ang="0">
                  <a:pos x="250" y="0"/>
                </a:cxn>
              </a:cxnLst>
              <a:rect l="txL" t="txT" r="txR" b="txB"/>
              <a:pathLst>
                <a:path w="466" h="354">
                  <a:moveTo>
                    <a:pt x="250" y="0"/>
                  </a:moveTo>
                  <a:lnTo>
                    <a:pt x="263" y="2"/>
                  </a:lnTo>
                  <a:lnTo>
                    <a:pt x="276" y="6"/>
                  </a:lnTo>
                  <a:lnTo>
                    <a:pt x="289" y="12"/>
                  </a:lnTo>
                  <a:lnTo>
                    <a:pt x="305" y="18"/>
                  </a:lnTo>
                  <a:lnTo>
                    <a:pt x="318" y="23"/>
                  </a:lnTo>
                  <a:lnTo>
                    <a:pt x="331" y="31"/>
                  </a:lnTo>
                  <a:lnTo>
                    <a:pt x="345" y="37"/>
                  </a:lnTo>
                  <a:lnTo>
                    <a:pt x="360" y="46"/>
                  </a:lnTo>
                  <a:lnTo>
                    <a:pt x="371" y="52"/>
                  </a:lnTo>
                  <a:lnTo>
                    <a:pt x="386" y="59"/>
                  </a:lnTo>
                  <a:lnTo>
                    <a:pt x="398" y="65"/>
                  </a:lnTo>
                  <a:lnTo>
                    <a:pt x="413" y="73"/>
                  </a:lnTo>
                  <a:lnTo>
                    <a:pt x="424" y="78"/>
                  </a:lnTo>
                  <a:lnTo>
                    <a:pt x="440" y="86"/>
                  </a:lnTo>
                  <a:lnTo>
                    <a:pt x="451" y="90"/>
                  </a:lnTo>
                  <a:lnTo>
                    <a:pt x="466" y="97"/>
                  </a:lnTo>
                  <a:lnTo>
                    <a:pt x="459" y="111"/>
                  </a:lnTo>
                  <a:lnTo>
                    <a:pt x="451" y="124"/>
                  </a:lnTo>
                  <a:lnTo>
                    <a:pt x="442" y="137"/>
                  </a:lnTo>
                  <a:lnTo>
                    <a:pt x="432" y="151"/>
                  </a:lnTo>
                  <a:lnTo>
                    <a:pt x="419" y="164"/>
                  </a:lnTo>
                  <a:lnTo>
                    <a:pt x="407" y="177"/>
                  </a:lnTo>
                  <a:lnTo>
                    <a:pt x="394" y="191"/>
                  </a:lnTo>
                  <a:lnTo>
                    <a:pt x="381" y="206"/>
                  </a:lnTo>
                  <a:lnTo>
                    <a:pt x="366" y="217"/>
                  </a:lnTo>
                  <a:lnTo>
                    <a:pt x="350" y="230"/>
                  </a:lnTo>
                  <a:lnTo>
                    <a:pt x="335" y="244"/>
                  </a:lnTo>
                  <a:lnTo>
                    <a:pt x="322" y="257"/>
                  </a:lnTo>
                  <a:lnTo>
                    <a:pt x="307" y="270"/>
                  </a:lnTo>
                  <a:lnTo>
                    <a:pt x="293" y="284"/>
                  </a:lnTo>
                  <a:lnTo>
                    <a:pt x="280" y="297"/>
                  </a:lnTo>
                  <a:lnTo>
                    <a:pt x="270" y="312"/>
                  </a:lnTo>
                  <a:lnTo>
                    <a:pt x="255" y="327"/>
                  </a:lnTo>
                  <a:lnTo>
                    <a:pt x="240" y="337"/>
                  </a:lnTo>
                  <a:lnTo>
                    <a:pt x="225" y="345"/>
                  </a:lnTo>
                  <a:lnTo>
                    <a:pt x="208" y="352"/>
                  </a:lnTo>
                  <a:lnTo>
                    <a:pt x="191" y="352"/>
                  </a:lnTo>
                  <a:lnTo>
                    <a:pt x="173" y="354"/>
                  </a:lnTo>
                  <a:lnTo>
                    <a:pt x="156" y="350"/>
                  </a:lnTo>
                  <a:lnTo>
                    <a:pt x="139" y="348"/>
                  </a:lnTo>
                  <a:lnTo>
                    <a:pt x="120" y="341"/>
                  </a:lnTo>
                  <a:lnTo>
                    <a:pt x="103" y="335"/>
                  </a:lnTo>
                  <a:lnTo>
                    <a:pt x="84" y="327"/>
                  </a:lnTo>
                  <a:lnTo>
                    <a:pt x="69" y="322"/>
                  </a:lnTo>
                  <a:lnTo>
                    <a:pt x="50" y="314"/>
                  </a:lnTo>
                  <a:lnTo>
                    <a:pt x="35" y="305"/>
                  </a:lnTo>
                  <a:lnTo>
                    <a:pt x="18" y="299"/>
                  </a:lnTo>
                  <a:lnTo>
                    <a:pt x="2" y="295"/>
                  </a:lnTo>
                  <a:lnTo>
                    <a:pt x="8" y="282"/>
                  </a:lnTo>
                  <a:lnTo>
                    <a:pt x="12" y="274"/>
                  </a:lnTo>
                  <a:lnTo>
                    <a:pt x="12" y="261"/>
                  </a:lnTo>
                  <a:lnTo>
                    <a:pt x="12" y="251"/>
                  </a:lnTo>
                  <a:lnTo>
                    <a:pt x="10" y="242"/>
                  </a:lnTo>
                  <a:lnTo>
                    <a:pt x="8" y="232"/>
                  </a:lnTo>
                  <a:lnTo>
                    <a:pt x="4" y="221"/>
                  </a:lnTo>
                  <a:lnTo>
                    <a:pt x="2" y="211"/>
                  </a:lnTo>
                  <a:lnTo>
                    <a:pt x="0" y="202"/>
                  </a:lnTo>
                  <a:lnTo>
                    <a:pt x="0" y="192"/>
                  </a:lnTo>
                  <a:lnTo>
                    <a:pt x="0" y="181"/>
                  </a:lnTo>
                  <a:lnTo>
                    <a:pt x="4" y="173"/>
                  </a:lnTo>
                  <a:lnTo>
                    <a:pt x="10" y="166"/>
                  </a:lnTo>
                  <a:lnTo>
                    <a:pt x="19" y="158"/>
                  </a:lnTo>
                  <a:lnTo>
                    <a:pt x="33" y="149"/>
                  </a:lnTo>
                  <a:lnTo>
                    <a:pt x="52" y="143"/>
                  </a:lnTo>
                  <a:lnTo>
                    <a:pt x="61" y="132"/>
                  </a:lnTo>
                  <a:lnTo>
                    <a:pt x="71" y="126"/>
                  </a:lnTo>
                  <a:lnTo>
                    <a:pt x="80" y="122"/>
                  </a:lnTo>
                  <a:lnTo>
                    <a:pt x="92" y="122"/>
                  </a:lnTo>
                  <a:lnTo>
                    <a:pt x="101" y="122"/>
                  </a:lnTo>
                  <a:lnTo>
                    <a:pt x="111" y="126"/>
                  </a:lnTo>
                  <a:lnTo>
                    <a:pt x="120" y="130"/>
                  </a:lnTo>
                  <a:lnTo>
                    <a:pt x="130" y="135"/>
                  </a:lnTo>
                  <a:lnTo>
                    <a:pt x="137" y="139"/>
                  </a:lnTo>
                  <a:lnTo>
                    <a:pt x="149" y="143"/>
                  </a:lnTo>
                  <a:lnTo>
                    <a:pt x="158" y="149"/>
                  </a:lnTo>
                  <a:lnTo>
                    <a:pt x="168" y="154"/>
                  </a:lnTo>
                  <a:lnTo>
                    <a:pt x="177" y="158"/>
                  </a:lnTo>
                  <a:lnTo>
                    <a:pt x="189" y="162"/>
                  </a:lnTo>
                  <a:lnTo>
                    <a:pt x="200" y="162"/>
                  </a:lnTo>
                  <a:lnTo>
                    <a:pt x="212" y="162"/>
                  </a:lnTo>
                  <a:lnTo>
                    <a:pt x="217" y="175"/>
                  </a:lnTo>
                  <a:lnTo>
                    <a:pt x="225" y="185"/>
                  </a:lnTo>
                  <a:lnTo>
                    <a:pt x="231" y="191"/>
                  </a:lnTo>
                  <a:lnTo>
                    <a:pt x="240" y="194"/>
                  </a:lnTo>
                  <a:lnTo>
                    <a:pt x="246" y="192"/>
                  </a:lnTo>
                  <a:lnTo>
                    <a:pt x="253" y="192"/>
                  </a:lnTo>
                  <a:lnTo>
                    <a:pt x="263" y="187"/>
                  </a:lnTo>
                  <a:lnTo>
                    <a:pt x="270" y="181"/>
                  </a:lnTo>
                  <a:lnTo>
                    <a:pt x="278" y="172"/>
                  </a:lnTo>
                  <a:lnTo>
                    <a:pt x="286" y="164"/>
                  </a:lnTo>
                  <a:lnTo>
                    <a:pt x="293" y="156"/>
                  </a:lnTo>
                  <a:lnTo>
                    <a:pt x="303" y="149"/>
                  </a:lnTo>
                  <a:lnTo>
                    <a:pt x="312" y="139"/>
                  </a:lnTo>
                  <a:lnTo>
                    <a:pt x="324" y="133"/>
                  </a:lnTo>
                  <a:lnTo>
                    <a:pt x="333" y="128"/>
                  </a:lnTo>
                  <a:lnTo>
                    <a:pt x="345" y="126"/>
                  </a:lnTo>
                  <a:lnTo>
                    <a:pt x="337" y="118"/>
                  </a:lnTo>
                  <a:lnTo>
                    <a:pt x="327" y="113"/>
                  </a:lnTo>
                  <a:lnTo>
                    <a:pt x="316" y="105"/>
                  </a:lnTo>
                  <a:lnTo>
                    <a:pt x="303" y="99"/>
                  </a:lnTo>
                  <a:lnTo>
                    <a:pt x="289" y="90"/>
                  </a:lnTo>
                  <a:lnTo>
                    <a:pt x="274" y="84"/>
                  </a:lnTo>
                  <a:lnTo>
                    <a:pt x="263" y="76"/>
                  </a:lnTo>
                  <a:lnTo>
                    <a:pt x="250" y="71"/>
                  </a:lnTo>
                  <a:lnTo>
                    <a:pt x="242" y="65"/>
                  </a:lnTo>
                  <a:lnTo>
                    <a:pt x="234" y="61"/>
                  </a:lnTo>
                  <a:lnTo>
                    <a:pt x="229" y="56"/>
                  </a:lnTo>
                  <a:lnTo>
                    <a:pt x="225" y="52"/>
                  </a:lnTo>
                  <a:lnTo>
                    <a:pt x="217" y="42"/>
                  </a:lnTo>
                  <a:lnTo>
                    <a:pt x="213" y="35"/>
                  </a:lnTo>
                  <a:lnTo>
                    <a:pt x="213" y="25"/>
                  </a:lnTo>
                  <a:lnTo>
                    <a:pt x="219" y="16"/>
                  </a:lnTo>
                  <a:lnTo>
                    <a:pt x="223" y="12"/>
                  </a:lnTo>
                  <a:lnTo>
                    <a:pt x="231" y="8"/>
                  </a:lnTo>
                  <a:lnTo>
                    <a:pt x="238" y="4"/>
                  </a:lnTo>
                  <a:lnTo>
                    <a:pt x="250" y="0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87" name="Freeform 101497"/>
            <p:cNvSpPr/>
            <p:nvPr/>
          </p:nvSpPr>
          <p:spPr>
            <a:xfrm>
              <a:off x="3864" y="3487"/>
              <a:ext cx="14" cy="80"/>
            </a:xfrm>
            <a:custGeom>
              <a:avLst/>
              <a:gdLst>
                <a:gd name="txL" fmla="*/ 0 w 28"/>
                <a:gd name="txT" fmla="*/ 0 h 162"/>
                <a:gd name="txR" fmla="*/ 28 w 28"/>
                <a:gd name="txB" fmla="*/ 162 h 162"/>
              </a:gdLst>
              <a:ahLst/>
              <a:cxnLst>
                <a:cxn ang="0">
                  <a:pos x="26" y="0"/>
                </a:cxn>
                <a:cxn ang="0">
                  <a:pos x="26" y="8"/>
                </a:cxn>
                <a:cxn ang="0">
                  <a:pos x="28" y="21"/>
                </a:cxn>
                <a:cxn ang="0">
                  <a:pos x="28" y="31"/>
                </a:cxn>
                <a:cxn ang="0">
                  <a:pos x="28" y="42"/>
                </a:cxn>
                <a:cxn ang="0">
                  <a:pos x="24" y="51"/>
                </a:cxn>
                <a:cxn ang="0">
                  <a:pos x="24" y="61"/>
                </a:cxn>
                <a:cxn ang="0">
                  <a:pos x="21" y="72"/>
                </a:cxn>
                <a:cxn ang="0">
                  <a:pos x="21" y="84"/>
                </a:cxn>
                <a:cxn ang="0">
                  <a:pos x="17" y="93"/>
                </a:cxn>
                <a:cxn ang="0">
                  <a:pos x="15" y="103"/>
                </a:cxn>
                <a:cxn ang="0">
                  <a:pos x="13" y="112"/>
                </a:cxn>
                <a:cxn ang="0">
                  <a:pos x="11" y="124"/>
                </a:cxn>
                <a:cxn ang="0">
                  <a:pos x="9" y="131"/>
                </a:cxn>
                <a:cxn ang="0">
                  <a:pos x="9" y="143"/>
                </a:cxn>
                <a:cxn ang="0">
                  <a:pos x="9" y="152"/>
                </a:cxn>
                <a:cxn ang="0">
                  <a:pos x="11" y="162"/>
                </a:cxn>
                <a:cxn ang="0">
                  <a:pos x="7" y="152"/>
                </a:cxn>
                <a:cxn ang="0">
                  <a:pos x="4" y="143"/>
                </a:cxn>
                <a:cxn ang="0">
                  <a:pos x="2" y="133"/>
                </a:cxn>
                <a:cxn ang="0">
                  <a:pos x="2" y="124"/>
                </a:cxn>
                <a:cxn ang="0">
                  <a:pos x="0" y="114"/>
                </a:cxn>
                <a:cxn ang="0">
                  <a:pos x="0" y="105"/>
                </a:cxn>
                <a:cxn ang="0">
                  <a:pos x="0" y="93"/>
                </a:cxn>
                <a:cxn ang="0">
                  <a:pos x="4" y="84"/>
                </a:cxn>
                <a:cxn ang="0">
                  <a:pos x="4" y="72"/>
                </a:cxn>
                <a:cxn ang="0">
                  <a:pos x="7" y="61"/>
                </a:cxn>
                <a:cxn ang="0">
                  <a:pos x="9" y="50"/>
                </a:cxn>
                <a:cxn ang="0">
                  <a:pos x="13" y="40"/>
                </a:cxn>
                <a:cxn ang="0">
                  <a:pos x="17" y="27"/>
                </a:cxn>
                <a:cxn ang="0">
                  <a:pos x="19" y="17"/>
                </a:cxn>
                <a:cxn ang="0">
                  <a:pos x="23" y="8"/>
                </a:cxn>
                <a:cxn ang="0">
                  <a:pos x="26" y="0"/>
                </a:cxn>
                <a:cxn ang="0">
                  <a:pos x="26" y="0"/>
                </a:cxn>
              </a:cxnLst>
              <a:rect l="txL" t="txT" r="txR" b="txB"/>
              <a:pathLst>
                <a:path w="28" h="162">
                  <a:moveTo>
                    <a:pt x="26" y="0"/>
                  </a:moveTo>
                  <a:lnTo>
                    <a:pt x="26" y="8"/>
                  </a:lnTo>
                  <a:lnTo>
                    <a:pt x="28" y="21"/>
                  </a:lnTo>
                  <a:lnTo>
                    <a:pt x="28" y="31"/>
                  </a:lnTo>
                  <a:lnTo>
                    <a:pt x="28" y="42"/>
                  </a:lnTo>
                  <a:lnTo>
                    <a:pt x="24" y="51"/>
                  </a:lnTo>
                  <a:lnTo>
                    <a:pt x="24" y="61"/>
                  </a:lnTo>
                  <a:lnTo>
                    <a:pt x="21" y="72"/>
                  </a:lnTo>
                  <a:lnTo>
                    <a:pt x="21" y="84"/>
                  </a:lnTo>
                  <a:lnTo>
                    <a:pt x="17" y="93"/>
                  </a:lnTo>
                  <a:lnTo>
                    <a:pt x="15" y="103"/>
                  </a:lnTo>
                  <a:lnTo>
                    <a:pt x="13" y="112"/>
                  </a:lnTo>
                  <a:lnTo>
                    <a:pt x="11" y="124"/>
                  </a:lnTo>
                  <a:lnTo>
                    <a:pt x="9" y="131"/>
                  </a:lnTo>
                  <a:lnTo>
                    <a:pt x="9" y="143"/>
                  </a:lnTo>
                  <a:lnTo>
                    <a:pt x="9" y="152"/>
                  </a:lnTo>
                  <a:lnTo>
                    <a:pt x="11" y="162"/>
                  </a:lnTo>
                  <a:lnTo>
                    <a:pt x="7" y="152"/>
                  </a:lnTo>
                  <a:lnTo>
                    <a:pt x="4" y="143"/>
                  </a:lnTo>
                  <a:lnTo>
                    <a:pt x="2" y="133"/>
                  </a:lnTo>
                  <a:lnTo>
                    <a:pt x="2" y="124"/>
                  </a:lnTo>
                  <a:lnTo>
                    <a:pt x="0" y="114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4" y="72"/>
                  </a:lnTo>
                  <a:lnTo>
                    <a:pt x="7" y="61"/>
                  </a:lnTo>
                  <a:lnTo>
                    <a:pt x="9" y="50"/>
                  </a:lnTo>
                  <a:lnTo>
                    <a:pt x="13" y="40"/>
                  </a:lnTo>
                  <a:lnTo>
                    <a:pt x="17" y="27"/>
                  </a:lnTo>
                  <a:lnTo>
                    <a:pt x="19" y="17"/>
                  </a:lnTo>
                  <a:lnTo>
                    <a:pt x="23" y="8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88" name="Freeform 101498"/>
            <p:cNvSpPr/>
            <p:nvPr/>
          </p:nvSpPr>
          <p:spPr>
            <a:xfrm>
              <a:off x="3902" y="3504"/>
              <a:ext cx="15" cy="115"/>
            </a:xfrm>
            <a:custGeom>
              <a:avLst/>
              <a:gdLst>
                <a:gd name="txL" fmla="*/ 0 w 30"/>
                <a:gd name="txT" fmla="*/ 0 h 230"/>
                <a:gd name="txR" fmla="*/ 30 w 30"/>
                <a:gd name="txB" fmla="*/ 230 h 230"/>
              </a:gdLst>
              <a:ahLst/>
              <a:cxnLst>
                <a:cxn ang="0">
                  <a:pos x="9" y="0"/>
                </a:cxn>
                <a:cxn ang="0">
                  <a:pos x="11" y="10"/>
                </a:cxn>
                <a:cxn ang="0">
                  <a:pos x="11" y="17"/>
                </a:cxn>
                <a:cxn ang="0">
                  <a:pos x="13" y="27"/>
                </a:cxn>
                <a:cxn ang="0">
                  <a:pos x="17" y="36"/>
                </a:cxn>
                <a:cxn ang="0">
                  <a:pos x="17" y="46"/>
                </a:cxn>
                <a:cxn ang="0">
                  <a:pos x="17" y="57"/>
                </a:cxn>
                <a:cxn ang="0">
                  <a:pos x="17" y="69"/>
                </a:cxn>
                <a:cxn ang="0">
                  <a:pos x="19" y="80"/>
                </a:cxn>
                <a:cxn ang="0">
                  <a:pos x="19" y="88"/>
                </a:cxn>
                <a:cxn ang="0">
                  <a:pos x="19" y="97"/>
                </a:cxn>
                <a:cxn ang="0">
                  <a:pos x="19" y="107"/>
                </a:cxn>
                <a:cxn ang="0">
                  <a:pos x="19" y="116"/>
                </a:cxn>
                <a:cxn ang="0">
                  <a:pos x="19" y="126"/>
                </a:cxn>
                <a:cxn ang="0">
                  <a:pos x="19" y="135"/>
                </a:cxn>
                <a:cxn ang="0">
                  <a:pos x="19" y="145"/>
                </a:cxn>
                <a:cxn ang="0">
                  <a:pos x="21" y="154"/>
                </a:cxn>
                <a:cxn ang="0">
                  <a:pos x="21" y="164"/>
                </a:cxn>
                <a:cxn ang="0">
                  <a:pos x="21" y="173"/>
                </a:cxn>
                <a:cxn ang="0">
                  <a:pos x="21" y="183"/>
                </a:cxn>
                <a:cxn ang="0">
                  <a:pos x="23" y="194"/>
                </a:cxn>
                <a:cxn ang="0">
                  <a:pos x="23" y="202"/>
                </a:cxn>
                <a:cxn ang="0">
                  <a:pos x="26" y="211"/>
                </a:cxn>
                <a:cxn ang="0">
                  <a:pos x="26" y="221"/>
                </a:cxn>
                <a:cxn ang="0">
                  <a:pos x="30" y="230"/>
                </a:cxn>
                <a:cxn ang="0">
                  <a:pos x="26" y="221"/>
                </a:cxn>
                <a:cxn ang="0">
                  <a:pos x="25" y="213"/>
                </a:cxn>
                <a:cxn ang="0">
                  <a:pos x="21" y="206"/>
                </a:cxn>
                <a:cxn ang="0">
                  <a:pos x="21" y="198"/>
                </a:cxn>
                <a:cxn ang="0">
                  <a:pos x="17" y="189"/>
                </a:cxn>
                <a:cxn ang="0">
                  <a:pos x="15" y="179"/>
                </a:cxn>
                <a:cxn ang="0">
                  <a:pos x="11" y="171"/>
                </a:cxn>
                <a:cxn ang="0">
                  <a:pos x="11" y="162"/>
                </a:cxn>
                <a:cxn ang="0">
                  <a:pos x="7" y="152"/>
                </a:cxn>
                <a:cxn ang="0">
                  <a:pos x="7" y="143"/>
                </a:cxn>
                <a:cxn ang="0">
                  <a:pos x="4" y="133"/>
                </a:cxn>
                <a:cxn ang="0">
                  <a:pos x="4" y="124"/>
                </a:cxn>
                <a:cxn ang="0">
                  <a:pos x="2" y="113"/>
                </a:cxn>
                <a:cxn ang="0">
                  <a:pos x="0" y="105"/>
                </a:cxn>
                <a:cxn ang="0">
                  <a:pos x="0" y="95"/>
                </a:cxn>
                <a:cxn ang="0">
                  <a:pos x="0" y="86"/>
                </a:cxn>
                <a:cxn ang="0">
                  <a:pos x="0" y="74"/>
                </a:cxn>
                <a:cxn ang="0">
                  <a:pos x="0" y="63"/>
                </a:cxn>
                <a:cxn ang="0">
                  <a:pos x="0" y="54"/>
                </a:cxn>
                <a:cxn ang="0">
                  <a:pos x="0" y="42"/>
                </a:cxn>
                <a:cxn ang="0">
                  <a:pos x="0" y="31"/>
                </a:cxn>
                <a:cxn ang="0">
                  <a:pos x="4" y="21"/>
                </a:cxn>
                <a:cxn ang="0">
                  <a:pos x="6" y="10"/>
                </a:cxn>
                <a:cxn ang="0">
                  <a:pos x="9" y="0"/>
                </a:cxn>
                <a:cxn ang="0">
                  <a:pos x="9" y="0"/>
                </a:cxn>
              </a:cxnLst>
              <a:rect l="txL" t="txT" r="txR" b="txB"/>
              <a:pathLst>
                <a:path w="30" h="230">
                  <a:moveTo>
                    <a:pt x="9" y="0"/>
                  </a:moveTo>
                  <a:lnTo>
                    <a:pt x="11" y="10"/>
                  </a:lnTo>
                  <a:lnTo>
                    <a:pt x="11" y="17"/>
                  </a:lnTo>
                  <a:lnTo>
                    <a:pt x="13" y="27"/>
                  </a:lnTo>
                  <a:lnTo>
                    <a:pt x="17" y="36"/>
                  </a:lnTo>
                  <a:lnTo>
                    <a:pt x="17" y="46"/>
                  </a:lnTo>
                  <a:lnTo>
                    <a:pt x="17" y="57"/>
                  </a:lnTo>
                  <a:lnTo>
                    <a:pt x="17" y="69"/>
                  </a:lnTo>
                  <a:lnTo>
                    <a:pt x="19" y="80"/>
                  </a:lnTo>
                  <a:lnTo>
                    <a:pt x="19" y="88"/>
                  </a:lnTo>
                  <a:lnTo>
                    <a:pt x="19" y="97"/>
                  </a:lnTo>
                  <a:lnTo>
                    <a:pt x="19" y="107"/>
                  </a:lnTo>
                  <a:lnTo>
                    <a:pt x="19" y="116"/>
                  </a:lnTo>
                  <a:lnTo>
                    <a:pt x="19" y="126"/>
                  </a:lnTo>
                  <a:lnTo>
                    <a:pt x="19" y="135"/>
                  </a:lnTo>
                  <a:lnTo>
                    <a:pt x="19" y="145"/>
                  </a:lnTo>
                  <a:lnTo>
                    <a:pt x="21" y="154"/>
                  </a:lnTo>
                  <a:lnTo>
                    <a:pt x="21" y="164"/>
                  </a:lnTo>
                  <a:lnTo>
                    <a:pt x="21" y="173"/>
                  </a:lnTo>
                  <a:lnTo>
                    <a:pt x="21" y="183"/>
                  </a:lnTo>
                  <a:lnTo>
                    <a:pt x="23" y="194"/>
                  </a:lnTo>
                  <a:lnTo>
                    <a:pt x="23" y="202"/>
                  </a:lnTo>
                  <a:lnTo>
                    <a:pt x="26" y="211"/>
                  </a:lnTo>
                  <a:lnTo>
                    <a:pt x="26" y="221"/>
                  </a:lnTo>
                  <a:lnTo>
                    <a:pt x="30" y="230"/>
                  </a:lnTo>
                  <a:lnTo>
                    <a:pt x="26" y="221"/>
                  </a:lnTo>
                  <a:lnTo>
                    <a:pt x="25" y="213"/>
                  </a:lnTo>
                  <a:lnTo>
                    <a:pt x="21" y="206"/>
                  </a:lnTo>
                  <a:lnTo>
                    <a:pt x="21" y="198"/>
                  </a:lnTo>
                  <a:lnTo>
                    <a:pt x="17" y="189"/>
                  </a:lnTo>
                  <a:lnTo>
                    <a:pt x="15" y="179"/>
                  </a:lnTo>
                  <a:lnTo>
                    <a:pt x="11" y="171"/>
                  </a:lnTo>
                  <a:lnTo>
                    <a:pt x="11" y="162"/>
                  </a:lnTo>
                  <a:lnTo>
                    <a:pt x="7" y="152"/>
                  </a:lnTo>
                  <a:lnTo>
                    <a:pt x="7" y="143"/>
                  </a:lnTo>
                  <a:lnTo>
                    <a:pt x="4" y="133"/>
                  </a:lnTo>
                  <a:lnTo>
                    <a:pt x="4" y="124"/>
                  </a:lnTo>
                  <a:lnTo>
                    <a:pt x="2" y="113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0" y="86"/>
                  </a:lnTo>
                  <a:lnTo>
                    <a:pt x="0" y="74"/>
                  </a:lnTo>
                  <a:lnTo>
                    <a:pt x="0" y="63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0" y="31"/>
                  </a:lnTo>
                  <a:lnTo>
                    <a:pt x="4" y="21"/>
                  </a:lnTo>
                  <a:lnTo>
                    <a:pt x="6" y="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89" name="Freeform 101499"/>
            <p:cNvSpPr/>
            <p:nvPr/>
          </p:nvSpPr>
          <p:spPr>
            <a:xfrm>
              <a:off x="3935" y="3504"/>
              <a:ext cx="23" cy="112"/>
            </a:xfrm>
            <a:custGeom>
              <a:avLst/>
              <a:gdLst>
                <a:gd name="txL" fmla="*/ 0 w 46"/>
                <a:gd name="txT" fmla="*/ 0 h 225"/>
                <a:gd name="txR" fmla="*/ 46 w 46"/>
                <a:gd name="txB" fmla="*/ 225 h 225"/>
              </a:gdLst>
              <a:ahLst/>
              <a:cxnLst>
                <a:cxn ang="0">
                  <a:pos x="21" y="0"/>
                </a:cxn>
                <a:cxn ang="0">
                  <a:pos x="27" y="14"/>
                </a:cxn>
                <a:cxn ang="0">
                  <a:pos x="31" y="25"/>
                </a:cxn>
                <a:cxn ang="0">
                  <a:pos x="31" y="36"/>
                </a:cxn>
                <a:cxn ang="0">
                  <a:pos x="35" y="50"/>
                </a:cxn>
                <a:cxn ang="0">
                  <a:pos x="35" y="63"/>
                </a:cxn>
                <a:cxn ang="0">
                  <a:pos x="35" y="74"/>
                </a:cxn>
                <a:cxn ang="0">
                  <a:pos x="35" y="86"/>
                </a:cxn>
                <a:cxn ang="0">
                  <a:pos x="35" y="99"/>
                </a:cxn>
                <a:cxn ang="0">
                  <a:pos x="33" y="113"/>
                </a:cxn>
                <a:cxn ang="0">
                  <a:pos x="31" y="124"/>
                </a:cxn>
                <a:cxn ang="0">
                  <a:pos x="31" y="135"/>
                </a:cxn>
                <a:cxn ang="0">
                  <a:pos x="31" y="149"/>
                </a:cxn>
                <a:cxn ang="0">
                  <a:pos x="31" y="162"/>
                </a:cxn>
                <a:cxn ang="0">
                  <a:pos x="33" y="173"/>
                </a:cxn>
                <a:cxn ang="0">
                  <a:pos x="35" y="187"/>
                </a:cxn>
                <a:cxn ang="0">
                  <a:pos x="38" y="200"/>
                </a:cxn>
                <a:cxn ang="0">
                  <a:pos x="44" y="208"/>
                </a:cxn>
                <a:cxn ang="0">
                  <a:pos x="46" y="215"/>
                </a:cxn>
                <a:cxn ang="0">
                  <a:pos x="44" y="221"/>
                </a:cxn>
                <a:cxn ang="0">
                  <a:pos x="40" y="225"/>
                </a:cxn>
                <a:cxn ang="0">
                  <a:pos x="31" y="225"/>
                </a:cxn>
                <a:cxn ang="0">
                  <a:pos x="23" y="223"/>
                </a:cxn>
                <a:cxn ang="0">
                  <a:pos x="16" y="219"/>
                </a:cxn>
                <a:cxn ang="0">
                  <a:pos x="8" y="213"/>
                </a:cxn>
                <a:cxn ang="0">
                  <a:pos x="2" y="204"/>
                </a:cxn>
                <a:cxn ang="0">
                  <a:pos x="0" y="194"/>
                </a:cxn>
                <a:cxn ang="0">
                  <a:pos x="0" y="179"/>
                </a:cxn>
                <a:cxn ang="0">
                  <a:pos x="8" y="168"/>
                </a:cxn>
                <a:cxn ang="0">
                  <a:pos x="10" y="154"/>
                </a:cxn>
                <a:cxn ang="0">
                  <a:pos x="12" y="143"/>
                </a:cxn>
                <a:cxn ang="0">
                  <a:pos x="10" y="130"/>
                </a:cxn>
                <a:cxn ang="0">
                  <a:pos x="10" y="118"/>
                </a:cxn>
                <a:cxn ang="0">
                  <a:pos x="8" y="107"/>
                </a:cxn>
                <a:cxn ang="0">
                  <a:pos x="6" y="95"/>
                </a:cxn>
                <a:cxn ang="0">
                  <a:pos x="4" y="84"/>
                </a:cxn>
                <a:cxn ang="0">
                  <a:pos x="4" y="73"/>
                </a:cxn>
                <a:cxn ang="0">
                  <a:pos x="0" y="61"/>
                </a:cxn>
                <a:cxn ang="0">
                  <a:pos x="0" y="50"/>
                </a:cxn>
                <a:cxn ang="0">
                  <a:pos x="0" y="40"/>
                </a:cxn>
                <a:cxn ang="0">
                  <a:pos x="2" y="33"/>
                </a:cxn>
                <a:cxn ang="0">
                  <a:pos x="4" y="23"/>
                </a:cxn>
                <a:cxn ang="0">
                  <a:pos x="8" y="14"/>
                </a:cxn>
                <a:cxn ang="0">
                  <a:pos x="14" y="6"/>
                </a:cxn>
                <a:cxn ang="0">
                  <a:pos x="21" y="0"/>
                </a:cxn>
                <a:cxn ang="0">
                  <a:pos x="21" y="0"/>
                </a:cxn>
              </a:cxnLst>
              <a:rect l="txL" t="txT" r="txR" b="txB"/>
              <a:pathLst>
                <a:path w="46" h="225">
                  <a:moveTo>
                    <a:pt x="21" y="0"/>
                  </a:moveTo>
                  <a:lnTo>
                    <a:pt x="27" y="14"/>
                  </a:lnTo>
                  <a:lnTo>
                    <a:pt x="31" y="25"/>
                  </a:lnTo>
                  <a:lnTo>
                    <a:pt x="31" y="36"/>
                  </a:lnTo>
                  <a:lnTo>
                    <a:pt x="35" y="50"/>
                  </a:lnTo>
                  <a:lnTo>
                    <a:pt x="35" y="63"/>
                  </a:lnTo>
                  <a:lnTo>
                    <a:pt x="35" y="74"/>
                  </a:lnTo>
                  <a:lnTo>
                    <a:pt x="35" y="86"/>
                  </a:lnTo>
                  <a:lnTo>
                    <a:pt x="35" y="99"/>
                  </a:lnTo>
                  <a:lnTo>
                    <a:pt x="33" y="113"/>
                  </a:lnTo>
                  <a:lnTo>
                    <a:pt x="31" y="124"/>
                  </a:lnTo>
                  <a:lnTo>
                    <a:pt x="31" y="135"/>
                  </a:lnTo>
                  <a:lnTo>
                    <a:pt x="31" y="149"/>
                  </a:lnTo>
                  <a:lnTo>
                    <a:pt x="31" y="162"/>
                  </a:lnTo>
                  <a:lnTo>
                    <a:pt x="33" y="173"/>
                  </a:lnTo>
                  <a:lnTo>
                    <a:pt x="35" y="187"/>
                  </a:lnTo>
                  <a:lnTo>
                    <a:pt x="38" y="200"/>
                  </a:lnTo>
                  <a:lnTo>
                    <a:pt x="44" y="208"/>
                  </a:lnTo>
                  <a:lnTo>
                    <a:pt x="46" y="215"/>
                  </a:lnTo>
                  <a:lnTo>
                    <a:pt x="44" y="221"/>
                  </a:lnTo>
                  <a:lnTo>
                    <a:pt x="40" y="225"/>
                  </a:lnTo>
                  <a:lnTo>
                    <a:pt x="31" y="225"/>
                  </a:lnTo>
                  <a:lnTo>
                    <a:pt x="23" y="223"/>
                  </a:lnTo>
                  <a:lnTo>
                    <a:pt x="16" y="219"/>
                  </a:lnTo>
                  <a:lnTo>
                    <a:pt x="8" y="213"/>
                  </a:lnTo>
                  <a:lnTo>
                    <a:pt x="2" y="204"/>
                  </a:lnTo>
                  <a:lnTo>
                    <a:pt x="0" y="194"/>
                  </a:lnTo>
                  <a:lnTo>
                    <a:pt x="0" y="179"/>
                  </a:lnTo>
                  <a:lnTo>
                    <a:pt x="8" y="168"/>
                  </a:lnTo>
                  <a:lnTo>
                    <a:pt x="10" y="154"/>
                  </a:lnTo>
                  <a:lnTo>
                    <a:pt x="12" y="143"/>
                  </a:lnTo>
                  <a:lnTo>
                    <a:pt x="10" y="130"/>
                  </a:lnTo>
                  <a:lnTo>
                    <a:pt x="10" y="118"/>
                  </a:lnTo>
                  <a:lnTo>
                    <a:pt x="8" y="107"/>
                  </a:lnTo>
                  <a:lnTo>
                    <a:pt x="6" y="95"/>
                  </a:lnTo>
                  <a:lnTo>
                    <a:pt x="4" y="84"/>
                  </a:lnTo>
                  <a:lnTo>
                    <a:pt x="4" y="73"/>
                  </a:lnTo>
                  <a:lnTo>
                    <a:pt x="0" y="61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2" y="33"/>
                  </a:lnTo>
                  <a:lnTo>
                    <a:pt x="4" y="23"/>
                  </a:lnTo>
                  <a:lnTo>
                    <a:pt x="8" y="14"/>
                  </a:lnTo>
                  <a:lnTo>
                    <a:pt x="14" y="6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90" name="Freeform 101500"/>
            <p:cNvSpPr/>
            <p:nvPr/>
          </p:nvSpPr>
          <p:spPr>
            <a:xfrm>
              <a:off x="4540" y="3519"/>
              <a:ext cx="26" cy="37"/>
            </a:xfrm>
            <a:custGeom>
              <a:avLst/>
              <a:gdLst>
                <a:gd name="txL" fmla="*/ 0 w 53"/>
                <a:gd name="txT" fmla="*/ 0 h 74"/>
                <a:gd name="txR" fmla="*/ 53 w 53"/>
                <a:gd name="txB" fmla="*/ 74 h 74"/>
              </a:gdLst>
              <a:ahLst/>
              <a:cxnLst>
                <a:cxn ang="0">
                  <a:pos x="53" y="0"/>
                </a:cxn>
                <a:cxn ang="0">
                  <a:pos x="49" y="11"/>
                </a:cxn>
                <a:cxn ang="0">
                  <a:pos x="43" y="24"/>
                </a:cxn>
                <a:cxn ang="0">
                  <a:pos x="40" y="32"/>
                </a:cxn>
                <a:cxn ang="0">
                  <a:pos x="38" y="40"/>
                </a:cxn>
                <a:cxn ang="0">
                  <a:pos x="34" y="47"/>
                </a:cxn>
                <a:cxn ang="0">
                  <a:pos x="32" y="55"/>
                </a:cxn>
                <a:cxn ang="0">
                  <a:pos x="26" y="64"/>
                </a:cxn>
                <a:cxn ang="0">
                  <a:pos x="26" y="74"/>
                </a:cxn>
                <a:cxn ang="0">
                  <a:pos x="13" y="66"/>
                </a:cxn>
                <a:cxn ang="0">
                  <a:pos x="5" y="59"/>
                </a:cxn>
                <a:cxn ang="0">
                  <a:pos x="0" y="49"/>
                </a:cxn>
                <a:cxn ang="0">
                  <a:pos x="0" y="42"/>
                </a:cxn>
                <a:cxn ang="0">
                  <a:pos x="2" y="34"/>
                </a:cxn>
                <a:cxn ang="0">
                  <a:pos x="5" y="26"/>
                </a:cxn>
                <a:cxn ang="0">
                  <a:pos x="9" y="19"/>
                </a:cxn>
                <a:cxn ang="0">
                  <a:pos x="17" y="15"/>
                </a:cxn>
                <a:cxn ang="0">
                  <a:pos x="26" y="9"/>
                </a:cxn>
                <a:cxn ang="0">
                  <a:pos x="34" y="5"/>
                </a:cxn>
                <a:cxn ang="0">
                  <a:pos x="43" y="2"/>
                </a:cxn>
                <a:cxn ang="0">
                  <a:pos x="53" y="0"/>
                </a:cxn>
                <a:cxn ang="0">
                  <a:pos x="53" y="0"/>
                </a:cxn>
              </a:cxnLst>
              <a:rect l="txL" t="txT" r="txR" b="txB"/>
              <a:pathLst>
                <a:path w="53" h="74">
                  <a:moveTo>
                    <a:pt x="53" y="0"/>
                  </a:moveTo>
                  <a:lnTo>
                    <a:pt x="49" y="11"/>
                  </a:lnTo>
                  <a:lnTo>
                    <a:pt x="43" y="24"/>
                  </a:lnTo>
                  <a:lnTo>
                    <a:pt x="40" y="32"/>
                  </a:lnTo>
                  <a:lnTo>
                    <a:pt x="38" y="40"/>
                  </a:lnTo>
                  <a:lnTo>
                    <a:pt x="34" y="47"/>
                  </a:lnTo>
                  <a:lnTo>
                    <a:pt x="32" y="55"/>
                  </a:lnTo>
                  <a:lnTo>
                    <a:pt x="26" y="64"/>
                  </a:lnTo>
                  <a:lnTo>
                    <a:pt x="26" y="74"/>
                  </a:lnTo>
                  <a:lnTo>
                    <a:pt x="13" y="66"/>
                  </a:lnTo>
                  <a:lnTo>
                    <a:pt x="5" y="59"/>
                  </a:lnTo>
                  <a:lnTo>
                    <a:pt x="0" y="49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5" y="26"/>
                  </a:lnTo>
                  <a:lnTo>
                    <a:pt x="9" y="19"/>
                  </a:lnTo>
                  <a:lnTo>
                    <a:pt x="17" y="15"/>
                  </a:lnTo>
                  <a:lnTo>
                    <a:pt x="26" y="9"/>
                  </a:lnTo>
                  <a:lnTo>
                    <a:pt x="34" y="5"/>
                  </a:lnTo>
                  <a:lnTo>
                    <a:pt x="43" y="2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91" name="Freeform 101501"/>
            <p:cNvSpPr/>
            <p:nvPr/>
          </p:nvSpPr>
          <p:spPr>
            <a:xfrm>
              <a:off x="4562" y="3535"/>
              <a:ext cx="15" cy="25"/>
            </a:xfrm>
            <a:custGeom>
              <a:avLst/>
              <a:gdLst>
                <a:gd name="txL" fmla="*/ 0 w 31"/>
                <a:gd name="txT" fmla="*/ 0 h 50"/>
                <a:gd name="txR" fmla="*/ 31 w 31"/>
                <a:gd name="txB" fmla="*/ 50 h 50"/>
              </a:gdLst>
              <a:ahLst/>
              <a:cxnLst>
                <a:cxn ang="0">
                  <a:pos x="31" y="0"/>
                </a:cxn>
                <a:cxn ang="0">
                  <a:pos x="25" y="10"/>
                </a:cxn>
                <a:cxn ang="0">
                  <a:pos x="17" y="23"/>
                </a:cxn>
                <a:cxn ang="0">
                  <a:pos x="10" y="36"/>
                </a:cxn>
                <a:cxn ang="0">
                  <a:pos x="0" y="50"/>
                </a:cxn>
                <a:cxn ang="0">
                  <a:pos x="0" y="46"/>
                </a:cxn>
                <a:cxn ang="0">
                  <a:pos x="4" y="34"/>
                </a:cxn>
                <a:cxn ang="0">
                  <a:pos x="12" y="23"/>
                </a:cxn>
                <a:cxn ang="0">
                  <a:pos x="19" y="11"/>
                </a:cxn>
                <a:cxn ang="0">
                  <a:pos x="31" y="0"/>
                </a:cxn>
                <a:cxn ang="0">
                  <a:pos x="31" y="0"/>
                </a:cxn>
              </a:cxnLst>
              <a:rect l="txL" t="txT" r="txR" b="txB"/>
              <a:pathLst>
                <a:path w="31" h="50">
                  <a:moveTo>
                    <a:pt x="31" y="0"/>
                  </a:moveTo>
                  <a:lnTo>
                    <a:pt x="25" y="10"/>
                  </a:lnTo>
                  <a:lnTo>
                    <a:pt x="17" y="23"/>
                  </a:lnTo>
                  <a:lnTo>
                    <a:pt x="10" y="36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4" y="34"/>
                  </a:lnTo>
                  <a:lnTo>
                    <a:pt x="12" y="23"/>
                  </a:lnTo>
                  <a:lnTo>
                    <a:pt x="19" y="11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92" name="Freeform 101502"/>
            <p:cNvSpPr/>
            <p:nvPr/>
          </p:nvSpPr>
          <p:spPr>
            <a:xfrm>
              <a:off x="4619" y="3544"/>
              <a:ext cx="18" cy="118"/>
            </a:xfrm>
            <a:custGeom>
              <a:avLst/>
              <a:gdLst>
                <a:gd name="txL" fmla="*/ 0 w 37"/>
                <a:gd name="txT" fmla="*/ 0 h 238"/>
                <a:gd name="txR" fmla="*/ 37 w 37"/>
                <a:gd name="txB" fmla="*/ 238 h 238"/>
              </a:gdLst>
              <a:ahLst/>
              <a:cxnLst>
                <a:cxn ang="0">
                  <a:pos x="16" y="0"/>
                </a:cxn>
                <a:cxn ang="0">
                  <a:pos x="18" y="12"/>
                </a:cxn>
                <a:cxn ang="0">
                  <a:pos x="19" y="27"/>
                </a:cxn>
                <a:cxn ang="0">
                  <a:pos x="23" y="40"/>
                </a:cxn>
                <a:cxn ang="0">
                  <a:pos x="27" y="55"/>
                </a:cxn>
                <a:cxn ang="0">
                  <a:pos x="29" y="71"/>
                </a:cxn>
                <a:cxn ang="0">
                  <a:pos x="31" y="86"/>
                </a:cxn>
                <a:cxn ang="0">
                  <a:pos x="33" y="101"/>
                </a:cxn>
                <a:cxn ang="0">
                  <a:pos x="37" y="118"/>
                </a:cxn>
                <a:cxn ang="0">
                  <a:pos x="37" y="131"/>
                </a:cxn>
                <a:cxn ang="0">
                  <a:pos x="37" y="148"/>
                </a:cxn>
                <a:cxn ang="0">
                  <a:pos x="35" y="162"/>
                </a:cxn>
                <a:cxn ang="0">
                  <a:pos x="35" y="179"/>
                </a:cxn>
                <a:cxn ang="0">
                  <a:pos x="33" y="194"/>
                </a:cxn>
                <a:cxn ang="0">
                  <a:pos x="31" y="207"/>
                </a:cxn>
                <a:cxn ang="0">
                  <a:pos x="29" y="223"/>
                </a:cxn>
                <a:cxn ang="0">
                  <a:pos x="25" y="238"/>
                </a:cxn>
                <a:cxn ang="0">
                  <a:pos x="16" y="230"/>
                </a:cxn>
                <a:cxn ang="0">
                  <a:pos x="8" y="223"/>
                </a:cxn>
                <a:cxn ang="0">
                  <a:pos x="2" y="213"/>
                </a:cxn>
                <a:cxn ang="0">
                  <a:pos x="2" y="204"/>
                </a:cxn>
                <a:cxn ang="0">
                  <a:pos x="0" y="190"/>
                </a:cxn>
                <a:cxn ang="0">
                  <a:pos x="2" y="177"/>
                </a:cxn>
                <a:cxn ang="0">
                  <a:pos x="2" y="162"/>
                </a:cxn>
                <a:cxn ang="0">
                  <a:pos x="6" y="147"/>
                </a:cxn>
                <a:cxn ang="0">
                  <a:pos x="8" y="131"/>
                </a:cxn>
                <a:cxn ang="0">
                  <a:pos x="12" y="114"/>
                </a:cxn>
                <a:cxn ang="0">
                  <a:pos x="12" y="99"/>
                </a:cxn>
                <a:cxn ang="0">
                  <a:pos x="16" y="84"/>
                </a:cxn>
                <a:cxn ang="0">
                  <a:pos x="14" y="69"/>
                </a:cxn>
                <a:cxn ang="0">
                  <a:pos x="14" y="55"/>
                </a:cxn>
                <a:cxn ang="0">
                  <a:pos x="10" y="42"/>
                </a:cxn>
                <a:cxn ang="0">
                  <a:pos x="6" y="33"/>
                </a:cxn>
                <a:cxn ang="0">
                  <a:pos x="8" y="23"/>
                </a:cxn>
                <a:cxn ang="0">
                  <a:pos x="10" y="15"/>
                </a:cxn>
                <a:cxn ang="0">
                  <a:pos x="10" y="6"/>
                </a:cxn>
                <a:cxn ang="0">
                  <a:pos x="16" y="0"/>
                </a:cxn>
                <a:cxn ang="0">
                  <a:pos x="16" y="0"/>
                </a:cxn>
              </a:cxnLst>
              <a:rect l="txL" t="txT" r="txR" b="txB"/>
              <a:pathLst>
                <a:path w="37" h="238">
                  <a:moveTo>
                    <a:pt x="16" y="0"/>
                  </a:moveTo>
                  <a:lnTo>
                    <a:pt x="18" y="12"/>
                  </a:lnTo>
                  <a:lnTo>
                    <a:pt x="19" y="27"/>
                  </a:lnTo>
                  <a:lnTo>
                    <a:pt x="23" y="40"/>
                  </a:lnTo>
                  <a:lnTo>
                    <a:pt x="27" y="55"/>
                  </a:lnTo>
                  <a:lnTo>
                    <a:pt x="29" y="71"/>
                  </a:lnTo>
                  <a:lnTo>
                    <a:pt x="31" y="86"/>
                  </a:lnTo>
                  <a:lnTo>
                    <a:pt x="33" y="101"/>
                  </a:lnTo>
                  <a:lnTo>
                    <a:pt x="37" y="118"/>
                  </a:lnTo>
                  <a:lnTo>
                    <a:pt x="37" y="131"/>
                  </a:lnTo>
                  <a:lnTo>
                    <a:pt x="37" y="148"/>
                  </a:lnTo>
                  <a:lnTo>
                    <a:pt x="35" y="162"/>
                  </a:lnTo>
                  <a:lnTo>
                    <a:pt x="35" y="179"/>
                  </a:lnTo>
                  <a:lnTo>
                    <a:pt x="33" y="194"/>
                  </a:lnTo>
                  <a:lnTo>
                    <a:pt x="31" y="207"/>
                  </a:lnTo>
                  <a:lnTo>
                    <a:pt x="29" y="223"/>
                  </a:lnTo>
                  <a:lnTo>
                    <a:pt x="25" y="238"/>
                  </a:lnTo>
                  <a:lnTo>
                    <a:pt x="16" y="230"/>
                  </a:lnTo>
                  <a:lnTo>
                    <a:pt x="8" y="223"/>
                  </a:lnTo>
                  <a:lnTo>
                    <a:pt x="2" y="213"/>
                  </a:lnTo>
                  <a:lnTo>
                    <a:pt x="2" y="204"/>
                  </a:lnTo>
                  <a:lnTo>
                    <a:pt x="0" y="190"/>
                  </a:lnTo>
                  <a:lnTo>
                    <a:pt x="2" y="177"/>
                  </a:lnTo>
                  <a:lnTo>
                    <a:pt x="2" y="162"/>
                  </a:lnTo>
                  <a:lnTo>
                    <a:pt x="6" y="147"/>
                  </a:lnTo>
                  <a:lnTo>
                    <a:pt x="8" y="131"/>
                  </a:lnTo>
                  <a:lnTo>
                    <a:pt x="12" y="114"/>
                  </a:lnTo>
                  <a:lnTo>
                    <a:pt x="12" y="99"/>
                  </a:lnTo>
                  <a:lnTo>
                    <a:pt x="16" y="84"/>
                  </a:lnTo>
                  <a:lnTo>
                    <a:pt x="14" y="69"/>
                  </a:lnTo>
                  <a:lnTo>
                    <a:pt x="14" y="55"/>
                  </a:lnTo>
                  <a:lnTo>
                    <a:pt x="10" y="42"/>
                  </a:lnTo>
                  <a:lnTo>
                    <a:pt x="6" y="33"/>
                  </a:lnTo>
                  <a:lnTo>
                    <a:pt x="8" y="23"/>
                  </a:lnTo>
                  <a:lnTo>
                    <a:pt x="10" y="15"/>
                  </a:lnTo>
                  <a:lnTo>
                    <a:pt x="10" y="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93" name="Freeform 101503"/>
            <p:cNvSpPr/>
            <p:nvPr/>
          </p:nvSpPr>
          <p:spPr>
            <a:xfrm>
              <a:off x="3856" y="3571"/>
              <a:ext cx="33" cy="122"/>
            </a:xfrm>
            <a:custGeom>
              <a:avLst/>
              <a:gdLst>
                <a:gd name="txL" fmla="*/ 0 w 64"/>
                <a:gd name="txT" fmla="*/ 0 h 244"/>
                <a:gd name="txR" fmla="*/ 64 w 64"/>
                <a:gd name="txB" fmla="*/ 244 h 244"/>
              </a:gdLst>
              <a:ahLst/>
              <a:cxnLst>
                <a:cxn ang="0">
                  <a:pos x="49" y="0"/>
                </a:cxn>
                <a:cxn ang="0">
                  <a:pos x="53" y="16"/>
                </a:cxn>
                <a:cxn ang="0">
                  <a:pos x="57" y="33"/>
                </a:cxn>
                <a:cxn ang="0">
                  <a:pos x="59" y="50"/>
                </a:cxn>
                <a:cxn ang="0">
                  <a:pos x="62" y="67"/>
                </a:cxn>
                <a:cxn ang="0">
                  <a:pos x="62" y="82"/>
                </a:cxn>
                <a:cxn ang="0">
                  <a:pos x="64" y="99"/>
                </a:cxn>
                <a:cxn ang="0">
                  <a:pos x="64" y="114"/>
                </a:cxn>
                <a:cxn ang="0">
                  <a:pos x="64" y="130"/>
                </a:cxn>
                <a:cxn ang="0">
                  <a:pos x="60" y="145"/>
                </a:cxn>
                <a:cxn ang="0">
                  <a:pos x="59" y="160"/>
                </a:cxn>
                <a:cxn ang="0">
                  <a:pos x="53" y="175"/>
                </a:cxn>
                <a:cxn ang="0">
                  <a:pos x="49" y="189"/>
                </a:cxn>
                <a:cxn ang="0">
                  <a:pos x="39" y="202"/>
                </a:cxn>
                <a:cxn ang="0">
                  <a:pos x="32" y="217"/>
                </a:cxn>
                <a:cxn ang="0">
                  <a:pos x="22" y="230"/>
                </a:cxn>
                <a:cxn ang="0">
                  <a:pos x="13" y="244"/>
                </a:cxn>
                <a:cxn ang="0">
                  <a:pos x="1" y="230"/>
                </a:cxn>
                <a:cxn ang="0">
                  <a:pos x="0" y="219"/>
                </a:cxn>
                <a:cxn ang="0">
                  <a:pos x="3" y="206"/>
                </a:cxn>
                <a:cxn ang="0">
                  <a:pos x="13" y="192"/>
                </a:cxn>
                <a:cxn ang="0">
                  <a:pos x="19" y="181"/>
                </a:cxn>
                <a:cxn ang="0">
                  <a:pos x="24" y="171"/>
                </a:cxn>
                <a:cxn ang="0">
                  <a:pos x="30" y="162"/>
                </a:cxn>
                <a:cxn ang="0">
                  <a:pos x="36" y="152"/>
                </a:cxn>
                <a:cxn ang="0">
                  <a:pos x="38" y="139"/>
                </a:cxn>
                <a:cxn ang="0">
                  <a:pos x="39" y="128"/>
                </a:cxn>
                <a:cxn ang="0">
                  <a:pos x="36" y="114"/>
                </a:cxn>
                <a:cxn ang="0">
                  <a:pos x="32" y="101"/>
                </a:cxn>
                <a:cxn ang="0">
                  <a:pos x="34" y="93"/>
                </a:cxn>
                <a:cxn ang="0">
                  <a:pos x="36" y="86"/>
                </a:cxn>
                <a:cxn ang="0">
                  <a:pos x="36" y="80"/>
                </a:cxn>
                <a:cxn ang="0">
                  <a:pos x="36" y="73"/>
                </a:cxn>
                <a:cxn ang="0">
                  <a:pos x="36" y="65"/>
                </a:cxn>
                <a:cxn ang="0">
                  <a:pos x="36" y="57"/>
                </a:cxn>
                <a:cxn ang="0">
                  <a:pos x="36" y="50"/>
                </a:cxn>
                <a:cxn ang="0">
                  <a:pos x="36" y="42"/>
                </a:cxn>
                <a:cxn ang="0">
                  <a:pos x="36" y="31"/>
                </a:cxn>
                <a:cxn ang="0">
                  <a:pos x="38" y="19"/>
                </a:cxn>
                <a:cxn ang="0">
                  <a:pos x="41" y="10"/>
                </a:cxn>
                <a:cxn ang="0">
                  <a:pos x="49" y="0"/>
                </a:cxn>
                <a:cxn ang="0">
                  <a:pos x="49" y="0"/>
                </a:cxn>
              </a:cxnLst>
              <a:rect l="txL" t="txT" r="txR" b="txB"/>
              <a:pathLst>
                <a:path w="64" h="244">
                  <a:moveTo>
                    <a:pt x="49" y="0"/>
                  </a:moveTo>
                  <a:lnTo>
                    <a:pt x="53" y="16"/>
                  </a:lnTo>
                  <a:lnTo>
                    <a:pt x="57" y="33"/>
                  </a:lnTo>
                  <a:lnTo>
                    <a:pt x="59" y="50"/>
                  </a:lnTo>
                  <a:lnTo>
                    <a:pt x="62" y="67"/>
                  </a:lnTo>
                  <a:lnTo>
                    <a:pt x="62" y="82"/>
                  </a:lnTo>
                  <a:lnTo>
                    <a:pt x="64" y="99"/>
                  </a:lnTo>
                  <a:lnTo>
                    <a:pt x="64" y="114"/>
                  </a:lnTo>
                  <a:lnTo>
                    <a:pt x="64" y="130"/>
                  </a:lnTo>
                  <a:lnTo>
                    <a:pt x="60" y="145"/>
                  </a:lnTo>
                  <a:lnTo>
                    <a:pt x="59" y="160"/>
                  </a:lnTo>
                  <a:lnTo>
                    <a:pt x="53" y="175"/>
                  </a:lnTo>
                  <a:lnTo>
                    <a:pt x="49" y="189"/>
                  </a:lnTo>
                  <a:lnTo>
                    <a:pt x="39" y="202"/>
                  </a:lnTo>
                  <a:lnTo>
                    <a:pt x="32" y="217"/>
                  </a:lnTo>
                  <a:lnTo>
                    <a:pt x="22" y="230"/>
                  </a:lnTo>
                  <a:lnTo>
                    <a:pt x="13" y="244"/>
                  </a:lnTo>
                  <a:lnTo>
                    <a:pt x="1" y="230"/>
                  </a:lnTo>
                  <a:lnTo>
                    <a:pt x="0" y="219"/>
                  </a:lnTo>
                  <a:lnTo>
                    <a:pt x="3" y="206"/>
                  </a:lnTo>
                  <a:lnTo>
                    <a:pt x="13" y="192"/>
                  </a:lnTo>
                  <a:lnTo>
                    <a:pt x="19" y="181"/>
                  </a:lnTo>
                  <a:lnTo>
                    <a:pt x="24" y="171"/>
                  </a:lnTo>
                  <a:lnTo>
                    <a:pt x="30" y="162"/>
                  </a:lnTo>
                  <a:lnTo>
                    <a:pt x="36" y="152"/>
                  </a:lnTo>
                  <a:lnTo>
                    <a:pt x="38" y="139"/>
                  </a:lnTo>
                  <a:lnTo>
                    <a:pt x="39" y="128"/>
                  </a:lnTo>
                  <a:lnTo>
                    <a:pt x="36" y="114"/>
                  </a:lnTo>
                  <a:lnTo>
                    <a:pt x="32" y="101"/>
                  </a:lnTo>
                  <a:lnTo>
                    <a:pt x="34" y="93"/>
                  </a:lnTo>
                  <a:lnTo>
                    <a:pt x="36" y="86"/>
                  </a:lnTo>
                  <a:lnTo>
                    <a:pt x="36" y="80"/>
                  </a:lnTo>
                  <a:lnTo>
                    <a:pt x="36" y="73"/>
                  </a:lnTo>
                  <a:lnTo>
                    <a:pt x="36" y="65"/>
                  </a:lnTo>
                  <a:lnTo>
                    <a:pt x="36" y="57"/>
                  </a:lnTo>
                  <a:lnTo>
                    <a:pt x="36" y="50"/>
                  </a:lnTo>
                  <a:lnTo>
                    <a:pt x="36" y="42"/>
                  </a:lnTo>
                  <a:lnTo>
                    <a:pt x="36" y="31"/>
                  </a:lnTo>
                  <a:lnTo>
                    <a:pt x="38" y="19"/>
                  </a:lnTo>
                  <a:lnTo>
                    <a:pt x="41" y="1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94" name="Freeform 101504"/>
            <p:cNvSpPr/>
            <p:nvPr/>
          </p:nvSpPr>
          <p:spPr>
            <a:xfrm>
              <a:off x="3990" y="3571"/>
              <a:ext cx="6" cy="12"/>
            </a:xfrm>
            <a:custGeom>
              <a:avLst/>
              <a:gdLst>
                <a:gd name="txL" fmla="*/ 0 w 11"/>
                <a:gd name="txT" fmla="*/ 0 h 23"/>
                <a:gd name="txR" fmla="*/ 11 w 11"/>
                <a:gd name="txB" fmla="*/ 23 h 23"/>
              </a:gdLst>
              <a:ahLst/>
              <a:cxnLst>
                <a:cxn ang="0">
                  <a:pos x="2" y="0"/>
                </a:cxn>
                <a:cxn ang="0">
                  <a:pos x="9" y="0"/>
                </a:cxn>
                <a:cxn ang="0">
                  <a:pos x="11" y="10"/>
                </a:cxn>
                <a:cxn ang="0">
                  <a:pos x="11" y="16"/>
                </a:cxn>
                <a:cxn ang="0">
                  <a:pos x="11" y="19"/>
                </a:cxn>
                <a:cxn ang="0">
                  <a:pos x="3" y="23"/>
                </a:cxn>
                <a:cxn ang="0">
                  <a:pos x="0" y="16"/>
                </a:cxn>
                <a:cxn ang="0">
                  <a:pos x="0" y="6"/>
                </a:cxn>
                <a:cxn ang="0">
                  <a:pos x="2" y="0"/>
                </a:cxn>
                <a:cxn ang="0">
                  <a:pos x="2" y="0"/>
                </a:cxn>
              </a:cxnLst>
              <a:rect l="txL" t="txT" r="txR" b="txB"/>
              <a:pathLst>
                <a:path w="11" h="23">
                  <a:moveTo>
                    <a:pt x="2" y="0"/>
                  </a:moveTo>
                  <a:lnTo>
                    <a:pt x="9" y="0"/>
                  </a:lnTo>
                  <a:lnTo>
                    <a:pt x="11" y="10"/>
                  </a:lnTo>
                  <a:lnTo>
                    <a:pt x="11" y="16"/>
                  </a:lnTo>
                  <a:lnTo>
                    <a:pt x="11" y="19"/>
                  </a:lnTo>
                  <a:lnTo>
                    <a:pt x="3" y="23"/>
                  </a:lnTo>
                  <a:lnTo>
                    <a:pt x="0" y="16"/>
                  </a:lnTo>
                  <a:lnTo>
                    <a:pt x="0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95" name="Freeform 101505"/>
            <p:cNvSpPr/>
            <p:nvPr/>
          </p:nvSpPr>
          <p:spPr>
            <a:xfrm>
              <a:off x="4560" y="3571"/>
              <a:ext cx="25" cy="78"/>
            </a:xfrm>
            <a:custGeom>
              <a:avLst/>
              <a:gdLst>
                <a:gd name="txL" fmla="*/ 0 w 51"/>
                <a:gd name="txT" fmla="*/ 0 h 156"/>
                <a:gd name="txR" fmla="*/ 51 w 51"/>
                <a:gd name="txB" fmla="*/ 156 h 156"/>
              </a:gdLst>
              <a:ahLst/>
              <a:cxnLst>
                <a:cxn ang="0">
                  <a:pos x="41" y="0"/>
                </a:cxn>
                <a:cxn ang="0">
                  <a:pos x="45" y="0"/>
                </a:cxn>
                <a:cxn ang="0">
                  <a:pos x="51" y="0"/>
                </a:cxn>
                <a:cxn ang="0">
                  <a:pos x="47" y="10"/>
                </a:cxn>
                <a:cxn ang="0">
                  <a:pos x="45" y="19"/>
                </a:cxn>
                <a:cxn ang="0">
                  <a:pos x="41" y="29"/>
                </a:cxn>
                <a:cxn ang="0">
                  <a:pos x="39" y="40"/>
                </a:cxn>
                <a:cxn ang="0">
                  <a:pos x="38" y="50"/>
                </a:cxn>
                <a:cxn ang="0">
                  <a:pos x="36" y="59"/>
                </a:cxn>
                <a:cxn ang="0">
                  <a:pos x="34" y="67"/>
                </a:cxn>
                <a:cxn ang="0">
                  <a:pos x="32" y="78"/>
                </a:cxn>
                <a:cxn ang="0">
                  <a:pos x="30" y="86"/>
                </a:cxn>
                <a:cxn ang="0">
                  <a:pos x="26" y="97"/>
                </a:cxn>
                <a:cxn ang="0">
                  <a:pos x="24" y="105"/>
                </a:cxn>
                <a:cxn ang="0">
                  <a:pos x="22" y="116"/>
                </a:cxn>
                <a:cxn ang="0">
                  <a:pos x="20" y="126"/>
                </a:cxn>
                <a:cxn ang="0">
                  <a:pos x="19" y="135"/>
                </a:cxn>
                <a:cxn ang="0">
                  <a:pos x="17" y="145"/>
                </a:cxn>
                <a:cxn ang="0">
                  <a:pos x="15" y="156"/>
                </a:cxn>
                <a:cxn ang="0">
                  <a:pos x="11" y="147"/>
                </a:cxn>
                <a:cxn ang="0">
                  <a:pos x="7" y="137"/>
                </a:cxn>
                <a:cxn ang="0">
                  <a:pos x="5" y="128"/>
                </a:cxn>
                <a:cxn ang="0">
                  <a:pos x="3" y="118"/>
                </a:cxn>
                <a:cxn ang="0">
                  <a:pos x="1" y="107"/>
                </a:cxn>
                <a:cxn ang="0">
                  <a:pos x="0" y="97"/>
                </a:cxn>
                <a:cxn ang="0">
                  <a:pos x="0" y="86"/>
                </a:cxn>
                <a:cxn ang="0">
                  <a:pos x="0" y="76"/>
                </a:cxn>
                <a:cxn ang="0">
                  <a:pos x="0" y="63"/>
                </a:cxn>
                <a:cxn ang="0">
                  <a:pos x="1" y="54"/>
                </a:cxn>
                <a:cxn ang="0">
                  <a:pos x="3" y="42"/>
                </a:cxn>
                <a:cxn ang="0">
                  <a:pos x="7" y="33"/>
                </a:cxn>
                <a:cxn ang="0">
                  <a:pos x="13" y="23"/>
                </a:cxn>
                <a:cxn ang="0">
                  <a:pos x="20" y="14"/>
                </a:cxn>
                <a:cxn ang="0">
                  <a:pos x="30" y="6"/>
                </a:cxn>
                <a:cxn ang="0">
                  <a:pos x="41" y="0"/>
                </a:cxn>
                <a:cxn ang="0">
                  <a:pos x="41" y="0"/>
                </a:cxn>
              </a:cxnLst>
              <a:rect l="txL" t="txT" r="txR" b="txB"/>
              <a:pathLst>
                <a:path w="51" h="156">
                  <a:moveTo>
                    <a:pt x="41" y="0"/>
                  </a:moveTo>
                  <a:lnTo>
                    <a:pt x="45" y="0"/>
                  </a:lnTo>
                  <a:lnTo>
                    <a:pt x="51" y="0"/>
                  </a:lnTo>
                  <a:lnTo>
                    <a:pt x="47" y="10"/>
                  </a:lnTo>
                  <a:lnTo>
                    <a:pt x="45" y="19"/>
                  </a:lnTo>
                  <a:lnTo>
                    <a:pt x="41" y="29"/>
                  </a:lnTo>
                  <a:lnTo>
                    <a:pt x="39" y="40"/>
                  </a:lnTo>
                  <a:lnTo>
                    <a:pt x="38" y="50"/>
                  </a:lnTo>
                  <a:lnTo>
                    <a:pt x="36" y="59"/>
                  </a:lnTo>
                  <a:lnTo>
                    <a:pt x="34" y="67"/>
                  </a:lnTo>
                  <a:lnTo>
                    <a:pt x="32" y="78"/>
                  </a:lnTo>
                  <a:lnTo>
                    <a:pt x="30" y="86"/>
                  </a:lnTo>
                  <a:lnTo>
                    <a:pt x="26" y="97"/>
                  </a:lnTo>
                  <a:lnTo>
                    <a:pt x="24" y="105"/>
                  </a:lnTo>
                  <a:lnTo>
                    <a:pt x="22" y="116"/>
                  </a:lnTo>
                  <a:lnTo>
                    <a:pt x="20" y="126"/>
                  </a:lnTo>
                  <a:lnTo>
                    <a:pt x="19" y="135"/>
                  </a:lnTo>
                  <a:lnTo>
                    <a:pt x="17" y="145"/>
                  </a:lnTo>
                  <a:lnTo>
                    <a:pt x="15" y="156"/>
                  </a:lnTo>
                  <a:lnTo>
                    <a:pt x="11" y="147"/>
                  </a:lnTo>
                  <a:lnTo>
                    <a:pt x="7" y="137"/>
                  </a:lnTo>
                  <a:lnTo>
                    <a:pt x="5" y="128"/>
                  </a:lnTo>
                  <a:lnTo>
                    <a:pt x="3" y="118"/>
                  </a:lnTo>
                  <a:lnTo>
                    <a:pt x="1" y="10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0" y="63"/>
                  </a:lnTo>
                  <a:lnTo>
                    <a:pt x="1" y="54"/>
                  </a:lnTo>
                  <a:lnTo>
                    <a:pt x="3" y="42"/>
                  </a:lnTo>
                  <a:lnTo>
                    <a:pt x="7" y="33"/>
                  </a:lnTo>
                  <a:lnTo>
                    <a:pt x="13" y="23"/>
                  </a:lnTo>
                  <a:lnTo>
                    <a:pt x="20" y="14"/>
                  </a:lnTo>
                  <a:lnTo>
                    <a:pt x="30" y="6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96" name="Freeform 101506"/>
            <p:cNvSpPr/>
            <p:nvPr/>
          </p:nvSpPr>
          <p:spPr>
            <a:xfrm>
              <a:off x="4952" y="3584"/>
              <a:ext cx="172" cy="242"/>
            </a:xfrm>
            <a:custGeom>
              <a:avLst/>
              <a:gdLst>
                <a:gd name="txL" fmla="*/ 0 w 342"/>
                <a:gd name="txT" fmla="*/ 0 h 485"/>
                <a:gd name="txR" fmla="*/ 342 w 342"/>
                <a:gd name="txB" fmla="*/ 485 h 485"/>
              </a:gdLst>
              <a:ahLst/>
              <a:cxnLst>
                <a:cxn ang="0">
                  <a:pos x="277" y="0"/>
                </a:cxn>
                <a:cxn ang="0">
                  <a:pos x="310" y="8"/>
                </a:cxn>
                <a:cxn ang="0">
                  <a:pos x="327" y="29"/>
                </a:cxn>
                <a:cxn ang="0">
                  <a:pos x="334" y="63"/>
                </a:cxn>
                <a:cxn ang="0">
                  <a:pos x="334" y="103"/>
                </a:cxn>
                <a:cxn ang="0">
                  <a:pos x="329" y="145"/>
                </a:cxn>
                <a:cxn ang="0">
                  <a:pos x="329" y="186"/>
                </a:cxn>
                <a:cxn ang="0">
                  <a:pos x="334" y="222"/>
                </a:cxn>
                <a:cxn ang="0">
                  <a:pos x="342" y="253"/>
                </a:cxn>
                <a:cxn ang="0">
                  <a:pos x="338" y="274"/>
                </a:cxn>
                <a:cxn ang="0">
                  <a:pos x="336" y="289"/>
                </a:cxn>
                <a:cxn ang="0">
                  <a:pos x="329" y="297"/>
                </a:cxn>
                <a:cxn ang="0">
                  <a:pos x="312" y="295"/>
                </a:cxn>
                <a:cxn ang="0">
                  <a:pos x="296" y="295"/>
                </a:cxn>
                <a:cxn ang="0">
                  <a:pos x="293" y="306"/>
                </a:cxn>
                <a:cxn ang="0">
                  <a:pos x="281" y="314"/>
                </a:cxn>
                <a:cxn ang="0">
                  <a:pos x="262" y="304"/>
                </a:cxn>
                <a:cxn ang="0">
                  <a:pos x="249" y="289"/>
                </a:cxn>
                <a:cxn ang="0">
                  <a:pos x="243" y="266"/>
                </a:cxn>
                <a:cxn ang="0">
                  <a:pos x="239" y="240"/>
                </a:cxn>
                <a:cxn ang="0">
                  <a:pos x="239" y="213"/>
                </a:cxn>
                <a:cxn ang="0">
                  <a:pos x="237" y="188"/>
                </a:cxn>
                <a:cxn ang="0">
                  <a:pos x="236" y="164"/>
                </a:cxn>
                <a:cxn ang="0">
                  <a:pos x="218" y="162"/>
                </a:cxn>
                <a:cxn ang="0">
                  <a:pos x="186" y="183"/>
                </a:cxn>
                <a:cxn ang="0">
                  <a:pos x="156" y="209"/>
                </a:cxn>
                <a:cxn ang="0">
                  <a:pos x="131" y="240"/>
                </a:cxn>
                <a:cxn ang="0">
                  <a:pos x="110" y="272"/>
                </a:cxn>
                <a:cxn ang="0">
                  <a:pos x="97" y="306"/>
                </a:cxn>
                <a:cxn ang="0">
                  <a:pos x="91" y="340"/>
                </a:cxn>
                <a:cxn ang="0">
                  <a:pos x="95" y="376"/>
                </a:cxn>
                <a:cxn ang="0">
                  <a:pos x="104" y="407"/>
                </a:cxn>
                <a:cxn ang="0">
                  <a:pos x="104" y="432"/>
                </a:cxn>
                <a:cxn ang="0">
                  <a:pos x="102" y="451"/>
                </a:cxn>
                <a:cxn ang="0">
                  <a:pos x="95" y="466"/>
                </a:cxn>
                <a:cxn ang="0">
                  <a:pos x="80" y="481"/>
                </a:cxn>
                <a:cxn ang="0">
                  <a:pos x="57" y="485"/>
                </a:cxn>
                <a:cxn ang="0">
                  <a:pos x="36" y="475"/>
                </a:cxn>
                <a:cxn ang="0">
                  <a:pos x="19" y="458"/>
                </a:cxn>
                <a:cxn ang="0">
                  <a:pos x="13" y="441"/>
                </a:cxn>
                <a:cxn ang="0">
                  <a:pos x="9" y="426"/>
                </a:cxn>
                <a:cxn ang="0">
                  <a:pos x="9" y="409"/>
                </a:cxn>
                <a:cxn ang="0">
                  <a:pos x="11" y="392"/>
                </a:cxn>
                <a:cxn ang="0">
                  <a:pos x="13" y="371"/>
                </a:cxn>
                <a:cxn ang="0">
                  <a:pos x="9" y="346"/>
                </a:cxn>
                <a:cxn ang="0">
                  <a:pos x="4" y="316"/>
                </a:cxn>
                <a:cxn ang="0">
                  <a:pos x="0" y="289"/>
                </a:cxn>
                <a:cxn ang="0">
                  <a:pos x="0" y="262"/>
                </a:cxn>
                <a:cxn ang="0">
                  <a:pos x="4" y="238"/>
                </a:cxn>
                <a:cxn ang="0">
                  <a:pos x="15" y="222"/>
                </a:cxn>
                <a:cxn ang="0">
                  <a:pos x="36" y="213"/>
                </a:cxn>
                <a:cxn ang="0">
                  <a:pos x="63" y="198"/>
                </a:cxn>
                <a:cxn ang="0">
                  <a:pos x="89" y="169"/>
                </a:cxn>
                <a:cxn ang="0">
                  <a:pos x="118" y="141"/>
                </a:cxn>
                <a:cxn ang="0">
                  <a:pos x="146" y="114"/>
                </a:cxn>
                <a:cxn ang="0">
                  <a:pos x="173" y="89"/>
                </a:cxn>
                <a:cxn ang="0">
                  <a:pos x="199" y="63"/>
                </a:cxn>
                <a:cxn ang="0">
                  <a:pos x="222" y="38"/>
                </a:cxn>
                <a:cxn ang="0">
                  <a:pos x="245" y="15"/>
                </a:cxn>
                <a:cxn ang="0">
                  <a:pos x="255" y="4"/>
                </a:cxn>
              </a:cxnLst>
              <a:rect l="txL" t="txT" r="txR" b="txB"/>
              <a:pathLst>
                <a:path w="342" h="485">
                  <a:moveTo>
                    <a:pt x="255" y="4"/>
                  </a:moveTo>
                  <a:lnTo>
                    <a:pt x="277" y="0"/>
                  </a:lnTo>
                  <a:lnTo>
                    <a:pt x="296" y="2"/>
                  </a:lnTo>
                  <a:lnTo>
                    <a:pt x="310" y="8"/>
                  </a:lnTo>
                  <a:lnTo>
                    <a:pt x="321" y="17"/>
                  </a:lnTo>
                  <a:lnTo>
                    <a:pt x="327" y="29"/>
                  </a:lnTo>
                  <a:lnTo>
                    <a:pt x="333" y="46"/>
                  </a:lnTo>
                  <a:lnTo>
                    <a:pt x="334" y="63"/>
                  </a:lnTo>
                  <a:lnTo>
                    <a:pt x="336" y="82"/>
                  </a:lnTo>
                  <a:lnTo>
                    <a:pt x="334" y="103"/>
                  </a:lnTo>
                  <a:lnTo>
                    <a:pt x="333" y="124"/>
                  </a:lnTo>
                  <a:lnTo>
                    <a:pt x="329" y="145"/>
                  </a:lnTo>
                  <a:lnTo>
                    <a:pt x="329" y="167"/>
                  </a:lnTo>
                  <a:lnTo>
                    <a:pt x="329" y="186"/>
                  </a:lnTo>
                  <a:lnTo>
                    <a:pt x="331" y="205"/>
                  </a:lnTo>
                  <a:lnTo>
                    <a:pt x="334" y="222"/>
                  </a:lnTo>
                  <a:lnTo>
                    <a:pt x="340" y="240"/>
                  </a:lnTo>
                  <a:lnTo>
                    <a:pt x="342" y="253"/>
                  </a:lnTo>
                  <a:lnTo>
                    <a:pt x="340" y="266"/>
                  </a:lnTo>
                  <a:lnTo>
                    <a:pt x="338" y="274"/>
                  </a:lnTo>
                  <a:lnTo>
                    <a:pt x="338" y="281"/>
                  </a:lnTo>
                  <a:lnTo>
                    <a:pt x="336" y="289"/>
                  </a:lnTo>
                  <a:lnTo>
                    <a:pt x="336" y="299"/>
                  </a:lnTo>
                  <a:lnTo>
                    <a:pt x="329" y="297"/>
                  </a:lnTo>
                  <a:lnTo>
                    <a:pt x="321" y="297"/>
                  </a:lnTo>
                  <a:lnTo>
                    <a:pt x="312" y="295"/>
                  </a:lnTo>
                  <a:lnTo>
                    <a:pt x="304" y="295"/>
                  </a:lnTo>
                  <a:lnTo>
                    <a:pt x="296" y="295"/>
                  </a:lnTo>
                  <a:lnTo>
                    <a:pt x="293" y="300"/>
                  </a:lnTo>
                  <a:lnTo>
                    <a:pt x="293" y="306"/>
                  </a:lnTo>
                  <a:lnTo>
                    <a:pt x="294" y="316"/>
                  </a:lnTo>
                  <a:lnTo>
                    <a:pt x="281" y="314"/>
                  </a:lnTo>
                  <a:lnTo>
                    <a:pt x="272" y="312"/>
                  </a:lnTo>
                  <a:lnTo>
                    <a:pt x="262" y="304"/>
                  </a:lnTo>
                  <a:lnTo>
                    <a:pt x="256" y="299"/>
                  </a:lnTo>
                  <a:lnTo>
                    <a:pt x="249" y="289"/>
                  </a:lnTo>
                  <a:lnTo>
                    <a:pt x="247" y="278"/>
                  </a:lnTo>
                  <a:lnTo>
                    <a:pt x="243" y="266"/>
                  </a:lnTo>
                  <a:lnTo>
                    <a:pt x="243" y="255"/>
                  </a:lnTo>
                  <a:lnTo>
                    <a:pt x="239" y="240"/>
                  </a:lnTo>
                  <a:lnTo>
                    <a:pt x="239" y="228"/>
                  </a:lnTo>
                  <a:lnTo>
                    <a:pt x="239" y="213"/>
                  </a:lnTo>
                  <a:lnTo>
                    <a:pt x="239" y="202"/>
                  </a:lnTo>
                  <a:lnTo>
                    <a:pt x="237" y="188"/>
                  </a:lnTo>
                  <a:lnTo>
                    <a:pt x="237" y="175"/>
                  </a:lnTo>
                  <a:lnTo>
                    <a:pt x="236" y="164"/>
                  </a:lnTo>
                  <a:lnTo>
                    <a:pt x="236" y="154"/>
                  </a:lnTo>
                  <a:lnTo>
                    <a:pt x="218" y="162"/>
                  </a:lnTo>
                  <a:lnTo>
                    <a:pt x="203" y="173"/>
                  </a:lnTo>
                  <a:lnTo>
                    <a:pt x="186" y="183"/>
                  </a:lnTo>
                  <a:lnTo>
                    <a:pt x="173" y="196"/>
                  </a:lnTo>
                  <a:lnTo>
                    <a:pt x="156" y="209"/>
                  </a:lnTo>
                  <a:lnTo>
                    <a:pt x="144" y="224"/>
                  </a:lnTo>
                  <a:lnTo>
                    <a:pt x="131" y="240"/>
                  </a:lnTo>
                  <a:lnTo>
                    <a:pt x="121" y="257"/>
                  </a:lnTo>
                  <a:lnTo>
                    <a:pt x="110" y="272"/>
                  </a:lnTo>
                  <a:lnTo>
                    <a:pt x="102" y="289"/>
                  </a:lnTo>
                  <a:lnTo>
                    <a:pt x="97" y="306"/>
                  </a:lnTo>
                  <a:lnTo>
                    <a:pt x="93" y="323"/>
                  </a:lnTo>
                  <a:lnTo>
                    <a:pt x="91" y="340"/>
                  </a:lnTo>
                  <a:lnTo>
                    <a:pt x="93" y="359"/>
                  </a:lnTo>
                  <a:lnTo>
                    <a:pt x="95" y="376"/>
                  </a:lnTo>
                  <a:lnTo>
                    <a:pt x="102" y="395"/>
                  </a:lnTo>
                  <a:lnTo>
                    <a:pt x="104" y="407"/>
                  </a:lnTo>
                  <a:lnTo>
                    <a:pt x="106" y="420"/>
                  </a:lnTo>
                  <a:lnTo>
                    <a:pt x="104" y="432"/>
                  </a:lnTo>
                  <a:lnTo>
                    <a:pt x="104" y="441"/>
                  </a:lnTo>
                  <a:lnTo>
                    <a:pt x="102" y="451"/>
                  </a:lnTo>
                  <a:lnTo>
                    <a:pt x="99" y="458"/>
                  </a:lnTo>
                  <a:lnTo>
                    <a:pt x="95" y="466"/>
                  </a:lnTo>
                  <a:lnTo>
                    <a:pt x="91" y="473"/>
                  </a:lnTo>
                  <a:lnTo>
                    <a:pt x="80" y="481"/>
                  </a:lnTo>
                  <a:lnTo>
                    <a:pt x="68" y="485"/>
                  </a:lnTo>
                  <a:lnTo>
                    <a:pt x="57" y="485"/>
                  </a:lnTo>
                  <a:lnTo>
                    <a:pt x="44" y="481"/>
                  </a:lnTo>
                  <a:lnTo>
                    <a:pt x="36" y="475"/>
                  </a:lnTo>
                  <a:lnTo>
                    <a:pt x="26" y="468"/>
                  </a:lnTo>
                  <a:lnTo>
                    <a:pt x="19" y="458"/>
                  </a:lnTo>
                  <a:lnTo>
                    <a:pt x="15" y="447"/>
                  </a:lnTo>
                  <a:lnTo>
                    <a:pt x="13" y="441"/>
                  </a:lnTo>
                  <a:lnTo>
                    <a:pt x="11" y="434"/>
                  </a:lnTo>
                  <a:lnTo>
                    <a:pt x="9" y="426"/>
                  </a:lnTo>
                  <a:lnTo>
                    <a:pt x="9" y="418"/>
                  </a:lnTo>
                  <a:lnTo>
                    <a:pt x="9" y="409"/>
                  </a:lnTo>
                  <a:lnTo>
                    <a:pt x="9" y="401"/>
                  </a:lnTo>
                  <a:lnTo>
                    <a:pt x="11" y="392"/>
                  </a:lnTo>
                  <a:lnTo>
                    <a:pt x="15" y="384"/>
                  </a:lnTo>
                  <a:lnTo>
                    <a:pt x="13" y="371"/>
                  </a:lnTo>
                  <a:lnTo>
                    <a:pt x="13" y="359"/>
                  </a:lnTo>
                  <a:lnTo>
                    <a:pt x="9" y="346"/>
                  </a:lnTo>
                  <a:lnTo>
                    <a:pt x="7" y="333"/>
                  </a:lnTo>
                  <a:lnTo>
                    <a:pt x="4" y="316"/>
                  </a:lnTo>
                  <a:lnTo>
                    <a:pt x="2" y="302"/>
                  </a:lnTo>
                  <a:lnTo>
                    <a:pt x="0" y="289"/>
                  </a:lnTo>
                  <a:lnTo>
                    <a:pt x="0" y="276"/>
                  </a:lnTo>
                  <a:lnTo>
                    <a:pt x="0" y="262"/>
                  </a:lnTo>
                  <a:lnTo>
                    <a:pt x="0" y="249"/>
                  </a:lnTo>
                  <a:lnTo>
                    <a:pt x="4" y="238"/>
                  </a:lnTo>
                  <a:lnTo>
                    <a:pt x="7" y="230"/>
                  </a:lnTo>
                  <a:lnTo>
                    <a:pt x="15" y="222"/>
                  </a:lnTo>
                  <a:lnTo>
                    <a:pt x="25" y="217"/>
                  </a:lnTo>
                  <a:lnTo>
                    <a:pt x="36" y="213"/>
                  </a:lnTo>
                  <a:lnTo>
                    <a:pt x="51" y="213"/>
                  </a:lnTo>
                  <a:lnTo>
                    <a:pt x="63" y="198"/>
                  </a:lnTo>
                  <a:lnTo>
                    <a:pt x="76" y="184"/>
                  </a:lnTo>
                  <a:lnTo>
                    <a:pt x="89" y="169"/>
                  </a:lnTo>
                  <a:lnTo>
                    <a:pt x="104" y="156"/>
                  </a:lnTo>
                  <a:lnTo>
                    <a:pt x="118" y="141"/>
                  </a:lnTo>
                  <a:lnTo>
                    <a:pt x="133" y="127"/>
                  </a:lnTo>
                  <a:lnTo>
                    <a:pt x="146" y="114"/>
                  </a:lnTo>
                  <a:lnTo>
                    <a:pt x="160" y="103"/>
                  </a:lnTo>
                  <a:lnTo>
                    <a:pt x="173" y="89"/>
                  </a:lnTo>
                  <a:lnTo>
                    <a:pt x="186" y="76"/>
                  </a:lnTo>
                  <a:lnTo>
                    <a:pt x="199" y="63"/>
                  </a:lnTo>
                  <a:lnTo>
                    <a:pt x="213" y="51"/>
                  </a:lnTo>
                  <a:lnTo>
                    <a:pt x="222" y="38"/>
                  </a:lnTo>
                  <a:lnTo>
                    <a:pt x="236" y="27"/>
                  </a:lnTo>
                  <a:lnTo>
                    <a:pt x="245" y="15"/>
                  </a:lnTo>
                  <a:lnTo>
                    <a:pt x="255" y="4"/>
                  </a:lnTo>
                  <a:close/>
                </a:path>
              </a:pathLst>
            </a:custGeom>
            <a:solidFill>
              <a:srgbClr val="E6B38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97" name="Freeform 101507"/>
            <p:cNvSpPr/>
            <p:nvPr/>
          </p:nvSpPr>
          <p:spPr>
            <a:xfrm>
              <a:off x="4759" y="3633"/>
              <a:ext cx="180" cy="179"/>
            </a:xfrm>
            <a:custGeom>
              <a:avLst/>
              <a:gdLst>
                <a:gd name="txL" fmla="*/ 0 w 359"/>
                <a:gd name="txT" fmla="*/ 0 h 357"/>
                <a:gd name="txR" fmla="*/ 359 w 359"/>
                <a:gd name="txB" fmla="*/ 357 h 357"/>
              </a:gdLst>
              <a:ahLst/>
              <a:cxnLst>
                <a:cxn ang="0">
                  <a:pos x="74" y="9"/>
                </a:cxn>
                <a:cxn ang="0">
                  <a:pos x="169" y="30"/>
                </a:cxn>
                <a:cxn ang="0">
                  <a:pos x="258" y="61"/>
                </a:cxn>
                <a:cxn ang="0">
                  <a:pos x="340" y="104"/>
                </a:cxn>
                <a:cxn ang="0">
                  <a:pos x="350" y="141"/>
                </a:cxn>
                <a:cxn ang="0">
                  <a:pos x="296" y="127"/>
                </a:cxn>
                <a:cxn ang="0">
                  <a:pos x="228" y="99"/>
                </a:cxn>
                <a:cxn ang="0">
                  <a:pos x="158" y="76"/>
                </a:cxn>
                <a:cxn ang="0">
                  <a:pos x="83" y="61"/>
                </a:cxn>
                <a:cxn ang="0">
                  <a:pos x="95" y="89"/>
                </a:cxn>
                <a:cxn ang="0">
                  <a:pos x="150" y="118"/>
                </a:cxn>
                <a:cxn ang="0">
                  <a:pos x="215" y="137"/>
                </a:cxn>
                <a:cxn ang="0">
                  <a:pos x="277" y="158"/>
                </a:cxn>
                <a:cxn ang="0">
                  <a:pos x="255" y="165"/>
                </a:cxn>
                <a:cxn ang="0">
                  <a:pos x="203" y="158"/>
                </a:cxn>
                <a:cxn ang="0">
                  <a:pos x="152" y="144"/>
                </a:cxn>
                <a:cxn ang="0">
                  <a:pos x="99" y="133"/>
                </a:cxn>
                <a:cxn ang="0">
                  <a:pos x="120" y="148"/>
                </a:cxn>
                <a:cxn ang="0">
                  <a:pos x="173" y="161"/>
                </a:cxn>
                <a:cxn ang="0">
                  <a:pos x="224" y="175"/>
                </a:cxn>
                <a:cxn ang="0">
                  <a:pos x="270" y="200"/>
                </a:cxn>
                <a:cxn ang="0">
                  <a:pos x="237" y="203"/>
                </a:cxn>
                <a:cxn ang="0">
                  <a:pos x="182" y="198"/>
                </a:cxn>
                <a:cxn ang="0">
                  <a:pos x="131" y="188"/>
                </a:cxn>
                <a:cxn ang="0">
                  <a:pos x="78" y="177"/>
                </a:cxn>
                <a:cxn ang="0">
                  <a:pos x="97" y="194"/>
                </a:cxn>
                <a:cxn ang="0">
                  <a:pos x="152" y="213"/>
                </a:cxn>
                <a:cxn ang="0">
                  <a:pos x="211" y="230"/>
                </a:cxn>
                <a:cxn ang="0">
                  <a:pos x="266" y="257"/>
                </a:cxn>
                <a:cxn ang="0">
                  <a:pos x="251" y="266"/>
                </a:cxn>
                <a:cxn ang="0">
                  <a:pos x="215" y="258"/>
                </a:cxn>
                <a:cxn ang="0">
                  <a:pos x="177" y="247"/>
                </a:cxn>
                <a:cxn ang="0">
                  <a:pos x="139" y="239"/>
                </a:cxn>
                <a:cxn ang="0">
                  <a:pos x="161" y="257"/>
                </a:cxn>
                <a:cxn ang="0">
                  <a:pos x="209" y="281"/>
                </a:cxn>
                <a:cxn ang="0">
                  <a:pos x="194" y="289"/>
                </a:cxn>
                <a:cxn ang="0">
                  <a:pos x="158" y="283"/>
                </a:cxn>
                <a:cxn ang="0">
                  <a:pos x="116" y="266"/>
                </a:cxn>
                <a:cxn ang="0">
                  <a:pos x="74" y="260"/>
                </a:cxn>
                <a:cxn ang="0">
                  <a:pos x="93" y="277"/>
                </a:cxn>
                <a:cxn ang="0">
                  <a:pos x="135" y="296"/>
                </a:cxn>
                <a:cxn ang="0">
                  <a:pos x="179" y="319"/>
                </a:cxn>
                <a:cxn ang="0">
                  <a:pos x="220" y="348"/>
                </a:cxn>
                <a:cxn ang="0">
                  <a:pos x="175" y="340"/>
                </a:cxn>
                <a:cxn ang="0">
                  <a:pos x="91" y="315"/>
                </a:cxn>
                <a:cxn ang="0">
                  <a:pos x="28" y="274"/>
                </a:cxn>
                <a:cxn ang="0">
                  <a:pos x="11" y="203"/>
                </a:cxn>
                <a:cxn ang="0">
                  <a:pos x="15" y="144"/>
                </a:cxn>
                <a:cxn ang="0">
                  <a:pos x="17" y="97"/>
                </a:cxn>
                <a:cxn ang="0">
                  <a:pos x="15" y="47"/>
                </a:cxn>
                <a:cxn ang="0">
                  <a:pos x="4" y="8"/>
                </a:cxn>
                <a:cxn ang="0">
                  <a:pos x="6" y="0"/>
                </a:cxn>
              </a:cxnLst>
              <a:rect l="txL" t="txT" r="txR" b="txB"/>
              <a:pathLst>
                <a:path w="359" h="357">
                  <a:moveTo>
                    <a:pt x="6" y="0"/>
                  </a:moveTo>
                  <a:lnTo>
                    <a:pt x="28" y="2"/>
                  </a:lnTo>
                  <a:lnTo>
                    <a:pt x="51" y="6"/>
                  </a:lnTo>
                  <a:lnTo>
                    <a:pt x="74" y="9"/>
                  </a:lnTo>
                  <a:lnTo>
                    <a:pt x="99" y="15"/>
                  </a:lnTo>
                  <a:lnTo>
                    <a:pt x="122" y="19"/>
                  </a:lnTo>
                  <a:lnTo>
                    <a:pt x="144" y="25"/>
                  </a:lnTo>
                  <a:lnTo>
                    <a:pt x="169" y="30"/>
                  </a:lnTo>
                  <a:lnTo>
                    <a:pt x="194" y="38"/>
                  </a:lnTo>
                  <a:lnTo>
                    <a:pt x="215" y="46"/>
                  </a:lnTo>
                  <a:lnTo>
                    <a:pt x="237" y="53"/>
                  </a:lnTo>
                  <a:lnTo>
                    <a:pt x="258" y="61"/>
                  </a:lnTo>
                  <a:lnTo>
                    <a:pt x="281" y="72"/>
                  </a:lnTo>
                  <a:lnTo>
                    <a:pt x="300" y="82"/>
                  </a:lnTo>
                  <a:lnTo>
                    <a:pt x="321" y="93"/>
                  </a:lnTo>
                  <a:lnTo>
                    <a:pt x="340" y="104"/>
                  </a:lnTo>
                  <a:lnTo>
                    <a:pt x="359" y="120"/>
                  </a:lnTo>
                  <a:lnTo>
                    <a:pt x="355" y="127"/>
                  </a:lnTo>
                  <a:lnTo>
                    <a:pt x="353" y="135"/>
                  </a:lnTo>
                  <a:lnTo>
                    <a:pt x="350" y="141"/>
                  </a:lnTo>
                  <a:lnTo>
                    <a:pt x="352" y="150"/>
                  </a:lnTo>
                  <a:lnTo>
                    <a:pt x="333" y="141"/>
                  </a:lnTo>
                  <a:lnTo>
                    <a:pt x="315" y="135"/>
                  </a:lnTo>
                  <a:lnTo>
                    <a:pt x="296" y="127"/>
                  </a:lnTo>
                  <a:lnTo>
                    <a:pt x="281" y="120"/>
                  </a:lnTo>
                  <a:lnTo>
                    <a:pt x="262" y="112"/>
                  </a:lnTo>
                  <a:lnTo>
                    <a:pt x="245" y="104"/>
                  </a:lnTo>
                  <a:lnTo>
                    <a:pt x="228" y="99"/>
                  </a:lnTo>
                  <a:lnTo>
                    <a:pt x="211" y="93"/>
                  </a:lnTo>
                  <a:lnTo>
                    <a:pt x="194" y="87"/>
                  </a:lnTo>
                  <a:lnTo>
                    <a:pt x="175" y="82"/>
                  </a:lnTo>
                  <a:lnTo>
                    <a:pt x="158" y="76"/>
                  </a:lnTo>
                  <a:lnTo>
                    <a:pt x="139" y="72"/>
                  </a:lnTo>
                  <a:lnTo>
                    <a:pt x="122" y="68"/>
                  </a:lnTo>
                  <a:lnTo>
                    <a:pt x="102" y="65"/>
                  </a:lnTo>
                  <a:lnTo>
                    <a:pt x="83" y="61"/>
                  </a:lnTo>
                  <a:lnTo>
                    <a:pt x="64" y="61"/>
                  </a:lnTo>
                  <a:lnTo>
                    <a:pt x="72" y="70"/>
                  </a:lnTo>
                  <a:lnTo>
                    <a:pt x="83" y="82"/>
                  </a:lnTo>
                  <a:lnTo>
                    <a:pt x="95" y="89"/>
                  </a:lnTo>
                  <a:lnTo>
                    <a:pt x="108" y="97"/>
                  </a:lnTo>
                  <a:lnTo>
                    <a:pt x="120" y="104"/>
                  </a:lnTo>
                  <a:lnTo>
                    <a:pt x="135" y="110"/>
                  </a:lnTo>
                  <a:lnTo>
                    <a:pt x="150" y="118"/>
                  </a:lnTo>
                  <a:lnTo>
                    <a:pt x="167" y="123"/>
                  </a:lnTo>
                  <a:lnTo>
                    <a:pt x="182" y="127"/>
                  </a:lnTo>
                  <a:lnTo>
                    <a:pt x="198" y="133"/>
                  </a:lnTo>
                  <a:lnTo>
                    <a:pt x="215" y="137"/>
                  </a:lnTo>
                  <a:lnTo>
                    <a:pt x="232" y="142"/>
                  </a:lnTo>
                  <a:lnTo>
                    <a:pt x="247" y="146"/>
                  </a:lnTo>
                  <a:lnTo>
                    <a:pt x="262" y="152"/>
                  </a:lnTo>
                  <a:lnTo>
                    <a:pt x="277" y="158"/>
                  </a:lnTo>
                  <a:lnTo>
                    <a:pt x="293" y="163"/>
                  </a:lnTo>
                  <a:lnTo>
                    <a:pt x="279" y="163"/>
                  </a:lnTo>
                  <a:lnTo>
                    <a:pt x="268" y="165"/>
                  </a:lnTo>
                  <a:lnTo>
                    <a:pt x="255" y="165"/>
                  </a:lnTo>
                  <a:lnTo>
                    <a:pt x="241" y="165"/>
                  </a:lnTo>
                  <a:lnTo>
                    <a:pt x="230" y="163"/>
                  </a:lnTo>
                  <a:lnTo>
                    <a:pt x="217" y="160"/>
                  </a:lnTo>
                  <a:lnTo>
                    <a:pt x="203" y="158"/>
                  </a:lnTo>
                  <a:lnTo>
                    <a:pt x="192" y="156"/>
                  </a:lnTo>
                  <a:lnTo>
                    <a:pt x="179" y="152"/>
                  </a:lnTo>
                  <a:lnTo>
                    <a:pt x="165" y="150"/>
                  </a:lnTo>
                  <a:lnTo>
                    <a:pt x="152" y="144"/>
                  </a:lnTo>
                  <a:lnTo>
                    <a:pt x="139" y="142"/>
                  </a:lnTo>
                  <a:lnTo>
                    <a:pt x="127" y="139"/>
                  </a:lnTo>
                  <a:lnTo>
                    <a:pt x="114" y="137"/>
                  </a:lnTo>
                  <a:lnTo>
                    <a:pt x="99" y="133"/>
                  </a:lnTo>
                  <a:lnTo>
                    <a:pt x="87" y="133"/>
                  </a:lnTo>
                  <a:lnTo>
                    <a:pt x="95" y="139"/>
                  </a:lnTo>
                  <a:lnTo>
                    <a:pt x="108" y="144"/>
                  </a:lnTo>
                  <a:lnTo>
                    <a:pt x="120" y="148"/>
                  </a:lnTo>
                  <a:lnTo>
                    <a:pt x="133" y="154"/>
                  </a:lnTo>
                  <a:lnTo>
                    <a:pt x="144" y="156"/>
                  </a:lnTo>
                  <a:lnTo>
                    <a:pt x="160" y="158"/>
                  </a:lnTo>
                  <a:lnTo>
                    <a:pt x="173" y="161"/>
                  </a:lnTo>
                  <a:lnTo>
                    <a:pt x="188" y="165"/>
                  </a:lnTo>
                  <a:lnTo>
                    <a:pt x="199" y="167"/>
                  </a:lnTo>
                  <a:lnTo>
                    <a:pt x="213" y="171"/>
                  </a:lnTo>
                  <a:lnTo>
                    <a:pt x="224" y="175"/>
                  </a:lnTo>
                  <a:lnTo>
                    <a:pt x="237" y="181"/>
                  </a:lnTo>
                  <a:lnTo>
                    <a:pt x="249" y="184"/>
                  </a:lnTo>
                  <a:lnTo>
                    <a:pt x="260" y="192"/>
                  </a:lnTo>
                  <a:lnTo>
                    <a:pt x="270" y="200"/>
                  </a:lnTo>
                  <a:lnTo>
                    <a:pt x="279" y="211"/>
                  </a:lnTo>
                  <a:lnTo>
                    <a:pt x="264" y="207"/>
                  </a:lnTo>
                  <a:lnTo>
                    <a:pt x="251" y="207"/>
                  </a:lnTo>
                  <a:lnTo>
                    <a:pt x="237" y="203"/>
                  </a:lnTo>
                  <a:lnTo>
                    <a:pt x="224" y="203"/>
                  </a:lnTo>
                  <a:lnTo>
                    <a:pt x="209" y="200"/>
                  </a:lnTo>
                  <a:lnTo>
                    <a:pt x="198" y="200"/>
                  </a:lnTo>
                  <a:lnTo>
                    <a:pt x="182" y="198"/>
                  </a:lnTo>
                  <a:lnTo>
                    <a:pt x="171" y="196"/>
                  </a:lnTo>
                  <a:lnTo>
                    <a:pt x="158" y="194"/>
                  </a:lnTo>
                  <a:lnTo>
                    <a:pt x="144" y="190"/>
                  </a:lnTo>
                  <a:lnTo>
                    <a:pt x="131" y="188"/>
                  </a:lnTo>
                  <a:lnTo>
                    <a:pt x="118" y="186"/>
                  </a:lnTo>
                  <a:lnTo>
                    <a:pt x="104" y="182"/>
                  </a:lnTo>
                  <a:lnTo>
                    <a:pt x="91" y="181"/>
                  </a:lnTo>
                  <a:lnTo>
                    <a:pt x="78" y="177"/>
                  </a:lnTo>
                  <a:lnTo>
                    <a:pt x="64" y="175"/>
                  </a:lnTo>
                  <a:lnTo>
                    <a:pt x="72" y="181"/>
                  </a:lnTo>
                  <a:lnTo>
                    <a:pt x="85" y="188"/>
                  </a:lnTo>
                  <a:lnTo>
                    <a:pt x="97" y="194"/>
                  </a:lnTo>
                  <a:lnTo>
                    <a:pt x="110" y="200"/>
                  </a:lnTo>
                  <a:lnTo>
                    <a:pt x="123" y="203"/>
                  </a:lnTo>
                  <a:lnTo>
                    <a:pt x="139" y="209"/>
                  </a:lnTo>
                  <a:lnTo>
                    <a:pt x="152" y="213"/>
                  </a:lnTo>
                  <a:lnTo>
                    <a:pt x="167" y="219"/>
                  </a:lnTo>
                  <a:lnTo>
                    <a:pt x="182" y="222"/>
                  </a:lnTo>
                  <a:lnTo>
                    <a:pt x="198" y="226"/>
                  </a:lnTo>
                  <a:lnTo>
                    <a:pt x="211" y="230"/>
                  </a:lnTo>
                  <a:lnTo>
                    <a:pt x="226" y="236"/>
                  </a:lnTo>
                  <a:lnTo>
                    <a:pt x="239" y="241"/>
                  </a:lnTo>
                  <a:lnTo>
                    <a:pt x="255" y="249"/>
                  </a:lnTo>
                  <a:lnTo>
                    <a:pt x="266" y="257"/>
                  </a:lnTo>
                  <a:lnTo>
                    <a:pt x="279" y="266"/>
                  </a:lnTo>
                  <a:lnTo>
                    <a:pt x="270" y="266"/>
                  </a:lnTo>
                  <a:lnTo>
                    <a:pt x="260" y="266"/>
                  </a:lnTo>
                  <a:lnTo>
                    <a:pt x="251" y="266"/>
                  </a:lnTo>
                  <a:lnTo>
                    <a:pt x="241" y="266"/>
                  </a:lnTo>
                  <a:lnTo>
                    <a:pt x="234" y="262"/>
                  </a:lnTo>
                  <a:lnTo>
                    <a:pt x="224" y="262"/>
                  </a:lnTo>
                  <a:lnTo>
                    <a:pt x="215" y="258"/>
                  </a:lnTo>
                  <a:lnTo>
                    <a:pt x="207" y="257"/>
                  </a:lnTo>
                  <a:lnTo>
                    <a:pt x="196" y="253"/>
                  </a:lnTo>
                  <a:lnTo>
                    <a:pt x="186" y="251"/>
                  </a:lnTo>
                  <a:lnTo>
                    <a:pt x="177" y="247"/>
                  </a:lnTo>
                  <a:lnTo>
                    <a:pt x="167" y="245"/>
                  </a:lnTo>
                  <a:lnTo>
                    <a:pt x="158" y="243"/>
                  </a:lnTo>
                  <a:lnTo>
                    <a:pt x="148" y="241"/>
                  </a:lnTo>
                  <a:lnTo>
                    <a:pt x="139" y="239"/>
                  </a:lnTo>
                  <a:lnTo>
                    <a:pt x="131" y="239"/>
                  </a:lnTo>
                  <a:lnTo>
                    <a:pt x="141" y="243"/>
                  </a:lnTo>
                  <a:lnTo>
                    <a:pt x="152" y="249"/>
                  </a:lnTo>
                  <a:lnTo>
                    <a:pt x="161" y="257"/>
                  </a:lnTo>
                  <a:lnTo>
                    <a:pt x="175" y="264"/>
                  </a:lnTo>
                  <a:lnTo>
                    <a:pt x="184" y="270"/>
                  </a:lnTo>
                  <a:lnTo>
                    <a:pt x="198" y="277"/>
                  </a:lnTo>
                  <a:lnTo>
                    <a:pt x="209" y="281"/>
                  </a:lnTo>
                  <a:lnTo>
                    <a:pt x="220" y="283"/>
                  </a:lnTo>
                  <a:lnTo>
                    <a:pt x="211" y="285"/>
                  </a:lnTo>
                  <a:lnTo>
                    <a:pt x="203" y="289"/>
                  </a:lnTo>
                  <a:lnTo>
                    <a:pt x="194" y="289"/>
                  </a:lnTo>
                  <a:lnTo>
                    <a:pt x="186" y="289"/>
                  </a:lnTo>
                  <a:lnTo>
                    <a:pt x="175" y="287"/>
                  </a:lnTo>
                  <a:lnTo>
                    <a:pt x="167" y="285"/>
                  </a:lnTo>
                  <a:lnTo>
                    <a:pt x="158" y="283"/>
                  </a:lnTo>
                  <a:lnTo>
                    <a:pt x="148" y="279"/>
                  </a:lnTo>
                  <a:lnTo>
                    <a:pt x="137" y="276"/>
                  </a:lnTo>
                  <a:lnTo>
                    <a:pt x="127" y="270"/>
                  </a:lnTo>
                  <a:lnTo>
                    <a:pt x="116" y="266"/>
                  </a:lnTo>
                  <a:lnTo>
                    <a:pt x="106" y="266"/>
                  </a:lnTo>
                  <a:lnTo>
                    <a:pt x="95" y="262"/>
                  </a:lnTo>
                  <a:lnTo>
                    <a:pt x="85" y="262"/>
                  </a:lnTo>
                  <a:lnTo>
                    <a:pt x="74" y="260"/>
                  </a:lnTo>
                  <a:lnTo>
                    <a:pt x="64" y="262"/>
                  </a:lnTo>
                  <a:lnTo>
                    <a:pt x="72" y="266"/>
                  </a:lnTo>
                  <a:lnTo>
                    <a:pt x="83" y="272"/>
                  </a:lnTo>
                  <a:lnTo>
                    <a:pt x="93" y="277"/>
                  </a:lnTo>
                  <a:lnTo>
                    <a:pt x="104" y="283"/>
                  </a:lnTo>
                  <a:lnTo>
                    <a:pt x="114" y="287"/>
                  </a:lnTo>
                  <a:lnTo>
                    <a:pt x="125" y="293"/>
                  </a:lnTo>
                  <a:lnTo>
                    <a:pt x="135" y="296"/>
                  </a:lnTo>
                  <a:lnTo>
                    <a:pt x="148" y="304"/>
                  </a:lnTo>
                  <a:lnTo>
                    <a:pt x="158" y="308"/>
                  </a:lnTo>
                  <a:lnTo>
                    <a:pt x="169" y="314"/>
                  </a:lnTo>
                  <a:lnTo>
                    <a:pt x="179" y="319"/>
                  </a:lnTo>
                  <a:lnTo>
                    <a:pt x="190" y="327"/>
                  </a:lnTo>
                  <a:lnTo>
                    <a:pt x="199" y="333"/>
                  </a:lnTo>
                  <a:lnTo>
                    <a:pt x="211" y="340"/>
                  </a:lnTo>
                  <a:lnTo>
                    <a:pt x="220" y="348"/>
                  </a:lnTo>
                  <a:lnTo>
                    <a:pt x="232" y="357"/>
                  </a:lnTo>
                  <a:lnTo>
                    <a:pt x="213" y="352"/>
                  </a:lnTo>
                  <a:lnTo>
                    <a:pt x="194" y="346"/>
                  </a:lnTo>
                  <a:lnTo>
                    <a:pt x="175" y="340"/>
                  </a:lnTo>
                  <a:lnTo>
                    <a:pt x="154" y="335"/>
                  </a:lnTo>
                  <a:lnTo>
                    <a:pt x="133" y="329"/>
                  </a:lnTo>
                  <a:lnTo>
                    <a:pt x="112" y="321"/>
                  </a:lnTo>
                  <a:lnTo>
                    <a:pt x="91" y="315"/>
                  </a:lnTo>
                  <a:lnTo>
                    <a:pt x="74" y="308"/>
                  </a:lnTo>
                  <a:lnTo>
                    <a:pt x="55" y="296"/>
                  </a:lnTo>
                  <a:lnTo>
                    <a:pt x="42" y="287"/>
                  </a:lnTo>
                  <a:lnTo>
                    <a:pt x="28" y="274"/>
                  </a:lnTo>
                  <a:lnTo>
                    <a:pt x="19" y="260"/>
                  </a:lnTo>
                  <a:lnTo>
                    <a:pt x="11" y="243"/>
                  </a:lnTo>
                  <a:lnTo>
                    <a:pt x="9" y="224"/>
                  </a:lnTo>
                  <a:lnTo>
                    <a:pt x="11" y="203"/>
                  </a:lnTo>
                  <a:lnTo>
                    <a:pt x="17" y="179"/>
                  </a:lnTo>
                  <a:lnTo>
                    <a:pt x="15" y="167"/>
                  </a:lnTo>
                  <a:lnTo>
                    <a:pt x="15" y="158"/>
                  </a:lnTo>
                  <a:lnTo>
                    <a:pt x="15" y="144"/>
                  </a:lnTo>
                  <a:lnTo>
                    <a:pt x="15" y="135"/>
                  </a:lnTo>
                  <a:lnTo>
                    <a:pt x="15" y="122"/>
                  </a:lnTo>
                  <a:lnTo>
                    <a:pt x="15" y="108"/>
                  </a:lnTo>
                  <a:lnTo>
                    <a:pt x="17" y="97"/>
                  </a:lnTo>
                  <a:lnTo>
                    <a:pt x="19" y="85"/>
                  </a:lnTo>
                  <a:lnTo>
                    <a:pt x="17" y="72"/>
                  </a:lnTo>
                  <a:lnTo>
                    <a:pt x="17" y="61"/>
                  </a:lnTo>
                  <a:lnTo>
                    <a:pt x="15" y="47"/>
                  </a:lnTo>
                  <a:lnTo>
                    <a:pt x="15" y="38"/>
                  </a:lnTo>
                  <a:lnTo>
                    <a:pt x="11" y="25"/>
                  </a:lnTo>
                  <a:lnTo>
                    <a:pt x="9" y="17"/>
                  </a:lnTo>
                  <a:lnTo>
                    <a:pt x="4" y="8"/>
                  </a:lnTo>
                  <a:lnTo>
                    <a:pt x="0" y="2"/>
                  </a:lnTo>
                  <a:lnTo>
                    <a:pt x="2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E6B3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98" name="Freeform 101508"/>
            <p:cNvSpPr/>
            <p:nvPr/>
          </p:nvSpPr>
          <p:spPr>
            <a:xfrm>
              <a:off x="4584" y="3640"/>
              <a:ext cx="20" cy="43"/>
            </a:xfrm>
            <a:custGeom>
              <a:avLst/>
              <a:gdLst>
                <a:gd name="txL" fmla="*/ 0 w 42"/>
                <a:gd name="txT" fmla="*/ 0 h 88"/>
                <a:gd name="txR" fmla="*/ 42 w 42"/>
                <a:gd name="txB" fmla="*/ 88 h 88"/>
              </a:gdLst>
              <a:ahLst/>
              <a:cxnLst>
                <a:cxn ang="0">
                  <a:pos x="30" y="0"/>
                </a:cxn>
                <a:cxn ang="0">
                  <a:pos x="36" y="10"/>
                </a:cxn>
                <a:cxn ang="0">
                  <a:pos x="40" y="21"/>
                </a:cxn>
                <a:cxn ang="0">
                  <a:pos x="42" y="33"/>
                </a:cxn>
                <a:cxn ang="0">
                  <a:pos x="42" y="44"/>
                </a:cxn>
                <a:cxn ang="0">
                  <a:pos x="40" y="53"/>
                </a:cxn>
                <a:cxn ang="0">
                  <a:pos x="36" y="65"/>
                </a:cxn>
                <a:cxn ang="0">
                  <a:pos x="32" y="74"/>
                </a:cxn>
                <a:cxn ang="0">
                  <a:pos x="29" y="82"/>
                </a:cxn>
                <a:cxn ang="0">
                  <a:pos x="15" y="88"/>
                </a:cxn>
                <a:cxn ang="0">
                  <a:pos x="6" y="86"/>
                </a:cxn>
                <a:cxn ang="0">
                  <a:pos x="2" y="78"/>
                </a:cxn>
                <a:cxn ang="0">
                  <a:pos x="0" y="69"/>
                </a:cxn>
                <a:cxn ang="0">
                  <a:pos x="0" y="53"/>
                </a:cxn>
                <a:cxn ang="0">
                  <a:pos x="4" y="34"/>
                </a:cxn>
                <a:cxn ang="0">
                  <a:pos x="6" y="23"/>
                </a:cxn>
                <a:cxn ang="0">
                  <a:pos x="13" y="15"/>
                </a:cxn>
                <a:cxn ang="0">
                  <a:pos x="23" y="6"/>
                </a:cxn>
                <a:cxn ang="0">
                  <a:pos x="30" y="0"/>
                </a:cxn>
                <a:cxn ang="0">
                  <a:pos x="30" y="0"/>
                </a:cxn>
              </a:cxnLst>
              <a:rect l="txL" t="txT" r="txR" b="txB"/>
              <a:pathLst>
                <a:path w="42" h="88">
                  <a:moveTo>
                    <a:pt x="30" y="0"/>
                  </a:moveTo>
                  <a:lnTo>
                    <a:pt x="36" y="10"/>
                  </a:lnTo>
                  <a:lnTo>
                    <a:pt x="40" y="21"/>
                  </a:lnTo>
                  <a:lnTo>
                    <a:pt x="42" y="33"/>
                  </a:lnTo>
                  <a:lnTo>
                    <a:pt x="42" y="44"/>
                  </a:lnTo>
                  <a:lnTo>
                    <a:pt x="40" y="53"/>
                  </a:lnTo>
                  <a:lnTo>
                    <a:pt x="36" y="65"/>
                  </a:lnTo>
                  <a:lnTo>
                    <a:pt x="32" y="74"/>
                  </a:lnTo>
                  <a:lnTo>
                    <a:pt x="29" y="82"/>
                  </a:lnTo>
                  <a:lnTo>
                    <a:pt x="15" y="88"/>
                  </a:lnTo>
                  <a:lnTo>
                    <a:pt x="6" y="86"/>
                  </a:lnTo>
                  <a:lnTo>
                    <a:pt x="2" y="78"/>
                  </a:lnTo>
                  <a:lnTo>
                    <a:pt x="0" y="69"/>
                  </a:lnTo>
                  <a:lnTo>
                    <a:pt x="0" y="53"/>
                  </a:lnTo>
                  <a:lnTo>
                    <a:pt x="4" y="34"/>
                  </a:lnTo>
                  <a:lnTo>
                    <a:pt x="6" y="23"/>
                  </a:lnTo>
                  <a:lnTo>
                    <a:pt x="13" y="15"/>
                  </a:lnTo>
                  <a:lnTo>
                    <a:pt x="23" y="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999" name="Freeform 101509"/>
            <p:cNvSpPr/>
            <p:nvPr/>
          </p:nvSpPr>
          <p:spPr>
            <a:xfrm>
              <a:off x="4544" y="3645"/>
              <a:ext cx="14" cy="71"/>
            </a:xfrm>
            <a:custGeom>
              <a:avLst/>
              <a:gdLst>
                <a:gd name="txL" fmla="*/ 0 w 29"/>
                <a:gd name="txT" fmla="*/ 0 h 140"/>
                <a:gd name="txR" fmla="*/ 29 w 29"/>
                <a:gd name="txB" fmla="*/ 140 h 140"/>
              </a:gdLst>
              <a:ahLst/>
              <a:cxnLst>
                <a:cxn ang="0">
                  <a:pos x="2" y="0"/>
                </a:cxn>
                <a:cxn ang="0">
                  <a:pos x="6" y="3"/>
                </a:cxn>
                <a:cxn ang="0">
                  <a:pos x="8" y="11"/>
                </a:cxn>
                <a:cxn ang="0">
                  <a:pos x="12" y="19"/>
                </a:cxn>
                <a:cxn ang="0">
                  <a:pos x="15" y="28"/>
                </a:cxn>
                <a:cxn ang="0">
                  <a:pos x="19" y="38"/>
                </a:cxn>
                <a:cxn ang="0">
                  <a:pos x="21" y="49"/>
                </a:cxn>
                <a:cxn ang="0">
                  <a:pos x="23" y="62"/>
                </a:cxn>
                <a:cxn ang="0">
                  <a:pos x="27" y="74"/>
                </a:cxn>
                <a:cxn ang="0">
                  <a:pos x="27" y="83"/>
                </a:cxn>
                <a:cxn ang="0">
                  <a:pos x="29" y="95"/>
                </a:cxn>
                <a:cxn ang="0">
                  <a:pos x="27" y="104"/>
                </a:cxn>
                <a:cxn ang="0">
                  <a:pos x="27" y="116"/>
                </a:cxn>
                <a:cxn ang="0">
                  <a:pos x="23" y="121"/>
                </a:cxn>
                <a:cxn ang="0">
                  <a:pos x="19" y="129"/>
                </a:cxn>
                <a:cxn ang="0">
                  <a:pos x="14" y="135"/>
                </a:cxn>
                <a:cxn ang="0">
                  <a:pos x="6" y="140"/>
                </a:cxn>
                <a:cxn ang="0">
                  <a:pos x="8" y="131"/>
                </a:cxn>
                <a:cxn ang="0">
                  <a:pos x="10" y="121"/>
                </a:cxn>
                <a:cxn ang="0">
                  <a:pos x="10" y="112"/>
                </a:cxn>
                <a:cxn ang="0">
                  <a:pos x="12" y="104"/>
                </a:cxn>
                <a:cxn ang="0">
                  <a:pos x="10" y="95"/>
                </a:cxn>
                <a:cxn ang="0">
                  <a:pos x="10" y="85"/>
                </a:cxn>
                <a:cxn ang="0">
                  <a:pos x="10" y="76"/>
                </a:cxn>
                <a:cxn ang="0">
                  <a:pos x="8" y="68"/>
                </a:cxn>
                <a:cxn ang="0">
                  <a:pos x="6" y="57"/>
                </a:cxn>
                <a:cxn ang="0">
                  <a:pos x="4" y="49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0" y="22"/>
                </a:cxn>
                <a:cxn ang="0">
                  <a:pos x="0" y="15"/>
                </a:cxn>
                <a:cxn ang="0">
                  <a:pos x="0" y="7"/>
                </a:cxn>
                <a:cxn ang="0">
                  <a:pos x="2" y="0"/>
                </a:cxn>
                <a:cxn ang="0">
                  <a:pos x="2" y="0"/>
                </a:cxn>
              </a:cxnLst>
              <a:rect l="txL" t="txT" r="txR" b="txB"/>
              <a:pathLst>
                <a:path w="29" h="140">
                  <a:moveTo>
                    <a:pt x="2" y="0"/>
                  </a:moveTo>
                  <a:lnTo>
                    <a:pt x="6" y="3"/>
                  </a:lnTo>
                  <a:lnTo>
                    <a:pt x="8" y="11"/>
                  </a:lnTo>
                  <a:lnTo>
                    <a:pt x="12" y="19"/>
                  </a:lnTo>
                  <a:lnTo>
                    <a:pt x="15" y="28"/>
                  </a:lnTo>
                  <a:lnTo>
                    <a:pt x="19" y="38"/>
                  </a:lnTo>
                  <a:lnTo>
                    <a:pt x="21" y="49"/>
                  </a:lnTo>
                  <a:lnTo>
                    <a:pt x="23" y="62"/>
                  </a:lnTo>
                  <a:lnTo>
                    <a:pt x="27" y="74"/>
                  </a:lnTo>
                  <a:lnTo>
                    <a:pt x="27" y="83"/>
                  </a:lnTo>
                  <a:lnTo>
                    <a:pt x="29" y="95"/>
                  </a:lnTo>
                  <a:lnTo>
                    <a:pt x="27" y="104"/>
                  </a:lnTo>
                  <a:lnTo>
                    <a:pt x="27" y="116"/>
                  </a:lnTo>
                  <a:lnTo>
                    <a:pt x="23" y="121"/>
                  </a:lnTo>
                  <a:lnTo>
                    <a:pt x="19" y="129"/>
                  </a:lnTo>
                  <a:lnTo>
                    <a:pt x="14" y="135"/>
                  </a:lnTo>
                  <a:lnTo>
                    <a:pt x="6" y="140"/>
                  </a:lnTo>
                  <a:lnTo>
                    <a:pt x="8" y="131"/>
                  </a:lnTo>
                  <a:lnTo>
                    <a:pt x="10" y="121"/>
                  </a:lnTo>
                  <a:lnTo>
                    <a:pt x="10" y="112"/>
                  </a:lnTo>
                  <a:lnTo>
                    <a:pt x="12" y="104"/>
                  </a:lnTo>
                  <a:lnTo>
                    <a:pt x="10" y="95"/>
                  </a:lnTo>
                  <a:lnTo>
                    <a:pt x="10" y="85"/>
                  </a:lnTo>
                  <a:lnTo>
                    <a:pt x="10" y="76"/>
                  </a:lnTo>
                  <a:lnTo>
                    <a:pt x="8" y="68"/>
                  </a:lnTo>
                  <a:lnTo>
                    <a:pt x="6" y="57"/>
                  </a:lnTo>
                  <a:lnTo>
                    <a:pt x="4" y="49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0" y="22"/>
                  </a:lnTo>
                  <a:lnTo>
                    <a:pt x="0" y="15"/>
                  </a:lnTo>
                  <a:lnTo>
                    <a:pt x="0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7000" name="Freeform 101510"/>
            <p:cNvSpPr/>
            <p:nvPr/>
          </p:nvSpPr>
          <p:spPr>
            <a:xfrm>
              <a:off x="3428" y="3649"/>
              <a:ext cx="14" cy="10"/>
            </a:xfrm>
            <a:custGeom>
              <a:avLst/>
              <a:gdLst>
                <a:gd name="txL" fmla="*/ 0 w 27"/>
                <a:gd name="txT" fmla="*/ 0 h 19"/>
                <a:gd name="txR" fmla="*/ 27 w 27"/>
                <a:gd name="txB" fmla="*/ 19 h 19"/>
              </a:gdLst>
              <a:ahLst/>
              <a:cxnLst>
                <a:cxn ang="0">
                  <a:pos x="4" y="0"/>
                </a:cxn>
                <a:cxn ang="0">
                  <a:pos x="8" y="0"/>
                </a:cxn>
                <a:cxn ang="0">
                  <a:pos x="13" y="6"/>
                </a:cxn>
                <a:cxn ang="0">
                  <a:pos x="17" y="8"/>
                </a:cxn>
                <a:cxn ang="0">
                  <a:pos x="27" y="10"/>
                </a:cxn>
                <a:cxn ang="0">
                  <a:pos x="21" y="15"/>
                </a:cxn>
                <a:cxn ang="0">
                  <a:pos x="17" y="19"/>
                </a:cxn>
                <a:cxn ang="0">
                  <a:pos x="13" y="19"/>
                </a:cxn>
                <a:cxn ang="0">
                  <a:pos x="8" y="19"/>
                </a:cxn>
                <a:cxn ang="0">
                  <a:pos x="0" y="10"/>
                </a:cxn>
                <a:cxn ang="0">
                  <a:pos x="4" y="0"/>
                </a:cxn>
                <a:cxn ang="0">
                  <a:pos x="4" y="0"/>
                </a:cxn>
              </a:cxnLst>
              <a:rect l="txL" t="txT" r="txR" b="txB"/>
              <a:pathLst>
                <a:path w="27" h="19">
                  <a:moveTo>
                    <a:pt x="4" y="0"/>
                  </a:moveTo>
                  <a:lnTo>
                    <a:pt x="8" y="0"/>
                  </a:lnTo>
                  <a:lnTo>
                    <a:pt x="13" y="6"/>
                  </a:lnTo>
                  <a:lnTo>
                    <a:pt x="17" y="8"/>
                  </a:lnTo>
                  <a:lnTo>
                    <a:pt x="27" y="10"/>
                  </a:lnTo>
                  <a:lnTo>
                    <a:pt x="21" y="15"/>
                  </a:lnTo>
                  <a:lnTo>
                    <a:pt x="17" y="19"/>
                  </a:lnTo>
                  <a:lnTo>
                    <a:pt x="13" y="19"/>
                  </a:lnTo>
                  <a:lnTo>
                    <a:pt x="8" y="19"/>
                  </a:lnTo>
                  <a:lnTo>
                    <a:pt x="0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7001" name="Freeform 101511"/>
            <p:cNvSpPr/>
            <p:nvPr/>
          </p:nvSpPr>
          <p:spPr>
            <a:xfrm>
              <a:off x="4564" y="3654"/>
              <a:ext cx="15" cy="41"/>
            </a:xfrm>
            <a:custGeom>
              <a:avLst/>
              <a:gdLst>
                <a:gd name="txL" fmla="*/ 0 w 31"/>
                <a:gd name="txT" fmla="*/ 0 h 81"/>
                <a:gd name="txR" fmla="*/ 31 w 31"/>
                <a:gd name="txB" fmla="*/ 81 h 81"/>
              </a:gdLst>
              <a:ahLst/>
              <a:cxnLst>
                <a:cxn ang="0">
                  <a:pos x="27" y="0"/>
                </a:cxn>
                <a:cxn ang="0">
                  <a:pos x="29" y="9"/>
                </a:cxn>
                <a:cxn ang="0">
                  <a:pos x="31" y="21"/>
                </a:cxn>
                <a:cxn ang="0">
                  <a:pos x="31" y="32"/>
                </a:cxn>
                <a:cxn ang="0">
                  <a:pos x="31" y="42"/>
                </a:cxn>
                <a:cxn ang="0">
                  <a:pos x="27" y="51"/>
                </a:cxn>
                <a:cxn ang="0">
                  <a:pos x="27" y="61"/>
                </a:cxn>
                <a:cxn ang="0">
                  <a:pos x="23" y="68"/>
                </a:cxn>
                <a:cxn ang="0">
                  <a:pos x="19" y="76"/>
                </a:cxn>
                <a:cxn ang="0">
                  <a:pos x="12" y="81"/>
                </a:cxn>
                <a:cxn ang="0">
                  <a:pos x="6" y="76"/>
                </a:cxn>
                <a:cxn ang="0">
                  <a:pos x="2" y="68"/>
                </a:cxn>
                <a:cxn ang="0">
                  <a:pos x="0" y="59"/>
                </a:cxn>
                <a:cxn ang="0">
                  <a:pos x="0" y="45"/>
                </a:cxn>
                <a:cxn ang="0">
                  <a:pos x="0" y="28"/>
                </a:cxn>
                <a:cxn ang="0">
                  <a:pos x="6" y="19"/>
                </a:cxn>
                <a:cxn ang="0">
                  <a:pos x="13" y="13"/>
                </a:cxn>
                <a:cxn ang="0">
                  <a:pos x="23" y="9"/>
                </a:cxn>
                <a:cxn ang="0">
                  <a:pos x="27" y="0"/>
                </a:cxn>
                <a:cxn ang="0">
                  <a:pos x="27" y="0"/>
                </a:cxn>
              </a:cxnLst>
              <a:rect l="txL" t="txT" r="txR" b="txB"/>
              <a:pathLst>
                <a:path w="31" h="81">
                  <a:moveTo>
                    <a:pt x="27" y="0"/>
                  </a:moveTo>
                  <a:lnTo>
                    <a:pt x="29" y="9"/>
                  </a:lnTo>
                  <a:lnTo>
                    <a:pt x="31" y="21"/>
                  </a:lnTo>
                  <a:lnTo>
                    <a:pt x="31" y="32"/>
                  </a:lnTo>
                  <a:lnTo>
                    <a:pt x="31" y="42"/>
                  </a:lnTo>
                  <a:lnTo>
                    <a:pt x="27" y="51"/>
                  </a:lnTo>
                  <a:lnTo>
                    <a:pt x="27" y="61"/>
                  </a:lnTo>
                  <a:lnTo>
                    <a:pt x="23" y="68"/>
                  </a:lnTo>
                  <a:lnTo>
                    <a:pt x="19" y="76"/>
                  </a:lnTo>
                  <a:lnTo>
                    <a:pt x="12" y="81"/>
                  </a:lnTo>
                  <a:lnTo>
                    <a:pt x="6" y="76"/>
                  </a:lnTo>
                  <a:lnTo>
                    <a:pt x="2" y="68"/>
                  </a:lnTo>
                  <a:lnTo>
                    <a:pt x="0" y="59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6" y="19"/>
                  </a:lnTo>
                  <a:lnTo>
                    <a:pt x="13" y="13"/>
                  </a:lnTo>
                  <a:lnTo>
                    <a:pt x="23" y="9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7002" name="Freeform 101512"/>
            <p:cNvSpPr/>
            <p:nvPr/>
          </p:nvSpPr>
          <p:spPr>
            <a:xfrm>
              <a:off x="3460" y="3661"/>
              <a:ext cx="71" cy="31"/>
            </a:xfrm>
            <a:custGeom>
              <a:avLst/>
              <a:gdLst>
                <a:gd name="txL" fmla="*/ 0 w 142"/>
                <a:gd name="txT" fmla="*/ 0 h 63"/>
                <a:gd name="txR" fmla="*/ 142 w 142"/>
                <a:gd name="txB" fmla="*/ 63 h 63"/>
              </a:gdLst>
              <a:ahLst/>
              <a:cxnLst>
                <a:cxn ang="0">
                  <a:pos x="7" y="0"/>
                </a:cxn>
                <a:cxn ang="0">
                  <a:pos x="17" y="2"/>
                </a:cxn>
                <a:cxn ang="0">
                  <a:pos x="24" y="6"/>
                </a:cxn>
                <a:cxn ang="0">
                  <a:pos x="34" y="10"/>
                </a:cxn>
                <a:cxn ang="0">
                  <a:pos x="43" y="11"/>
                </a:cxn>
                <a:cxn ang="0">
                  <a:pos x="51" y="13"/>
                </a:cxn>
                <a:cxn ang="0">
                  <a:pos x="62" y="17"/>
                </a:cxn>
                <a:cxn ang="0">
                  <a:pos x="70" y="19"/>
                </a:cxn>
                <a:cxn ang="0">
                  <a:pos x="80" y="23"/>
                </a:cxn>
                <a:cxn ang="0">
                  <a:pos x="89" y="25"/>
                </a:cxn>
                <a:cxn ang="0">
                  <a:pos x="99" y="27"/>
                </a:cxn>
                <a:cxn ang="0">
                  <a:pos x="106" y="32"/>
                </a:cxn>
                <a:cxn ang="0">
                  <a:pos x="116" y="36"/>
                </a:cxn>
                <a:cxn ang="0">
                  <a:pos x="121" y="40"/>
                </a:cxn>
                <a:cxn ang="0">
                  <a:pos x="129" y="48"/>
                </a:cxn>
                <a:cxn ang="0">
                  <a:pos x="135" y="53"/>
                </a:cxn>
                <a:cxn ang="0">
                  <a:pos x="142" y="63"/>
                </a:cxn>
                <a:cxn ang="0">
                  <a:pos x="133" y="59"/>
                </a:cxn>
                <a:cxn ang="0">
                  <a:pos x="123" y="57"/>
                </a:cxn>
                <a:cxn ang="0">
                  <a:pos x="112" y="53"/>
                </a:cxn>
                <a:cxn ang="0">
                  <a:pos x="102" y="53"/>
                </a:cxn>
                <a:cxn ang="0">
                  <a:pos x="87" y="49"/>
                </a:cxn>
                <a:cxn ang="0">
                  <a:pos x="74" y="46"/>
                </a:cxn>
                <a:cxn ang="0">
                  <a:pos x="59" y="44"/>
                </a:cxn>
                <a:cxn ang="0">
                  <a:pos x="47" y="40"/>
                </a:cxn>
                <a:cxn ang="0">
                  <a:pos x="34" y="36"/>
                </a:cxn>
                <a:cxn ang="0">
                  <a:pos x="21" y="32"/>
                </a:cxn>
                <a:cxn ang="0">
                  <a:pos x="13" y="27"/>
                </a:cxn>
                <a:cxn ang="0">
                  <a:pos x="5" y="23"/>
                </a:cxn>
                <a:cxn ang="0">
                  <a:pos x="0" y="17"/>
                </a:cxn>
                <a:cxn ang="0">
                  <a:pos x="0" y="11"/>
                </a:cxn>
                <a:cxn ang="0">
                  <a:pos x="2" y="6"/>
                </a:cxn>
                <a:cxn ang="0">
                  <a:pos x="7" y="0"/>
                </a:cxn>
                <a:cxn ang="0">
                  <a:pos x="7" y="0"/>
                </a:cxn>
              </a:cxnLst>
              <a:rect l="txL" t="txT" r="txR" b="txB"/>
              <a:pathLst>
                <a:path w="142" h="63">
                  <a:moveTo>
                    <a:pt x="7" y="0"/>
                  </a:moveTo>
                  <a:lnTo>
                    <a:pt x="17" y="2"/>
                  </a:lnTo>
                  <a:lnTo>
                    <a:pt x="24" y="6"/>
                  </a:lnTo>
                  <a:lnTo>
                    <a:pt x="34" y="10"/>
                  </a:lnTo>
                  <a:lnTo>
                    <a:pt x="43" y="11"/>
                  </a:lnTo>
                  <a:lnTo>
                    <a:pt x="51" y="13"/>
                  </a:lnTo>
                  <a:lnTo>
                    <a:pt x="62" y="17"/>
                  </a:lnTo>
                  <a:lnTo>
                    <a:pt x="70" y="19"/>
                  </a:lnTo>
                  <a:lnTo>
                    <a:pt x="80" y="23"/>
                  </a:lnTo>
                  <a:lnTo>
                    <a:pt x="89" y="25"/>
                  </a:lnTo>
                  <a:lnTo>
                    <a:pt x="99" y="27"/>
                  </a:lnTo>
                  <a:lnTo>
                    <a:pt x="106" y="32"/>
                  </a:lnTo>
                  <a:lnTo>
                    <a:pt x="116" y="36"/>
                  </a:lnTo>
                  <a:lnTo>
                    <a:pt x="121" y="40"/>
                  </a:lnTo>
                  <a:lnTo>
                    <a:pt x="129" y="48"/>
                  </a:lnTo>
                  <a:lnTo>
                    <a:pt x="135" y="53"/>
                  </a:lnTo>
                  <a:lnTo>
                    <a:pt x="142" y="63"/>
                  </a:lnTo>
                  <a:lnTo>
                    <a:pt x="133" y="59"/>
                  </a:lnTo>
                  <a:lnTo>
                    <a:pt x="123" y="57"/>
                  </a:lnTo>
                  <a:lnTo>
                    <a:pt x="112" y="53"/>
                  </a:lnTo>
                  <a:lnTo>
                    <a:pt x="102" y="53"/>
                  </a:lnTo>
                  <a:lnTo>
                    <a:pt x="87" y="49"/>
                  </a:lnTo>
                  <a:lnTo>
                    <a:pt x="74" y="46"/>
                  </a:lnTo>
                  <a:lnTo>
                    <a:pt x="59" y="44"/>
                  </a:lnTo>
                  <a:lnTo>
                    <a:pt x="47" y="40"/>
                  </a:lnTo>
                  <a:lnTo>
                    <a:pt x="34" y="36"/>
                  </a:lnTo>
                  <a:lnTo>
                    <a:pt x="21" y="32"/>
                  </a:lnTo>
                  <a:lnTo>
                    <a:pt x="13" y="27"/>
                  </a:lnTo>
                  <a:lnTo>
                    <a:pt x="5" y="2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2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7003" name="Freeform 101513"/>
            <p:cNvSpPr/>
            <p:nvPr/>
          </p:nvSpPr>
          <p:spPr>
            <a:xfrm>
              <a:off x="3533" y="3685"/>
              <a:ext cx="14" cy="11"/>
            </a:xfrm>
            <a:custGeom>
              <a:avLst/>
              <a:gdLst>
                <a:gd name="txL" fmla="*/ 0 w 29"/>
                <a:gd name="txT" fmla="*/ 0 h 21"/>
                <a:gd name="txR" fmla="*/ 29 w 29"/>
                <a:gd name="txB" fmla="*/ 21 h 21"/>
              </a:gdLst>
              <a:ahLst/>
              <a:cxnLst>
                <a:cxn ang="0">
                  <a:pos x="12" y="0"/>
                </a:cxn>
                <a:cxn ang="0">
                  <a:pos x="21" y="10"/>
                </a:cxn>
                <a:cxn ang="0">
                  <a:pos x="29" y="16"/>
                </a:cxn>
                <a:cxn ang="0">
                  <a:pos x="13" y="21"/>
                </a:cxn>
                <a:cxn ang="0">
                  <a:pos x="4" y="19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4" y="4"/>
                </a:cxn>
                <a:cxn ang="0">
                  <a:pos x="12" y="0"/>
                </a:cxn>
                <a:cxn ang="0">
                  <a:pos x="12" y="0"/>
                </a:cxn>
              </a:cxnLst>
              <a:rect l="txL" t="txT" r="txR" b="txB"/>
              <a:pathLst>
                <a:path w="29" h="21">
                  <a:moveTo>
                    <a:pt x="12" y="0"/>
                  </a:moveTo>
                  <a:lnTo>
                    <a:pt x="21" y="10"/>
                  </a:lnTo>
                  <a:lnTo>
                    <a:pt x="29" y="16"/>
                  </a:lnTo>
                  <a:lnTo>
                    <a:pt x="13" y="21"/>
                  </a:lnTo>
                  <a:lnTo>
                    <a:pt x="4" y="19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4" y="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36869" name="Text Box 101515"/>
          <p:cNvSpPr txBox="1"/>
          <p:nvPr/>
        </p:nvSpPr>
        <p:spPr>
          <a:xfrm>
            <a:off x="7350125" y="6019800"/>
            <a:ext cx="1233488" cy="274638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HM–3</a:t>
            </a:r>
          </a:p>
        </p:txBody>
      </p:sp>
      <p:sp>
        <p:nvSpPr>
          <p:cNvPr id="36870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6871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34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02401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Pendekatan SDM</a:t>
            </a:r>
          </a:p>
        </p:txBody>
      </p:sp>
      <p:sp>
        <p:nvSpPr>
          <p:cNvPr id="37891" name="Text Placeholder 10240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Robert Owen</a:t>
            </a:r>
          </a:p>
          <a:p>
            <a:pPr lvl="1" eaLnBrk="1" hangingPunct="1"/>
            <a:r>
              <a:rPr lang="en-ID" dirty="0"/>
              <a:t>Menyatakan bahwa penitikberatan pada SDM akan menguntukna manajemen dan menyejahterakan karyawan.</a:t>
            </a:r>
            <a:endParaRPr dirty="0"/>
          </a:p>
          <a:p>
            <a:pPr eaLnBrk="1" hangingPunct="1"/>
            <a:r>
              <a:rPr dirty="0"/>
              <a:t>Hugo Munsterberg</a:t>
            </a:r>
          </a:p>
          <a:p>
            <a:pPr lvl="1" eaLnBrk="1" hangingPunct="1"/>
            <a:r>
              <a:rPr lang="en-ID" dirty="0"/>
              <a:t>Menciptakan bidang psikologi </a:t>
            </a:r>
            <a:r>
              <a:rPr dirty="0"/>
              <a:t>industrial — </a:t>
            </a:r>
            <a:r>
              <a:rPr lang="en-ID" dirty="0"/>
              <a:t>ilmu yang mempelajari setiap individu dalam bekerja untuk meningkatkan produktifitas.</a:t>
            </a:r>
            <a:endParaRPr dirty="0"/>
          </a:p>
        </p:txBody>
      </p:sp>
      <p:sp>
        <p:nvSpPr>
          <p:cNvPr id="37892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7893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35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03425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Pendekatan SDM</a:t>
            </a:r>
          </a:p>
        </p:txBody>
      </p:sp>
      <p:sp>
        <p:nvSpPr>
          <p:cNvPr id="38915" name="Text Placeholder 10342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Mary Parker Follett </a:t>
            </a:r>
          </a:p>
          <a:p>
            <a:pPr lvl="1" eaLnBrk="1" hangingPunct="1"/>
            <a:r>
              <a:rPr lang="en-ID" dirty="0"/>
              <a:t>Mengakui bahwa Org. dapat dilihat dari sisi perilaku individu dan tim dalam Org. tersebut</a:t>
            </a:r>
            <a:r>
              <a:rPr dirty="0"/>
              <a:t>.</a:t>
            </a:r>
          </a:p>
          <a:p>
            <a:pPr eaLnBrk="1" hangingPunct="1"/>
            <a:r>
              <a:rPr dirty="0"/>
              <a:t>Chester Barnard</a:t>
            </a:r>
          </a:p>
          <a:p>
            <a:pPr lvl="1" eaLnBrk="1" hangingPunct="1"/>
            <a:r>
              <a:rPr lang="en-ID" dirty="0"/>
              <a:t>melihat Org. sebaai suatu sistem sosial yang memerlukan kerjasama antar manusia</a:t>
            </a:r>
            <a:r>
              <a:rPr dirty="0"/>
              <a:t>. </a:t>
            </a:r>
          </a:p>
          <a:p>
            <a:pPr lvl="1" eaLnBrk="1" hangingPunct="1"/>
            <a:r>
              <a:rPr dirty="0"/>
              <a:t> </a:t>
            </a:r>
            <a:r>
              <a:rPr lang="en-ID" dirty="0"/>
              <a:t>Pandanga tersebut tertuang dalam bukunya :</a:t>
            </a:r>
            <a:r>
              <a:rPr dirty="0"/>
              <a:t> </a:t>
            </a:r>
            <a:r>
              <a:rPr i="1" dirty="0"/>
              <a:t>The Functions of the Executive</a:t>
            </a:r>
            <a:r>
              <a:rPr dirty="0"/>
              <a:t> (1938).</a:t>
            </a:r>
          </a:p>
        </p:txBody>
      </p:sp>
      <p:sp>
        <p:nvSpPr>
          <p:cNvPr id="38916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8917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36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04449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dirty="0"/>
              <a:t>Hawthorne Studies</a:t>
            </a:r>
          </a:p>
        </p:txBody>
      </p:sp>
      <p:sp>
        <p:nvSpPr>
          <p:cNvPr id="39939" name="Text Placeholder 104450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rangkaian studi yang dilakukan selama</a:t>
            </a:r>
            <a:r>
              <a:rPr dirty="0"/>
              <a:t>1920s and 1930s </a:t>
            </a:r>
            <a:r>
              <a:rPr lang="en-ID" dirty="0"/>
              <a:t>yang memberikan pandangan baru terhadap Norma dan tingkah laku suatu kelompok</a:t>
            </a:r>
            <a:endParaRPr dirty="0"/>
          </a:p>
          <a:p>
            <a:pPr lvl="1" eaLnBrk="1" hangingPunct="1"/>
            <a:r>
              <a:rPr dirty="0"/>
              <a:t>Hawthorne effect</a:t>
            </a:r>
          </a:p>
          <a:p>
            <a:pPr lvl="2" eaLnBrk="1" hangingPunct="1"/>
            <a:r>
              <a:rPr lang="en-ID" dirty="0"/>
              <a:t>Norma atau standar sosial suatu grup/tim menjadi kunci yang menentukan cara kerja individu</a:t>
            </a:r>
            <a:r>
              <a:rPr dirty="0"/>
              <a:t>.</a:t>
            </a:r>
          </a:p>
          <a:p>
            <a:pPr eaLnBrk="1" hangingPunct="1"/>
            <a:r>
              <a:rPr lang="en-ID" dirty="0"/>
              <a:t>Mengubah pemahaman umum yang menyatakan bahwa manusia sama dengan mesin</a:t>
            </a:r>
            <a:r>
              <a:rPr dirty="0"/>
              <a:t>.</a:t>
            </a:r>
          </a:p>
        </p:txBody>
      </p:sp>
      <p:sp>
        <p:nvSpPr>
          <p:cNvPr id="39940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9941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37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05473"/>
          <p:cNvSpPr>
            <a:spLocks noGrp="1"/>
          </p:cNvSpPr>
          <p:nvPr>
            <p:ph type="title"/>
          </p:nvPr>
        </p:nvSpPr>
        <p:spPr>
          <a:xfrm>
            <a:off x="533400" y="155893"/>
            <a:ext cx="8077200" cy="107632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dirty="0"/>
              <a:t> </a:t>
            </a:r>
            <a:r>
              <a:rPr lang="en-ID" dirty="0"/>
              <a:t>Pergerakan Hubungan antar manusia (</a:t>
            </a:r>
            <a:r>
              <a:rPr dirty="0"/>
              <a:t>Human Relations</a:t>
            </a:r>
            <a:r>
              <a:rPr lang="en-ID" dirty="0"/>
              <a:t>)</a:t>
            </a:r>
            <a:endParaRPr dirty="0"/>
          </a:p>
        </p:txBody>
      </p:sp>
      <p:sp>
        <p:nvSpPr>
          <p:cNvPr id="40963" name="Text Placeholder 105474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Didasari oleh betapa pentngnya kepuasan karyawan - Seorang karyawan yang puas akan menjadi karyawan yang produktif</a:t>
            </a:r>
            <a:r>
              <a:rPr dirty="0"/>
              <a:t>.</a:t>
            </a:r>
          </a:p>
          <a:p>
            <a:pPr eaLnBrk="1" hangingPunct="1"/>
            <a:r>
              <a:rPr lang="en-ID" dirty="0"/>
              <a:t>pencetus Dukungan  dengan menciptakan manajemen yang lebih humanis</a:t>
            </a:r>
            <a:r>
              <a:rPr dirty="0"/>
              <a:t>.</a:t>
            </a:r>
          </a:p>
          <a:p>
            <a:pPr lvl="1" eaLnBrk="1" hangingPunct="1"/>
            <a:r>
              <a:rPr dirty="0"/>
              <a:t>Dale Carnegie</a:t>
            </a:r>
          </a:p>
          <a:p>
            <a:pPr lvl="1" eaLnBrk="1" hangingPunct="1"/>
            <a:r>
              <a:rPr dirty="0"/>
              <a:t>Abraham Maslow</a:t>
            </a:r>
          </a:p>
          <a:p>
            <a:pPr lvl="1" eaLnBrk="1" hangingPunct="1"/>
            <a:r>
              <a:rPr dirty="0"/>
              <a:t>Douglas McGregor</a:t>
            </a:r>
          </a:p>
        </p:txBody>
      </p:sp>
      <p:sp>
        <p:nvSpPr>
          <p:cNvPr id="40964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0965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38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06497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dirty="0"/>
              <a:t>The Quantitative Approach</a:t>
            </a:r>
          </a:p>
        </p:txBody>
      </p:sp>
      <p:sp>
        <p:nvSpPr>
          <p:cNvPr id="41987" name="Text Placeholder 106498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Operations research (management science)</a:t>
            </a:r>
          </a:p>
          <a:p>
            <a:pPr lvl="1" eaLnBrk="1" hangingPunct="1"/>
            <a:r>
              <a:rPr dirty="0"/>
              <a:t>Evolved out of the development of mathematical and statistical solutions to military problems during World War II.</a:t>
            </a:r>
          </a:p>
          <a:p>
            <a:pPr lvl="1" eaLnBrk="1" hangingPunct="1"/>
            <a:r>
              <a:rPr dirty="0"/>
              <a:t>Involves the use of statistics, optimization models, information models, and computer simulations to improve management decision making for planning and control.</a:t>
            </a:r>
          </a:p>
          <a:p>
            <a:pPr lvl="1" eaLnBrk="1" hangingPunct="1"/>
            <a:endParaRPr dirty="0"/>
          </a:p>
        </p:txBody>
      </p:sp>
      <p:sp>
        <p:nvSpPr>
          <p:cNvPr id="41988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1989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39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52225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dirty="0"/>
              <a:t>Organi</a:t>
            </a:r>
            <a:r>
              <a:rPr lang="en-ID" dirty="0"/>
              <a:t>sasi</a:t>
            </a:r>
          </a:p>
        </p:txBody>
      </p:sp>
      <p:sp>
        <p:nvSpPr>
          <p:cNvPr id="6147" name="Text Placeholder 5222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Organi</a:t>
            </a:r>
            <a:r>
              <a:rPr lang="en-ID" dirty="0"/>
              <a:t>sasi</a:t>
            </a:r>
          </a:p>
          <a:p>
            <a:pPr lvl="1" eaLnBrk="1" hangingPunct="1"/>
            <a:r>
              <a:rPr lang="en-ID" dirty="0"/>
              <a:t>Suatu kumpulan sistematis orang yang bekerja untuk mencapai suatu tujuan</a:t>
            </a:r>
            <a:r>
              <a:rPr dirty="0"/>
              <a:t>; </a:t>
            </a:r>
            <a:r>
              <a:rPr lang="en-ID" dirty="0"/>
              <a:t>Berlaku untuk semua jenis organisasi</a:t>
            </a:r>
            <a:r>
              <a:rPr dirty="0"/>
              <a:t>—</a:t>
            </a:r>
            <a:r>
              <a:rPr lang="en-ID" dirty="0"/>
              <a:t>baik organisasi </a:t>
            </a:r>
            <a:r>
              <a:rPr dirty="0"/>
              <a:t>profit </a:t>
            </a:r>
            <a:r>
              <a:rPr lang="en-ID" dirty="0"/>
              <a:t>maupun</a:t>
            </a:r>
            <a:r>
              <a:rPr dirty="0"/>
              <a:t> not-for-profit.</a:t>
            </a:r>
          </a:p>
          <a:p>
            <a:pPr lvl="1" eaLnBrk="1" hangingPunct="1"/>
            <a:r>
              <a:rPr lang="en-ID" dirty="0"/>
              <a:t>Suatu tempat dimana para menajer bekerja</a:t>
            </a:r>
            <a:r>
              <a:rPr dirty="0"/>
              <a:t> </a:t>
            </a:r>
            <a:r>
              <a:rPr lang="en-ID" dirty="0"/>
              <a:t>(mengatur</a:t>
            </a:r>
            <a:r>
              <a:rPr dirty="0"/>
              <a:t>)</a:t>
            </a:r>
          </a:p>
          <a:p>
            <a:pPr eaLnBrk="1" hangingPunct="1"/>
            <a:r>
              <a:rPr lang="en-ID" dirty="0"/>
              <a:t>Karakteristik Umum</a:t>
            </a:r>
          </a:p>
          <a:p>
            <a:pPr lvl="1" eaLnBrk="1" hangingPunct="1"/>
            <a:r>
              <a:rPr lang="en-ID" dirty="0"/>
              <a:t>Tujuan</a:t>
            </a:r>
          </a:p>
          <a:p>
            <a:pPr lvl="1" eaLnBrk="1" hangingPunct="1"/>
            <a:r>
              <a:rPr dirty="0"/>
              <a:t>Stru</a:t>
            </a:r>
            <a:r>
              <a:rPr lang="en-ID" dirty="0"/>
              <a:t>ktur</a:t>
            </a:r>
          </a:p>
          <a:p>
            <a:pPr lvl="1" eaLnBrk="1" hangingPunct="1"/>
            <a:r>
              <a:rPr lang="en-ID" dirty="0"/>
              <a:t>Karyawan/Manusia</a:t>
            </a:r>
          </a:p>
        </p:txBody>
      </p:sp>
      <p:sp>
        <p:nvSpPr>
          <p:cNvPr id="6148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149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4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07521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107632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Peristiwa </a:t>
            </a:r>
            <a:r>
              <a:rPr dirty="0"/>
              <a:t>So</a:t>
            </a:r>
            <a:r>
              <a:rPr lang="en-ID" dirty="0"/>
              <a:t>s</a:t>
            </a:r>
            <a:r>
              <a:rPr dirty="0"/>
              <a:t>ial Events </a:t>
            </a:r>
            <a:r>
              <a:rPr lang="en-ID" dirty="0"/>
              <a:t>yang membentuk pendekatan Manajemen</a:t>
            </a:r>
            <a:endParaRPr dirty="0"/>
          </a:p>
        </p:txBody>
      </p:sp>
      <p:sp>
        <p:nvSpPr>
          <p:cNvPr id="43011" name="Text Placeholder 107522"/>
          <p:cNvSpPr>
            <a:spLocks noGrp="1"/>
          </p:cNvSpPr>
          <p:nvPr>
            <p:ph idx="1"/>
          </p:nvPr>
        </p:nvSpPr>
        <p:spPr>
          <a:xfrm>
            <a:off x="533400" y="1752600"/>
            <a:ext cx="8102600" cy="42672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Pendekatan klasik</a:t>
            </a:r>
            <a:endParaRPr dirty="0"/>
          </a:p>
          <a:p>
            <a:pPr lvl="1" eaLnBrk="1" hangingPunct="1"/>
            <a:r>
              <a:rPr lang="en-ID" dirty="0"/>
              <a:t>Keinginan terhadap peningkatan efisiensi dari operasi intensif </a:t>
            </a:r>
            <a:endParaRPr dirty="0"/>
          </a:p>
          <a:p>
            <a:pPr eaLnBrk="1" hangingPunct="1"/>
            <a:r>
              <a:rPr lang="en-ID" dirty="0"/>
              <a:t>Pendekatan SDM</a:t>
            </a:r>
            <a:endParaRPr dirty="0"/>
          </a:p>
          <a:p>
            <a:pPr lvl="1" eaLnBrk="1" hangingPunct="1"/>
            <a:r>
              <a:rPr lang="en-ID" dirty="0"/>
              <a:t>sebagai reaksi atas  pandangan mekanistik yang berlebihan terhadap karyawan.</a:t>
            </a:r>
            <a:endParaRPr dirty="0"/>
          </a:p>
          <a:p>
            <a:pPr lvl="1" eaLnBrk="1" hangingPunct="1"/>
            <a:r>
              <a:rPr lang="en-ID" dirty="0"/>
              <a:t>Depresi skalan besar</a:t>
            </a:r>
            <a:r>
              <a:rPr dirty="0"/>
              <a:t>.</a:t>
            </a:r>
          </a:p>
          <a:p>
            <a:pPr eaLnBrk="1" hangingPunct="1"/>
            <a:r>
              <a:rPr lang="en-ID" dirty="0"/>
              <a:t>Pendekatan kuantitif</a:t>
            </a:r>
          </a:p>
          <a:p>
            <a:pPr lvl="1" eaLnBrk="1" hangingPunct="1"/>
            <a:r>
              <a:rPr lang="en-ID" dirty="0"/>
              <a:t>Perang Dunia</a:t>
            </a:r>
            <a:r>
              <a:rPr dirty="0"/>
              <a:t> II</a:t>
            </a:r>
          </a:p>
        </p:txBody>
      </p:sp>
      <p:sp>
        <p:nvSpPr>
          <p:cNvPr id="43012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3013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40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08547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Pendekatan Proses</a:t>
            </a:r>
          </a:p>
        </p:txBody>
      </p:sp>
      <p:sp>
        <p:nvSpPr>
          <p:cNvPr id="44035" name="Text Placeholder 108548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Management theory jungle (Harold Koontz) </a:t>
            </a:r>
          </a:p>
          <a:p>
            <a:pPr lvl="1" eaLnBrk="1" hangingPunct="1"/>
            <a:r>
              <a:rPr lang="en-ID" dirty="0"/>
              <a:t>Studi manajemen melalui pendekatan yang beragam - pendekatan fungsi, penekanan kuantitatif, dan SDM - masing masing menghasilkan sesuatu hal bagi teori manajemen, tetapi kebanyakan hanya menghasilkan alat manajerial</a:t>
            </a:r>
            <a:endParaRPr dirty="0"/>
          </a:p>
          <a:p>
            <a:pPr eaLnBrk="1" hangingPunct="1"/>
            <a:r>
              <a:rPr lang="en-ID" dirty="0"/>
              <a:t>aktifitas </a:t>
            </a:r>
            <a:r>
              <a:rPr dirty="0"/>
              <a:t>Planning</a:t>
            </a:r>
            <a:r>
              <a:rPr lang="en-ID" dirty="0"/>
              <a:t>/merencanakan</a:t>
            </a:r>
            <a:r>
              <a:rPr dirty="0"/>
              <a:t>, leading</a:t>
            </a:r>
            <a:r>
              <a:rPr lang="en-ID" dirty="0"/>
              <a:t>/memimpin</a:t>
            </a:r>
            <a:r>
              <a:rPr dirty="0"/>
              <a:t>, </a:t>
            </a:r>
            <a:r>
              <a:rPr lang="en-ID" dirty="0"/>
              <a:t>dan</a:t>
            </a:r>
            <a:r>
              <a:rPr dirty="0"/>
              <a:t> controlling</a:t>
            </a:r>
            <a:r>
              <a:rPr lang="en-ID" dirty="0"/>
              <a:t>/mengatur adalah merpakan fungsi manajemen yang sirkular dan kontinyu</a:t>
            </a:r>
            <a:r>
              <a:rPr dirty="0"/>
              <a:t>.</a:t>
            </a:r>
          </a:p>
          <a:p>
            <a:pPr lvl="1" eaLnBrk="1" hangingPunct="1"/>
            <a:endParaRPr dirty="0"/>
          </a:p>
        </p:txBody>
      </p:sp>
      <p:sp>
        <p:nvSpPr>
          <p:cNvPr id="44036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4037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41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10593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Pendekatan Sistem</a:t>
            </a:r>
          </a:p>
        </p:txBody>
      </p:sp>
      <p:sp>
        <p:nvSpPr>
          <p:cNvPr id="45059" name="Text Placeholder 110594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Menegaskan bahwa suatu sistem terdiri dari  bagian-bagian yang saling terkait dan saling tergantung yang diatur dalam suatu cara yang menghasilkan kesatuan yang utuh</a:t>
            </a:r>
            <a:endParaRPr dirty="0"/>
          </a:p>
          <a:p>
            <a:pPr lvl="1" eaLnBrk="1" hangingPunct="1"/>
            <a:r>
              <a:rPr lang="en-ID" b="1" dirty="0"/>
              <a:t>Sistem Tertutup</a:t>
            </a:r>
            <a:r>
              <a:rPr b="1" dirty="0"/>
              <a:t> :</a:t>
            </a:r>
            <a:r>
              <a:rPr dirty="0"/>
              <a:t> </a:t>
            </a:r>
            <a:r>
              <a:rPr lang="en-ID" dirty="0"/>
              <a:t>suatu sistem yang tidak dipengaruhi dan tidak berinterkasi dengan lingkungans sekitarnya</a:t>
            </a:r>
            <a:endParaRPr dirty="0"/>
          </a:p>
          <a:p>
            <a:pPr lvl="1" eaLnBrk="1" hangingPunct="1"/>
            <a:r>
              <a:rPr lang="en-ID" b="1" dirty="0"/>
              <a:t>Sistem Terbuka</a:t>
            </a:r>
            <a:r>
              <a:rPr b="1" dirty="0"/>
              <a:t>:</a:t>
            </a:r>
            <a:r>
              <a:rPr dirty="0"/>
              <a:t> </a:t>
            </a:r>
            <a:r>
              <a:rPr lang="en-ID" dirty="0"/>
              <a:t>suatu sistem yang secara dinamis </a:t>
            </a:r>
            <a:r>
              <a:rPr lang="en-ID" dirty="0">
                <a:sym typeface="+mn-ea"/>
              </a:rPr>
              <a:t>berinterkasi dengan lingkungans sekitarnya</a:t>
            </a:r>
            <a:endParaRPr dirty="0"/>
          </a:p>
          <a:p>
            <a:pPr lvl="1" eaLnBrk="1" hangingPunct="1"/>
            <a:r>
              <a:rPr lang="en-ID" b="1" dirty="0"/>
              <a:t>Pemegang saham/stake holders</a:t>
            </a:r>
            <a:r>
              <a:rPr b="1" dirty="0"/>
              <a:t>:</a:t>
            </a:r>
            <a:r>
              <a:rPr dirty="0"/>
              <a:t> </a:t>
            </a:r>
            <a:r>
              <a:rPr lang="en-ID" dirty="0"/>
              <a:t>suatu grup yang dipengaruhi oleh keputusan dan Kebijakan Org.</a:t>
            </a:r>
            <a:endParaRPr dirty="0"/>
          </a:p>
        </p:txBody>
      </p:sp>
      <p:sp>
        <p:nvSpPr>
          <p:cNvPr id="45060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5061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42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1095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904875"/>
            <a:ext cx="5286375" cy="5191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6083" name="Title 109569"/>
          <p:cNvSpPr>
            <a:spLocks noGrp="1"/>
          </p:cNvSpPr>
          <p:nvPr>
            <p:ph type="title"/>
          </p:nvPr>
        </p:nvSpPr>
        <p:spPr>
          <a:xfrm>
            <a:off x="533400" y="579438"/>
            <a:ext cx="4038600" cy="95313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sz="2800" dirty="0"/>
              <a:t>LINGKUNGAN ORGANISASI</a:t>
            </a:r>
            <a:endParaRPr sz="2800" dirty="0"/>
          </a:p>
        </p:txBody>
      </p:sp>
      <p:sp>
        <p:nvSpPr>
          <p:cNvPr id="46084" name="Text Box 109571"/>
          <p:cNvSpPr txBox="1"/>
          <p:nvPr/>
        </p:nvSpPr>
        <p:spPr>
          <a:xfrm>
            <a:off x="7350125" y="6019800"/>
            <a:ext cx="1233488" cy="274638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HM–4</a:t>
            </a:r>
          </a:p>
        </p:txBody>
      </p:sp>
      <p:sp>
        <p:nvSpPr>
          <p:cNvPr id="46085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6086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43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11617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dirty="0"/>
              <a:t> </a:t>
            </a:r>
            <a:r>
              <a:rPr lang="en-ID" dirty="0"/>
              <a:t>Pendekatan Kontingensi</a:t>
            </a:r>
          </a:p>
        </p:txBody>
      </p:sp>
      <p:sp>
        <p:nvSpPr>
          <p:cNvPr id="47107" name="Text Placeholder 111618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en-ID" dirty="0"/>
              <a:t>Pendekatan situasional yang mengintegrasikan beberapa teori manajemen</a:t>
            </a:r>
            <a:endParaRPr dirty="0"/>
          </a:p>
          <a:p>
            <a:pPr eaLnBrk="1" hangingPunct="1"/>
            <a:r>
              <a:rPr lang="en-ID" dirty="0"/>
              <a:t>4 Variabel Kontingensi populer</a:t>
            </a:r>
            <a:endParaRPr dirty="0"/>
          </a:p>
          <a:p>
            <a:pPr lvl="1" eaLnBrk="1" hangingPunct="1"/>
            <a:r>
              <a:rPr dirty="0"/>
              <a:t>Organization size</a:t>
            </a:r>
          </a:p>
          <a:p>
            <a:pPr lvl="1" eaLnBrk="1" hangingPunct="1"/>
            <a:r>
              <a:rPr dirty="0"/>
              <a:t>Routineness of task technology</a:t>
            </a:r>
          </a:p>
          <a:p>
            <a:pPr lvl="1" eaLnBrk="1" hangingPunct="1"/>
            <a:r>
              <a:rPr dirty="0"/>
              <a:t>Environmental uncertainty</a:t>
            </a:r>
          </a:p>
          <a:p>
            <a:pPr lvl="1" eaLnBrk="1" hangingPunct="1"/>
            <a:r>
              <a:rPr dirty="0"/>
              <a:t>Individual differences</a:t>
            </a:r>
          </a:p>
        </p:txBody>
      </p:sp>
      <p:sp>
        <p:nvSpPr>
          <p:cNvPr id="47108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7109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44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65539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21970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sz="2800" dirty="0"/>
              <a:t>Karakteristik Umum dalam Organisasi</a:t>
            </a:r>
          </a:p>
        </p:txBody>
      </p:sp>
      <p:sp>
        <p:nvSpPr>
          <p:cNvPr id="7171" name="Text Box 65538"/>
          <p:cNvSpPr txBox="1"/>
          <p:nvPr/>
        </p:nvSpPr>
        <p:spPr>
          <a:xfrm>
            <a:off x="7570788" y="6049963"/>
            <a:ext cx="1039812" cy="274637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1.1</a:t>
            </a:r>
          </a:p>
        </p:txBody>
      </p:sp>
      <p:pic>
        <p:nvPicPr>
          <p:cNvPr id="7172" name="Picture 655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263775"/>
            <a:ext cx="8077200" cy="2330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7174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5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79873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Tipe Karyawan</a:t>
            </a:r>
          </a:p>
        </p:txBody>
      </p:sp>
      <p:sp>
        <p:nvSpPr>
          <p:cNvPr id="8195" name="Text Placeholder 79874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Operatives</a:t>
            </a:r>
          </a:p>
          <a:p>
            <a:pPr lvl="1" eaLnBrk="1" hangingPunct="1"/>
            <a:r>
              <a:rPr lang="en-ID" dirty="0"/>
              <a:t>Orang/karyawan yang bekerja sesuai tugasnya dan tidak bertanggung jawab terhadap pekerjaan orang lain</a:t>
            </a:r>
            <a:endParaRPr dirty="0"/>
          </a:p>
          <a:p>
            <a:pPr eaLnBrk="1" hangingPunct="1"/>
            <a:r>
              <a:rPr dirty="0"/>
              <a:t>Mana</a:t>
            </a:r>
            <a:r>
              <a:rPr lang="en-ID" dirty="0"/>
              <a:t>jer</a:t>
            </a:r>
            <a:endParaRPr dirty="0"/>
          </a:p>
          <a:p>
            <a:pPr lvl="1" eaLnBrk="1" hangingPunct="1"/>
            <a:r>
              <a:rPr lang="en-ID" dirty="0"/>
              <a:t>Orang yang bertugas mengarahkan pekerjaan karywan lain dalam suatu organisasi</a:t>
            </a:r>
            <a:endParaRPr dirty="0"/>
          </a:p>
        </p:txBody>
      </p:sp>
      <p:pic>
        <p:nvPicPr>
          <p:cNvPr id="8196" name="Picture 798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980" y="4720590"/>
            <a:ext cx="3590925" cy="2076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8198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6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6563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21970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sz="2800" dirty="0"/>
              <a:t>Tingkatan </a:t>
            </a:r>
            <a:r>
              <a:rPr sz="2800" dirty="0"/>
              <a:t>Organi</a:t>
            </a:r>
            <a:r>
              <a:rPr lang="en-ID" sz="2800" dirty="0"/>
              <a:t>sasi</a:t>
            </a:r>
            <a:r>
              <a:rPr sz="2800" dirty="0"/>
              <a:t> </a:t>
            </a:r>
          </a:p>
        </p:txBody>
      </p:sp>
      <p:sp>
        <p:nvSpPr>
          <p:cNvPr id="9219" name="Text Box 66562"/>
          <p:cNvSpPr txBox="1"/>
          <p:nvPr/>
        </p:nvSpPr>
        <p:spPr>
          <a:xfrm>
            <a:off x="7570788" y="6049963"/>
            <a:ext cx="1039812" cy="274637"/>
          </a:xfrm>
          <a:prstGeom prst="rect">
            <a:avLst/>
          </a:prstGeom>
          <a:solidFill>
            <a:srgbClr val="0099CC"/>
          </a:solidFill>
          <a:ln w="9525">
            <a:noFill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sz="1200" b="1" dirty="0">
                <a:solidFill>
                  <a:schemeClr val="bg1"/>
                </a:solidFill>
                <a:latin typeface="Arial" panose="020B0604020202020204" pitchFamily="34" charset="0"/>
              </a:rPr>
              <a:t>EXHIBIT 1.2</a:t>
            </a:r>
          </a:p>
        </p:txBody>
      </p:sp>
      <p:pic>
        <p:nvPicPr>
          <p:cNvPr id="9220" name="Picture 665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295400"/>
            <a:ext cx="6038850" cy="4895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9222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7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80897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Tingkat Manajer</a:t>
            </a:r>
          </a:p>
        </p:txBody>
      </p:sp>
      <p:sp>
        <p:nvSpPr>
          <p:cNvPr id="10243" name="Text Placeholder 80898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First-line managers</a:t>
            </a:r>
            <a:r>
              <a:rPr lang="en-ID" dirty="0"/>
              <a:t>/Manajer Dasar</a:t>
            </a:r>
          </a:p>
          <a:p>
            <a:pPr lvl="1" eaLnBrk="1" hangingPunct="1"/>
            <a:r>
              <a:rPr dirty="0"/>
              <a:t>Supervisors</a:t>
            </a:r>
            <a:r>
              <a:rPr lang="en-ID" dirty="0"/>
              <a:t>/pengawas yang bertanggungjawab mengarhkan pekerjaan sehari-hari karyawan operatif</a:t>
            </a:r>
            <a:endParaRPr dirty="0"/>
          </a:p>
          <a:p>
            <a:pPr eaLnBrk="1" hangingPunct="1"/>
            <a:r>
              <a:rPr dirty="0"/>
              <a:t>Middle managers</a:t>
            </a:r>
            <a:r>
              <a:rPr lang="en-ID" dirty="0"/>
              <a:t>/Manajer Menengah</a:t>
            </a:r>
          </a:p>
          <a:p>
            <a:pPr lvl="1" eaLnBrk="1" hangingPunct="1"/>
            <a:r>
              <a:rPr lang="en-ID" dirty="0"/>
              <a:t>Manajer yang berada diantara tingkat manajer dasar dan manajer atas</a:t>
            </a:r>
            <a:endParaRPr dirty="0"/>
          </a:p>
          <a:p>
            <a:pPr eaLnBrk="1" hangingPunct="1"/>
            <a:r>
              <a:rPr dirty="0"/>
              <a:t>Top managers</a:t>
            </a:r>
            <a:r>
              <a:rPr lang="en-ID" dirty="0"/>
              <a:t>/Manajer Atas</a:t>
            </a:r>
          </a:p>
          <a:p>
            <a:pPr lvl="1" eaLnBrk="1" hangingPunct="1"/>
            <a:r>
              <a:rPr lang="en-ID" dirty="0"/>
              <a:t>Manajer yang bertanggung jawab dalam mengambil keputusan dan mengeluarkan kebijakan yang akan mempengaruhi keseluruhan organisasi</a:t>
            </a:r>
            <a:endParaRPr dirty="0"/>
          </a:p>
        </p:txBody>
      </p:sp>
      <p:sp>
        <p:nvSpPr>
          <p:cNvPr id="10244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45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8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81921"/>
          <p:cNvSpPr>
            <a:spLocks noGrp="1"/>
          </p:cNvSpPr>
          <p:nvPr>
            <p:ph type="title"/>
          </p:nvPr>
        </p:nvSpPr>
        <p:spPr>
          <a:xfrm>
            <a:off x="533400" y="579438"/>
            <a:ext cx="8077200" cy="583565"/>
          </a:xfrm>
        </p:spPr>
        <p:txBody>
          <a:bodyPr vert="horz" wrap="square" lIns="91440" tIns="45720" rIns="91440" bIns="45720" anchor="t">
            <a:spAutoFit/>
          </a:bodyPr>
          <a:lstStyle/>
          <a:p>
            <a:pPr eaLnBrk="1" hangingPunct="1"/>
            <a:r>
              <a:rPr lang="en-ID" dirty="0"/>
              <a:t>Pengertian Manajemen</a:t>
            </a:r>
          </a:p>
        </p:txBody>
      </p:sp>
      <p:sp>
        <p:nvSpPr>
          <p:cNvPr id="11267" name="Text Placeholder 8192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dirty="0"/>
              <a:t>Mana</a:t>
            </a:r>
            <a:r>
              <a:rPr lang="en-ID" dirty="0"/>
              <a:t>j</a:t>
            </a:r>
            <a:r>
              <a:rPr dirty="0"/>
              <a:t>emen</a:t>
            </a:r>
          </a:p>
          <a:p>
            <a:pPr lvl="1" eaLnBrk="1" hangingPunct="1"/>
            <a:r>
              <a:rPr lang="en-ID" dirty="0"/>
              <a:t>Suatu proses agar pekerjaan selsesai secara efektif dan efisien</a:t>
            </a:r>
          </a:p>
          <a:p>
            <a:pPr lvl="1" eaLnBrk="1" hangingPunct="1"/>
            <a:r>
              <a:rPr b="1" dirty="0"/>
              <a:t>Ef</a:t>
            </a:r>
            <a:r>
              <a:rPr lang="en-ID" b="1" dirty="0"/>
              <a:t>isiensi</a:t>
            </a:r>
          </a:p>
          <a:p>
            <a:pPr lvl="2" eaLnBrk="1" hangingPunct="1"/>
            <a:r>
              <a:rPr lang="en-ID" dirty="0"/>
              <a:t>Berarti melakukan pekerjaan dengan tepat; dan melalui biaya atau usaha paling minimum</a:t>
            </a:r>
            <a:endParaRPr dirty="0"/>
          </a:p>
          <a:p>
            <a:pPr lvl="1" eaLnBrk="1" hangingPunct="1"/>
            <a:r>
              <a:rPr b="1" dirty="0"/>
              <a:t>Ef</a:t>
            </a:r>
            <a:r>
              <a:rPr lang="en-ID" b="1" dirty="0"/>
              <a:t>ektif</a:t>
            </a:r>
            <a:endParaRPr b="1" dirty="0"/>
          </a:p>
          <a:p>
            <a:pPr lvl="2" eaLnBrk="1" hangingPunct="1"/>
            <a:r>
              <a:rPr lang="en-ID" dirty="0"/>
              <a:t>Berarti melakukan pekerjaan yang sesuai ; mencapai tujuan</a:t>
            </a:r>
            <a:endParaRPr dirty="0"/>
          </a:p>
          <a:p>
            <a:pPr eaLnBrk="1" hangingPunct="1"/>
            <a:endParaRPr dirty="0"/>
          </a:p>
          <a:p>
            <a:pPr eaLnBrk="1" hangingPunct="1"/>
            <a:endParaRPr dirty="0"/>
          </a:p>
        </p:txBody>
      </p:sp>
      <p:sp>
        <p:nvSpPr>
          <p:cNvPr id="11268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000" b="1" dirty="0">
                <a:latin typeface="Arial" panose="020B0604020202020204" pitchFamily="34" charset="0"/>
              </a:rPr>
              <a:t>Copyright © 2004 Prentice Hall, Inc. All rights reserved.</a:t>
            </a:r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1269" name="Slide Number Placeholder 2"/>
          <p:cNvSpPr txBox="1">
            <a:spLocks noGrp="1"/>
          </p:cNvSpPr>
          <p:nvPr>
            <p:ph type="sldNum" sz="quarter" idx="11"/>
          </p:nvPr>
        </p:nvSpPr>
        <p:spPr/>
        <p:txBody>
          <a:bodyPr lIns="0" rIns="0"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 eaLnBrk="1" hangingPunct="1"/>
            <a:r>
              <a:rPr sz="1000" b="1" dirty="0">
                <a:latin typeface="Arial" panose="020B0604020202020204" pitchFamily="34" charset="0"/>
              </a:rPr>
              <a:t>1–</a:t>
            </a:r>
            <a:fld id="{9A0DB2DC-4C9A-4742-B13C-FB6460FD3503}" type="slidenum">
              <a:rPr lang="en-US" altLang="zh-CN" sz="1000" b="1" dirty="0">
                <a:latin typeface="Arial" panose="020B0604020202020204" pitchFamily="34" charset="0"/>
                <a:ea typeface="SimSun" panose="02010600030101010101" pitchFamily="2" charset="-122"/>
              </a:rPr>
              <a:t>9</a:t>
            </a:fld>
            <a:endParaRPr lang="en-US" altLang="zh-CN" sz="1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cut thruBlk="1"/>
  </p:transition>
</p:sld>
</file>

<file path=ppt/theme/theme1.xml><?xml version="1.0" encoding="utf-8"?>
<a:theme xmlns:a="http://schemas.openxmlformats.org/drawingml/2006/main" name="Robbins and DeCenzo 4e.">
  <a:themeElements>
    <a:clrScheme name="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78900"/>
      </a:accent6>
      <a:hlink>
        <a:srgbClr val="FF3300"/>
      </a:hlink>
      <a:folHlink>
        <a:srgbClr val="6633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Robbins and DeCenzo 4e.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bbins and DeCenzo 4e.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bbins and DeCenzo 4e.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bbins and DeCenzo 4e.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Data\Microsoft\Templates\Robbins and DeCenzo 4e..pot</Template>
  <TotalTime>0</TotalTime>
  <Words>2483</Words>
  <Application>Microsoft Office PowerPoint</Application>
  <PresentationFormat>On-screen Show (4:3)</PresentationFormat>
  <Paragraphs>358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SimSun</vt:lpstr>
      <vt:lpstr>Arial</vt:lpstr>
      <vt:lpstr>Tahoma</vt:lpstr>
      <vt:lpstr>Times New Roman</vt:lpstr>
      <vt:lpstr>Robbins and DeCenzo 4e.</vt:lpstr>
      <vt:lpstr>Bab 1</vt:lpstr>
      <vt:lpstr>Tujuan pembelajaran Setelah membaca Bab ini, siswa mampu :</vt:lpstr>
      <vt:lpstr>Tujuan pembelajaran(cont’d) Setelah membaca Bab ini, siswa mampu : :</vt:lpstr>
      <vt:lpstr>Organisasi</vt:lpstr>
      <vt:lpstr>Karakteristik Umum dalam Organisasi</vt:lpstr>
      <vt:lpstr>Tipe Karyawan</vt:lpstr>
      <vt:lpstr>Tingkatan Organisasi </vt:lpstr>
      <vt:lpstr>Tingkat Manajer</vt:lpstr>
      <vt:lpstr>Pengertian Manajemen</vt:lpstr>
      <vt:lpstr>Efficiency and Effectiveness</vt:lpstr>
      <vt:lpstr>Aktifitas Proses Manajemen</vt:lpstr>
      <vt:lpstr>Proses Manajemen</vt:lpstr>
      <vt:lpstr>Proses Manajemen</vt:lpstr>
      <vt:lpstr>Peran Manajerial menurut Mintzberg’s</vt:lpstr>
      <vt:lpstr>Apakah pekerjaan seorang manajer sama di semua org.?</vt:lpstr>
      <vt:lpstr>Kontribusi peran di masing-masing tingkat Manajer</vt:lpstr>
      <vt:lpstr>Peran Penting Manajerial dalam skala bisnis besar dan kecil</vt:lpstr>
      <vt:lpstr>Kemampuan Umum seorang Manajer</vt:lpstr>
      <vt:lpstr>Kemampuan Kusus Seorang Manajer</vt:lpstr>
      <vt:lpstr>kompetensi Gagasan dasar Manajement untuk Manajer Menengah</vt:lpstr>
      <vt:lpstr>Seberapa Penting mendapatkan manajer? How Much Importance Does The Marketplace Put On Managers?</vt:lpstr>
      <vt:lpstr>Mengapa perlu mempelajari manajemen?</vt:lpstr>
      <vt:lpstr>Bagaiaman manajemen berhubungan dengan ilmu lain?</vt:lpstr>
      <vt:lpstr>PowerPoint Presentation</vt:lpstr>
      <vt:lpstr>Era Pre-Modern</vt:lpstr>
      <vt:lpstr>Kontribusi Adam Smith’s terhadap perkembangan Manajemen</vt:lpstr>
      <vt:lpstr>Pengaruh revolusi Industri terhadap penerapan manajemen</vt:lpstr>
      <vt:lpstr>Kontribusi Klasik</vt:lpstr>
      <vt:lpstr>Scientific Management</vt:lpstr>
      <vt:lpstr>4 prinsip Manajemen oleh Taylor’s </vt:lpstr>
      <vt:lpstr>Pencetus Scientific Management </vt:lpstr>
      <vt:lpstr>Administrative Management</vt:lpstr>
      <vt:lpstr>14 prinsip Manajemen oleh Fayol’s </vt:lpstr>
      <vt:lpstr>Birokrasi Ideal oleh Weber’s </vt:lpstr>
      <vt:lpstr>Pendekatan SDM</vt:lpstr>
      <vt:lpstr>Pendekatan SDM</vt:lpstr>
      <vt:lpstr>Hawthorne Studies</vt:lpstr>
      <vt:lpstr> Pergerakan Hubungan antar manusia (Human Relations)</vt:lpstr>
      <vt:lpstr>The Quantitative Approach</vt:lpstr>
      <vt:lpstr>Peristiwa Sosial Events yang membentuk pendekatan Manajemen</vt:lpstr>
      <vt:lpstr>Pendekatan Proses</vt:lpstr>
      <vt:lpstr>Pendekatan Sistem</vt:lpstr>
      <vt:lpstr>LINGKUNGAN ORGANISASI</vt:lpstr>
      <vt:lpstr> Pendekatan Kontingensi</vt:lpstr>
    </vt:vector>
  </TitlesOfParts>
  <Manager>Melanie Olsen</Manager>
  <Company>Prentice Hall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Management 4e. - Robbins and DeCenzo</dc:title>
  <dc:subject>Chapter 1</dc:subject>
  <dc:creator>Charlie Cook, University of West Alabama</dc:creator>
  <cp:lastModifiedBy>T410</cp:lastModifiedBy>
  <cp:revision>66</cp:revision>
  <dcterms:created xsi:type="dcterms:W3CDTF">2003-05-13T00:40:00Z</dcterms:created>
  <dcterms:modified xsi:type="dcterms:W3CDTF">2020-03-12T04:05:27Z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