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6ABF-0B72-47A0-B96E-3FE57D92CEE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55C84-FC5D-4E48-A331-F5D6C04BE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8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5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304A-B167-46C6-821B-BEAA3B9E430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5E66-363D-4AD9-BA86-C0B5B386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4.bp.blogspot.com/-GVC7LF3sVnw/VVS1mSwO1BI/AAAAAAAACrM/QX9kN5rd8MM/s1600/Shapiro-Wilk1.jpg" TargetMode="External"/><Relationship Id="rId4" Type="http://schemas.openxmlformats.org/officeDocument/2006/relationships/hyperlink" Target="http://www.spssindonesia.com/2015/05/cara-uji-independent-sample-t-test-dan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hyperlink" Target="http://www.spssindonesia.com/2015/05/cara-uji-normalitas-shapiro-wilk-dengan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Normalitas</a:t>
            </a:r>
            <a:r>
              <a:rPr lang="en-US" sz="4000" b="1" dirty="0" smtClean="0">
                <a:solidFill>
                  <a:prstClr val="black"/>
                </a:solidFill>
              </a:rPr>
              <a:t> Data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6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419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485" y="914400"/>
            <a:ext cx="8229600" cy="1143000"/>
          </a:xfrm>
        </p:spPr>
        <p:txBody>
          <a:bodyPr>
            <a:normAutofit fontScale="9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144588" algn="l"/>
              </a:tabLst>
            </a:pPr>
            <a:r>
              <a:rPr lang="en-US" b="1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Normalitas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hanya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variabel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Kuantitatif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2004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ffectLst/>
                <a:latin typeface="Times New Roman"/>
                <a:ea typeface="Times New Roman"/>
              </a:rPr>
              <a:t>Dilakukan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mengetahui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apakah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suatu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group data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terdistribusi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secara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normal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atau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 Data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terdistribusi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normal,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setiap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sample data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memiliki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range (interval) yang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terlalu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lebar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misalnya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: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Umur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termuda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21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tahun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tertua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29. Data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normal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sample data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memiliki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range (interval) yang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terlalu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jauh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2400" b="1" dirty="0" smtClean="0">
                <a:effectLst/>
                <a:latin typeface="Times New Roman"/>
                <a:ea typeface="Times New Roman"/>
              </a:rPr>
              <a:t>out of range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),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misal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: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umur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termuda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14,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tertua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29.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869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/>
                <a:ea typeface="Times New Roman"/>
              </a:rPr>
              <a:t>SPSS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memiliki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5 (lima)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cara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Normalitas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 smtClean="0">
                <a:effectLst/>
                <a:latin typeface="Times New Roman"/>
                <a:ea typeface="Times New Roman"/>
              </a:rPr>
              <a:t>Kolmogorof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-Smirnov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sample &gt;=50 (data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sig&gt;0,05)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Shapiro-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Wilk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sample &lt;50 (data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sig&gt;0,05)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 smtClean="0">
                <a:effectLst/>
                <a:latin typeface="Times New Roman"/>
                <a:ea typeface="Times New Roman"/>
              </a:rPr>
              <a:t>Skewness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- Kurtosis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data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pembagi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antara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Statistic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 err="1" smtClean="0">
                <a:effectLst/>
                <a:latin typeface="Times New Roman"/>
                <a:ea typeface="Times New Roman"/>
              </a:rPr>
              <a:t>Std_Error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 -1,96 &lt;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Kurtosis &gt; 1,96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Q-Q-Plot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diagram, data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menyentuh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garis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diagonal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lebih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banyak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dari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tdk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menyentuh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lvl="0" algn="just">
              <a:spcBef>
                <a:spcPts val="0"/>
              </a:spcBef>
              <a:buFont typeface="+mj-lt"/>
              <a:buAutoNum type="alphaLcPeriod"/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Histogram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     data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bila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susunan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diagram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batang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membentuk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curve normal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sama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kaki.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dirty="0" smtClean="0">
              <a:effectLst/>
              <a:latin typeface="Times New Roman"/>
              <a:ea typeface="Times New Roman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7010400" cy="98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946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1.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Kolmogorof</a:t>
            </a:r>
            <a:r>
              <a:rPr lang="en-US" sz="40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-Smirnov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286000"/>
            <a:ext cx="7239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Kolmogorov-Smirnov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menu Analyze &gt; Descriptive Statistics &gt; Explore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Kolmogorov-Smirnov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menu Analyze &gt; Non parametric test &gt; 1-sample K-S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000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Kolmogorov-Smirnov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menu Analyze &gt; Descriptive Statistics &gt;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6" y="1905000"/>
            <a:ext cx="71628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6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42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0725"/>
            <a:ext cx="86868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46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err="1">
                <a:solidFill>
                  <a:srgbClr val="000000"/>
                </a:solidFill>
                <a:latin typeface="Arial"/>
              </a:rPr>
              <a:t>Hasilnya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2" y="1715868"/>
            <a:ext cx="86868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5" y="4191000"/>
            <a:ext cx="82978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55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Arial"/>
              </a:rPr>
              <a:t>Cara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2999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143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62999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942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err="1">
                <a:solidFill>
                  <a:srgbClr val="000000"/>
                </a:solidFill>
                <a:latin typeface="Arial"/>
              </a:rPr>
              <a:t>Hasilnya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0104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3998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47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7518341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" y="631031"/>
            <a:ext cx="650557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48768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038600"/>
            <a:ext cx="89916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99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/>
                <a:latin typeface="Times New Roman"/>
                <a:ea typeface="Times New Roman"/>
              </a:rPr>
              <a:t>2. Cara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Normalitas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Shapiro-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Wilk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551837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Dasar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Pengambilan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Keputusan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dalam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Normalitas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 Shapiro-</a:t>
            </a:r>
            <a:r>
              <a:rPr lang="en-US" sz="2800" b="1" dirty="0" err="1" smtClean="0">
                <a:effectLst/>
                <a:latin typeface="Times New Roman"/>
                <a:ea typeface="Times New Roman"/>
              </a:rPr>
              <a:t>Wilk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Times New Roman"/>
                <a:ea typeface="Times New Roman"/>
              </a:rPr>
              <a:t>Jika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Sig. &gt; 0,05,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maka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berdistribusi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normal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Times New Roman"/>
                <a:ea typeface="Times New Roman"/>
              </a:rPr>
              <a:t>Jika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Sig. &lt; 0,05,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maka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berdistribusi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normal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4887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12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/>
                <a:latin typeface="Times New Roman"/>
                <a:ea typeface="Times New Roman"/>
              </a:rPr>
              <a:t>Contoh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Kasus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dalam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Normalitas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Shapiro-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Wilk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/>
                <a:ea typeface="Times New Roman"/>
              </a:rPr>
              <a:t>Terdapat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data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Prestasi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belajar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siswa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dua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berpasangan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sebelum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melakukan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Uji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 Independent Sample T-Test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maka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harus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dipastikan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bahwa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berdistribusi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dulu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Adapun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Prestasi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belajar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dua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tersebut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dituangkan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dalam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seperti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gambar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dibawah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ini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pic>
        <p:nvPicPr>
          <p:cNvPr id="7" name="Picture 6" descr="Cara Uji Normalitas Shapiro-Wilk dengan SPSS Lengkap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57200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562600" y="3890872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effectLst/>
                <a:latin typeface="Times New Roman"/>
                <a:ea typeface="Times New Roman"/>
              </a:rPr>
              <a:t>Keterangan</a:t>
            </a:r>
            <a:r>
              <a:rPr lang="en-US" u="sng" dirty="0" smtClean="0">
                <a:effectLst/>
                <a:latin typeface="Times New Roman"/>
                <a:ea typeface="Times New Roman"/>
              </a:rPr>
              <a:t> :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A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diberi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kode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1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 = 6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siswa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sedangkan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B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diberi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kode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2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 = 5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siswa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 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50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Cara </a:t>
            </a:r>
            <a:r>
              <a:rPr lang="en-US" dirty="0" err="1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Melakukan</a:t>
            </a:r>
            <a:r>
              <a:rPr lang="en-US" dirty="0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 </a:t>
            </a:r>
            <a:r>
              <a:rPr lang="en-US" dirty="0" err="1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Uji</a:t>
            </a:r>
            <a:r>
              <a:rPr lang="en-US" dirty="0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 </a:t>
            </a:r>
            <a:r>
              <a:rPr lang="en-US" dirty="0" err="1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dirty="0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 Shapiro-</a:t>
            </a:r>
            <a:r>
              <a:rPr lang="en-US" dirty="0" err="1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Wilk</a:t>
            </a:r>
            <a:r>
              <a:rPr lang="en-US" dirty="0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 </a:t>
            </a:r>
            <a:r>
              <a:rPr lang="en-US" dirty="0" err="1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dengan</a:t>
            </a:r>
            <a:r>
              <a:rPr lang="en-US" dirty="0" smtClean="0">
                <a:solidFill>
                  <a:srgbClr val="080808"/>
                </a:solidFill>
                <a:effectLst/>
                <a:latin typeface="Times New Roman"/>
                <a:ea typeface="Times New Roman"/>
                <a:hlinkClick r:id="rId4"/>
              </a:rPr>
              <a:t> SPSS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144963"/>
          </a:xfrm>
        </p:spPr>
        <p:txBody>
          <a:bodyPr>
            <a:normAutofit fontScale="62500" lnSpcReduction="20000"/>
          </a:bodyPr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r>
              <a:rPr lang="en-US" dirty="0" smtClean="0">
                <a:effectLst/>
                <a:latin typeface="Times New Roman"/>
                <a:ea typeface="Times New Roman"/>
              </a:rPr>
              <a:t>1.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Buka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lembar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kerja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SPSS,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lalu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Variable View,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bagian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Name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pertama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tuliskan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Kemudian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Name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Kedua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tuliskan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setelah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itu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bagian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Decimals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kedua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ganti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0.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Selanjutnya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bagian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Value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kedua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hingga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muncul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dialog Value Label,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Value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isikan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1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Label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isikan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A,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lalu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Add.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Kemudian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isikan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kembali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Value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isian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2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Label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isikan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B,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lalu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Add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Ok [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abaikan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saja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lainnya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]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04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82" y="3939381"/>
            <a:ext cx="3518517" cy="40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343400"/>
            <a:ext cx="33527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9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Cara </a:t>
            </a:r>
            <a:r>
              <a:rPr lang="en-US" sz="40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Melakukan</a:t>
            </a:r>
            <a:r>
              <a:rPr lang="en-US" sz="40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Uji</a:t>
            </a:r>
            <a:r>
              <a:rPr lang="en-US" sz="40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sz="40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Shapiro-</a:t>
            </a:r>
            <a:r>
              <a:rPr lang="en-US" sz="40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Wilk</a:t>
            </a:r>
            <a:r>
              <a:rPr lang="en-US" sz="40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dengan</a:t>
            </a:r>
            <a:r>
              <a:rPr lang="en-US" sz="40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78222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Setelah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itu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Variable View,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selanjutnya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variabel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isikan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dengan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di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atas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variable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isikan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1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A,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2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8222"/>
            <a:ext cx="2819400" cy="411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03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Cara </a:t>
            </a:r>
            <a:r>
              <a:rPr lang="en-US" sz="36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Melakukan</a:t>
            </a:r>
            <a:r>
              <a:rPr lang="en-US" sz="36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Uji</a:t>
            </a:r>
            <a:r>
              <a:rPr lang="en-US" sz="36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sz="36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Shapiro-</a:t>
            </a:r>
            <a:r>
              <a:rPr lang="en-US" sz="36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Wilk</a:t>
            </a:r>
            <a:r>
              <a:rPr lang="en-US" sz="36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dengan</a:t>
            </a:r>
            <a:r>
              <a:rPr lang="en-US" sz="36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Times New Roman"/>
                <a:ea typeface="Times New Roman"/>
              </a:rPr>
              <a:t>3.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Selanjutnya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dari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menu SPSS,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Analyze – Descriptive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Statistiks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– Explore…</a:t>
            </a:r>
            <a:br>
              <a:rPr lang="en-US" sz="3600" dirty="0" smtClean="0">
                <a:effectLst/>
                <a:latin typeface="Times New Roman"/>
                <a:ea typeface="Times New Roman"/>
              </a:rPr>
            </a:b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8387"/>
            <a:ext cx="3657600" cy="312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986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73" y="813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114" y="6096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Cara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Melakukan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Uji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Shapiro-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Wilk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dengan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983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/>
                <a:latin typeface="Times New Roman"/>
                <a:ea typeface="Times New Roman"/>
              </a:rPr>
              <a:t>4.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Masukkan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variabel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ke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Dependen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List,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lalu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masukkan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variabel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ke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Factor List,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bagian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Display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pilih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Both</a:t>
            </a:r>
            <a:br>
              <a:rPr lang="en-US" sz="2800" dirty="0" smtClean="0">
                <a:effectLst/>
                <a:latin typeface="Times New Roman"/>
                <a:ea typeface="Times New Roman"/>
              </a:rPr>
            </a:b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98310"/>
            <a:ext cx="3048000" cy="36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251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6096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Cara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Melakukan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Uji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Shapiro-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Wilk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dengan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7472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/>
                <a:latin typeface="Times New Roman"/>
                <a:ea typeface="Times New Roman"/>
              </a:rPr>
              <a:t>5.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Setelah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itu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Plots..,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maka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akan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mucul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kotak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dialog Explore: Plots,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dari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serangkaian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pilihan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ada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berikan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tanda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centang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pilihan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Normality Plot with tests,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lalu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Continue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74728"/>
            <a:ext cx="3200400" cy="399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61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Cara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Melakukan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Uji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Shapiro-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Wilk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dengan</a:t>
            </a:r>
            <a:r>
              <a:rPr lang="en-US" sz="3200" dirty="0">
                <a:solidFill>
                  <a:srgbClr val="080808"/>
                </a:solidFill>
                <a:latin typeface="Times New Roman"/>
                <a:ea typeface="Times New Roman"/>
                <a:hlinkClick r:id="rId4"/>
              </a:rPr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62834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Times New Roman"/>
                <a:ea typeface="Times New Roman"/>
              </a:rPr>
              <a:t>6.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Langkah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terakhir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klik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Ok..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akan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muncul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Output SPSS [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Perhatikan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pada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Output Test of Normality]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2236864"/>
            <a:ext cx="4198938" cy="347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188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effectLst/>
                <a:latin typeface="Times New Roman"/>
                <a:ea typeface="Times New Roman"/>
              </a:rPr>
              <a:t>Interpretasi</a:t>
            </a:r>
            <a:r>
              <a:rPr lang="en-US" b="1" u="sng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u="sng" dirty="0" err="1" smtClean="0">
                <a:effectLst/>
                <a:latin typeface="Times New Roman"/>
                <a:ea typeface="Times New Roman"/>
              </a:rPr>
              <a:t>atau</a:t>
            </a:r>
            <a:r>
              <a:rPr lang="en-US" b="1" u="sng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u="sng" dirty="0" err="1" smtClean="0">
                <a:effectLst/>
                <a:latin typeface="Times New Roman"/>
                <a:ea typeface="Times New Roman"/>
              </a:rPr>
              <a:t>Penjelasan</a:t>
            </a:r>
            <a:r>
              <a:rPr lang="en-US" b="1" u="sng" dirty="0" smtClean="0">
                <a:effectLst/>
                <a:latin typeface="Times New Roman"/>
                <a:ea typeface="Times New Roman"/>
              </a:rPr>
              <a:t> Output </a:t>
            </a:r>
            <a:r>
              <a:rPr lang="en-US" b="1" u="sng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b="1" u="sng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u="sng" dirty="0" err="1" smtClean="0">
                <a:effectLst/>
                <a:latin typeface="Times New Roman"/>
                <a:ea typeface="Times New Roman"/>
              </a:rPr>
              <a:t>Normalitas</a:t>
            </a:r>
            <a:r>
              <a:rPr lang="en-US" b="1" u="sng" dirty="0" smtClean="0">
                <a:effectLst/>
                <a:latin typeface="Times New Roman"/>
                <a:ea typeface="Times New Roman"/>
              </a:rPr>
              <a:t> Shapiro-</a:t>
            </a:r>
            <a:r>
              <a:rPr lang="en-US" b="1" u="sng" dirty="0" err="1" smtClean="0">
                <a:effectLst/>
                <a:latin typeface="Times New Roman"/>
                <a:ea typeface="Times New Roman"/>
              </a:rPr>
              <a:t>Wilk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7" y="2008187"/>
            <a:ext cx="51276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810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ffectLst/>
                <a:latin typeface="Times New Roman"/>
                <a:ea typeface="Times New Roman"/>
              </a:rPr>
              <a:t>Berdasarkan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output Test of Normality,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diperoleh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signifikansi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sebesar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0,770,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sedangkan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signifikansi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B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sebesar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0,807.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Karena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nilai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signifikansi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Kelompok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B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lebih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besar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&gt; 0,05,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maka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dapat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disimpulkan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bahwa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Prestasi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belajar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berdistribusi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normal.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6010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6108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3. Cara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Uji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Normalitas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 </a:t>
            </a:r>
            <a:r>
              <a:rPr lang="id-ID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Skewness &amp; Kurtosis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dengan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 SPSS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4"/>
              </a:rPr>
              <a:t>Lengkap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2793"/>
            <a:ext cx="8153400" cy="10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815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64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" y="528025"/>
            <a:ext cx="81518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97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</a:pPr>
            <a:r>
              <a:rPr lang="en-US" sz="31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Q-Q-Plot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diagram, data normal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bila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titik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menyentuh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garis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diagonal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lebih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banyak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dari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tdk</a:t>
            </a:r>
            <a:r>
              <a:rPr lang="en-US" sz="31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menyentuh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" y="1676400"/>
            <a:ext cx="8915399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61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487" y="914400"/>
            <a:ext cx="8229600" cy="1143000"/>
          </a:xfrm>
        </p:spPr>
        <p:txBody>
          <a:bodyPr>
            <a:normAutofit fontScale="90000"/>
          </a:bodyPr>
          <a:lstStyle/>
          <a:p>
            <a:pPr marL="447675" lvl="0" indent="-382588" fontAlgn="base">
              <a:spcBef>
                <a:spcPct val="2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Kurva</a:t>
            </a:r>
            <a:r>
              <a:rPr lang="en-US" sz="3000" b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distribusi</a:t>
            </a:r>
            <a:r>
              <a:rPr lang="en-US" sz="3000" b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 normal </a:t>
            </a:r>
            <a:r>
              <a:rPr lang="en-US" sz="3000" b="1" dirty="0" err="1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berbentuk</a:t>
            </a:r>
            <a:r>
              <a:rPr lang="en-US" sz="3000" b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lonceng</a:t>
            </a:r>
            <a:r>
              <a:rPr lang="en-US" sz="3000" b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 (</a:t>
            </a:r>
            <a:r>
              <a:rPr lang="en-US" sz="3000" b="1" i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bell shaped curve</a:t>
            </a:r>
            <a:r>
              <a:rPr lang="en-US" sz="3000" b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)</a:t>
            </a:r>
            <a:br>
              <a:rPr lang="en-US" sz="3000" b="1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en-US" sz="30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n-US" sz="30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1788"/>
            <a:ext cx="8686800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91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669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Memahami definisi uji normalitas data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fi-FI" sz="2400" dirty="0" smtClean="0">
                <a:effectLst/>
                <a:latin typeface="Segoe UI"/>
                <a:ea typeface="Times New Roman"/>
              </a:rPr>
              <a:t>b. Menerapkan konsep uji normalitas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58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Terbagi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2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I.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Deskriptif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 </a:t>
            </a: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bertujuan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mengolah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data agar</a:t>
            </a: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menghasilkan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gambaran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distribusi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frekuensi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  <a:tabLst>
                <a:tab pos="630238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suatuvariabel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II.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Statistif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Inferential; </a:t>
            </a: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  <a:tabLst>
                <a:tab pos="630238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bertujuan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mengolah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lebih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dari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1 data</a:t>
            </a: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  <a:tabLst>
                <a:tab pos="630238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variabel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)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menganalisis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hubungan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antara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2</a:t>
            </a:r>
          </a:p>
          <a:p>
            <a:pPr marL="0" lvl="0" indent="0" algn="just">
              <a:lnSpc>
                <a:spcPct val="90000"/>
              </a:lnSpc>
              <a:buClr>
                <a:srgbClr val="FFCC66"/>
              </a:buClr>
              <a:buSzPct val="90000"/>
              <a:buNone/>
              <a:tabLst>
                <a:tab pos="630238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data(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variabel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)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94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b="1" dirty="0" smtClean="0">
                <a:effectLst/>
                <a:latin typeface="Times New Roman"/>
                <a:ea typeface="Times New Roman"/>
              </a:rPr>
            </a:br>
            <a:r>
              <a:rPr lang="en-US" b="1" dirty="0" err="1" smtClean="0">
                <a:effectLst/>
                <a:latin typeface="Times New Roman"/>
                <a:ea typeface="Times New Roman"/>
              </a:rPr>
              <a:t>Statistif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Inferential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terbagi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2:</a:t>
            </a:r>
            <a:br>
              <a:rPr lang="en-US" b="1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marL="514350" lvl="0" indent="-514350">
              <a:lnSpc>
                <a:spcPct val="90000"/>
              </a:lnSpc>
              <a:buClr>
                <a:srgbClr val="FFCC66"/>
              </a:buClr>
              <a:buSzPct val="90000"/>
              <a:buAutoNum type="arabicPeriod"/>
            </a:pPr>
            <a:r>
              <a:rPr lang="en-US" b="1" i="1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Parametrik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 </a:t>
            </a:r>
          </a:p>
          <a:p>
            <a:pPr marL="514350" lvl="0" indent="-514350">
              <a:lnSpc>
                <a:spcPct val="90000"/>
              </a:lnSpc>
              <a:buClr>
                <a:srgbClr val="FFCC66"/>
              </a:buClr>
              <a:buSzPct val="90000"/>
              <a:buAutoNum type="arabicPeriod"/>
            </a:pPr>
            <a:r>
              <a:rPr lang="en-US" b="1" i="1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Non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Parametrik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 </a:t>
            </a: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189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/>
                <a:latin typeface="Times New Roman"/>
                <a:ea typeface="Times New Roman"/>
              </a:rPr>
              <a:t>1.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Parametrik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marL="0" lvl="0" indent="0">
              <a:lnSpc>
                <a:spcPct val="90000"/>
              </a:lnSpc>
              <a:buClr>
                <a:srgbClr val="FFCC66"/>
              </a:buClr>
              <a:buSzPct val="90000"/>
              <a:buNone/>
            </a:pPr>
            <a:r>
              <a:rPr lang="id-ID" dirty="0" smtClean="0">
                <a:effectLst/>
                <a:latin typeface="Times New Roman"/>
                <a:ea typeface="Times New Roman"/>
              </a:rPr>
              <a:t>S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tatistik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mensyaratkan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populasi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terdistribusi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secara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normal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SPSS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menggunakan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Parametrik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a.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T Independent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b.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T Dependent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c.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One Way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Annova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d.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Product Moment: Pearson Correlation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e.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Linear Regression (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Multivariat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)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816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Non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Parametrik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marL="0" lvl="0" indent="0">
              <a:lnSpc>
                <a:spcPct val="90000"/>
              </a:lnSpc>
              <a:buClr>
                <a:srgbClr val="FFCC66"/>
              </a:buClr>
              <a:buSzPct val="90000"/>
              <a:buNone/>
            </a:pPr>
            <a:r>
              <a:rPr lang="id-ID" dirty="0" smtClean="0">
                <a:effectLst/>
                <a:latin typeface="Times New Roman"/>
                <a:ea typeface="Times New Roman"/>
              </a:rPr>
              <a:t>S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tatistik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mensyaratkan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populasi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terdistribusi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normal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SPSS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menggunakan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Non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Parametrik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/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- Chi-Square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- Product Moment: Rank Spearman (Correlate </a:t>
            </a:r>
          </a:p>
          <a:p>
            <a:pPr marL="0" lvl="0" indent="0">
              <a:lnSpc>
                <a:spcPct val="90000"/>
              </a:lnSpc>
              <a:buClr>
                <a:srgbClr val="FFCC66"/>
              </a:buClr>
              <a:buSzPct val="90000"/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Bivarite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)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Multivariat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(Binary Logistic)</a:t>
            </a:r>
            <a:br>
              <a:rPr lang="en-US" dirty="0" smtClean="0">
                <a:effectLst/>
                <a:latin typeface="Times New Roman"/>
                <a:ea typeface="Times New Roman"/>
              </a:rPr>
            </a:b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39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/>
                <a:latin typeface="Times New Roman"/>
                <a:ea typeface="Times New Roman"/>
              </a:rPr>
              <a:t>Uji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Normalitas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bertujuan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untuk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mengetahui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apakah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data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penelitian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berdistribusi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atau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tidak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Sebab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dalam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statistik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Paramertik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distribusi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data yang normal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adalah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suatu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keharusan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merupakan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syarat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mutlak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harus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terpenuhi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973</Words>
  <Application>Microsoft Office PowerPoint</Application>
  <PresentationFormat>On-screen Show (4:3)</PresentationFormat>
  <Paragraphs>113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Statistik Terbagi 2 :</vt:lpstr>
      <vt:lpstr> Statistif Inferential terbagi 2: </vt:lpstr>
      <vt:lpstr>1. Statistik Parametrik; </vt:lpstr>
      <vt:lpstr>2. Statistik Non Parametrik; </vt:lpstr>
      <vt:lpstr>PowerPoint Presentation</vt:lpstr>
      <vt:lpstr>Uji Normalitas hanya untuk variabel data Kuantitatif </vt:lpstr>
      <vt:lpstr>SPSS memiliki 5 (lima) cara  Uji Normalitas</vt:lpstr>
      <vt:lpstr>1. Kolmogorof-Smirnov</vt:lpstr>
      <vt:lpstr>Kolmogorov-Smirnov dari menu Analyze &gt; Descriptive Statistics &gt; Explore</vt:lpstr>
      <vt:lpstr>PowerPoint Presentation</vt:lpstr>
      <vt:lpstr>PowerPoint Presentation</vt:lpstr>
      <vt:lpstr>Hasilnya</vt:lpstr>
      <vt:lpstr>Cara lain</vt:lpstr>
      <vt:lpstr>PowerPoint Presentation</vt:lpstr>
      <vt:lpstr>Hasilnya</vt:lpstr>
      <vt:lpstr>PowerPoint Presentation</vt:lpstr>
      <vt:lpstr>2. Cara Uji Normalitas Shapiro-Wilk dengan SPSS</vt:lpstr>
      <vt:lpstr>Contoh Kasus dalam Uji Normalitas Shapiro-Wilk</vt:lpstr>
      <vt:lpstr>Cara Melakukan Uji Normalitas Shapiro-Wilk dengan SPSS  </vt:lpstr>
      <vt:lpstr>Cara Melakukan Uji Normalitas Shapiro-Wilk dengan SPSS</vt:lpstr>
      <vt:lpstr>Cara Melakukan Uji Normalitas Shapiro-Wilk dengan SPSS</vt:lpstr>
      <vt:lpstr>Cara Melakukan Uji Normalitas Shapiro-Wilk dengan SPSS</vt:lpstr>
      <vt:lpstr>Cara Melakukan Uji Normalitas Shapiro-Wilk dengan SPSS</vt:lpstr>
      <vt:lpstr>Cara Melakukan Uji Normalitas Shapiro-Wilk dengan SPSS</vt:lpstr>
      <vt:lpstr>Interpretasi atau Penjelasan Output Uji Normalitas Shapiro-Wilk </vt:lpstr>
      <vt:lpstr>3. Cara Uji Normalitas Skewness &amp; Kurtosis dengan SPSS Lengkap</vt:lpstr>
      <vt:lpstr>PowerPoint Presentation</vt:lpstr>
      <vt:lpstr>Q-Q-Plot diagram, data normal bila titik menyentuh garis diagonal lebih banyak dari tdk menyentuh </vt:lpstr>
      <vt:lpstr>Kurva distribusi normal berbentuk lonceng (bell shaped curve) 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3</cp:revision>
  <dcterms:created xsi:type="dcterms:W3CDTF">2018-07-27T04:46:05Z</dcterms:created>
  <dcterms:modified xsi:type="dcterms:W3CDTF">2018-07-27T04:48:39Z</dcterms:modified>
</cp:coreProperties>
</file>