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88" r:id="rId2"/>
    <p:sldId id="389" r:id="rId3"/>
    <p:sldId id="427" r:id="rId4"/>
    <p:sldId id="428" r:id="rId5"/>
    <p:sldId id="416" r:id="rId6"/>
    <p:sldId id="417" r:id="rId7"/>
    <p:sldId id="418" r:id="rId8"/>
    <p:sldId id="420" r:id="rId9"/>
    <p:sldId id="422" r:id="rId10"/>
    <p:sldId id="423" r:id="rId11"/>
    <p:sldId id="424" r:id="rId12"/>
    <p:sldId id="426" r:id="rId13"/>
    <p:sldId id="419" r:id="rId14"/>
    <p:sldId id="391" r:id="rId15"/>
    <p:sldId id="392" r:id="rId16"/>
    <p:sldId id="387"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1" r:id="rId34"/>
    <p:sldId id="412" r:id="rId35"/>
    <p:sldId id="410" r:id="rId36"/>
    <p:sldId id="42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p:scale>
          <a:sx n="72" d="100"/>
          <a:sy n="72" d="100"/>
        </p:scale>
        <p:origin x="-1320"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06/09/2018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06/09/2018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a:lstStyle/>
          <a:p>
            <a:pPr lvl="0"/>
            <a:endParaRPr 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Pertemuan 1/Sistem Informatika (Referensi AK)</a:t>
            </a:r>
          </a:p>
        </p:txBody>
      </p:sp>
      <p:sp>
        <p:nvSpPr>
          <p:cNvPr id="6" name="Rectangle 10"/>
          <p:cNvSpPr>
            <a:spLocks noGrp="1" noChangeArrowheads="1"/>
          </p:cNvSpPr>
          <p:nvPr>
            <p:ph type="sldNum" sz="quarter" idx="12"/>
          </p:nvPr>
        </p:nvSpPr>
        <p:spPr>
          <a:ln/>
        </p:spPr>
        <p:txBody>
          <a:bodyPr/>
          <a:lstStyle>
            <a:lvl1pPr>
              <a:defRPr/>
            </a:lvl1pPr>
          </a:lstStyle>
          <a:p>
            <a:pPr>
              <a:defRPr/>
            </a:pPr>
            <a:fld id="{9B1B5E7C-7E0D-40FE-9933-10D54CF5AEA9}" type="slidenum">
              <a:rPr lang="en-US"/>
              <a:pPr>
                <a:defRPr/>
              </a:pPr>
              <a:t>‹#›</a:t>
            </a:fld>
            <a:endParaRPr lang="en-US"/>
          </a:p>
        </p:txBody>
      </p:sp>
    </p:spTree>
    <p:extLst>
      <p:ext uri="{BB962C8B-B14F-4D97-AF65-F5344CB8AC3E}">
        <p14:creationId xmlns:p14="http://schemas.microsoft.com/office/powerpoint/2010/main" val="392111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Pertemuan 1/Sistem Informatika (Referensi AK)</a:t>
            </a:r>
          </a:p>
        </p:txBody>
      </p:sp>
      <p:sp>
        <p:nvSpPr>
          <p:cNvPr id="7" name="Rectangle 10"/>
          <p:cNvSpPr>
            <a:spLocks noGrp="1" noChangeArrowheads="1"/>
          </p:cNvSpPr>
          <p:nvPr>
            <p:ph type="sldNum" sz="quarter" idx="12"/>
          </p:nvPr>
        </p:nvSpPr>
        <p:spPr>
          <a:ln/>
        </p:spPr>
        <p:txBody>
          <a:bodyPr/>
          <a:lstStyle>
            <a:lvl1pPr>
              <a:defRPr/>
            </a:lvl1pPr>
          </a:lstStyle>
          <a:p>
            <a:pPr>
              <a:defRPr/>
            </a:pPr>
            <a:fld id="{49F65BC1-A67F-44EF-B2C7-63D13118D27C}" type="slidenum">
              <a:rPr lang="en-US"/>
              <a:pPr>
                <a:defRPr/>
              </a:pPr>
              <a:t>‹#›</a:t>
            </a:fld>
            <a:endParaRPr lang="en-US"/>
          </a:p>
        </p:txBody>
      </p:sp>
    </p:spTree>
    <p:extLst>
      <p:ext uri="{BB962C8B-B14F-4D97-AF65-F5344CB8AC3E}">
        <p14:creationId xmlns:p14="http://schemas.microsoft.com/office/powerpoint/2010/main" val="246757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9/6/2018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9/6/2018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9/6/2018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9/6/2018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9/6/2018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9/6/2018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9/6/2018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9/6/2018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jpe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en-US" sz="2800" dirty="0" smtClean="0"/>
              <a:t>Team </a:t>
            </a:r>
            <a:r>
              <a:rPr lang="en-US" sz="2800" dirty="0" err="1" smtClean="0"/>
              <a:t>Dosen</a:t>
            </a:r>
            <a:endParaRPr lang="en-US" sz="2800" dirty="0" smtClean="0"/>
          </a:p>
          <a:p>
            <a:r>
              <a:rPr lang="en-US" sz="2800" dirty="0" smtClean="0"/>
              <a:t>Prodi </a:t>
            </a:r>
            <a:r>
              <a:rPr lang="en-US" sz="2800" dirty="0" err="1" smtClean="0"/>
              <a:t>Teknik</a:t>
            </a:r>
            <a:r>
              <a:rPr lang="en-US" sz="2800" dirty="0" smtClean="0"/>
              <a:t> </a:t>
            </a:r>
            <a:r>
              <a:rPr lang="en-US" sz="2800" dirty="0" err="1" smtClean="0"/>
              <a:t>Informatika</a:t>
            </a:r>
            <a:r>
              <a:rPr lang="en-US" sz="2800" dirty="0" smtClean="0"/>
              <a:t> </a:t>
            </a:r>
            <a:r>
              <a:rPr lang="en-US" sz="2800" dirty="0"/>
              <a:t>-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solidFill>
                  <a:srgbClr val="FF0000"/>
                </a:solidFill>
              </a:rPr>
              <a:t>Apakah</a:t>
            </a:r>
            <a:r>
              <a:rPr lang="id-ID" sz="4000" b="1" dirty="0">
                <a:solidFill>
                  <a:srgbClr val="FF0000"/>
                </a:solidFill>
              </a:rPr>
              <a:t> </a:t>
            </a:r>
            <a:r>
              <a:rPr lang="id-ID" sz="4000" b="1" dirty="0" smtClean="0">
                <a:solidFill>
                  <a:srgbClr val="FF0000"/>
                </a:solidFill>
              </a:rPr>
              <a:t>SISTEM </a:t>
            </a:r>
            <a:r>
              <a:rPr lang="id-ID" sz="4000" b="1" dirty="0">
                <a:solidFill>
                  <a:srgbClr val="FF0000"/>
                </a:solidFill>
              </a:rPr>
              <a:t>ITU ?</a:t>
            </a:r>
            <a:endParaRPr lang="id-ID" dirty="0"/>
          </a:p>
        </p:txBody>
      </p:sp>
      <p:sp>
        <p:nvSpPr>
          <p:cNvPr id="3" name="Content Placeholder 2"/>
          <p:cNvSpPr>
            <a:spLocks noGrp="1"/>
          </p:cNvSpPr>
          <p:nvPr>
            <p:ph idx="1"/>
          </p:nvPr>
        </p:nvSpPr>
        <p:spPr/>
        <p:txBody>
          <a:bodyPr/>
          <a:lstStyle/>
          <a:p>
            <a:r>
              <a:rPr lang="id-ID" b="1" dirty="0"/>
              <a:t>Apa definisi dari sistem?</a:t>
            </a:r>
            <a:endParaRPr lang="id-ID" dirty="0"/>
          </a:p>
          <a:p>
            <a:r>
              <a:rPr lang="id-ID" dirty="0"/>
              <a:t>Sistem adalah kumpulan dari bagian-bagian atau hal-hal yang saling berkaitan dan beroperasi atau bekeja secara bersama-sama untuk mencapai satu atau lebih tujuan. Sistem terdiri dari 2 elemen yaitu, sistem terbuka dan sistem tertutup.</a:t>
            </a:r>
          </a:p>
          <a:p>
            <a:endParaRPr lang="id-ID" dirty="0"/>
          </a:p>
        </p:txBody>
      </p:sp>
    </p:spTree>
    <p:extLst>
      <p:ext uri="{BB962C8B-B14F-4D97-AF65-F5344CB8AC3E}">
        <p14:creationId xmlns:p14="http://schemas.microsoft.com/office/powerpoint/2010/main" val="136643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Apakah</a:t>
            </a:r>
            <a:r>
              <a:rPr lang="en-US" b="1" dirty="0">
                <a:solidFill>
                  <a:srgbClr val="FF0000"/>
                </a:solidFill>
              </a:rPr>
              <a:t> </a:t>
            </a:r>
            <a:r>
              <a:rPr lang="en-US" b="1" dirty="0" err="1">
                <a:solidFill>
                  <a:srgbClr val="FF0000"/>
                </a:solidFill>
              </a:rPr>
              <a:t>Sistem</a:t>
            </a:r>
            <a:r>
              <a:rPr lang="en-US" b="1" dirty="0">
                <a:solidFill>
                  <a:srgbClr val="FF0000"/>
                </a:solidFill>
              </a:rPr>
              <a:t> </a:t>
            </a:r>
            <a:r>
              <a:rPr lang="en-US" b="1" dirty="0" err="1">
                <a:solidFill>
                  <a:srgbClr val="FF0000"/>
                </a:solidFill>
              </a:rPr>
              <a:t>Informasi</a:t>
            </a:r>
            <a:r>
              <a:rPr lang="en-US" b="1" dirty="0">
                <a:solidFill>
                  <a:srgbClr val="FF0000"/>
                </a:solidFill>
              </a:rPr>
              <a:t> </a:t>
            </a:r>
            <a:r>
              <a:rPr lang="en-US" b="1" dirty="0" err="1">
                <a:solidFill>
                  <a:srgbClr val="FF0000"/>
                </a:solidFill>
              </a:rPr>
              <a:t>Itu</a:t>
            </a:r>
            <a:r>
              <a:rPr lang="en-US" b="1" dirty="0">
                <a:solidFill>
                  <a:srgbClr val="FF0000"/>
                </a:solidFill>
              </a:rPr>
              <a:t>?</a:t>
            </a:r>
            <a:endParaRPr lang="id-ID" dirty="0"/>
          </a:p>
        </p:txBody>
      </p:sp>
      <p:sp>
        <p:nvSpPr>
          <p:cNvPr id="3" name="Content Placeholder 2"/>
          <p:cNvSpPr>
            <a:spLocks noGrp="1"/>
          </p:cNvSpPr>
          <p:nvPr>
            <p:ph idx="1"/>
          </p:nvPr>
        </p:nvSpPr>
        <p:spPr/>
        <p:txBody>
          <a:bodyPr/>
          <a:lstStyle/>
          <a:p>
            <a:r>
              <a:rPr lang="id-ID" sz="2800" b="1" dirty="0"/>
              <a:t>Lalu apa definisi dari sistem informasi?</a:t>
            </a:r>
            <a:endParaRPr lang="id-ID" sz="2800" dirty="0"/>
          </a:p>
          <a:p>
            <a:r>
              <a:rPr lang="id-ID" sz="2800" dirty="0"/>
              <a:t>Sistem informasi adalah</a:t>
            </a:r>
            <a:r>
              <a:rPr lang="id-ID" sz="2800" b="1" dirty="0"/>
              <a:t> </a:t>
            </a:r>
            <a:r>
              <a:rPr lang="id-ID" sz="2800" dirty="0"/>
              <a:t>suatu sistem di dalam suatu organisasi yang mempertemukan kebutuhan pengolahan transaksi harian, mendukung operasi, bersifat manajerial dan kegiatan strategi dari suatu organisasi dan menyediakan pihak luar tertentu dengan laporan-laporan yang diperlukan. Komponen-komponen dari sistem informasi yaitu blok model, blok masukan, blok basis data, blok kendali, blok teknologi dan blok keluaran.</a:t>
            </a:r>
          </a:p>
          <a:p>
            <a:endParaRPr lang="id-ID" sz="2800" dirty="0"/>
          </a:p>
        </p:txBody>
      </p:sp>
    </p:spTree>
    <p:extLst>
      <p:ext uri="{BB962C8B-B14F-4D97-AF65-F5344CB8AC3E}">
        <p14:creationId xmlns:p14="http://schemas.microsoft.com/office/powerpoint/2010/main" val="389375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Apakah</a:t>
            </a:r>
            <a:r>
              <a:rPr lang="en-US" b="1" dirty="0">
                <a:solidFill>
                  <a:srgbClr val="FF0000"/>
                </a:solidFill>
              </a:rPr>
              <a:t> </a:t>
            </a:r>
            <a:r>
              <a:rPr lang="en-US" b="1" dirty="0" err="1">
                <a:solidFill>
                  <a:srgbClr val="FF0000"/>
                </a:solidFill>
              </a:rPr>
              <a:t>Sistem</a:t>
            </a:r>
            <a:r>
              <a:rPr lang="en-US" b="1" dirty="0">
                <a:solidFill>
                  <a:srgbClr val="FF0000"/>
                </a:solidFill>
              </a:rPr>
              <a:t> </a:t>
            </a:r>
            <a:r>
              <a:rPr lang="en-US" b="1" dirty="0" err="1">
                <a:solidFill>
                  <a:srgbClr val="FF0000"/>
                </a:solidFill>
              </a:rPr>
              <a:t>Informasi</a:t>
            </a:r>
            <a:r>
              <a:rPr lang="en-US" b="1" dirty="0">
                <a:solidFill>
                  <a:srgbClr val="FF0000"/>
                </a:solidFill>
              </a:rPr>
              <a:t> </a:t>
            </a:r>
            <a:r>
              <a:rPr lang="en-US" b="1" dirty="0" err="1">
                <a:solidFill>
                  <a:srgbClr val="FF0000"/>
                </a:solidFill>
              </a:rPr>
              <a:t>Itu</a:t>
            </a:r>
            <a:r>
              <a:rPr lang="en-US" b="1" dirty="0">
                <a:solidFill>
                  <a:srgbClr val="FF0000"/>
                </a:solidFill>
              </a:rPr>
              <a:t>?</a:t>
            </a:r>
            <a:endParaRPr lang="id-ID" dirty="0"/>
          </a:p>
        </p:txBody>
      </p:sp>
      <p:sp>
        <p:nvSpPr>
          <p:cNvPr id="3" name="Content Placeholder 2"/>
          <p:cNvSpPr>
            <a:spLocks noGrp="1"/>
          </p:cNvSpPr>
          <p:nvPr>
            <p:ph idx="1"/>
          </p:nvPr>
        </p:nvSpPr>
        <p:spPr>
          <a:xfrm>
            <a:off x="228600" y="1600200"/>
            <a:ext cx="8763000" cy="4525963"/>
          </a:xfrm>
        </p:spPr>
        <p:txBody>
          <a:bodyPr/>
          <a:lstStyle/>
          <a:p>
            <a:r>
              <a:rPr lang="id-ID" sz="2400" dirty="0"/>
              <a:t>Jenis-jenis sistem informasi, yaitu sebagai berikut:</a:t>
            </a:r>
          </a:p>
          <a:p>
            <a:pPr marL="357188" lvl="0" indent="-357188">
              <a:buNone/>
            </a:pPr>
            <a:r>
              <a:rPr lang="id-ID" sz="2400" dirty="0"/>
              <a:t>1.  </a:t>
            </a:r>
            <a:r>
              <a:rPr lang="id-ID" sz="2400" dirty="0" smtClean="0"/>
              <a:t>Transaction </a:t>
            </a:r>
            <a:r>
              <a:rPr lang="id-ID" sz="2400" dirty="0"/>
              <a:t>Processing Systems (TPS)</a:t>
            </a:r>
          </a:p>
          <a:p>
            <a:pPr marL="357188" lvl="0" indent="-357188">
              <a:buNone/>
            </a:pPr>
            <a:r>
              <a:rPr lang="id-ID" sz="2400" dirty="0"/>
              <a:t>2.  </a:t>
            </a:r>
            <a:r>
              <a:rPr lang="id-ID" sz="2400" dirty="0" smtClean="0"/>
              <a:t>Office </a:t>
            </a:r>
            <a:r>
              <a:rPr lang="id-ID" sz="2400" dirty="0"/>
              <a:t>Automation Systems (OAS) dan Knowledge Work Systems</a:t>
            </a:r>
          </a:p>
          <a:p>
            <a:pPr marL="357188" lvl="0" indent="-357188">
              <a:buNone/>
            </a:pPr>
            <a:r>
              <a:rPr lang="id-ID" sz="2400" dirty="0"/>
              <a:t>3.  </a:t>
            </a:r>
            <a:r>
              <a:rPr lang="id-ID" sz="2400" dirty="0" smtClean="0"/>
              <a:t>Sistem </a:t>
            </a:r>
            <a:r>
              <a:rPr lang="id-ID" sz="2400" dirty="0"/>
              <a:t>Informasi Manajemen (SIM) </a:t>
            </a:r>
          </a:p>
          <a:p>
            <a:pPr marL="357188" lvl="0" indent="-357188">
              <a:buNone/>
            </a:pPr>
            <a:r>
              <a:rPr lang="id-ID" sz="2400" dirty="0"/>
              <a:t>4.  </a:t>
            </a:r>
            <a:r>
              <a:rPr lang="id-ID" sz="2400" dirty="0" smtClean="0"/>
              <a:t>Decision </a:t>
            </a:r>
            <a:r>
              <a:rPr lang="id-ID" sz="2400" dirty="0"/>
              <a:t>Support Systems (DSS) </a:t>
            </a:r>
          </a:p>
          <a:p>
            <a:pPr marL="357188" lvl="0" indent="-357188">
              <a:buNone/>
            </a:pPr>
            <a:r>
              <a:rPr lang="id-ID" sz="2400" dirty="0"/>
              <a:t>5.  </a:t>
            </a:r>
            <a:r>
              <a:rPr lang="id-ID" sz="2400" dirty="0" smtClean="0"/>
              <a:t>Sistem </a:t>
            </a:r>
            <a:r>
              <a:rPr lang="id-ID" sz="2400" dirty="0"/>
              <a:t>Ahli (ES) dan Kecerdasan Buatan (AI)</a:t>
            </a:r>
          </a:p>
          <a:p>
            <a:pPr marL="357188" lvl="0" indent="-357188">
              <a:buNone/>
            </a:pPr>
            <a:r>
              <a:rPr lang="id-ID" sz="2400" dirty="0"/>
              <a:t>6.  </a:t>
            </a:r>
            <a:r>
              <a:rPr lang="id-ID" sz="2400" dirty="0" smtClean="0"/>
              <a:t>Group </a:t>
            </a:r>
            <a:r>
              <a:rPr lang="id-ID" sz="2400" dirty="0"/>
              <a:t>Decision Support Systems (GDSS) dan Computer‐Support Collaborative Work Systems (CSCW)</a:t>
            </a:r>
          </a:p>
          <a:p>
            <a:pPr marL="357188" lvl="0" indent="-357188">
              <a:buNone/>
            </a:pPr>
            <a:r>
              <a:rPr lang="id-ID" sz="2400" dirty="0"/>
              <a:t>7.  </a:t>
            </a:r>
            <a:r>
              <a:rPr lang="id-ID" sz="2400" dirty="0" smtClean="0"/>
              <a:t>Executive </a:t>
            </a:r>
            <a:r>
              <a:rPr lang="id-ID" sz="2400" dirty="0"/>
              <a:t>Support Systems (ESS)</a:t>
            </a:r>
          </a:p>
          <a:p>
            <a:endParaRPr lang="id-ID" sz="2400" dirty="0"/>
          </a:p>
        </p:txBody>
      </p:sp>
    </p:spTree>
    <p:extLst>
      <p:ext uri="{BB962C8B-B14F-4D97-AF65-F5344CB8AC3E}">
        <p14:creationId xmlns:p14="http://schemas.microsoft.com/office/powerpoint/2010/main" val="283525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FFC59E2-E230-4366-9C6F-1B77C2DAFF0B}" type="slidenum">
              <a:rPr lang="en-US" smtClean="0"/>
              <a:pPr/>
              <a:t>13</a:t>
            </a:fld>
            <a:endParaRPr lang="en-US" smtClean="0"/>
          </a:p>
        </p:txBody>
      </p:sp>
      <p:sp>
        <p:nvSpPr>
          <p:cNvPr id="4099" name="Rectangle 2"/>
          <p:cNvSpPr>
            <a:spLocks noGrp="1" noChangeArrowheads="1"/>
          </p:cNvSpPr>
          <p:nvPr>
            <p:ph type="title"/>
          </p:nvPr>
        </p:nvSpPr>
        <p:spPr>
          <a:xfrm>
            <a:off x="609600" y="609600"/>
            <a:ext cx="8229600"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4100" name="Rectangle 3"/>
          <p:cNvSpPr>
            <a:spLocks noGrp="1" noChangeArrowheads="1"/>
          </p:cNvSpPr>
          <p:nvPr>
            <p:ph type="body" idx="1"/>
          </p:nvPr>
        </p:nvSpPr>
        <p:spPr>
          <a:xfrm>
            <a:off x="457200" y="2057400"/>
            <a:ext cx="8229600" cy="4068763"/>
          </a:xfrm>
        </p:spPr>
        <p:txBody>
          <a:bodyPr/>
          <a:lstStyle/>
          <a:p>
            <a:pPr eaLnBrk="1" hangingPunct="1"/>
            <a:r>
              <a:rPr lang="en-US" dirty="0" err="1" smtClean="0"/>
              <a:t>Sistem</a:t>
            </a:r>
            <a:r>
              <a:rPr lang="en-US" dirty="0" smtClean="0"/>
              <a:t> </a:t>
            </a:r>
            <a:r>
              <a:rPr lang="en-US" dirty="0" err="1" smtClean="0"/>
              <a:t>Informasi</a:t>
            </a:r>
            <a:r>
              <a:rPr lang="en-US" dirty="0" smtClean="0"/>
              <a:t> </a:t>
            </a:r>
            <a:r>
              <a:rPr lang="en-US" dirty="0" err="1" smtClean="0"/>
              <a:t>dapat</a:t>
            </a:r>
            <a:r>
              <a:rPr lang="en-US" dirty="0" smtClean="0"/>
              <a:t> </a:t>
            </a:r>
            <a:r>
              <a:rPr lang="en-US" dirty="0" err="1" smtClean="0"/>
              <a:t>dibedakan</a:t>
            </a:r>
            <a:r>
              <a:rPr lang="en-US" dirty="0" smtClean="0"/>
              <a:t> </a:t>
            </a:r>
            <a:r>
              <a:rPr lang="en-US" dirty="0" err="1" smtClean="0"/>
              <a:t>menjadi</a:t>
            </a:r>
            <a:r>
              <a:rPr lang="en-US" dirty="0" smtClean="0"/>
              <a:t> 2, </a:t>
            </a:r>
            <a:r>
              <a:rPr lang="en-US" b="1" dirty="0" err="1" smtClean="0"/>
              <a:t>sistem</a:t>
            </a:r>
            <a:r>
              <a:rPr lang="en-US" b="1" dirty="0" smtClean="0"/>
              <a:t> </a:t>
            </a:r>
            <a:r>
              <a:rPr lang="en-US" b="1" dirty="0" err="1" smtClean="0"/>
              <a:t>informasi</a:t>
            </a:r>
            <a:r>
              <a:rPr lang="en-US" b="1" dirty="0" smtClean="0"/>
              <a:t> manual</a:t>
            </a:r>
            <a:r>
              <a:rPr lang="en-US" dirty="0" smtClean="0"/>
              <a:t> </a:t>
            </a:r>
            <a:r>
              <a:rPr lang="en-US" dirty="0" err="1" smtClean="0"/>
              <a:t>dan</a:t>
            </a:r>
            <a:r>
              <a:rPr lang="en-US" dirty="0" smtClean="0"/>
              <a:t> </a:t>
            </a:r>
            <a:r>
              <a:rPr lang="en-US" b="1" dirty="0" err="1" smtClean="0"/>
              <a:t>sistem</a:t>
            </a:r>
            <a:r>
              <a:rPr lang="en-US" b="1" dirty="0" smtClean="0"/>
              <a:t> </a:t>
            </a:r>
            <a:r>
              <a:rPr lang="en-US" b="1" dirty="0" err="1" smtClean="0"/>
              <a:t>informasi</a:t>
            </a:r>
            <a:r>
              <a:rPr lang="en-US" b="1" dirty="0" smtClean="0"/>
              <a:t> </a:t>
            </a:r>
            <a:r>
              <a:rPr lang="en-US" b="1" dirty="0" err="1" smtClean="0"/>
              <a:t>berbasis</a:t>
            </a:r>
            <a:r>
              <a:rPr lang="en-US" b="1" dirty="0" smtClean="0"/>
              <a:t> </a:t>
            </a:r>
            <a:r>
              <a:rPr lang="en-US" b="1" dirty="0" err="1" smtClean="0"/>
              <a:t>komputer</a:t>
            </a:r>
            <a:r>
              <a:rPr lang="en-US" b="1" dirty="0" smtClean="0"/>
              <a:t> (CBIS)</a:t>
            </a:r>
          </a:p>
          <a:p>
            <a:pPr eaLnBrk="1" hangingPunct="1"/>
            <a:r>
              <a:rPr lang="en-US" b="1" dirty="0" smtClean="0"/>
              <a:t>CBIS</a:t>
            </a:r>
            <a:r>
              <a:rPr lang="en-US" dirty="0" smtClean="0"/>
              <a:t> </a:t>
            </a:r>
            <a:r>
              <a:rPr lang="en-US" dirty="0" err="1" smtClean="0"/>
              <a:t>atau</a:t>
            </a:r>
            <a:r>
              <a:rPr lang="en-US" dirty="0" smtClean="0"/>
              <a:t> </a:t>
            </a:r>
            <a:r>
              <a:rPr lang="en-US" dirty="0" err="1" smtClean="0"/>
              <a:t>selanjutnya</a:t>
            </a:r>
            <a:r>
              <a:rPr lang="en-US" dirty="0" smtClean="0"/>
              <a:t> </a:t>
            </a:r>
            <a:r>
              <a:rPr lang="en-US" dirty="0" err="1" smtClean="0"/>
              <a:t>disebut</a:t>
            </a:r>
            <a:r>
              <a:rPr lang="en-US" dirty="0" smtClean="0"/>
              <a:t> </a:t>
            </a:r>
            <a:r>
              <a:rPr lang="en-US" b="1" dirty="0" err="1" smtClean="0"/>
              <a:t>sistem</a:t>
            </a:r>
            <a:r>
              <a:rPr lang="en-US" b="1" dirty="0" smtClean="0"/>
              <a:t> </a:t>
            </a:r>
            <a:r>
              <a:rPr lang="en-US" b="1" dirty="0" err="1" smtClean="0"/>
              <a:t>informasi</a:t>
            </a:r>
            <a:r>
              <a:rPr lang="en-US" dirty="0" smtClean="0"/>
              <a:t> (SI) </a:t>
            </a:r>
            <a:r>
              <a:rPr lang="en-US" dirty="0" err="1" smtClean="0"/>
              <a:t>saja</a:t>
            </a:r>
            <a:r>
              <a:rPr lang="en-US" dirty="0" smtClean="0"/>
              <a:t> </a:t>
            </a:r>
            <a:r>
              <a:rPr lang="en-US" dirty="0" err="1" smtClean="0"/>
              <a:t>adalah</a:t>
            </a:r>
            <a:r>
              <a:rPr lang="en-US" dirty="0" smtClean="0"/>
              <a:t> </a:t>
            </a:r>
            <a:r>
              <a:rPr lang="en-US" dirty="0" err="1" smtClean="0"/>
              <a:t>jenis</a:t>
            </a:r>
            <a:r>
              <a:rPr lang="en-US" dirty="0" smtClean="0"/>
              <a:t> </a:t>
            </a:r>
            <a:r>
              <a:rPr lang="en-US" dirty="0" err="1" smtClean="0"/>
              <a:t>sistem</a:t>
            </a:r>
            <a:r>
              <a:rPr lang="en-US" dirty="0" smtClean="0"/>
              <a:t> </a:t>
            </a:r>
            <a:r>
              <a:rPr lang="en-US" dirty="0" err="1" smtClean="0"/>
              <a:t>informasi</a:t>
            </a:r>
            <a:r>
              <a:rPr lang="en-US" dirty="0" smtClean="0"/>
              <a:t> yang </a:t>
            </a:r>
            <a:r>
              <a:rPr lang="en-US" dirty="0" err="1" smtClean="0"/>
              <a:t>menggunakan</a:t>
            </a:r>
            <a:r>
              <a:rPr lang="en-US" dirty="0" smtClean="0"/>
              <a:t> </a:t>
            </a:r>
            <a:r>
              <a:rPr lang="en-US" dirty="0" err="1" smtClean="0"/>
              <a:t>komputer</a:t>
            </a:r>
            <a:endParaRPr lang="id-ID" b="1" dirty="0" smtClean="0"/>
          </a:p>
        </p:txBody>
      </p:sp>
    </p:spTree>
    <p:extLst>
      <p:ext uri="{BB962C8B-B14F-4D97-AF65-F5344CB8AC3E}">
        <p14:creationId xmlns:p14="http://schemas.microsoft.com/office/powerpoint/2010/main" val="4175846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F4778DC-EAA1-444D-B3D2-954B5F759190}" type="slidenum">
              <a:rPr lang="en-US" smtClean="0"/>
              <a:pPr/>
              <a:t>14</a:t>
            </a:fld>
            <a:endParaRPr lang="en-US" smtClean="0"/>
          </a:p>
        </p:txBody>
      </p:sp>
      <p:sp>
        <p:nvSpPr>
          <p:cNvPr id="5123" name="Rectangle 2"/>
          <p:cNvSpPr>
            <a:spLocks noGrp="1" noChangeArrowheads="1"/>
          </p:cNvSpPr>
          <p:nvPr>
            <p:ph type="title"/>
          </p:nvPr>
        </p:nvSpPr>
        <p:spPr>
          <a:xfrm>
            <a:off x="990600" y="381000"/>
            <a:ext cx="7313612"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5124" name="Rectangle 4"/>
          <p:cNvSpPr>
            <a:spLocks noChangeArrowheads="1"/>
          </p:cNvSpPr>
          <p:nvPr/>
        </p:nvSpPr>
        <p:spPr bwMode="auto">
          <a:xfrm>
            <a:off x="0" y="120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sp>
        <p:nvSpPr>
          <p:cNvPr id="5125" name="Rectangle 92"/>
          <p:cNvSpPr>
            <a:spLocks noChangeArrowheads="1"/>
          </p:cNvSpPr>
          <p:nvPr/>
        </p:nvSpPr>
        <p:spPr bwMode="auto">
          <a:xfrm>
            <a:off x="0" y="565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graphicFrame>
        <p:nvGraphicFramePr>
          <p:cNvPr id="18567" name="Group 135"/>
          <p:cNvGraphicFramePr>
            <a:graphicFrameLocks noGrp="1"/>
          </p:cNvGraphicFramePr>
          <p:nvPr>
            <p:ph idx="1"/>
          </p:nvPr>
        </p:nvGraphicFramePr>
        <p:xfrm>
          <a:off x="457200" y="1649413"/>
          <a:ext cx="8229600" cy="4525963"/>
        </p:xfrm>
        <a:graphic>
          <a:graphicData uri="http://schemas.openxmlformats.org/drawingml/2006/table">
            <a:tbl>
              <a:tblPr/>
              <a:tblGrid>
                <a:gridCol w="2417763"/>
                <a:gridCol w="5811837"/>
              </a:tblGrid>
              <a:tr h="140652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Alter (1992)</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Sistem informasi adalah kombinasi antar prosedur kerja, informasi, orang, dan teknologi informasi yang diorganisasikan untuk mencapai tujuan dalam sebuah organisasi</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652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Bodnar dan Hopwood (1993)</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Sistem informasi adalah kumpulan perangkat keras dan perangkat lunak yang dirancang untuk mentransformasikan data ke dalam bentuk informasi yang berguna</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29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Gelinas, Oram, dan Wiggins (1990)</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tab pos="-914400" algn="l"/>
                          <a:tab pos="-457200" algn="l"/>
                          <a:tab pos="269875" algn="l"/>
                        </a:tabLst>
                      </a:pPr>
                      <a:r>
                        <a:rPr kumimoji="0" lang="en-US" sz="1900" b="0" i="0" u="none" strike="noStrike" cap="none" normalizeH="0" baseline="0" smtClean="0">
                          <a:ln>
                            <a:noFill/>
                          </a:ln>
                          <a:solidFill>
                            <a:schemeClr val="tx1"/>
                          </a:solidFill>
                          <a:effectLst/>
                          <a:latin typeface="Times New Roman" pitchFamily="18" charset="0"/>
                          <a:cs typeface="Times New Roman" pitchFamily="18" charset="0"/>
                        </a:rPr>
                        <a:t>	 Sistem informasi adalah suatu sistem buatan manusia yang secara umum terdiri atas sekumpulan komponen berbasis komputer dan manual yang dibuat untuk menghimpun, menyimpan, dan mengelola data serta menyediakan informasi keluaran kepada para pemakai</a:t>
                      </a:r>
                      <a:endParaRPr kumimoji="0" lang="en-US" sz="19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70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09C974E-04CB-493D-ADFF-7AABC822C4A5}" type="slidenum">
              <a:rPr lang="en-US" smtClean="0"/>
              <a:pPr/>
              <a:t>15</a:t>
            </a:fld>
            <a:endParaRPr lang="en-US" smtClean="0"/>
          </a:p>
        </p:txBody>
      </p:sp>
      <p:sp>
        <p:nvSpPr>
          <p:cNvPr id="6147" name="Rectangle 2"/>
          <p:cNvSpPr>
            <a:spLocks noGrp="1" noChangeArrowheads="1"/>
          </p:cNvSpPr>
          <p:nvPr>
            <p:ph type="title"/>
          </p:nvPr>
        </p:nvSpPr>
        <p:spPr>
          <a:xfrm>
            <a:off x="533400" y="381000"/>
            <a:ext cx="7848600"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6148" name="Rectangle 3"/>
          <p:cNvSpPr>
            <a:spLocks noChangeArrowheads="1"/>
          </p:cNvSpPr>
          <p:nvPr/>
        </p:nvSpPr>
        <p:spPr bwMode="auto">
          <a:xfrm>
            <a:off x="0" y="120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sp>
        <p:nvSpPr>
          <p:cNvPr id="6149" name="Rectangle 4"/>
          <p:cNvSpPr>
            <a:spLocks noChangeArrowheads="1"/>
          </p:cNvSpPr>
          <p:nvPr/>
        </p:nvSpPr>
        <p:spPr bwMode="auto">
          <a:xfrm>
            <a:off x="0" y="565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tabLst>
                <a:tab pos="-914400" algn="l"/>
                <a:tab pos="-457200" algn="l"/>
                <a:tab pos="269875" algn="l"/>
              </a:tabLst>
            </a:pPr>
            <a:endParaRPr lang="en-US">
              <a:latin typeface="Arial" pitchFamily="34" charset="0"/>
            </a:endParaRPr>
          </a:p>
        </p:txBody>
      </p:sp>
      <p:graphicFrame>
        <p:nvGraphicFramePr>
          <p:cNvPr id="20542" name="Group 62"/>
          <p:cNvGraphicFramePr>
            <a:graphicFrameLocks noGrp="1"/>
          </p:cNvGraphicFramePr>
          <p:nvPr>
            <p:ph idx="1"/>
            <p:extLst>
              <p:ext uri="{D42A27DB-BD31-4B8C-83A1-F6EECF244321}">
                <p14:modId xmlns:p14="http://schemas.microsoft.com/office/powerpoint/2010/main" val="60846085"/>
              </p:ext>
            </p:extLst>
          </p:nvPr>
        </p:nvGraphicFramePr>
        <p:xfrm>
          <a:off x="381000" y="1524000"/>
          <a:ext cx="8382000" cy="4800600"/>
        </p:xfrm>
        <a:graphic>
          <a:graphicData uri="http://schemas.openxmlformats.org/drawingml/2006/table">
            <a:tbl>
              <a:tblPr/>
              <a:tblGrid>
                <a:gridCol w="2463959"/>
                <a:gridCol w="5918041"/>
              </a:tblGrid>
              <a:tr h="1600200">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Hall (2001)</a:t>
                      </a:r>
                      <a:endParaRPr kumimoji="0" lang="en-US" sz="1900" b="0" i="0" u="none" strike="noStrike" cap="none" normalizeH="0" baseline="0" dirty="0" smtClean="0">
                        <a:ln>
                          <a:noFill/>
                        </a:ln>
                        <a:solidFill>
                          <a:schemeClr val="tx1"/>
                        </a:solidFill>
                        <a:effectLst/>
                        <a:latin typeface="Verdana" pitchFamily="34"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Sistem informasi adalah sebuah rangkaian prosedur formal di mana data dikelompokkan, diproses menjadi informasi, dan didistribusikan kepada pemakai</a:t>
                      </a:r>
                      <a:endParaRPr kumimoji="0" lang="en-US" sz="1900" b="0" i="0" u="none" strike="noStrike" cap="none" normalizeH="0" baseline="0" smtClean="0">
                        <a:ln>
                          <a:noFill/>
                        </a:ln>
                        <a:solidFill>
                          <a:schemeClr val="tx1"/>
                        </a:solidFill>
                        <a:effectLst/>
                        <a:latin typeface="Verdana" pitchFamily="34"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9172">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Turban, McLean, dan Wetherbe (1999)</a:t>
                      </a:r>
                      <a:endParaRPr kumimoji="0" lang="en-US" sz="1900" b="0" i="0" u="none" strike="noStrike" cap="none" normalizeH="0" baseline="0" smtClean="0">
                        <a:ln>
                          <a:noFill/>
                        </a:ln>
                        <a:solidFill>
                          <a:schemeClr val="tx1"/>
                        </a:solidFill>
                        <a:effectLst/>
                        <a:latin typeface="Verdana" pitchFamily="34"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smtClean="0">
                          <a:ln>
                            <a:noFill/>
                          </a:ln>
                          <a:solidFill>
                            <a:schemeClr val="tx1"/>
                          </a:solidFill>
                          <a:effectLst/>
                          <a:latin typeface="Verdana" pitchFamily="34" charset="0"/>
                          <a:cs typeface="Times New Roman" pitchFamily="18" charset="0"/>
                        </a:rPr>
                        <a:t>Sebuah sistem informasi mengumpulkan, memproses, menyimpan, menganalisis, dan menyebarkan informasi untuk tujuan yang spesifik</a:t>
                      </a:r>
                      <a:endParaRPr kumimoji="0" lang="en-US" sz="1900" b="0" i="0" u="none" strike="noStrike" cap="none" normalizeH="0" baseline="0" smtClean="0">
                        <a:ln>
                          <a:noFill/>
                        </a:ln>
                        <a:solidFill>
                          <a:schemeClr val="tx1"/>
                        </a:solidFill>
                        <a:effectLst/>
                        <a:latin typeface="Verdana" pitchFamily="34"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1228">
                <a:tc>
                  <a:txBody>
                    <a:bodyPr/>
                    <a:lstStyle/>
                    <a:p>
                      <a:pPr marL="342900" marR="0" lvl="0" indent="-342900" algn="l" defTabSz="914400" rtl="0" eaLnBrk="1" fontAlgn="base" latinLnBrk="0" hangingPunct="1">
                        <a:lnSpc>
                          <a:spcPct val="100000"/>
                        </a:lnSpc>
                        <a:spcBef>
                          <a:spcPct val="0"/>
                        </a:spcBef>
                        <a:spcAft>
                          <a:spcPct val="0"/>
                        </a:spcAft>
                        <a:buClrTx/>
                        <a:buSzPct val="70000"/>
                        <a:buFont typeface="Arial" charset="0"/>
                        <a:buNone/>
                        <a:tabLst>
                          <a:tab pos="-914400" algn="l"/>
                          <a:tab pos="-457200" algn="l"/>
                          <a:tab pos="269875" algn="l"/>
                        </a:tabLst>
                      </a:pP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Wilkinson (1992)</a:t>
                      </a:r>
                      <a:endParaRPr kumimoji="0" lang="en-US" sz="1900" b="0" i="0" u="none" strike="noStrike" cap="none" normalizeH="0" baseline="0" dirty="0" smtClean="0">
                        <a:ln>
                          <a:noFill/>
                        </a:ln>
                        <a:solidFill>
                          <a:schemeClr val="tx1"/>
                        </a:solidFill>
                        <a:effectLst/>
                        <a:latin typeface="Verdana" pitchFamily="34" charset="0"/>
                      </a:endParaRPr>
                    </a:p>
                  </a:txBody>
                  <a:tcPr marT="45723" marB="45723"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Pct val="70000"/>
                        <a:buFont typeface="Arial" charset="0"/>
                        <a:buNone/>
                        <a:tabLst>
                          <a:tab pos="269875" algn="r"/>
                          <a:tab pos="2743200" algn="ctr"/>
                          <a:tab pos="5486400" algn="r"/>
                        </a:tabLst>
                      </a:pP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Sistem</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informasi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adalah</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kerangka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kerja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yang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mengkoordinasikan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sumberdaya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manusia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komputer</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untuk</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mengubah</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masukan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1" u="none" strike="noStrike" cap="none" normalizeH="0" baseline="0" dirty="0" smtClean="0">
                          <a:ln>
                            <a:noFill/>
                          </a:ln>
                          <a:solidFill>
                            <a:schemeClr val="tx1"/>
                          </a:solidFill>
                          <a:effectLst/>
                          <a:latin typeface="Verdana" pitchFamily="34" charset="0"/>
                          <a:cs typeface="Times New Roman" pitchFamily="18" charset="0"/>
                        </a:rPr>
                        <a:t>input</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menjadi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keluaran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informasi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guna</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mencapai</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sasaran-sasaran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 </a:t>
                      </a:r>
                      <a:r>
                        <a:rPr kumimoji="0" lang="en-US" sz="1900" b="0" i="0" u="none" strike="noStrike" cap="none" normalizeH="0" baseline="0" dirty="0" err="1" smtClean="0">
                          <a:ln>
                            <a:noFill/>
                          </a:ln>
                          <a:solidFill>
                            <a:schemeClr val="tx1"/>
                          </a:solidFill>
                          <a:effectLst/>
                          <a:latin typeface="Verdana" pitchFamily="34" charset="0"/>
                          <a:cs typeface="Times New Roman" pitchFamily="18" charset="0"/>
                        </a:rPr>
                        <a:t>perusahaan</a:t>
                      </a:r>
                      <a:r>
                        <a:rPr kumimoji="0" lang="en-US" sz="19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900" b="0" i="0" u="none" strike="noStrike" cap="none" normalizeH="0" baseline="0" dirty="0" smtClean="0">
                        <a:ln>
                          <a:noFill/>
                        </a:ln>
                        <a:solidFill>
                          <a:schemeClr val="tx1"/>
                        </a:solidFill>
                        <a:effectLst/>
                        <a:latin typeface="Verdana" pitchFamily="34" charset="0"/>
                      </a:endParaRPr>
                    </a:p>
                  </a:txBody>
                  <a:tcPr marT="45723" marB="45723"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37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0146DCA-4E1E-4FDD-BBF8-73DD87B4E37E}" type="slidenum">
              <a:rPr lang="en-US" smtClean="0"/>
              <a:pPr/>
              <a:t>16</a:t>
            </a:fld>
            <a:endParaRPr lang="en-US" smtClean="0"/>
          </a:p>
        </p:txBody>
      </p:sp>
      <p:sp>
        <p:nvSpPr>
          <p:cNvPr id="7171" name="Rectangle 2"/>
          <p:cNvSpPr>
            <a:spLocks noGrp="1" noChangeArrowheads="1"/>
          </p:cNvSpPr>
          <p:nvPr>
            <p:ph type="title"/>
          </p:nvPr>
        </p:nvSpPr>
        <p:spPr>
          <a:xfrm>
            <a:off x="457200" y="457200"/>
            <a:ext cx="8229600" cy="1143000"/>
          </a:xfrm>
        </p:spPr>
        <p:txBody>
          <a:bodyPr/>
          <a:lstStyle/>
          <a:p>
            <a:pPr eaLnBrk="1" hangingPunct="1"/>
            <a:r>
              <a:rPr lang="en-US" b="1" dirty="0" err="1" smtClean="0">
                <a:solidFill>
                  <a:srgbClr val="FF0000"/>
                </a:solidFill>
              </a:rPr>
              <a:t>Apakah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b="1" dirty="0" err="1" smtClean="0">
                <a:solidFill>
                  <a:srgbClr val="FF0000"/>
                </a:solidFill>
              </a:rPr>
              <a:t>Itu</a:t>
            </a:r>
            <a:r>
              <a:rPr lang="en-US" b="1" dirty="0" smtClean="0">
                <a:solidFill>
                  <a:srgbClr val="FF0000"/>
                </a:solidFill>
              </a:rPr>
              <a:t>?</a:t>
            </a:r>
            <a:endParaRPr lang="id-ID" b="1" dirty="0" smtClean="0">
              <a:solidFill>
                <a:srgbClr val="FF0000"/>
              </a:solidFill>
            </a:endParaRPr>
          </a:p>
        </p:txBody>
      </p:sp>
      <p:sp>
        <p:nvSpPr>
          <p:cNvPr id="7172" name="Rectangle 5"/>
          <p:cNvSpPr>
            <a:spLocks noChangeArrowheads="1"/>
          </p:cNvSpPr>
          <p:nvPr/>
        </p:nvSpPr>
        <p:spPr bwMode="auto">
          <a:xfrm>
            <a:off x="0" y="1376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173" name="Object 4"/>
          <p:cNvGraphicFramePr>
            <a:graphicFrameLocks noChangeAspect="1"/>
          </p:cNvGraphicFramePr>
          <p:nvPr>
            <p:extLst>
              <p:ext uri="{D42A27DB-BD31-4B8C-83A1-F6EECF244321}">
                <p14:modId xmlns:p14="http://schemas.microsoft.com/office/powerpoint/2010/main" val="2237204852"/>
              </p:ext>
            </p:extLst>
          </p:nvPr>
        </p:nvGraphicFramePr>
        <p:xfrm>
          <a:off x="609600" y="1524000"/>
          <a:ext cx="7924800" cy="4953000"/>
        </p:xfrm>
        <a:graphic>
          <a:graphicData uri="http://schemas.openxmlformats.org/presentationml/2006/ole">
            <mc:AlternateContent xmlns:mc="http://schemas.openxmlformats.org/markup-compatibility/2006">
              <mc:Choice xmlns:v="urn:schemas-microsoft-com:vml" Requires="v">
                <p:oleObj spid="_x0000_s1047" name="Picture" r:id="rId3" imgW="5604091" imgH="5522280" progId="Word.Picture.8">
                  <p:embed/>
                </p:oleObj>
              </mc:Choice>
              <mc:Fallback>
                <p:oleObj name="Picture" r:id="rId3" imgW="5604091" imgH="55222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7924800" cy="4953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855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E6F246F-9CF7-457E-9CA4-56ED7D4853FB}" type="slidenum">
              <a:rPr lang="en-US" smtClean="0"/>
              <a:pPr/>
              <a:t>17</a:t>
            </a:fld>
            <a:endParaRPr lang="en-US" smtClean="0"/>
          </a:p>
        </p:txBody>
      </p:sp>
      <p:sp>
        <p:nvSpPr>
          <p:cNvPr id="8195" name="Rectangle 2"/>
          <p:cNvSpPr>
            <a:spLocks noGrp="1" noChangeArrowheads="1"/>
          </p:cNvSpPr>
          <p:nvPr>
            <p:ph type="title"/>
          </p:nvPr>
        </p:nvSpPr>
        <p:spPr>
          <a:xfrm>
            <a:off x="914400" y="609600"/>
            <a:ext cx="7313612"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endParaRPr lang="id-ID" b="1" dirty="0" smtClean="0">
              <a:solidFill>
                <a:srgbClr val="FF0000"/>
              </a:solidFill>
            </a:endParaRPr>
          </a:p>
        </p:txBody>
      </p:sp>
      <p:sp>
        <p:nvSpPr>
          <p:cNvPr id="8196" name="Rectangle 3"/>
          <p:cNvSpPr>
            <a:spLocks noGrp="1" noChangeArrowheads="1"/>
          </p:cNvSpPr>
          <p:nvPr>
            <p:ph type="body" sz="half" idx="1"/>
          </p:nvPr>
        </p:nvSpPr>
        <p:spPr>
          <a:xfrm>
            <a:off x="762000" y="2209799"/>
            <a:ext cx="7848600" cy="3732213"/>
          </a:xfrm>
        </p:spPr>
        <p:txBody>
          <a:bodyPr/>
          <a:lstStyle/>
          <a:p>
            <a:pPr eaLnBrk="1" hangingPunct="1"/>
            <a:r>
              <a:rPr lang="en-US" sz="2500" dirty="0" err="1" smtClean="0"/>
              <a:t>Sistem</a:t>
            </a:r>
            <a:r>
              <a:rPr lang="en-US" sz="2500" dirty="0" smtClean="0"/>
              <a:t> </a:t>
            </a:r>
            <a:r>
              <a:rPr lang="en-US" sz="2500" dirty="0" err="1" smtClean="0"/>
              <a:t>reservasi</a:t>
            </a:r>
            <a:r>
              <a:rPr lang="en-US" sz="2500" dirty="0" smtClean="0"/>
              <a:t> </a:t>
            </a:r>
            <a:r>
              <a:rPr lang="en-US" sz="2500" dirty="0" err="1" smtClean="0"/>
              <a:t>pesawat</a:t>
            </a:r>
            <a:r>
              <a:rPr lang="en-US" sz="2500" dirty="0" smtClean="0"/>
              <a:t> </a:t>
            </a:r>
            <a:r>
              <a:rPr lang="en-US" sz="2500" dirty="0" err="1" smtClean="0"/>
              <a:t>terbang</a:t>
            </a:r>
            <a:endParaRPr lang="en-US" sz="2500" dirty="0" smtClean="0"/>
          </a:p>
          <a:p>
            <a:pPr eaLnBrk="1" hangingPunct="1"/>
            <a:r>
              <a:rPr lang="en-US" sz="2500" dirty="0" err="1" smtClean="0"/>
              <a:t>Sistem</a:t>
            </a:r>
            <a:r>
              <a:rPr lang="en-US" sz="2500" dirty="0" smtClean="0"/>
              <a:t> </a:t>
            </a:r>
            <a:r>
              <a:rPr lang="en-US" sz="2500" dirty="0" err="1" smtClean="0"/>
              <a:t>untuk</a:t>
            </a:r>
            <a:r>
              <a:rPr lang="en-US" sz="2500" dirty="0" smtClean="0"/>
              <a:t> </a:t>
            </a:r>
            <a:r>
              <a:rPr lang="en-US" sz="2500" dirty="0" err="1" smtClean="0"/>
              <a:t>menangani</a:t>
            </a:r>
            <a:r>
              <a:rPr lang="en-US" sz="2500" dirty="0" smtClean="0"/>
              <a:t> </a:t>
            </a:r>
            <a:r>
              <a:rPr lang="en-US" sz="2500" dirty="0" err="1" smtClean="0"/>
              <a:t>penjualan</a:t>
            </a:r>
            <a:r>
              <a:rPr lang="en-US" sz="2500" dirty="0" smtClean="0"/>
              <a:t> </a:t>
            </a:r>
            <a:r>
              <a:rPr lang="en-US" sz="2500" dirty="0" err="1" smtClean="0"/>
              <a:t>kredit</a:t>
            </a:r>
            <a:r>
              <a:rPr lang="en-US" sz="2500" dirty="0" smtClean="0"/>
              <a:t> </a:t>
            </a:r>
            <a:r>
              <a:rPr lang="en-US" sz="2500" dirty="0" err="1" smtClean="0"/>
              <a:t>kendaraan</a:t>
            </a:r>
            <a:r>
              <a:rPr lang="en-US" sz="2500" dirty="0" smtClean="0"/>
              <a:t> </a:t>
            </a:r>
            <a:r>
              <a:rPr lang="en-US" sz="2500" dirty="0" err="1" smtClean="0"/>
              <a:t>bermotor</a:t>
            </a:r>
            <a:r>
              <a:rPr lang="en-US" sz="2500" dirty="0" smtClean="0"/>
              <a:t> </a:t>
            </a:r>
          </a:p>
          <a:p>
            <a:pPr eaLnBrk="1" hangingPunct="1"/>
            <a:r>
              <a:rPr lang="en-US" sz="2500" dirty="0" err="1" smtClean="0"/>
              <a:t>Sistem</a:t>
            </a:r>
            <a:r>
              <a:rPr lang="en-US" sz="2500" dirty="0" smtClean="0"/>
              <a:t> </a:t>
            </a:r>
            <a:r>
              <a:rPr lang="en-US" sz="2500" dirty="0" err="1" smtClean="0"/>
              <a:t>biometrik</a:t>
            </a:r>
            <a:endParaRPr lang="en-US" sz="2500" dirty="0" smtClean="0"/>
          </a:p>
          <a:p>
            <a:pPr eaLnBrk="1" hangingPunct="1"/>
            <a:endParaRPr lang="en-US" sz="2500" dirty="0" smtClean="0"/>
          </a:p>
        </p:txBody>
      </p:sp>
      <p:pic>
        <p:nvPicPr>
          <p:cNvPr id="8197" name="Picture 4" descr="fingerpri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3352800"/>
            <a:ext cx="3602037" cy="2605088"/>
          </a:xfrm>
          <a:noFill/>
        </p:spPr>
      </p:pic>
    </p:spTree>
    <p:extLst>
      <p:ext uri="{BB962C8B-B14F-4D97-AF65-F5344CB8AC3E}">
        <p14:creationId xmlns:p14="http://schemas.microsoft.com/office/powerpoint/2010/main" val="1370860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B964B31-C7BE-4836-B63F-148573942A09}" type="slidenum">
              <a:rPr lang="en-US" smtClean="0"/>
              <a:pPr/>
              <a:t>18</a:t>
            </a:fld>
            <a:endParaRPr lang="en-US" smtClean="0"/>
          </a:p>
        </p:txBody>
      </p:sp>
      <p:sp>
        <p:nvSpPr>
          <p:cNvPr id="9219" name="Rectangle 2"/>
          <p:cNvSpPr>
            <a:spLocks noGrp="1" noChangeArrowheads="1"/>
          </p:cNvSpPr>
          <p:nvPr>
            <p:ph type="title"/>
          </p:nvPr>
        </p:nvSpPr>
        <p:spPr>
          <a:xfrm>
            <a:off x="915194" y="609600"/>
            <a:ext cx="7313612"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9220" name="Rectangle 3"/>
          <p:cNvSpPr>
            <a:spLocks noGrp="1" noChangeArrowheads="1"/>
          </p:cNvSpPr>
          <p:nvPr>
            <p:ph type="body" sz="half" idx="1"/>
          </p:nvPr>
        </p:nvSpPr>
        <p:spPr>
          <a:xfrm>
            <a:off x="1371600" y="2286000"/>
            <a:ext cx="4105275" cy="3427412"/>
          </a:xfrm>
        </p:spPr>
        <p:txBody>
          <a:bodyPr/>
          <a:lstStyle/>
          <a:p>
            <a:pPr eaLnBrk="1" hangingPunct="1"/>
            <a:r>
              <a:rPr lang="en-US" sz="2500" dirty="0" err="1" smtClean="0"/>
              <a:t>Sistem</a:t>
            </a:r>
            <a:r>
              <a:rPr lang="en-US" sz="2500" dirty="0" smtClean="0"/>
              <a:t> POS (</a:t>
            </a:r>
            <a:r>
              <a:rPr lang="en-US" sz="2500" i="1" dirty="0" smtClean="0"/>
              <a:t>point-of-sale</a:t>
            </a:r>
            <a:r>
              <a:rPr lang="en-US" sz="2500" dirty="0" smtClean="0"/>
              <a:t>)</a:t>
            </a:r>
          </a:p>
          <a:p>
            <a:pPr eaLnBrk="1" hangingPunct="1"/>
            <a:endParaRPr lang="id-ID" sz="2500" dirty="0" smtClean="0"/>
          </a:p>
          <a:p>
            <a:pPr eaLnBrk="1" hangingPunct="1"/>
            <a:endParaRPr lang="id-ID" sz="2500" dirty="0"/>
          </a:p>
          <a:p>
            <a:pPr eaLnBrk="1" hangingPunct="1"/>
            <a:endParaRPr lang="en-US" sz="2500" dirty="0" smtClean="0"/>
          </a:p>
          <a:p>
            <a:pPr eaLnBrk="1" hangingPunct="1"/>
            <a:r>
              <a:rPr lang="en-US" sz="2500" dirty="0" err="1" smtClean="0"/>
              <a:t>Sistem</a:t>
            </a:r>
            <a:r>
              <a:rPr lang="en-US" sz="2500" dirty="0" smtClean="0"/>
              <a:t> </a:t>
            </a:r>
            <a:r>
              <a:rPr lang="en-US" sz="2500" dirty="0" err="1" smtClean="0"/>
              <a:t>telemetri</a:t>
            </a:r>
            <a:r>
              <a:rPr lang="en-US" sz="2500" dirty="0" smtClean="0"/>
              <a:t> </a:t>
            </a:r>
          </a:p>
          <a:p>
            <a:pPr eaLnBrk="1" hangingPunct="1"/>
            <a:r>
              <a:rPr lang="en-US" sz="2500" dirty="0" err="1" smtClean="0"/>
              <a:t>Sistem</a:t>
            </a:r>
            <a:r>
              <a:rPr lang="en-US" sz="2500" dirty="0" smtClean="0"/>
              <a:t> </a:t>
            </a:r>
            <a:r>
              <a:rPr lang="en-US" sz="2500" dirty="0" err="1" smtClean="0"/>
              <a:t>berbasiskan</a:t>
            </a:r>
            <a:r>
              <a:rPr lang="en-US" sz="2500" dirty="0" smtClean="0"/>
              <a:t> </a:t>
            </a:r>
            <a:r>
              <a:rPr lang="en-US" sz="2500" dirty="0" err="1" smtClean="0"/>
              <a:t>kartu</a:t>
            </a:r>
            <a:r>
              <a:rPr lang="en-US" sz="2500" dirty="0" smtClean="0"/>
              <a:t> </a:t>
            </a:r>
            <a:r>
              <a:rPr lang="en-US" sz="2500" dirty="0" err="1" smtClean="0"/>
              <a:t>cerdas</a:t>
            </a:r>
            <a:r>
              <a:rPr lang="en-US" sz="2500" dirty="0" smtClean="0"/>
              <a:t> (</a:t>
            </a:r>
            <a:r>
              <a:rPr lang="en-US" sz="2500" i="1" dirty="0" smtClean="0"/>
              <a:t>smart card</a:t>
            </a:r>
            <a:r>
              <a:rPr lang="en-US" sz="2500" dirty="0" smtClean="0"/>
              <a:t>)</a:t>
            </a:r>
            <a:endParaRPr lang="id-ID" sz="2500" dirty="0" smtClean="0"/>
          </a:p>
        </p:txBody>
      </p:sp>
      <p:sp>
        <p:nvSpPr>
          <p:cNvPr id="922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222" name="Object 4"/>
          <p:cNvGraphicFramePr>
            <a:graphicFrameLocks noChangeAspect="1"/>
          </p:cNvGraphicFramePr>
          <p:nvPr>
            <p:extLst>
              <p:ext uri="{D42A27DB-BD31-4B8C-83A1-F6EECF244321}">
                <p14:modId xmlns:p14="http://schemas.microsoft.com/office/powerpoint/2010/main" val="2125861502"/>
              </p:ext>
            </p:extLst>
          </p:nvPr>
        </p:nvGraphicFramePr>
        <p:xfrm>
          <a:off x="5562600" y="1981200"/>
          <a:ext cx="2819400" cy="1733550"/>
        </p:xfrm>
        <a:graphic>
          <a:graphicData uri="http://schemas.openxmlformats.org/presentationml/2006/ole">
            <mc:AlternateContent xmlns:mc="http://schemas.openxmlformats.org/markup-compatibility/2006">
              <mc:Choice xmlns:v="urn:schemas-microsoft-com:vml" Requires="v">
                <p:oleObj spid="_x0000_s2068" name="Picture" r:id="rId3" imgW="1610947" imgH="2374058" progId="Word.Picture.8">
                  <p:embed/>
                </p:oleObj>
              </mc:Choice>
              <mc:Fallback>
                <p:oleObj name="Picture" r:id="rId3" imgW="1610947" imgH="237405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81200"/>
                        <a:ext cx="2819400" cy="1733550"/>
                      </a:xfrm>
                      <a:prstGeom prst="rect">
                        <a:avLst/>
                      </a:prstGeom>
                      <a:noFill/>
                      <a:ln>
                        <a:noFill/>
                      </a:ln>
                    </p:spPr>
                  </p:pic>
                </p:oleObj>
              </mc:Fallback>
            </mc:AlternateContent>
          </a:graphicData>
        </a:graphic>
      </p:graphicFrame>
      <p:pic>
        <p:nvPicPr>
          <p:cNvPr id="9223" name="Picture 6" descr="card_mentariplus"/>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38788" y="4027488"/>
            <a:ext cx="2879725" cy="1849437"/>
          </a:xfrm>
          <a:noFill/>
        </p:spPr>
      </p:pic>
    </p:spTree>
    <p:extLst>
      <p:ext uri="{BB962C8B-B14F-4D97-AF65-F5344CB8AC3E}">
        <p14:creationId xmlns:p14="http://schemas.microsoft.com/office/powerpoint/2010/main" val="2099257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EA0E0AE-A2D4-4498-A488-A71C42989C5A}" type="slidenum">
              <a:rPr lang="en-US" smtClean="0"/>
              <a:pPr/>
              <a:t>19</a:t>
            </a:fld>
            <a:endParaRPr lang="en-US" smtClean="0"/>
          </a:p>
        </p:txBody>
      </p:sp>
      <p:sp>
        <p:nvSpPr>
          <p:cNvPr id="10243" name="Rectangle 2"/>
          <p:cNvSpPr>
            <a:spLocks noGrp="1" noChangeArrowheads="1"/>
          </p:cNvSpPr>
          <p:nvPr>
            <p:ph type="title"/>
          </p:nvPr>
        </p:nvSpPr>
        <p:spPr>
          <a:xfrm>
            <a:off x="915194" y="762000"/>
            <a:ext cx="7313612" cy="1143000"/>
          </a:xfrm>
        </p:spPr>
        <p:txBody>
          <a:bodyPr/>
          <a:lstStyle/>
          <a:p>
            <a:pPr eaLnBrk="1" hangingPunct="1"/>
            <a:r>
              <a:rPr lang="en-US" b="1" dirty="0" err="1" smtClean="0">
                <a:solidFill>
                  <a:srgbClr val="FF0000"/>
                </a:solidFill>
              </a:rPr>
              <a:t>Contoh</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r>
              <a:rPr lang="en-US" b="1" dirty="0" smtClean="0">
                <a:solidFill>
                  <a:srgbClr val="FF0000"/>
                </a:solidFill>
              </a:rPr>
              <a:t> </a:t>
            </a:r>
            <a:r>
              <a:rPr lang="en-US" sz="1800" b="1" dirty="0" smtClean="0">
                <a:solidFill>
                  <a:srgbClr val="FF0000"/>
                </a:solidFill>
              </a:rPr>
              <a:t>(</a:t>
            </a:r>
            <a:r>
              <a:rPr lang="en-US" sz="1800" b="1" dirty="0" err="1" smtClean="0">
                <a:solidFill>
                  <a:srgbClr val="FF0000"/>
                </a:solidFill>
              </a:rPr>
              <a:t>Lanjutan</a:t>
            </a:r>
            <a:r>
              <a:rPr lang="en-US" sz="1800" b="1" dirty="0" smtClean="0">
                <a:solidFill>
                  <a:srgbClr val="FF0000"/>
                </a:solidFill>
              </a:rPr>
              <a:t>…)</a:t>
            </a:r>
            <a:endParaRPr lang="id-ID" sz="1800" b="1" dirty="0" smtClean="0">
              <a:solidFill>
                <a:srgbClr val="FF0000"/>
              </a:solidFill>
            </a:endParaRPr>
          </a:p>
        </p:txBody>
      </p:sp>
      <p:sp>
        <p:nvSpPr>
          <p:cNvPr id="10244" name="Rectangle 3"/>
          <p:cNvSpPr>
            <a:spLocks noGrp="1" noChangeArrowheads="1"/>
          </p:cNvSpPr>
          <p:nvPr>
            <p:ph type="body" sz="half" idx="1"/>
          </p:nvPr>
        </p:nvSpPr>
        <p:spPr>
          <a:xfrm>
            <a:off x="571500" y="1828800"/>
            <a:ext cx="8191500" cy="4267200"/>
          </a:xfrm>
        </p:spPr>
        <p:txBody>
          <a:bodyPr/>
          <a:lstStyle/>
          <a:p>
            <a:pPr eaLnBrk="1" hangingPunct="1"/>
            <a:r>
              <a:rPr lang="en-US" sz="2800" b="1" dirty="0" err="1" smtClean="0"/>
              <a:t>Sistem</a:t>
            </a:r>
            <a:r>
              <a:rPr lang="en-US" sz="2800" b="1" dirty="0" smtClean="0"/>
              <a:t> yang </a:t>
            </a:r>
            <a:r>
              <a:rPr lang="en-US" sz="2800" b="1" dirty="0" err="1" smtClean="0"/>
              <a:t>dipasang</a:t>
            </a:r>
            <a:r>
              <a:rPr lang="en-US" sz="2800" b="1" dirty="0" smtClean="0"/>
              <a:t> </a:t>
            </a:r>
            <a:r>
              <a:rPr lang="en-US" sz="2800" b="1" dirty="0" err="1" smtClean="0"/>
              <a:t>pada</a:t>
            </a:r>
            <a:r>
              <a:rPr lang="en-US" sz="2800" b="1" dirty="0" smtClean="0"/>
              <a:t> </a:t>
            </a:r>
            <a:r>
              <a:rPr lang="en-US" sz="2800" b="1" dirty="0" err="1" smtClean="0"/>
              <a:t>tempat-tempat</a:t>
            </a:r>
            <a:r>
              <a:rPr lang="en-US" sz="2800" b="1" dirty="0" smtClean="0"/>
              <a:t> </a:t>
            </a:r>
            <a:r>
              <a:rPr lang="en-US" sz="2800" b="1" dirty="0" err="1" smtClean="0"/>
              <a:t>publik</a:t>
            </a:r>
            <a:r>
              <a:rPr lang="en-US" sz="2800" b="1" dirty="0" smtClean="0"/>
              <a:t> yang </a:t>
            </a:r>
            <a:r>
              <a:rPr lang="en-US" sz="2800" b="1" dirty="0" err="1" smtClean="0"/>
              <a:t>memungkinkan</a:t>
            </a:r>
            <a:r>
              <a:rPr lang="en-US" sz="2800" b="1" dirty="0" smtClean="0"/>
              <a:t> </a:t>
            </a:r>
            <a:r>
              <a:rPr lang="en-US" sz="2800" b="1" dirty="0" err="1" smtClean="0"/>
              <a:t>seseorang</a:t>
            </a:r>
            <a:r>
              <a:rPr lang="en-US" sz="2800" b="1" dirty="0" smtClean="0"/>
              <a:t> </a:t>
            </a:r>
            <a:r>
              <a:rPr lang="en-US" sz="2800" b="1" dirty="0" err="1" smtClean="0"/>
              <a:t>mendapatkan</a:t>
            </a:r>
            <a:r>
              <a:rPr lang="en-US" sz="2800" b="1" dirty="0" smtClean="0"/>
              <a:t> </a:t>
            </a:r>
            <a:r>
              <a:rPr lang="en-US" sz="2800" b="1" dirty="0" err="1" smtClean="0"/>
              <a:t>informasi</a:t>
            </a:r>
            <a:r>
              <a:rPr lang="en-US" sz="2800" b="1" dirty="0" smtClean="0"/>
              <a:t> </a:t>
            </a:r>
            <a:r>
              <a:rPr lang="en-US" sz="2800" b="1" dirty="0" err="1" smtClean="0"/>
              <a:t>seperti</a:t>
            </a:r>
            <a:r>
              <a:rPr lang="en-US" sz="2800" b="1" dirty="0" smtClean="0"/>
              <a:t> hotel, </a:t>
            </a:r>
            <a:r>
              <a:rPr lang="en-US" sz="2800" b="1" dirty="0" err="1" smtClean="0"/>
              <a:t>tempat</a:t>
            </a:r>
            <a:r>
              <a:rPr lang="en-US" sz="2800" b="1" dirty="0" smtClean="0"/>
              <a:t> </a:t>
            </a:r>
            <a:r>
              <a:rPr lang="en-US" sz="2800" b="1" dirty="0" err="1" smtClean="0"/>
              <a:t>pariwisata</a:t>
            </a:r>
            <a:r>
              <a:rPr lang="en-US" sz="2800" b="1" dirty="0" smtClean="0"/>
              <a:t>, </a:t>
            </a:r>
            <a:r>
              <a:rPr lang="en-US" sz="2800" b="1" dirty="0" err="1" smtClean="0"/>
              <a:t>pertokoan</a:t>
            </a:r>
            <a:r>
              <a:rPr lang="en-US" sz="2800" b="1" dirty="0" smtClean="0"/>
              <a:t>, </a:t>
            </a:r>
            <a:r>
              <a:rPr lang="en-US" sz="2800" b="1" dirty="0" err="1" smtClean="0"/>
              <a:t>dan</a:t>
            </a:r>
            <a:r>
              <a:rPr lang="en-US" sz="2800" b="1" dirty="0" smtClean="0"/>
              <a:t> lain-lain</a:t>
            </a:r>
          </a:p>
          <a:p>
            <a:pPr eaLnBrk="1" hangingPunct="1"/>
            <a:r>
              <a:rPr lang="en-US" sz="2800" b="1" dirty="0" err="1" smtClean="0"/>
              <a:t>Sistem</a:t>
            </a:r>
            <a:r>
              <a:rPr lang="en-US" sz="2800" b="1" dirty="0" smtClean="0"/>
              <a:t> </a:t>
            </a:r>
            <a:r>
              <a:rPr lang="en-US" sz="2800" b="1" dirty="0" err="1" smtClean="0"/>
              <a:t>layanan</a:t>
            </a:r>
            <a:r>
              <a:rPr lang="en-US" sz="2800" b="1" dirty="0" smtClean="0"/>
              <a:t> </a:t>
            </a:r>
            <a:r>
              <a:rPr lang="en-US" sz="2800" b="1" dirty="0" err="1" smtClean="0"/>
              <a:t>akademis</a:t>
            </a:r>
            <a:r>
              <a:rPr lang="en-US" sz="2800" b="1" dirty="0" smtClean="0"/>
              <a:t> </a:t>
            </a:r>
            <a:r>
              <a:rPr lang="en-US" sz="2800" b="1" dirty="0" err="1" smtClean="0"/>
              <a:t>berbasis</a:t>
            </a:r>
            <a:r>
              <a:rPr lang="en-US" sz="2800" b="1" dirty="0" smtClean="0"/>
              <a:t> Web</a:t>
            </a:r>
          </a:p>
          <a:p>
            <a:pPr eaLnBrk="1" hangingPunct="1"/>
            <a:r>
              <a:rPr lang="en-US" sz="2800" b="1" dirty="0" err="1" smtClean="0"/>
              <a:t>Sistem</a:t>
            </a:r>
            <a:r>
              <a:rPr lang="en-US" sz="2800" b="1" dirty="0" smtClean="0"/>
              <a:t> </a:t>
            </a:r>
            <a:r>
              <a:rPr lang="en-US" sz="2800" b="1" dirty="0" err="1" smtClean="0"/>
              <a:t>pertukaran</a:t>
            </a:r>
            <a:r>
              <a:rPr lang="en-US" sz="2800" b="1" dirty="0" smtClean="0"/>
              <a:t> data </a:t>
            </a:r>
            <a:r>
              <a:rPr lang="en-US" sz="2800" b="1" dirty="0" err="1" smtClean="0"/>
              <a:t>elektronis</a:t>
            </a:r>
            <a:r>
              <a:rPr lang="en-US" sz="2800" b="1" dirty="0" smtClean="0"/>
              <a:t> (</a:t>
            </a:r>
            <a:r>
              <a:rPr lang="en-US" sz="2800" b="1" i="1" dirty="0" smtClean="0"/>
              <a:t>Electronic Data Interchange</a:t>
            </a:r>
            <a:r>
              <a:rPr lang="en-US" sz="2800" b="1" dirty="0" smtClean="0"/>
              <a:t> </a:t>
            </a:r>
            <a:r>
              <a:rPr lang="en-US" sz="2800" b="1" dirty="0" err="1" smtClean="0"/>
              <a:t>atau</a:t>
            </a:r>
            <a:r>
              <a:rPr lang="en-US" sz="2800" b="1" dirty="0" smtClean="0"/>
              <a:t> EDI) </a:t>
            </a:r>
          </a:p>
          <a:p>
            <a:pPr eaLnBrk="1" hangingPunct="1"/>
            <a:r>
              <a:rPr lang="en-US" sz="2800" b="1" i="1" dirty="0" smtClean="0"/>
              <a:t>E-government</a:t>
            </a:r>
            <a:r>
              <a:rPr lang="en-US" sz="2800" b="1" dirty="0" smtClean="0"/>
              <a:t> </a:t>
            </a:r>
            <a:r>
              <a:rPr lang="en-US" sz="2800" b="1" dirty="0" err="1" smtClean="0"/>
              <a:t>atau</a:t>
            </a:r>
            <a:r>
              <a:rPr lang="en-US" sz="2800" b="1" dirty="0" smtClean="0"/>
              <a:t> </a:t>
            </a:r>
            <a:r>
              <a:rPr lang="en-US" sz="2800" b="1" dirty="0" err="1" smtClean="0"/>
              <a:t>sistem</a:t>
            </a:r>
            <a:r>
              <a:rPr lang="en-US" sz="2800" b="1" dirty="0" smtClean="0"/>
              <a:t> </a:t>
            </a:r>
            <a:r>
              <a:rPr lang="en-US" sz="2800" b="1" dirty="0" err="1" smtClean="0"/>
              <a:t>informasi</a:t>
            </a:r>
            <a:r>
              <a:rPr lang="en-US" sz="2800" b="1" dirty="0" smtClean="0"/>
              <a:t> </a:t>
            </a:r>
            <a:r>
              <a:rPr lang="en-US" sz="2800" b="1" dirty="0" err="1" smtClean="0"/>
              <a:t>layanan</a:t>
            </a:r>
            <a:r>
              <a:rPr lang="en-US" sz="2800" b="1" dirty="0" smtClean="0"/>
              <a:t> </a:t>
            </a:r>
            <a:r>
              <a:rPr lang="en-US" sz="2800" b="1" dirty="0" err="1" smtClean="0"/>
              <a:t>pemerintahan</a:t>
            </a:r>
            <a:r>
              <a:rPr lang="en-US" sz="2800" b="1" dirty="0" smtClean="0"/>
              <a:t> yang </a:t>
            </a:r>
            <a:r>
              <a:rPr lang="en-US" sz="2800" b="1" dirty="0" err="1" smtClean="0"/>
              <a:t>berbasis</a:t>
            </a:r>
            <a:r>
              <a:rPr lang="en-US" sz="2800" b="1" dirty="0" smtClean="0"/>
              <a:t> Internet.</a:t>
            </a:r>
            <a:endParaRPr lang="id-ID" sz="2800" b="1" dirty="0" smtClean="0"/>
          </a:p>
        </p:txBody>
      </p:sp>
      <p:sp>
        <p:nvSpPr>
          <p:cNvPr id="102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117509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endParaRPr lang="en-US" sz="2800" dirty="0">
              <a:solidFill>
                <a:srgbClr val="0000CC"/>
              </a:solidFill>
            </a:endParaRPr>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Pert.01 :</a:t>
            </a:r>
            <a:endParaRPr lang="id-ID" sz="5400" dirty="0"/>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7D9D6F-E581-46AD-8004-992A6126EE38}" type="slidenum">
              <a:rPr lang="en-US" smtClean="0"/>
              <a:pPr/>
              <a:t>20</a:t>
            </a:fld>
            <a:endParaRPr lang="en-US" smtClean="0"/>
          </a:p>
        </p:txBody>
      </p:sp>
      <p:sp>
        <p:nvSpPr>
          <p:cNvPr id="11267" name="Rectangle 2"/>
          <p:cNvSpPr>
            <a:spLocks noGrp="1" noChangeArrowheads="1"/>
          </p:cNvSpPr>
          <p:nvPr>
            <p:ph type="title"/>
          </p:nvPr>
        </p:nvSpPr>
        <p:spPr>
          <a:xfrm>
            <a:off x="228600" y="457200"/>
            <a:ext cx="8229600" cy="1143000"/>
          </a:xfrm>
        </p:spPr>
        <p:txBody>
          <a:bodyPr/>
          <a:lstStyle/>
          <a:p>
            <a:pPr eaLnBrk="1" hangingPunct="1"/>
            <a:r>
              <a:rPr lang="en-US" b="1" dirty="0" err="1" smtClean="0">
                <a:solidFill>
                  <a:srgbClr val="FF0000"/>
                </a:solidFill>
              </a:rPr>
              <a:t>Sifat</a:t>
            </a:r>
            <a:r>
              <a:rPr lang="en-US" b="1" dirty="0" smtClean="0">
                <a:solidFill>
                  <a:srgbClr val="FF0000"/>
                </a:solidFill>
              </a:rPr>
              <a:t> </a:t>
            </a:r>
            <a:r>
              <a:rPr lang="en-US" b="1" dirty="0" err="1" smtClean="0">
                <a:solidFill>
                  <a:srgbClr val="FF0000"/>
                </a:solidFill>
              </a:rPr>
              <a:t>Sistem</a:t>
            </a:r>
            <a:r>
              <a:rPr lang="en-US" b="1" dirty="0" smtClean="0">
                <a:solidFill>
                  <a:srgbClr val="FF0000"/>
                </a:solidFill>
              </a:rPr>
              <a:t> </a:t>
            </a:r>
            <a:r>
              <a:rPr lang="en-US" b="1" dirty="0" err="1" smtClean="0">
                <a:solidFill>
                  <a:srgbClr val="FF0000"/>
                </a:solidFill>
              </a:rPr>
              <a:t>Informasi</a:t>
            </a:r>
            <a:endParaRPr lang="id-ID" b="1" dirty="0" smtClean="0">
              <a:solidFill>
                <a:srgbClr val="FF0000"/>
              </a:solidFill>
            </a:endParaRPr>
          </a:p>
        </p:txBody>
      </p:sp>
      <p:sp>
        <p:nvSpPr>
          <p:cNvPr id="11268" name="Rectangle 3"/>
          <p:cNvSpPr>
            <a:spLocks noGrp="1" noChangeArrowheads="1"/>
          </p:cNvSpPr>
          <p:nvPr>
            <p:ph type="body" idx="1"/>
          </p:nvPr>
        </p:nvSpPr>
        <p:spPr>
          <a:xfrm>
            <a:off x="457200" y="1905000"/>
            <a:ext cx="8229600" cy="4221163"/>
          </a:xfrm>
        </p:spPr>
        <p:txBody>
          <a:bodyPr/>
          <a:lstStyle/>
          <a:p>
            <a:pPr eaLnBrk="1" hangingPunct="1"/>
            <a:r>
              <a:rPr lang="en-US" dirty="0" err="1" smtClean="0"/>
              <a:t>Tidak</a:t>
            </a:r>
            <a:r>
              <a:rPr lang="en-US" dirty="0" smtClean="0"/>
              <a:t> </a:t>
            </a:r>
            <a:r>
              <a:rPr lang="en-US" dirty="0" err="1" smtClean="0"/>
              <a:t>harus</a:t>
            </a:r>
            <a:r>
              <a:rPr lang="en-US" dirty="0" smtClean="0"/>
              <a:t> </a:t>
            </a:r>
            <a:r>
              <a:rPr lang="en-US" dirty="0" err="1" smtClean="0"/>
              <a:t>kompleks</a:t>
            </a:r>
            <a:endParaRPr lang="en-US" dirty="0" smtClean="0"/>
          </a:p>
          <a:p>
            <a:pPr eaLnBrk="1" hangingPunct="1"/>
            <a:r>
              <a:rPr lang="en-US" dirty="0" err="1" smtClean="0"/>
              <a:t>Bisa</a:t>
            </a:r>
            <a:r>
              <a:rPr lang="en-US" dirty="0" smtClean="0"/>
              <a:t> </a:t>
            </a:r>
            <a:r>
              <a:rPr lang="en-US" dirty="0" err="1" smtClean="0"/>
              <a:t>saja</a:t>
            </a:r>
            <a:r>
              <a:rPr lang="en-US" dirty="0" smtClean="0"/>
              <a:t> </a:t>
            </a:r>
            <a:r>
              <a:rPr lang="en-US" dirty="0" err="1" smtClean="0"/>
              <a:t>menggunakan</a:t>
            </a:r>
            <a:r>
              <a:rPr lang="en-US" dirty="0" smtClean="0"/>
              <a:t> </a:t>
            </a:r>
            <a:r>
              <a:rPr lang="en-US" dirty="0" err="1" smtClean="0"/>
              <a:t>sebuah</a:t>
            </a:r>
            <a:r>
              <a:rPr lang="en-US" dirty="0" smtClean="0"/>
              <a:t> </a:t>
            </a:r>
            <a:r>
              <a:rPr lang="en-US" dirty="0" err="1" smtClean="0"/>
              <a:t>komputer</a:t>
            </a:r>
            <a:endParaRPr lang="en-US" dirty="0" smtClean="0"/>
          </a:p>
          <a:p>
            <a:pPr eaLnBrk="1" hangingPunct="1">
              <a:buFont typeface="Wingdings" pitchFamily="2" charset="2"/>
              <a:buNone/>
            </a:pPr>
            <a:endParaRPr lang="id-ID" dirty="0" smtClean="0"/>
          </a:p>
        </p:txBody>
      </p:sp>
      <p:sp>
        <p:nvSpPr>
          <p:cNvPr id="112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1270" name="Object 4"/>
          <p:cNvGraphicFramePr>
            <a:graphicFrameLocks noChangeAspect="1"/>
          </p:cNvGraphicFramePr>
          <p:nvPr/>
        </p:nvGraphicFramePr>
        <p:xfrm>
          <a:off x="1692275" y="2997200"/>
          <a:ext cx="5543550" cy="3240088"/>
        </p:xfrm>
        <a:graphic>
          <a:graphicData uri="http://schemas.openxmlformats.org/presentationml/2006/ole">
            <mc:AlternateContent xmlns:mc="http://schemas.openxmlformats.org/markup-compatibility/2006">
              <mc:Choice xmlns:v="urn:schemas-microsoft-com:vml" Requires="v">
                <p:oleObj spid="_x0000_s3092" name="Picture" r:id="rId3" imgW="4883272" imgH="3719256" progId="Word.Picture.8">
                  <p:embed/>
                </p:oleObj>
              </mc:Choice>
              <mc:Fallback>
                <p:oleObj name="Picture" r:id="rId3" imgW="4883272" imgH="371925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6227" b="16855"/>
                      <a:stretch>
                        <a:fillRect/>
                      </a:stretch>
                    </p:blipFill>
                    <p:spPr bwMode="auto">
                      <a:xfrm>
                        <a:off x="1692275" y="2997200"/>
                        <a:ext cx="55435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0420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D6FEA42-E40C-4D3A-9C40-4833B3B785CF}" type="slidenum">
              <a:rPr lang="en-US" smtClean="0"/>
              <a:pPr/>
              <a:t>21</a:t>
            </a:fld>
            <a:endParaRPr lang="en-US" smtClean="0"/>
          </a:p>
        </p:txBody>
      </p:sp>
      <p:sp>
        <p:nvSpPr>
          <p:cNvPr id="12291" name="Rectangle 2"/>
          <p:cNvSpPr>
            <a:spLocks noGrp="1" noChangeArrowheads="1"/>
          </p:cNvSpPr>
          <p:nvPr>
            <p:ph type="title"/>
          </p:nvPr>
        </p:nvSpPr>
        <p:spPr>
          <a:xfrm>
            <a:off x="0" y="838200"/>
            <a:ext cx="8229600" cy="1143000"/>
          </a:xfrm>
        </p:spPr>
        <p:txBody>
          <a:bodyPr/>
          <a:lstStyle/>
          <a:p>
            <a:pPr eaLnBrk="1" hangingPunct="1"/>
            <a:r>
              <a:rPr lang="en-US" sz="6000" b="1" dirty="0" err="1" smtClean="0">
                <a:solidFill>
                  <a:srgbClr val="0000CC"/>
                </a:solidFill>
              </a:rPr>
              <a:t>Kemampuan</a:t>
            </a:r>
            <a:r>
              <a:rPr lang="en-US" sz="6000" b="1" dirty="0" smtClean="0">
                <a:solidFill>
                  <a:srgbClr val="0000CC"/>
                </a:solidFill>
              </a:rPr>
              <a:t> SI</a:t>
            </a:r>
            <a:r>
              <a:rPr lang="en-US" sz="4400" b="1" dirty="0" smtClean="0">
                <a:solidFill>
                  <a:srgbClr val="0000CC"/>
                </a:solidFill>
              </a:rPr>
              <a:t/>
            </a:r>
            <a:br>
              <a:rPr lang="en-US" sz="4400" b="1" dirty="0" smtClean="0">
                <a:solidFill>
                  <a:srgbClr val="0000CC"/>
                </a:solidFill>
              </a:rPr>
            </a:br>
            <a:r>
              <a:rPr lang="en-US" sz="3200" b="1" dirty="0" smtClean="0">
                <a:solidFill>
                  <a:srgbClr val="0000CC"/>
                </a:solidFill>
              </a:rPr>
              <a:t>(Turban, McLean, </a:t>
            </a:r>
            <a:r>
              <a:rPr lang="en-US" sz="3200" b="1" dirty="0" err="1" smtClean="0">
                <a:solidFill>
                  <a:srgbClr val="0000CC"/>
                </a:solidFill>
              </a:rPr>
              <a:t>dan</a:t>
            </a:r>
            <a:r>
              <a:rPr lang="en-US" sz="3200" b="1" dirty="0" smtClean="0">
                <a:solidFill>
                  <a:srgbClr val="0000CC"/>
                </a:solidFill>
              </a:rPr>
              <a:t> </a:t>
            </a:r>
            <a:r>
              <a:rPr lang="en-US" sz="3200" b="1" dirty="0" err="1" smtClean="0">
                <a:solidFill>
                  <a:srgbClr val="0000CC"/>
                </a:solidFill>
              </a:rPr>
              <a:t>Wetherbe</a:t>
            </a:r>
            <a:r>
              <a:rPr lang="en-US" sz="3200" b="1" dirty="0" smtClean="0">
                <a:solidFill>
                  <a:srgbClr val="0000CC"/>
                </a:solidFill>
              </a:rPr>
              <a:t>, 1999)</a:t>
            </a:r>
            <a:endParaRPr lang="id-ID" sz="3200" b="1" dirty="0" smtClean="0">
              <a:solidFill>
                <a:srgbClr val="0000CC"/>
              </a:solidFill>
            </a:endParaRPr>
          </a:p>
        </p:txBody>
      </p:sp>
      <p:sp>
        <p:nvSpPr>
          <p:cNvPr id="12292" name="Rectangle 16"/>
          <p:cNvSpPr>
            <a:spLocks noGrp="1" noChangeArrowheads="1"/>
          </p:cNvSpPr>
          <p:nvPr>
            <p:ph type="body" idx="1"/>
          </p:nvPr>
        </p:nvSpPr>
        <p:spPr>
          <a:xfrm>
            <a:off x="457200" y="2590800"/>
            <a:ext cx="8229600" cy="3535363"/>
          </a:xfrm>
        </p:spPr>
        <p:txBody>
          <a:bodyPr/>
          <a:lstStyle/>
          <a:p>
            <a:pPr eaLnBrk="1" hangingPunct="1">
              <a:lnSpc>
                <a:spcPct val="80000"/>
              </a:lnSpc>
            </a:pPr>
            <a:r>
              <a:rPr lang="en-US" sz="2800" b="1" dirty="0" err="1" smtClean="0">
                <a:solidFill>
                  <a:srgbClr val="FF0000"/>
                </a:solidFill>
              </a:rPr>
              <a:t>Melaksanakan</a:t>
            </a:r>
            <a:r>
              <a:rPr lang="en-US" sz="2800" b="1" dirty="0" smtClean="0">
                <a:solidFill>
                  <a:srgbClr val="FF0000"/>
                </a:solidFill>
              </a:rPr>
              <a:t> </a:t>
            </a:r>
            <a:r>
              <a:rPr lang="en-US" sz="2800" b="1" dirty="0" err="1" smtClean="0">
                <a:solidFill>
                  <a:srgbClr val="FF0000"/>
                </a:solidFill>
              </a:rPr>
              <a:t>komputasi</a:t>
            </a:r>
            <a:r>
              <a:rPr lang="en-US" sz="2800" b="1" dirty="0" smtClean="0">
                <a:solidFill>
                  <a:srgbClr val="FF0000"/>
                </a:solidFill>
              </a:rPr>
              <a:t> </a:t>
            </a:r>
            <a:r>
              <a:rPr lang="en-US" sz="2800" b="1" dirty="0" err="1" smtClean="0">
                <a:solidFill>
                  <a:srgbClr val="FF0000"/>
                </a:solidFill>
              </a:rPr>
              <a:t>numerik</a:t>
            </a:r>
            <a:r>
              <a:rPr lang="en-US" sz="2800" b="1" dirty="0" smtClean="0">
                <a:solidFill>
                  <a:srgbClr val="FF0000"/>
                </a:solidFill>
              </a:rPr>
              <a:t>, </a:t>
            </a:r>
            <a:r>
              <a:rPr lang="en-US" sz="2800" b="1" dirty="0" err="1" smtClean="0">
                <a:solidFill>
                  <a:srgbClr val="FF0000"/>
                </a:solidFill>
              </a:rPr>
              <a:t>bervolume</a:t>
            </a:r>
            <a:r>
              <a:rPr lang="en-US" sz="2800" b="1" dirty="0" smtClean="0">
                <a:solidFill>
                  <a:srgbClr val="FF0000"/>
                </a:solidFill>
              </a:rPr>
              <a:t> </a:t>
            </a:r>
            <a:r>
              <a:rPr lang="en-US" sz="2800" b="1" dirty="0" err="1" smtClean="0">
                <a:solidFill>
                  <a:srgbClr val="FF0000"/>
                </a:solidFill>
              </a:rPr>
              <a:t>besar</a:t>
            </a:r>
            <a:r>
              <a:rPr lang="en-US" sz="2800" b="1" dirty="0" smtClean="0">
                <a:solidFill>
                  <a:srgbClr val="FF0000"/>
                </a:solidFill>
              </a:rPr>
              <a:t>, </a:t>
            </a:r>
            <a:r>
              <a:rPr lang="en-US" sz="2800" b="1" dirty="0" err="1" smtClean="0">
                <a:solidFill>
                  <a:srgbClr val="FF0000"/>
                </a:solidFill>
              </a:rPr>
              <a:t>dengan</a:t>
            </a:r>
            <a:r>
              <a:rPr lang="en-US" sz="2800" b="1" dirty="0" smtClean="0">
                <a:solidFill>
                  <a:srgbClr val="FF0000"/>
                </a:solidFill>
              </a:rPr>
              <a:t> </a:t>
            </a:r>
            <a:r>
              <a:rPr lang="en-US" sz="2800" b="1" dirty="0" err="1" smtClean="0">
                <a:solidFill>
                  <a:srgbClr val="FF0000"/>
                </a:solidFill>
              </a:rPr>
              <a:t>kecepatan</a:t>
            </a:r>
            <a:r>
              <a:rPr lang="en-US" sz="2800" b="1" dirty="0" smtClean="0">
                <a:solidFill>
                  <a:srgbClr val="FF0000"/>
                </a:solidFill>
              </a:rPr>
              <a:t> </a:t>
            </a:r>
            <a:r>
              <a:rPr lang="en-US" sz="2800" b="1" dirty="0" err="1" smtClean="0">
                <a:solidFill>
                  <a:srgbClr val="FF0000"/>
                </a:solidFill>
              </a:rPr>
              <a:t>tinggi</a:t>
            </a:r>
            <a:endParaRPr lang="en-US" sz="2800" b="1" dirty="0" smtClean="0">
              <a:solidFill>
                <a:srgbClr val="FF0000"/>
              </a:solidFill>
            </a:endParaRPr>
          </a:p>
          <a:p>
            <a:pPr eaLnBrk="1" hangingPunct="1">
              <a:lnSpc>
                <a:spcPct val="80000"/>
              </a:lnSpc>
            </a:pPr>
            <a:r>
              <a:rPr lang="en-US" sz="2800" b="1" dirty="0" err="1" smtClean="0">
                <a:solidFill>
                  <a:srgbClr val="FF0000"/>
                </a:solidFill>
              </a:rPr>
              <a:t>Menyediakan</a:t>
            </a:r>
            <a:r>
              <a:rPr lang="en-US" sz="2800" b="1" dirty="0" smtClean="0">
                <a:solidFill>
                  <a:srgbClr val="FF0000"/>
                </a:solidFill>
              </a:rPr>
              <a:t> </a:t>
            </a:r>
            <a:r>
              <a:rPr lang="en-US" sz="2800" b="1" dirty="0" err="1" smtClean="0">
                <a:solidFill>
                  <a:srgbClr val="FF0000"/>
                </a:solidFill>
              </a:rPr>
              <a:t>komunikasi</a:t>
            </a:r>
            <a:r>
              <a:rPr lang="en-US" sz="2800" b="1" dirty="0" smtClean="0">
                <a:solidFill>
                  <a:srgbClr val="FF0000"/>
                </a:solidFill>
              </a:rPr>
              <a:t> </a:t>
            </a:r>
            <a:r>
              <a:rPr lang="en-US" sz="2800" b="1" dirty="0" err="1" smtClean="0">
                <a:solidFill>
                  <a:srgbClr val="FF0000"/>
                </a:solidFill>
              </a:rPr>
              <a:t>dalam</a:t>
            </a:r>
            <a:r>
              <a:rPr lang="en-US" sz="2800" b="1" dirty="0" smtClean="0">
                <a:solidFill>
                  <a:srgbClr val="FF0000"/>
                </a:solidFill>
              </a:rPr>
              <a:t> </a:t>
            </a:r>
            <a:r>
              <a:rPr lang="en-US" sz="2800" b="1" dirty="0" err="1" smtClean="0">
                <a:solidFill>
                  <a:srgbClr val="FF0000"/>
                </a:solidFill>
              </a:rPr>
              <a:t>organisasi</a:t>
            </a:r>
            <a:r>
              <a:rPr lang="en-US" sz="2800" b="1" dirty="0" smtClean="0">
                <a:solidFill>
                  <a:srgbClr val="FF0000"/>
                </a:solidFill>
              </a:rPr>
              <a:t> </a:t>
            </a:r>
            <a:r>
              <a:rPr lang="en-US" sz="2800" b="1" dirty="0" err="1" smtClean="0">
                <a:solidFill>
                  <a:srgbClr val="FF0000"/>
                </a:solidFill>
              </a:rPr>
              <a:t>atau</a:t>
            </a:r>
            <a:r>
              <a:rPr lang="en-US" sz="2800" b="1" dirty="0" smtClean="0">
                <a:solidFill>
                  <a:srgbClr val="FF0000"/>
                </a:solidFill>
              </a:rPr>
              <a:t> </a:t>
            </a:r>
            <a:r>
              <a:rPr lang="en-US" sz="2800" b="1" dirty="0" err="1" smtClean="0">
                <a:solidFill>
                  <a:srgbClr val="FF0000"/>
                </a:solidFill>
              </a:rPr>
              <a:t>antarorgansiasi</a:t>
            </a:r>
            <a:r>
              <a:rPr lang="en-US" sz="2800" b="1" dirty="0" smtClean="0">
                <a:solidFill>
                  <a:srgbClr val="FF0000"/>
                </a:solidFill>
              </a:rPr>
              <a:t> yang </a:t>
            </a:r>
            <a:r>
              <a:rPr lang="en-US" sz="2800" b="1" dirty="0" err="1" smtClean="0">
                <a:solidFill>
                  <a:srgbClr val="FF0000"/>
                </a:solidFill>
              </a:rPr>
              <a:t>murah</a:t>
            </a:r>
            <a:r>
              <a:rPr lang="en-US" sz="2800" b="1" dirty="0" smtClean="0">
                <a:solidFill>
                  <a:srgbClr val="FF0000"/>
                </a:solidFill>
              </a:rPr>
              <a:t>, </a:t>
            </a:r>
            <a:r>
              <a:rPr lang="en-US" sz="2800" b="1" dirty="0" err="1" smtClean="0">
                <a:solidFill>
                  <a:srgbClr val="FF0000"/>
                </a:solidFill>
              </a:rPr>
              <a:t>akurat</a:t>
            </a:r>
            <a:r>
              <a:rPr lang="en-US" sz="2800" b="1" dirty="0" smtClean="0">
                <a:solidFill>
                  <a:srgbClr val="FF0000"/>
                </a:solidFill>
              </a:rPr>
              <a:t>, </a:t>
            </a:r>
            <a:r>
              <a:rPr lang="en-US" sz="2800" b="1" dirty="0" err="1" smtClean="0">
                <a:solidFill>
                  <a:srgbClr val="FF0000"/>
                </a:solidFill>
              </a:rPr>
              <a:t>dan</a:t>
            </a:r>
            <a:r>
              <a:rPr lang="en-US" sz="2800" b="1" dirty="0" smtClean="0">
                <a:solidFill>
                  <a:srgbClr val="FF0000"/>
                </a:solidFill>
              </a:rPr>
              <a:t> </a:t>
            </a:r>
            <a:r>
              <a:rPr lang="en-US" sz="2800" b="1" dirty="0" err="1" smtClean="0">
                <a:solidFill>
                  <a:srgbClr val="FF0000"/>
                </a:solidFill>
              </a:rPr>
              <a:t>cepat</a:t>
            </a:r>
            <a:endParaRPr lang="en-US" sz="2800" b="1" dirty="0" smtClean="0">
              <a:solidFill>
                <a:srgbClr val="FF0000"/>
              </a:solidFill>
            </a:endParaRPr>
          </a:p>
          <a:p>
            <a:pPr eaLnBrk="1" hangingPunct="1">
              <a:lnSpc>
                <a:spcPct val="80000"/>
              </a:lnSpc>
            </a:pPr>
            <a:r>
              <a:rPr lang="en-US" sz="2800" b="1" dirty="0" err="1" smtClean="0">
                <a:solidFill>
                  <a:srgbClr val="FF0000"/>
                </a:solidFill>
              </a:rPr>
              <a:t>Menyimpan</a:t>
            </a:r>
            <a:r>
              <a:rPr lang="en-US" sz="2800" b="1" dirty="0" smtClean="0">
                <a:solidFill>
                  <a:srgbClr val="FF0000"/>
                </a:solidFill>
              </a:rPr>
              <a:t> </a:t>
            </a:r>
            <a:r>
              <a:rPr lang="en-US" sz="2800" b="1" dirty="0" err="1" smtClean="0">
                <a:solidFill>
                  <a:srgbClr val="FF0000"/>
                </a:solidFill>
              </a:rPr>
              <a:t>informasi</a:t>
            </a:r>
            <a:r>
              <a:rPr lang="en-US" sz="2800" b="1" dirty="0" smtClean="0">
                <a:solidFill>
                  <a:srgbClr val="FF0000"/>
                </a:solidFill>
              </a:rPr>
              <a:t> </a:t>
            </a:r>
            <a:r>
              <a:rPr lang="en-US" sz="2800" b="1" dirty="0" err="1" smtClean="0">
                <a:solidFill>
                  <a:srgbClr val="FF0000"/>
                </a:solidFill>
              </a:rPr>
              <a:t>dalam</a:t>
            </a:r>
            <a:r>
              <a:rPr lang="en-US" sz="2800" b="1" dirty="0" smtClean="0">
                <a:solidFill>
                  <a:srgbClr val="FF0000"/>
                </a:solidFill>
              </a:rPr>
              <a:t> </a:t>
            </a:r>
            <a:r>
              <a:rPr lang="en-US" sz="2800" b="1" dirty="0" err="1" smtClean="0">
                <a:solidFill>
                  <a:srgbClr val="FF0000"/>
                </a:solidFill>
              </a:rPr>
              <a:t>jumlah</a:t>
            </a:r>
            <a:r>
              <a:rPr lang="en-US" sz="2800" b="1" dirty="0" smtClean="0">
                <a:solidFill>
                  <a:srgbClr val="FF0000"/>
                </a:solidFill>
              </a:rPr>
              <a:t> yang </a:t>
            </a:r>
            <a:r>
              <a:rPr lang="en-US" sz="2800" b="1" dirty="0" err="1" smtClean="0">
                <a:solidFill>
                  <a:srgbClr val="FF0000"/>
                </a:solidFill>
              </a:rPr>
              <a:t>sangat</a:t>
            </a:r>
            <a:r>
              <a:rPr lang="en-US" sz="2800" b="1" dirty="0" smtClean="0">
                <a:solidFill>
                  <a:srgbClr val="FF0000"/>
                </a:solidFill>
              </a:rPr>
              <a:t> </a:t>
            </a:r>
            <a:r>
              <a:rPr lang="en-US" sz="2800" b="1" dirty="0" err="1" smtClean="0">
                <a:solidFill>
                  <a:srgbClr val="FF0000"/>
                </a:solidFill>
              </a:rPr>
              <a:t>besar</a:t>
            </a:r>
            <a:r>
              <a:rPr lang="en-US" sz="2800" b="1" dirty="0" smtClean="0">
                <a:solidFill>
                  <a:srgbClr val="FF0000"/>
                </a:solidFill>
              </a:rPr>
              <a:t> </a:t>
            </a:r>
            <a:r>
              <a:rPr lang="en-US" sz="2800" b="1" dirty="0" err="1" smtClean="0">
                <a:solidFill>
                  <a:srgbClr val="FF0000"/>
                </a:solidFill>
              </a:rPr>
              <a:t>dalam</a:t>
            </a:r>
            <a:r>
              <a:rPr lang="en-US" sz="2800" b="1" dirty="0" smtClean="0">
                <a:solidFill>
                  <a:srgbClr val="FF0000"/>
                </a:solidFill>
              </a:rPr>
              <a:t> </a:t>
            </a:r>
            <a:r>
              <a:rPr lang="en-US" sz="2800" b="1" dirty="0" err="1" smtClean="0">
                <a:solidFill>
                  <a:srgbClr val="FF0000"/>
                </a:solidFill>
              </a:rPr>
              <a:t>ruang</a:t>
            </a:r>
            <a:r>
              <a:rPr lang="en-US" sz="2800" b="1" dirty="0" smtClean="0">
                <a:solidFill>
                  <a:srgbClr val="FF0000"/>
                </a:solidFill>
              </a:rPr>
              <a:t> yang </a:t>
            </a:r>
            <a:r>
              <a:rPr lang="en-US" sz="2800" b="1" dirty="0" err="1" smtClean="0">
                <a:solidFill>
                  <a:srgbClr val="FF0000"/>
                </a:solidFill>
              </a:rPr>
              <a:t>kecil</a:t>
            </a:r>
            <a:r>
              <a:rPr lang="en-US" sz="2800" b="1" dirty="0" smtClean="0">
                <a:solidFill>
                  <a:srgbClr val="FF0000"/>
                </a:solidFill>
              </a:rPr>
              <a:t> </a:t>
            </a:r>
            <a:r>
              <a:rPr lang="en-US" sz="2800" b="1" dirty="0" err="1" smtClean="0">
                <a:solidFill>
                  <a:srgbClr val="FF0000"/>
                </a:solidFill>
              </a:rPr>
              <a:t>tetapi</a:t>
            </a:r>
            <a:r>
              <a:rPr lang="en-US" sz="2800" b="1" dirty="0" smtClean="0">
                <a:solidFill>
                  <a:srgbClr val="FF0000"/>
                </a:solidFill>
              </a:rPr>
              <a:t> </a:t>
            </a:r>
            <a:r>
              <a:rPr lang="en-US" sz="2800" b="1" dirty="0" err="1" smtClean="0">
                <a:solidFill>
                  <a:srgbClr val="FF0000"/>
                </a:solidFill>
              </a:rPr>
              <a:t>mudah</a:t>
            </a:r>
            <a:r>
              <a:rPr lang="en-US" sz="2800" b="1" dirty="0" smtClean="0">
                <a:solidFill>
                  <a:srgbClr val="FF0000"/>
                </a:solidFill>
              </a:rPr>
              <a:t> </a:t>
            </a:r>
            <a:r>
              <a:rPr lang="en-US" sz="2800" b="1" dirty="0" err="1" smtClean="0">
                <a:solidFill>
                  <a:srgbClr val="FF0000"/>
                </a:solidFill>
              </a:rPr>
              <a:t>diakses</a:t>
            </a:r>
            <a:endParaRPr lang="en-US" sz="2800" b="1" dirty="0" smtClean="0">
              <a:solidFill>
                <a:srgbClr val="FF0000"/>
              </a:solidFill>
            </a:endParaRPr>
          </a:p>
          <a:p>
            <a:pPr eaLnBrk="1" hangingPunct="1">
              <a:lnSpc>
                <a:spcPct val="80000"/>
              </a:lnSpc>
            </a:pPr>
            <a:r>
              <a:rPr lang="en-US" sz="2800" b="1" dirty="0" err="1" smtClean="0">
                <a:solidFill>
                  <a:srgbClr val="FF0000"/>
                </a:solidFill>
              </a:rPr>
              <a:t>Memungkinkan</a:t>
            </a:r>
            <a:r>
              <a:rPr lang="en-US" sz="2800" b="1" dirty="0" smtClean="0">
                <a:solidFill>
                  <a:srgbClr val="FF0000"/>
                </a:solidFill>
              </a:rPr>
              <a:t> </a:t>
            </a:r>
            <a:r>
              <a:rPr lang="en-US" sz="2800" b="1" dirty="0" err="1" smtClean="0">
                <a:solidFill>
                  <a:srgbClr val="FF0000"/>
                </a:solidFill>
              </a:rPr>
              <a:t>pengaksesan</a:t>
            </a:r>
            <a:r>
              <a:rPr lang="en-US" sz="2800" b="1" dirty="0" smtClean="0">
                <a:solidFill>
                  <a:srgbClr val="FF0000"/>
                </a:solidFill>
              </a:rPr>
              <a:t> </a:t>
            </a:r>
            <a:r>
              <a:rPr lang="en-US" sz="2800" b="1" dirty="0" err="1" smtClean="0">
                <a:solidFill>
                  <a:srgbClr val="FF0000"/>
                </a:solidFill>
              </a:rPr>
              <a:t>informasi</a:t>
            </a:r>
            <a:r>
              <a:rPr lang="en-US" sz="2800" b="1" dirty="0" smtClean="0">
                <a:solidFill>
                  <a:srgbClr val="FF0000"/>
                </a:solidFill>
              </a:rPr>
              <a:t> yang </a:t>
            </a:r>
            <a:r>
              <a:rPr lang="en-US" sz="2800" b="1" dirty="0" err="1" smtClean="0">
                <a:solidFill>
                  <a:srgbClr val="FF0000"/>
                </a:solidFill>
              </a:rPr>
              <a:t>sangat</a:t>
            </a:r>
            <a:r>
              <a:rPr lang="en-US" sz="2800" b="1" dirty="0" smtClean="0">
                <a:solidFill>
                  <a:srgbClr val="FF0000"/>
                </a:solidFill>
              </a:rPr>
              <a:t> </a:t>
            </a:r>
            <a:r>
              <a:rPr lang="en-US" sz="2800" b="1" dirty="0" err="1" smtClean="0">
                <a:solidFill>
                  <a:srgbClr val="FF0000"/>
                </a:solidFill>
              </a:rPr>
              <a:t>banyak</a:t>
            </a:r>
            <a:r>
              <a:rPr lang="en-US" sz="2800" b="1" dirty="0" smtClean="0">
                <a:solidFill>
                  <a:srgbClr val="FF0000"/>
                </a:solidFill>
              </a:rPr>
              <a:t> di </a:t>
            </a:r>
            <a:r>
              <a:rPr lang="en-US" sz="2800" b="1" dirty="0" err="1" smtClean="0">
                <a:solidFill>
                  <a:srgbClr val="FF0000"/>
                </a:solidFill>
              </a:rPr>
              <a:t>seluruh</a:t>
            </a:r>
            <a:r>
              <a:rPr lang="en-US" sz="2800" b="1" dirty="0" smtClean="0">
                <a:solidFill>
                  <a:srgbClr val="FF0000"/>
                </a:solidFill>
              </a:rPr>
              <a:t> </a:t>
            </a:r>
            <a:r>
              <a:rPr lang="en-US" sz="2800" b="1" dirty="0" err="1" smtClean="0">
                <a:solidFill>
                  <a:srgbClr val="FF0000"/>
                </a:solidFill>
              </a:rPr>
              <a:t>dunia</a:t>
            </a:r>
            <a:r>
              <a:rPr lang="en-US" sz="2800" b="1" dirty="0" smtClean="0">
                <a:solidFill>
                  <a:srgbClr val="FF0000"/>
                </a:solidFill>
              </a:rPr>
              <a:t> </a:t>
            </a:r>
            <a:r>
              <a:rPr lang="en-US" sz="2800" b="1" dirty="0" err="1" smtClean="0">
                <a:solidFill>
                  <a:srgbClr val="FF0000"/>
                </a:solidFill>
              </a:rPr>
              <a:t>dengan</a:t>
            </a:r>
            <a:r>
              <a:rPr lang="en-US" sz="2800" b="1" dirty="0" smtClean="0">
                <a:solidFill>
                  <a:srgbClr val="FF0000"/>
                </a:solidFill>
              </a:rPr>
              <a:t> </a:t>
            </a:r>
            <a:r>
              <a:rPr lang="en-US" sz="2800" b="1" dirty="0" err="1" smtClean="0">
                <a:solidFill>
                  <a:srgbClr val="FF0000"/>
                </a:solidFill>
              </a:rPr>
              <a:t>cepat</a:t>
            </a:r>
            <a:r>
              <a:rPr lang="en-US" sz="2800" b="1" dirty="0" smtClean="0">
                <a:solidFill>
                  <a:srgbClr val="FF0000"/>
                </a:solidFill>
              </a:rPr>
              <a:t> </a:t>
            </a:r>
            <a:r>
              <a:rPr lang="en-US" sz="2800" b="1" dirty="0" err="1" smtClean="0">
                <a:solidFill>
                  <a:srgbClr val="FF0000"/>
                </a:solidFill>
              </a:rPr>
              <a:t>dan</a:t>
            </a:r>
            <a:r>
              <a:rPr lang="en-US" sz="2800" b="1" dirty="0" smtClean="0">
                <a:solidFill>
                  <a:srgbClr val="FF0000"/>
                </a:solidFill>
              </a:rPr>
              <a:t> </a:t>
            </a:r>
            <a:r>
              <a:rPr lang="en-US" sz="2800" b="1" dirty="0" err="1" smtClean="0">
                <a:solidFill>
                  <a:srgbClr val="FF0000"/>
                </a:solidFill>
              </a:rPr>
              <a:t>murah</a:t>
            </a:r>
            <a:r>
              <a:rPr lang="en-US" sz="2800" b="1" dirty="0" smtClean="0">
                <a:solidFill>
                  <a:srgbClr val="FF0000"/>
                </a:solidFill>
              </a:rPr>
              <a:t> </a:t>
            </a:r>
          </a:p>
        </p:txBody>
      </p:sp>
    </p:spTree>
    <p:extLst>
      <p:ext uri="{BB962C8B-B14F-4D97-AF65-F5344CB8AC3E}">
        <p14:creationId xmlns:p14="http://schemas.microsoft.com/office/powerpoint/2010/main" val="989101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D6439DD-12E2-4C1E-98B1-ADDBC4173C06}" type="slidenum">
              <a:rPr lang="en-US" smtClean="0"/>
              <a:pPr/>
              <a:t>22</a:t>
            </a:fld>
            <a:endParaRPr lang="en-US" smtClean="0"/>
          </a:p>
        </p:txBody>
      </p:sp>
      <p:sp>
        <p:nvSpPr>
          <p:cNvPr id="13315" name="Rectangle 2"/>
          <p:cNvSpPr>
            <a:spLocks noGrp="1" noChangeArrowheads="1"/>
          </p:cNvSpPr>
          <p:nvPr>
            <p:ph type="title"/>
          </p:nvPr>
        </p:nvSpPr>
        <p:spPr>
          <a:xfrm>
            <a:off x="228600" y="533400"/>
            <a:ext cx="8229600" cy="1143000"/>
          </a:xfrm>
        </p:spPr>
        <p:txBody>
          <a:bodyPr/>
          <a:lstStyle/>
          <a:p>
            <a:pPr eaLnBrk="1" hangingPunct="1"/>
            <a:r>
              <a:rPr lang="en-US" sz="4000" b="1" dirty="0" err="1" smtClean="0">
                <a:solidFill>
                  <a:srgbClr val="FF0000"/>
                </a:solidFill>
              </a:rPr>
              <a:t>Kemampuan</a:t>
            </a:r>
            <a:r>
              <a:rPr lang="en-US" sz="4000" b="1" dirty="0" smtClean="0">
                <a:solidFill>
                  <a:srgbClr val="FF0000"/>
                </a:solidFill>
              </a:rPr>
              <a:t> SI</a:t>
            </a:r>
            <a:r>
              <a:rPr lang="id-ID" sz="4000" b="1" dirty="0" smtClean="0">
                <a:solidFill>
                  <a:srgbClr val="FF0000"/>
                </a:solidFill>
              </a:rPr>
              <a:t> </a:t>
            </a:r>
            <a:r>
              <a:rPr lang="en-US" sz="4000" b="1" dirty="0" smtClean="0">
                <a:solidFill>
                  <a:srgbClr val="FF0000"/>
                </a:solidFill>
              </a:rPr>
              <a:t>(</a:t>
            </a:r>
            <a:r>
              <a:rPr lang="en-US" sz="4000" b="1" dirty="0" err="1" smtClean="0">
                <a:solidFill>
                  <a:srgbClr val="FF0000"/>
                </a:solidFill>
              </a:rPr>
              <a:t>Lanjutan</a:t>
            </a:r>
            <a:r>
              <a:rPr lang="en-US" sz="4000" b="1" dirty="0" smtClean="0">
                <a:solidFill>
                  <a:srgbClr val="FF0000"/>
                </a:solidFill>
              </a:rPr>
              <a:t>…)</a:t>
            </a:r>
            <a:br>
              <a:rPr lang="en-US" sz="4000" b="1" dirty="0" smtClean="0">
                <a:solidFill>
                  <a:srgbClr val="FF0000"/>
                </a:solidFill>
              </a:rPr>
            </a:br>
            <a:r>
              <a:rPr lang="en-US" sz="1800" b="1" dirty="0" smtClean="0"/>
              <a:t>(Turban, McLean, </a:t>
            </a:r>
            <a:r>
              <a:rPr lang="en-US" sz="1800" b="1" dirty="0" err="1" smtClean="0"/>
              <a:t>dan</a:t>
            </a:r>
            <a:r>
              <a:rPr lang="en-US" sz="1800" b="1" dirty="0" smtClean="0"/>
              <a:t> </a:t>
            </a:r>
            <a:r>
              <a:rPr lang="en-US" sz="1800" b="1" dirty="0" err="1" smtClean="0"/>
              <a:t>Wetherbe</a:t>
            </a:r>
            <a:r>
              <a:rPr lang="en-US" sz="1800" b="1" dirty="0" smtClean="0"/>
              <a:t>, 1999)</a:t>
            </a:r>
            <a:endParaRPr lang="id-ID" sz="1800" b="1" dirty="0" smtClean="0"/>
          </a:p>
        </p:txBody>
      </p:sp>
      <p:sp>
        <p:nvSpPr>
          <p:cNvPr id="13316" name="Rectangle 3"/>
          <p:cNvSpPr>
            <a:spLocks noGrp="1" noChangeArrowheads="1"/>
          </p:cNvSpPr>
          <p:nvPr>
            <p:ph type="body" idx="1"/>
          </p:nvPr>
        </p:nvSpPr>
        <p:spPr>
          <a:xfrm>
            <a:off x="152400" y="1905000"/>
            <a:ext cx="8839200" cy="4114800"/>
          </a:xfrm>
        </p:spPr>
        <p:txBody>
          <a:bodyPr/>
          <a:lstStyle/>
          <a:p>
            <a:pPr eaLnBrk="1" hangingPunct="1">
              <a:lnSpc>
                <a:spcPct val="80000"/>
              </a:lnSpc>
            </a:pPr>
            <a:r>
              <a:rPr lang="en-US" sz="2800" dirty="0" err="1" smtClean="0">
                <a:solidFill>
                  <a:srgbClr val="0000CC"/>
                </a:solidFill>
              </a:rPr>
              <a:t>Meningkatkan</a:t>
            </a:r>
            <a:r>
              <a:rPr lang="en-US" sz="2800" dirty="0" smtClean="0">
                <a:solidFill>
                  <a:srgbClr val="0000CC"/>
                </a:solidFill>
              </a:rPr>
              <a:t> </a:t>
            </a:r>
            <a:r>
              <a:rPr lang="en-US" sz="2800" dirty="0" err="1" smtClean="0">
                <a:solidFill>
                  <a:srgbClr val="0000CC"/>
                </a:solidFill>
              </a:rPr>
              <a:t>efektivitas</a:t>
            </a:r>
            <a:r>
              <a:rPr lang="en-US" sz="2800" dirty="0" smtClean="0">
                <a:solidFill>
                  <a:srgbClr val="0000CC"/>
                </a:solidFill>
              </a:rPr>
              <a:t> </a:t>
            </a:r>
            <a:r>
              <a:rPr lang="en-US" sz="2800" dirty="0" err="1" smtClean="0">
                <a:solidFill>
                  <a:srgbClr val="0000CC"/>
                </a:solidFill>
              </a:rPr>
              <a:t>dan</a:t>
            </a:r>
            <a:r>
              <a:rPr lang="en-US" sz="2800" dirty="0" smtClean="0">
                <a:solidFill>
                  <a:srgbClr val="0000CC"/>
                </a:solidFill>
              </a:rPr>
              <a:t> </a:t>
            </a:r>
            <a:r>
              <a:rPr lang="en-US" sz="2800" dirty="0" err="1" smtClean="0">
                <a:solidFill>
                  <a:srgbClr val="0000CC"/>
                </a:solidFill>
              </a:rPr>
              <a:t>efisiensi</a:t>
            </a:r>
            <a:r>
              <a:rPr lang="en-US" sz="2800" dirty="0" smtClean="0">
                <a:solidFill>
                  <a:srgbClr val="0000CC"/>
                </a:solidFill>
              </a:rPr>
              <a:t> orang-orang yang </a:t>
            </a:r>
            <a:r>
              <a:rPr lang="en-US" sz="2800" dirty="0" err="1" smtClean="0">
                <a:solidFill>
                  <a:srgbClr val="0000CC"/>
                </a:solidFill>
              </a:rPr>
              <a:t>bekerja</a:t>
            </a:r>
            <a:r>
              <a:rPr lang="en-US" sz="2800" dirty="0" smtClean="0">
                <a:solidFill>
                  <a:srgbClr val="0000CC"/>
                </a:solidFill>
              </a:rPr>
              <a:t> </a:t>
            </a:r>
            <a:r>
              <a:rPr lang="en-US" sz="2800" dirty="0" err="1" smtClean="0">
                <a:solidFill>
                  <a:srgbClr val="0000CC"/>
                </a:solidFill>
              </a:rPr>
              <a:t>dalam</a:t>
            </a:r>
            <a:r>
              <a:rPr lang="en-US" sz="2800" dirty="0" smtClean="0">
                <a:solidFill>
                  <a:srgbClr val="0000CC"/>
                </a:solidFill>
              </a:rPr>
              <a:t> </a:t>
            </a:r>
            <a:r>
              <a:rPr lang="en-US" sz="2800" dirty="0" err="1" smtClean="0">
                <a:solidFill>
                  <a:srgbClr val="0000CC"/>
                </a:solidFill>
              </a:rPr>
              <a:t>kelompok</a:t>
            </a:r>
            <a:r>
              <a:rPr lang="en-US" sz="2800" dirty="0" smtClean="0">
                <a:solidFill>
                  <a:srgbClr val="0000CC"/>
                </a:solidFill>
              </a:rPr>
              <a:t> </a:t>
            </a:r>
            <a:r>
              <a:rPr lang="en-US" sz="2800" dirty="0" err="1" smtClean="0">
                <a:solidFill>
                  <a:srgbClr val="0000CC"/>
                </a:solidFill>
              </a:rPr>
              <a:t>dalam</a:t>
            </a:r>
            <a:r>
              <a:rPr lang="en-US" sz="2800" dirty="0" smtClean="0">
                <a:solidFill>
                  <a:srgbClr val="0000CC"/>
                </a:solidFill>
              </a:rPr>
              <a:t> </a:t>
            </a:r>
            <a:r>
              <a:rPr lang="en-US" sz="2800" dirty="0" err="1" smtClean="0">
                <a:solidFill>
                  <a:srgbClr val="0000CC"/>
                </a:solidFill>
              </a:rPr>
              <a:t>suatu</a:t>
            </a:r>
            <a:r>
              <a:rPr lang="en-US" sz="2800" dirty="0" smtClean="0">
                <a:solidFill>
                  <a:srgbClr val="0000CC"/>
                </a:solidFill>
              </a:rPr>
              <a:t> </a:t>
            </a:r>
            <a:r>
              <a:rPr lang="en-US" sz="2800" dirty="0" err="1" smtClean="0">
                <a:solidFill>
                  <a:srgbClr val="0000CC"/>
                </a:solidFill>
              </a:rPr>
              <a:t>tempat</a:t>
            </a:r>
            <a:r>
              <a:rPr lang="en-US" sz="2800" dirty="0" smtClean="0">
                <a:solidFill>
                  <a:srgbClr val="0000CC"/>
                </a:solidFill>
              </a:rPr>
              <a:t> </a:t>
            </a:r>
            <a:r>
              <a:rPr lang="en-US" sz="2800" dirty="0" err="1" smtClean="0">
                <a:solidFill>
                  <a:srgbClr val="0000CC"/>
                </a:solidFill>
              </a:rPr>
              <a:t>atau</a:t>
            </a:r>
            <a:r>
              <a:rPr lang="en-US" sz="2800" dirty="0" smtClean="0">
                <a:solidFill>
                  <a:srgbClr val="0000CC"/>
                </a:solidFill>
              </a:rPr>
              <a:t> </a:t>
            </a:r>
            <a:r>
              <a:rPr lang="en-US" sz="2800" dirty="0" err="1" smtClean="0">
                <a:solidFill>
                  <a:srgbClr val="0000CC"/>
                </a:solidFill>
              </a:rPr>
              <a:t>pada</a:t>
            </a:r>
            <a:r>
              <a:rPr lang="en-US" sz="2800" dirty="0" smtClean="0">
                <a:solidFill>
                  <a:srgbClr val="0000CC"/>
                </a:solidFill>
              </a:rPr>
              <a:t> </a:t>
            </a:r>
            <a:r>
              <a:rPr lang="en-US" sz="2800" dirty="0" err="1" smtClean="0">
                <a:solidFill>
                  <a:srgbClr val="0000CC"/>
                </a:solidFill>
              </a:rPr>
              <a:t>beberapa</a:t>
            </a:r>
            <a:r>
              <a:rPr lang="en-US" sz="2800" dirty="0" smtClean="0">
                <a:solidFill>
                  <a:srgbClr val="0000CC"/>
                </a:solidFill>
              </a:rPr>
              <a:t> </a:t>
            </a:r>
            <a:r>
              <a:rPr lang="en-US" sz="2800" dirty="0" err="1" smtClean="0">
                <a:solidFill>
                  <a:srgbClr val="0000CC"/>
                </a:solidFill>
              </a:rPr>
              <a:t>lokasi</a:t>
            </a:r>
            <a:endParaRPr lang="id-ID" sz="2800" dirty="0" smtClean="0">
              <a:solidFill>
                <a:srgbClr val="0000CC"/>
              </a:solidFill>
            </a:endParaRPr>
          </a:p>
          <a:p>
            <a:pPr eaLnBrk="1" hangingPunct="1">
              <a:lnSpc>
                <a:spcPct val="80000"/>
              </a:lnSpc>
            </a:pPr>
            <a:r>
              <a:rPr lang="en-US" sz="2800" dirty="0" err="1" smtClean="0">
                <a:solidFill>
                  <a:srgbClr val="0000CC"/>
                </a:solidFill>
              </a:rPr>
              <a:t>Menyajikan</a:t>
            </a:r>
            <a:r>
              <a:rPr lang="en-US" sz="2800" dirty="0" smtClean="0">
                <a:solidFill>
                  <a:srgbClr val="0000CC"/>
                </a:solidFill>
              </a:rPr>
              <a:t> </a:t>
            </a:r>
            <a:r>
              <a:rPr lang="en-US" sz="2800" dirty="0" err="1" smtClean="0">
                <a:solidFill>
                  <a:srgbClr val="0000CC"/>
                </a:solidFill>
              </a:rPr>
              <a:t>informasi</a:t>
            </a:r>
            <a:r>
              <a:rPr lang="en-US" sz="2800" dirty="0" smtClean="0">
                <a:solidFill>
                  <a:srgbClr val="0000CC"/>
                </a:solidFill>
              </a:rPr>
              <a:t> </a:t>
            </a:r>
            <a:r>
              <a:rPr lang="en-US" sz="2800" dirty="0" err="1" smtClean="0">
                <a:solidFill>
                  <a:srgbClr val="0000CC"/>
                </a:solidFill>
              </a:rPr>
              <a:t>dengan</a:t>
            </a:r>
            <a:r>
              <a:rPr lang="en-US" sz="2800" dirty="0" smtClean="0">
                <a:solidFill>
                  <a:srgbClr val="0000CC"/>
                </a:solidFill>
              </a:rPr>
              <a:t> </a:t>
            </a:r>
            <a:r>
              <a:rPr lang="en-US" sz="2800" dirty="0" err="1" smtClean="0">
                <a:solidFill>
                  <a:srgbClr val="0000CC"/>
                </a:solidFill>
              </a:rPr>
              <a:t>jelas</a:t>
            </a:r>
            <a:r>
              <a:rPr lang="en-US" sz="2800" dirty="0" smtClean="0">
                <a:solidFill>
                  <a:srgbClr val="0000CC"/>
                </a:solidFill>
              </a:rPr>
              <a:t> yang </a:t>
            </a:r>
            <a:r>
              <a:rPr lang="en-US" sz="2800" dirty="0" err="1" smtClean="0">
                <a:solidFill>
                  <a:srgbClr val="0000CC"/>
                </a:solidFill>
              </a:rPr>
              <a:t>menggugah</a:t>
            </a:r>
            <a:r>
              <a:rPr lang="en-US" sz="2800" dirty="0" smtClean="0">
                <a:solidFill>
                  <a:srgbClr val="0000CC"/>
                </a:solidFill>
              </a:rPr>
              <a:t> </a:t>
            </a:r>
            <a:r>
              <a:rPr lang="en-US" sz="2800" dirty="0" err="1" smtClean="0">
                <a:solidFill>
                  <a:srgbClr val="0000CC"/>
                </a:solidFill>
              </a:rPr>
              <a:t>pikiran</a:t>
            </a:r>
            <a:r>
              <a:rPr lang="en-US" sz="2800" dirty="0" smtClean="0">
                <a:solidFill>
                  <a:srgbClr val="0000CC"/>
                </a:solidFill>
              </a:rPr>
              <a:t> </a:t>
            </a:r>
            <a:r>
              <a:rPr lang="en-US" sz="2800" dirty="0" err="1" smtClean="0">
                <a:solidFill>
                  <a:srgbClr val="0000CC"/>
                </a:solidFill>
              </a:rPr>
              <a:t>manusia</a:t>
            </a:r>
            <a:endParaRPr lang="en-US" sz="2800" dirty="0" smtClean="0">
              <a:solidFill>
                <a:srgbClr val="0000CC"/>
              </a:solidFill>
            </a:endParaRPr>
          </a:p>
          <a:p>
            <a:pPr eaLnBrk="1" hangingPunct="1">
              <a:lnSpc>
                <a:spcPct val="80000"/>
              </a:lnSpc>
            </a:pPr>
            <a:r>
              <a:rPr lang="en-US" sz="2800" dirty="0" err="1" smtClean="0">
                <a:solidFill>
                  <a:srgbClr val="0000CC"/>
                </a:solidFill>
              </a:rPr>
              <a:t>Mengotomasikan</a:t>
            </a:r>
            <a:r>
              <a:rPr lang="en-US" sz="2800" dirty="0" smtClean="0">
                <a:solidFill>
                  <a:srgbClr val="0000CC"/>
                </a:solidFill>
              </a:rPr>
              <a:t> proses-proses </a:t>
            </a:r>
            <a:r>
              <a:rPr lang="en-US" sz="2800" dirty="0" err="1" smtClean="0">
                <a:solidFill>
                  <a:srgbClr val="0000CC"/>
                </a:solidFill>
              </a:rPr>
              <a:t>bisnis</a:t>
            </a:r>
            <a:r>
              <a:rPr lang="en-US" sz="2800" dirty="0" smtClean="0">
                <a:solidFill>
                  <a:srgbClr val="0000CC"/>
                </a:solidFill>
              </a:rPr>
              <a:t> yang </a:t>
            </a:r>
            <a:r>
              <a:rPr lang="en-US" sz="2800" dirty="0" err="1" smtClean="0">
                <a:solidFill>
                  <a:srgbClr val="0000CC"/>
                </a:solidFill>
              </a:rPr>
              <a:t>semiotomatis</a:t>
            </a:r>
            <a:r>
              <a:rPr lang="en-US" sz="2800" dirty="0" smtClean="0">
                <a:solidFill>
                  <a:srgbClr val="0000CC"/>
                </a:solidFill>
              </a:rPr>
              <a:t> </a:t>
            </a:r>
            <a:r>
              <a:rPr lang="en-US" sz="2800" dirty="0" err="1" smtClean="0">
                <a:solidFill>
                  <a:srgbClr val="0000CC"/>
                </a:solidFill>
              </a:rPr>
              <a:t>dan</a:t>
            </a:r>
            <a:r>
              <a:rPr lang="en-US" sz="2800" dirty="0" smtClean="0">
                <a:solidFill>
                  <a:srgbClr val="0000CC"/>
                </a:solidFill>
              </a:rPr>
              <a:t> </a:t>
            </a:r>
            <a:r>
              <a:rPr lang="en-US" sz="2800" dirty="0" err="1" smtClean="0">
                <a:solidFill>
                  <a:srgbClr val="0000CC"/>
                </a:solidFill>
              </a:rPr>
              <a:t>tugas-tugas</a:t>
            </a:r>
            <a:r>
              <a:rPr lang="en-US" sz="2800" dirty="0" smtClean="0">
                <a:solidFill>
                  <a:srgbClr val="0000CC"/>
                </a:solidFill>
              </a:rPr>
              <a:t> yang </a:t>
            </a:r>
            <a:r>
              <a:rPr lang="en-US" sz="2800" dirty="0" err="1" smtClean="0">
                <a:solidFill>
                  <a:srgbClr val="0000CC"/>
                </a:solidFill>
              </a:rPr>
              <a:t>dikerjakan</a:t>
            </a:r>
            <a:r>
              <a:rPr lang="en-US" sz="2800" dirty="0" smtClean="0">
                <a:solidFill>
                  <a:srgbClr val="0000CC"/>
                </a:solidFill>
              </a:rPr>
              <a:t> </a:t>
            </a:r>
            <a:r>
              <a:rPr lang="en-US" sz="2800" dirty="0" err="1" smtClean="0">
                <a:solidFill>
                  <a:srgbClr val="0000CC"/>
                </a:solidFill>
              </a:rPr>
              <a:t>secara</a:t>
            </a:r>
            <a:r>
              <a:rPr lang="en-US" sz="2800" dirty="0" smtClean="0">
                <a:solidFill>
                  <a:srgbClr val="0000CC"/>
                </a:solidFill>
              </a:rPr>
              <a:t> manual</a:t>
            </a:r>
          </a:p>
          <a:p>
            <a:pPr eaLnBrk="1" hangingPunct="1">
              <a:lnSpc>
                <a:spcPct val="80000"/>
              </a:lnSpc>
            </a:pPr>
            <a:r>
              <a:rPr lang="en-US" sz="2800" dirty="0" err="1" smtClean="0">
                <a:solidFill>
                  <a:srgbClr val="0000CC"/>
                </a:solidFill>
              </a:rPr>
              <a:t>Mempercepat</a:t>
            </a:r>
            <a:r>
              <a:rPr lang="en-US" sz="2800" dirty="0" smtClean="0">
                <a:solidFill>
                  <a:srgbClr val="0000CC"/>
                </a:solidFill>
              </a:rPr>
              <a:t> </a:t>
            </a:r>
            <a:r>
              <a:rPr lang="en-US" sz="2800" dirty="0" err="1" smtClean="0">
                <a:solidFill>
                  <a:srgbClr val="0000CC"/>
                </a:solidFill>
              </a:rPr>
              <a:t>pengetikan</a:t>
            </a:r>
            <a:r>
              <a:rPr lang="en-US" sz="2800" dirty="0" smtClean="0">
                <a:solidFill>
                  <a:srgbClr val="0000CC"/>
                </a:solidFill>
              </a:rPr>
              <a:t> </a:t>
            </a:r>
            <a:r>
              <a:rPr lang="en-US" sz="2800" dirty="0" err="1" smtClean="0">
                <a:solidFill>
                  <a:srgbClr val="0000CC"/>
                </a:solidFill>
              </a:rPr>
              <a:t>dan</a:t>
            </a:r>
            <a:r>
              <a:rPr lang="en-US" sz="2800" dirty="0" smtClean="0">
                <a:solidFill>
                  <a:srgbClr val="0000CC"/>
                </a:solidFill>
              </a:rPr>
              <a:t> </a:t>
            </a:r>
            <a:r>
              <a:rPr lang="en-US" sz="2800" dirty="0" err="1" smtClean="0">
                <a:solidFill>
                  <a:srgbClr val="0000CC"/>
                </a:solidFill>
              </a:rPr>
              <a:t>penyuntingan</a:t>
            </a:r>
            <a:endParaRPr lang="en-US" sz="2800" dirty="0" smtClean="0">
              <a:solidFill>
                <a:srgbClr val="0000CC"/>
              </a:solidFill>
            </a:endParaRPr>
          </a:p>
          <a:p>
            <a:pPr eaLnBrk="1" hangingPunct="1">
              <a:lnSpc>
                <a:spcPct val="80000"/>
              </a:lnSpc>
            </a:pPr>
            <a:r>
              <a:rPr lang="en-US" sz="2800" dirty="0" err="1" smtClean="0">
                <a:solidFill>
                  <a:srgbClr val="0000CC"/>
                </a:solidFill>
              </a:rPr>
              <a:t>Melaksanakan</a:t>
            </a:r>
            <a:r>
              <a:rPr lang="en-US" sz="2800" dirty="0" smtClean="0">
                <a:solidFill>
                  <a:srgbClr val="0000CC"/>
                </a:solidFill>
              </a:rPr>
              <a:t> </a:t>
            </a:r>
            <a:r>
              <a:rPr lang="en-US" sz="2800" dirty="0" err="1" smtClean="0">
                <a:solidFill>
                  <a:srgbClr val="0000CC"/>
                </a:solidFill>
              </a:rPr>
              <a:t>hal-hal</a:t>
            </a:r>
            <a:r>
              <a:rPr lang="en-US" sz="2800" dirty="0" smtClean="0">
                <a:solidFill>
                  <a:srgbClr val="0000CC"/>
                </a:solidFill>
              </a:rPr>
              <a:t> di </a:t>
            </a:r>
            <a:r>
              <a:rPr lang="en-US" sz="2800" dirty="0" err="1" smtClean="0">
                <a:solidFill>
                  <a:srgbClr val="0000CC"/>
                </a:solidFill>
              </a:rPr>
              <a:t>atas</a:t>
            </a:r>
            <a:r>
              <a:rPr lang="en-US" sz="2800" dirty="0" smtClean="0">
                <a:solidFill>
                  <a:srgbClr val="0000CC"/>
                </a:solidFill>
              </a:rPr>
              <a:t> </a:t>
            </a:r>
            <a:r>
              <a:rPr lang="en-US" sz="2800" dirty="0" err="1" smtClean="0">
                <a:solidFill>
                  <a:srgbClr val="0000CC"/>
                </a:solidFill>
              </a:rPr>
              <a:t>jauh</a:t>
            </a:r>
            <a:r>
              <a:rPr lang="en-US" sz="2800" dirty="0" smtClean="0">
                <a:solidFill>
                  <a:srgbClr val="0000CC"/>
                </a:solidFill>
              </a:rPr>
              <a:t> </a:t>
            </a:r>
            <a:r>
              <a:rPr lang="en-US" sz="2800" dirty="0" err="1" smtClean="0">
                <a:solidFill>
                  <a:srgbClr val="0000CC"/>
                </a:solidFill>
              </a:rPr>
              <a:t>lebih</a:t>
            </a:r>
            <a:r>
              <a:rPr lang="en-US" sz="2800" dirty="0" smtClean="0">
                <a:solidFill>
                  <a:srgbClr val="0000CC"/>
                </a:solidFill>
              </a:rPr>
              <a:t> </a:t>
            </a:r>
            <a:r>
              <a:rPr lang="en-US" sz="2800" dirty="0" err="1" smtClean="0">
                <a:solidFill>
                  <a:srgbClr val="0000CC"/>
                </a:solidFill>
              </a:rPr>
              <a:t>murah</a:t>
            </a:r>
            <a:r>
              <a:rPr lang="en-US" sz="2800" dirty="0" smtClean="0">
                <a:solidFill>
                  <a:srgbClr val="0000CC"/>
                </a:solidFill>
              </a:rPr>
              <a:t> </a:t>
            </a:r>
            <a:r>
              <a:rPr lang="en-US" sz="2800" dirty="0" err="1" smtClean="0">
                <a:solidFill>
                  <a:srgbClr val="0000CC"/>
                </a:solidFill>
              </a:rPr>
              <a:t>daripada</a:t>
            </a:r>
            <a:r>
              <a:rPr lang="en-US" sz="2800" dirty="0" smtClean="0">
                <a:solidFill>
                  <a:srgbClr val="0000CC"/>
                </a:solidFill>
              </a:rPr>
              <a:t> </a:t>
            </a:r>
            <a:r>
              <a:rPr lang="en-US" sz="2800" dirty="0" err="1" smtClean="0">
                <a:solidFill>
                  <a:srgbClr val="0000CC"/>
                </a:solidFill>
              </a:rPr>
              <a:t>kalau</a:t>
            </a:r>
            <a:r>
              <a:rPr lang="en-US" sz="2800" dirty="0" smtClean="0">
                <a:solidFill>
                  <a:srgbClr val="0000CC"/>
                </a:solidFill>
              </a:rPr>
              <a:t> </a:t>
            </a:r>
            <a:r>
              <a:rPr lang="en-US" sz="2800" dirty="0" err="1" smtClean="0">
                <a:solidFill>
                  <a:srgbClr val="0000CC"/>
                </a:solidFill>
              </a:rPr>
              <a:t>dikerjakan</a:t>
            </a:r>
            <a:r>
              <a:rPr lang="en-US" sz="2800" dirty="0" smtClean="0">
                <a:solidFill>
                  <a:srgbClr val="0000CC"/>
                </a:solidFill>
              </a:rPr>
              <a:t> </a:t>
            </a:r>
            <a:r>
              <a:rPr lang="en-US" sz="2800" dirty="0" err="1" smtClean="0">
                <a:solidFill>
                  <a:srgbClr val="0000CC"/>
                </a:solidFill>
              </a:rPr>
              <a:t>secara</a:t>
            </a:r>
            <a:r>
              <a:rPr lang="en-US" sz="2800" dirty="0" smtClean="0">
                <a:solidFill>
                  <a:srgbClr val="0000CC"/>
                </a:solidFill>
              </a:rPr>
              <a:t> manual</a:t>
            </a:r>
            <a:endParaRPr lang="id-ID" sz="2800" dirty="0" smtClean="0">
              <a:solidFill>
                <a:srgbClr val="0000CC"/>
              </a:solidFill>
            </a:endParaRPr>
          </a:p>
        </p:txBody>
      </p:sp>
    </p:spTree>
    <p:extLst>
      <p:ext uri="{BB962C8B-B14F-4D97-AF65-F5344CB8AC3E}">
        <p14:creationId xmlns:p14="http://schemas.microsoft.com/office/powerpoint/2010/main" val="1140445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8976134-99F3-465C-BCFD-540286369344}" type="slidenum">
              <a:rPr lang="en-US" smtClean="0"/>
              <a:pPr/>
              <a:t>23</a:t>
            </a:fld>
            <a:endParaRPr lang="en-US" smtClean="0"/>
          </a:p>
        </p:txBody>
      </p:sp>
      <p:sp>
        <p:nvSpPr>
          <p:cNvPr id="14339" name="Rectangle 2"/>
          <p:cNvSpPr>
            <a:spLocks noGrp="1" noChangeArrowheads="1"/>
          </p:cNvSpPr>
          <p:nvPr>
            <p:ph type="title"/>
          </p:nvPr>
        </p:nvSpPr>
        <p:spPr>
          <a:xfrm>
            <a:off x="304800" y="609600"/>
            <a:ext cx="8229600" cy="1143000"/>
          </a:xfrm>
        </p:spPr>
        <p:txBody>
          <a:bodyPr/>
          <a:lstStyle/>
          <a:p>
            <a:pPr algn="ctr" eaLnBrk="1" hangingPunct="1"/>
            <a:r>
              <a:rPr lang="en-US" sz="6600" b="1" dirty="0" smtClean="0">
                <a:solidFill>
                  <a:srgbClr val="FF0000"/>
                </a:solidFill>
              </a:rPr>
              <a:t>Model SI</a:t>
            </a:r>
            <a:endParaRPr lang="id-ID" sz="6600" b="1" dirty="0" smtClean="0">
              <a:solidFill>
                <a:srgbClr val="FF0000"/>
              </a:solidFill>
            </a:endParaRPr>
          </a:p>
        </p:txBody>
      </p:sp>
      <p:sp>
        <p:nvSpPr>
          <p:cNvPr id="14340" name="Rectangle 5"/>
          <p:cNvSpPr>
            <a:spLocks noChangeArrowheads="1"/>
          </p:cNvSpPr>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341" name="Object 4"/>
          <p:cNvGraphicFramePr>
            <a:graphicFrameLocks noChangeAspect="1"/>
          </p:cNvGraphicFramePr>
          <p:nvPr>
            <p:extLst>
              <p:ext uri="{D42A27DB-BD31-4B8C-83A1-F6EECF244321}">
                <p14:modId xmlns:p14="http://schemas.microsoft.com/office/powerpoint/2010/main" val="2020509598"/>
              </p:ext>
            </p:extLst>
          </p:nvPr>
        </p:nvGraphicFramePr>
        <p:xfrm>
          <a:off x="533400" y="1752600"/>
          <a:ext cx="8305800" cy="4405313"/>
        </p:xfrm>
        <a:graphic>
          <a:graphicData uri="http://schemas.openxmlformats.org/presentationml/2006/ole">
            <mc:AlternateContent xmlns:mc="http://schemas.openxmlformats.org/markup-compatibility/2006">
              <mc:Choice xmlns:v="urn:schemas-microsoft-com:vml" Requires="v">
                <p:oleObj spid="_x0000_s4116" name="Picture" r:id="rId3" imgW="5604091" imgH="4887382" progId="Word.Picture.8">
                  <p:embed/>
                </p:oleObj>
              </mc:Choice>
              <mc:Fallback>
                <p:oleObj name="Picture" r:id="rId3" imgW="5604091" imgH="4887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3163" b="22604"/>
                      <a:stretch>
                        <a:fillRect/>
                      </a:stretch>
                    </p:blipFill>
                    <p:spPr bwMode="auto">
                      <a:xfrm>
                        <a:off x="533400" y="1752600"/>
                        <a:ext cx="8305800" cy="44053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67551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0CB07B2-148C-4DFC-B9FF-8F1B980BE14B}" type="slidenum">
              <a:rPr lang="en-US" smtClean="0"/>
              <a:pPr/>
              <a:t>24</a:t>
            </a:fld>
            <a:endParaRPr lang="en-US" smtClean="0"/>
          </a:p>
        </p:txBody>
      </p:sp>
      <p:sp>
        <p:nvSpPr>
          <p:cNvPr id="15363" name="Rectangle 2"/>
          <p:cNvSpPr>
            <a:spLocks noGrp="1" noChangeArrowheads="1"/>
          </p:cNvSpPr>
          <p:nvPr>
            <p:ph type="title"/>
          </p:nvPr>
        </p:nvSpPr>
        <p:spPr>
          <a:xfrm>
            <a:off x="175315" y="381000"/>
            <a:ext cx="8229600" cy="1143000"/>
          </a:xfrm>
        </p:spPr>
        <p:txBody>
          <a:bodyPr/>
          <a:lstStyle/>
          <a:p>
            <a:pPr eaLnBrk="1" hangingPunct="1"/>
            <a:r>
              <a:rPr lang="en-US" b="1" dirty="0" err="1" smtClean="0">
                <a:solidFill>
                  <a:srgbClr val="FF0000"/>
                </a:solidFill>
              </a:rPr>
              <a:t>Beberapa</a:t>
            </a:r>
            <a:r>
              <a:rPr lang="en-US" b="1" dirty="0" smtClean="0">
                <a:solidFill>
                  <a:srgbClr val="FF0000"/>
                </a:solidFill>
              </a:rPr>
              <a:t> </a:t>
            </a:r>
            <a:r>
              <a:rPr lang="en-US" b="1" dirty="0" err="1" smtClean="0">
                <a:solidFill>
                  <a:srgbClr val="FF0000"/>
                </a:solidFill>
              </a:rPr>
              <a:t>Alasan</a:t>
            </a:r>
            <a:r>
              <a:rPr lang="en-US" b="1" dirty="0" smtClean="0">
                <a:solidFill>
                  <a:srgbClr val="FF0000"/>
                </a:solidFill>
              </a:rPr>
              <a:t> </a:t>
            </a:r>
            <a:r>
              <a:rPr lang="en-US" b="1" dirty="0" err="1" smtClean="0">
                <a:solidFill>
                  <a:srgbClr val="FF0000"/>
                </a:solidFill>
              </a:rPr>
              <a:t>Investasi</a:t>
            </a:r>
            <a:r>
              <a:rPr lang="en-US" b="1" dirty="0" smtClean="0">
                <a:solidFill>
                  <a:srgbClr val="FF0000"/>
                </a:solidFill>
              </a:rPr>
              <a:t> TI</a:t>
            </a:r>
            <a:endParaRPr lang="id-ID" b="1" dirty="0" smtClean="0">
              <a:solidFill>
                <a:srgbClr val="FF0000"/>
              </a:solidFill>
            </a:endParaRPr>
          </a:p>
        </p:txBody>
      </p:sp>
      <p:sp>
        <p:nvSpPr>
          <p:cNvPr id="15364" name="Rectangle 3"/>
          <p:cNvSpPr>
            <a:spLocks noGrp="1" noChangeArrowheads="1"/>
          </p:cNvSpPr>
          <p:nvPr>
            <p:ph type="body" idx="1"/>
          </p:nvPr>
        </p:nvSpPr>
        <p:spPr>
          <a:xfrm>
            <a:off x="611188" y="1676400"/>
            <a:ext cx="8077200" cy="3057525"/>
          </a:xfrm>
        </p:spPr>
        <p:txBody>
          <a:bodyPr/>
          <a:lstStyle/>
          <a:p>
            <a:pPr eaLnBrk="1" hangingPunct="1"/>
            <a:r>
              <a:rPr lang="en-US" dirty="0" err="1" smtClean="0"/>
              <a:t>Adanya</a:t>
            </a:r>
            <a:r>
              <a:rPr lang="en-US" dirty="0" smtClean="0"/>
              <a:t> </a:t>
            </a:r>
            <a:r>
              <a:rPr lang="en-US" dirty="0" err="1" smtClean="0"/>
              <a:t>kebutuhan</a:t>
            </a:r>
            <a:r>
              <a:rPr lang="en-US" dirty="0" smtClean="0"/>
              <a:t> </a:t>
            </a:r>
            <a:r>
              <a:rPr lang="en-US" dirty="0" err="1" smtClean="0"/>
              <a:t>untuk</a:t>
            </a:r>
            <a:r>
              <a:rPr lang="en-US" dirty="0" smtClean="0"/>
              <a:t> </a:t>
            </a:r>
            <a:r>
              <a:rPr lang="en-US" dirty="0" err="1" smtClean="0"/>
              <a:t>mempertahankan</a:t>
            </a:r>
            <a:r>
              <a:rPr lang="en-US" dirty="0" smtClean="0"/>
              <a:t> </a:t>
            </a:r>
            <a:r>
              <a:rPr lang="en-US" dirty="0" err="1" smtClean="0"/>
              <a:t>dan</a:t>
            </a:r>
            <a:r>
              <a:rPr lang="en-US" dirty="0" smtClean="0"/>
              <a:t> </a:t>
            </a:r>
            <a:r>
              <a:rPr lang="en-US" dirty="0" err="1" smtClean="0"/>
              <a:t>meningkatkan</a:t>
            </a:r>
            <a:r>
              <a:rPr lang="en-US" dirty="0" smtClean="0"/>
              <a:t> </a:t>
            </a:r>
            <a:r>
              <a:rPr lang="en-US" dirty="0" err="1" smtClean="0"/>
              <a:t>posisi</a:t>
            </a:r>
            <a:r>
              <a:rPr lang="en-US" dirty="0" smtClean="0"/>
              <a:t> </a:t>
            </a:r>
            <a:r>
              <a:rPr lang="en-US" dirty="0" err="1" smtClean="0"/>
              <a:t>kompetitif</a:t>
            </a:r>
            <a:r>
              <a:rPr lang="en-US" dirty="0" smtClean="0"/>
              <a:t> </a:t>
            </a:r>
          </a:p>
          <a:p>
            <a:pPr eaLnBrk="1" hangingPunct="1"/>
            <a:r>
              <a:rPr lang="en-US" dirty="0" err="1" smtClean="0"/>
              <a:t>Mengurangi</a:t>
            </a:r>
            <a:r>
              <a:rPr lang="en-US" dirty="0" smtClean="0"/>
              <a:t> </a:t>
            </a:r>
            <a:r>
              <a:rPr lang="en-US" dirty="0" err="1" smtClean="0"/>
              <a:t>biaya</a:t>
            </a:r>
            <a:endParaRPr lang="en-US" dirty="0" smtClean="0"/>
          </a:p>
          <a:p>
            <a:pPr eaLnBrk="1" hangingPunct="1"/>
            <a:r>
              <a:rPr lang="en-US" dirty="0" err="1" smtClean="0"/>
              <a:t>Meningkatkan</a:t>
            </a:r>
            <a:r>
              <a:rPr lang="en-US" dirty="0" smtClean="0"/>
              <a:t> </a:t>
            </a:r>
            <a:r>
              <a:rPr lang="en-US" dirty="0" err="1" smtClean="0"/>
              <a:t>fleksibilitas</a:t>
            </a:r>
            <a:r>
              <a:rPr lang="en-US" dirty="0" smtClean="0"/>
              <a:t> </a:t>
            </a:r>
            <a:r>
              <a:rPr lang="en-US" dirty="0" err="1" smtClean="0"/>
              <a:t>dan</a:t>
            </a:r>
            <a:r>
              <a:rPr lang="en-US" dirty="0" smtClean="0"/>
              <a:t> </a:t>
            </a:r>
            <a:r>
              <a:rPr lang="en-US" dirty="0" err="1" smtClean="0"/>
              <a:t>tanggapan</a:t>
            </a:r>
            <a:endParaRPr lang="en-US" dirty="0" smtClean="0"/>
          </a:p>
        </p:txBody>
      </p:sp>
      <p:sp>
        <p:nvSpPr>
          <p:cNvPr id="15365" name="AutoShape 4"/>
          <p:cNvSpPr>
            <a:spLocks noChangeArrowheads="1"/>
          </p:cNvSpPr>
          <p:nvPr/>
        </p:nvSpPr>
        <p:spPr bwMode="auto">
          <a:xfrm>
            <a:off x="725902" y="4338914"/>
            <a:ext cx="976312" cy="1150937"/>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1" hangingPunct="1"/>
            <a:r>
              <a:rPr lang="en-US" dirty="0" err="1">
                <a:latin typeface="Arial" pitchFamily="34" charset="0"/>
              </a:rPr>
              <a:t>Contoh</a:t>
            </a:r>
            <a:endParaRPr lang="id-ID" dirty="0">
              <a:latin typeface="Arial" pitchFamily="34" charset="0"/>
            </a:endParaRPr>
          </a:p>
        </p:txBody>
      </p:sp>
      <p:sp>
        <p:nvSpPr>
          <p:cNvPr id="15366" name="Text Box 5"/>
          <p:cNvSpPr txBox="1">
            <a:spLocks noChangeArrowheads="1"/>
          </p:cNvSpPr>
          <p:nvPr/>
        </p:nvSpPr>
        <p:spPr bwMode="auto">
          <a:xfrm>
            <a:off x="1692275" y="4338914"/>
            <a:ext cx="66960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20000"/>
              </a:spcBef>
              <a:buClr>
                <a:schemeClr val="bg2"/>
              </a:buClr>
              <a:buSzPct val="75000"/>
              <a:buFont typeface="Wingdings" pitchFamily="2" charset="2"/>
              <a:buNone/>
            </a:pPr>
            <a:r>
              <a:rPr lang="en-US" dirty="0">
                <a:latin typeface="Arial" pitchFamily="34" charset="0"/>
              </a:rPr>
              <a:t>Bank yang </a:t>
            </a:r>
            <a:r>
              <a:rPr lang="en-US" dirty="0" err="1">
                <a:latin typeface="Arial" pitchFamily="34" charset="0"/>
              </a:rPr>
              <a:t>berlomba-lomba</a:t>
            </a:r>
            <a:r>
              <a:rPr lang="en-US" dirty="0">
                <a:latin typeface="Arial" pitchFamily="34" charset="0"/>
              </a:rPr>
              <a:t> </a:t>
            </a:r>
            <a:r>
              <a:rPr lang="en-US" dirty="0" err="1">
                <a:latin typeface="Arial" pitchFamily="34" charset="0"/>
              </a:rPr>
              <a:t>untuk</a:t>
            </a:r>
            <a:r>
              <a:rPr lang="en-US" dirty="0">
                <a:latin typeface="Arial" pitchFamily="34" charset="0"/>
              </a:rPr>
              <a:t> </a:t>
            </a:r>
            <a:r>
              <a:rPr lang="en-US" dirty="0" err="1">
                <a:latin typeface="Arial" pitchFamily="34" charset="0"/>
              </a:rPr>
              <a:t>memperluas</a:t>
            </a:r>
            <a:r>
              <a:rPr lang="en-US" dirty="0">
                <a:latin typeface="Arial" pitchFamily="34" charset="0"/>
              </a:rPr>
              <a:t> </a:t>
            </a:r>
            <a:r>
              <a:rPr lang="en-US" dirty="0" err="1">
                <a:latin typeface="Arial" pitchFamily="34" charset="0"/>
              </a:rPr>
              <a:t>jaringan</a:t>
            </a:r>
            <a:r>
              <a:rPr lang="en-US" dirty="0">
                <a:latin typeface="Arial" pitchFamily="34" charset="0"/>
              </a:rPr>
              <a:t> ATM, e-banking, internet banking, </a:t>
            </a:r>
            <a:r>
              <a:rPr lang="en-US" dirty="0" err="1">
                <a:latin typeface="Arial" pitchFamily="34" charset="0"/>
              </a:rPr>
              <a:t>dll</a:t>
            </a:r>
            <a:r>
              <a:rPr lang="en-US" dirty="0">
                <a:latin typeface="Arial" pitchFamily="34" charset="0"/>
              </a:rPr>
              <a:t> </a:t>
            </a:r>
            <a:r>
              <a:rPr lang="en-US" dirty="0" err="1">
                <a:latin typeface="Arial" pitchFamily="34" charset="0"/>
              </a:rPr>
              <a:t>untuk</a:t>
            </a:r>
            <a:r>
              <a:rPr lang="en-US" dirty="0">
                <a:latin typeface="Arial" pitchFamily="34" charset="0"/>
              </a:rPr>
              <a:t> </a:t>
            </a:r>
            <a:r>
              <a:rPr lang="en-US" dirty="0" err="1">
                <a:latin typeface="Arial" pitchFamily="34" charset="0"/>
              </a:rPr>
              <a:t>meningkatkan</a:t>
            </a:r>
            <a:r>
              <a:rPr lang="en-US" dirty="0">
                <a:latin typeface="Arial" pitchFamily="34" charset="0"/>
              </a:rPr>
              <a:t> </a:t>
            </a:r>
            <a:r>
              <a:rPr lang="en-US" dirty="0" err="1">
                <a:latin typeface="Arial" pitchFamily="34" charset="0"/>
              </a:rPr>
              <a:t>layanan</a:t>
            </a:r>
            <a:r>
              <a:rPr lang="en-US" dirty="0">
                <a:latin typeface="Arial" pitchFamily="34" charset="0"/>
              </a:rPr>
              <a:t> </a:t>
            </a:r>
            <a:r>
              <a:rPr lang="en-US" dirty="0" err="1">
                <a:latin typeface="Arial" pitchFamily="34" charset="0"/>
              </a:rPr>
              <a:t>kepada</a:t>
            </a:r>
            <a:r>
              <a:rPr lang="en-US" dirty="0">
                <a:latin typeface="Arial" pitchFamily="34" charset="0"/>
              </a:rPr>
              <a:t> </a:t>
            </a:r>
            <a:r>
              <a:rPr lang="en-US" dirty="0" err="1">
                <a:latin typeface="Arial" pitchFamily="34" charset="0"/>
              </a:rPr>
              <a:t>nasabah</a:t>
            </a:r>
            <a:r>
              <a:rPr lang="en-US" dirty="0">
                <a:latin typeface="Arial" pitchFamily="34" charset="0"/>
              </a:rPr>
              <a:t> </a:t>
            </a:r>
            <a:r>
              <a:rPr lang="en-US" dirty="0" err="1">
                <a:latin typeface="Arial" pitchFamily="34" charset="0"/>
              </a:rPr>
              <a:t>mengingat</a:t>
            </a:r>
            <a:r>
              <a:rPr lang="en-US" dirty="0">
                <a:latin typeface="Arial" pitchFamily="34" charset="0"/>
              </a:rPr>
              <a:t> </a:t>
            </a:r>
            <a:r>
              <a:rPr lang="en-US" dirty="0" err="1">
                <a:latin typeface="Arial" pitchFamily="34" charset="0"/>
              </a:rPr>
              <a:t>persaingan</a:t>
            </a:r>
            <a:r>
              <a:rPr lang="en-US" dirty="0">
                <a:latin typeface="Arial" pitchFamily="34" charset="0"/>
              </a:rPr>
              <a:t> </a:t>
            </a:r>
            <a:r>
              <a:rPr lang="en-US" dirty="0" err="1">
                <a:latin typeface="Arial" pitchFamily="34" charset="0"/>
              </a:rPr>
              <a:t>antarbank</a:t>
            </a:r>
            <a:r>
              <a:rPr lang="en-US" dirty="0">
                <a:latin typeface="Arial" pitchFamily="34" charset="0"/>
              </a:rPr>
              <a:t> yang </a:t>
            </a:r>
            <a:r>
              <a:rPr lang="en-US" dirty="0" err="1">
                <a:latin typeface="Arial" pitchFamily="34" charset="0"/>
              </a:rPr>
              <a:t>sangat</a:t>
            </a:r>
            <a:r>
              <a:rPr lang="en-US" dirty="0">
                <a:latin typeface="Arial" pitchFamily="34" charset="0"/>
              </a:rPr>
              <a:t> </a:t>
            </a:r>
            <a:r>
              <a:rPr lang="en-US" dirty="0" err="1">
                <a:latin typeface="Arial" pitchFamily="34" charset="0"/>
              </a:rPr>
              <a:t>ketat</a:t>
            </a:r>
            <a:r>
              <a:rPr lang="en-US" dirty="0">
                <a:latin typeface="Arial" pitchFamily="34" charset="0"/>
              </a:rPr>
              <a:t>.</a:t>
            </a:r>
            <a:endParaRPr lang="id-ID" dirty="0">
              <a:latin typeface="Arial" pitchFamily="34" charset="0"/>
            </a:endParaRPr>
          </a:p>
          <a:p>
            <a:pPr eaLnBrk="1" hangingPunct="1">
              <a:spcBef>
                <a:spcPct val="50000"/>
              </a:spcBef>
            </a:pPr>
            <a:endParaRPr lang="id-ID" dirty="0">
              <a:latin typeface="Arial" pitchFamily="34" charset="0"/>
            </a:endParaRPr>
          </a:p>
        </p:txBody>
      </p:sp>
    </p:spTree>
    <p:extLst>
      <p:ext uri="{BB962C8B-B14F-4D97-AF65-F5344CB8AC3E}">
        <p14:creationId xmlns:p14="http://schemas.microsoft.com/office/powerpoint/2010/main" val="3318337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A6836E4-F673-4163-9914-8C8BA7A57E18}" type="slidenum">
              <a:rPr lang="en-US" smtClean="0"/>
              <a:pPr/>
              <a:t>25</a:t>
            </a:fld>
            <a:endParaRPr lang="en-US" smtClean="0"/>
          </a:p>
        </p:txBody>
      </p:sp>
      <p:sp>
        <p:nvSpPr>
          <p:cNvPr id="16387" name="Rectangle 2"/>
          <p:cNvSpPr>
            <a:spLocks noGrp="1" noChangeArrowheads="1"/>
          </p:cNvSpPr>
          <p:nvPr>
            <p:ph type="title"/>
          </p:nvPr>
        </p:nvSpPr>
        <p:spPr>
          <a:xfrm>
            <a:off x="381000" y="762000"/>
            <a:ext cx="8229600" cy="1143000"/>
          </a:xfrm>
        </p:spPr>
        <p:txBody>
          <a:bodyPr/>
          <a:lstStyle/>
          <a:p>
            <a:pPr eaLnBrk="1" hangingPunct="1"/>
            <a:r>
              <a:rPr lang="en-US" sz="3200" b="1" dirty="0" err="1" smtClean="0">
                <a:solidFill>
                  <a:srgbClr val="FF0000"/>
                </a:solidFill>
              </a:rPr>
              <a:t>Alasan</a:t>
            </a:r>
            <a:r>
              <a:rPr lang="en-US" sz="3200" b="1" dirty="0" smtClean="0">
                <a:solidFill>
                  <a:srgbClr val="FF0000"/>
                </a:solidFill>
              </a:rPr>
              <a:t> </a:t>
            </a:r>
            <a:r>
              <a:rPr lang="en-US" sz="3200" b="1" dirty="0" err="1" smtClean="0">
                <a:solidFill>
                  <a:srgbClr val="FF0000"/>
                </a:solidFill>
              </a:rPr>
              <a:t>Penerapan</a:t>
            </a:r>
            <a:r>
              <a:rPr lang="en-US" sz="3200" b="1" dirty="0" smtClean="0">
                <a:solidFill>
                  <a:srgbClr val="FF0000"/>
                </a:solidFill>
              </a:rPr>
              <a:t> TI </a:t>
            </a:r>
            <a:r>
              <a:rPr lang="en-US" sz="3200" b="1" dirty="0" err="1" smtClean="0">
                <a:solidFill>
                  <a:srgbClr val="FF0000"/>
                </a:solidFill>
              </a:rPr>
              <a:t>pada</a:t>
            </a:r>
            <a:r>
              <a:rPr lang="en-US" sz="3200" b="1" dirty="0" smtClean="0">
                <a:solidFill>
                  <a:srgbClr val="FF0000"/>
                </a:solidFill>
              </a:rPr>
              <a:t/>
            </a:r>
            <a:br>
              <a:rPr lang="en-US" sz="3200" b="1" dirty="0" smtClean="0">
                <a:solidFill>
                  <a:srgbClr val="FF0000"/>
                </a:solidFill>
              </a:rPr>
            </a:br>
            <a:r>
              <a:rPr lang="en-US" sz="3200" b="1" dirty="0" err="1" smtClean="0">
                <a:solidFill>
                  <a:srgbClr val="FF0000"/>
                </a:solidFill>
              </a:rPr>
              <a:t>Bidang</a:t>
            </a:r>
            <a:r>
              <a:rPr lang="en-US" sz="3200" b="1" dirty="0" smtClean="0">
                <a:solidFill>
                  <a:srgbClr val="FF0000"/>
                </a:solidFill>
              </a:rPr>
              <a:t> </a:t>
            </a:r>
            <a:r>
              <a:rPr lang="en-US" sz="3200" b="1" dirty="0" err="1" smtClean="0">
                <a:solidFill>
                  <a:srgbClr val="FF0000"/>
                </a:solidFill>
              </a:rPr>
              <a:t>Pemasaran</a:t>
            </a:r>
            <a:r>
              <a:rPr lang="en-US" sz="3200" b="1" dirty="0" smtClean="0">
                <a:solidFill>
                  <a:srgbClr val="FF0000"/>
                </a:solidFill>
              </a:rPr>
              <a:t> </a:t>
            </a:r>
            <a:r>
              <a:rPr lang="en-US" sz="1600" b="1" dirty="0" smtClean="0">
                <a:solidFill>
                  <a:srgbClr val="FF0000"/>
                </a:solidFill>
              </a:rPr>
              <a:t>(O’Connor </a:t>
            </a:r>
            <a:r>
              <a:rPr lang="en-US" sz="1600" b="1" dirty="0" err="1" smtClean="0">
                <a:solidFill>
                  <a:srgbClr val="FF0000"/>
                </a:solidFill>
              </a:rPr>
              <a:t>dan</a:t>
            </a:r>
            <a:r>
              <a:rPr lang="en-US" sz="1600" b="1" dirty="0" smtClean="0">
                <a:solidFill>
                  <a:srgbClr val="FF0000"/>
                </a:solidFill>
              </a:rPr>
              <a:t> Galvin 1997)</a:t>
            </a:r>
            <a:r>
              <a:rPr lang="id-ID" sz="1600" b="1" dirty="0" smtClean="0">
                <a:solidFill>
                  <a:srgbClr val="FF0000"/>
                </a:solidFill>
              </a:rPr>
              <a:t> </a:t>
            </a:r>
          </a:p>
        </p:txBody>
      </p:sp>
      <p:sp>
        <p:nvSpPr>
          <p:cNvPr id="16388" name="Rectangle 3"/>
          <p:cNvSpPr>
            <a:spLocks noGrp="1" noChangeArrowheads="1"/>
          </p:cNvSpPr>
          <p:nvPr>
            <p:ph type="body" idx="1"/>
          </p:nvPr>
        </p:nvSpPr>
        <p:spPr>
          <a:xfrm>
            <a:off x="457200" y="2286000"/>
            <a:ext cx="8229600" cy="3840163"/>
          </a:xfrm>
        </p:spPr>
        <p:txBody>
          <a:bodyPr/>
          <a:lstStyle/>
          <a:p>
            <a:pPr eaLnBrk="1" hangingPunct="1"/>
            <a:r>
              <a:rPr lang="en-US" b="1" dirty="0" err="1" smtClean="0">
                <a:solidFill>
                  <a:srgbClr val="0000CC"/>
                </a:solidFill>
              </a:rPr>
              <a:t>Teknologi</a:t>
            </a:r>
            <a:r>
              <a:rPr lang="en-US" b="1" dirty="0" smtClean="0">
                <a:solidFill>
                  <a:srgbClr val="0000CC"/>
                </a:solidFill>
              </a:rPr>
              <a:t> </a:t>
            </a:r>
            <a:r>
              <a:rPr lang="en-US" b="1" dirty="0" err="1" smtClean="0">
                <a:solidFill>
                  <a:srgbClr val="0000CC"/>
                </a:solidFill>
              </a:rPr>
              <a:t>informasi</a:t>
            </a:r>
            <a:r>
              <a:rPr lang="en-US" b="1" dirty="0" smtClean="0">
                <a:solidFill>
                  <a:srgbClr val="0000CC"/>
                </a:solidFill>
              </a:rPr>
              <a:t> </a:t>
            </a:r>
            <a:r>
              <a:rPr lang="en-US" b="1" dirty="0" err="1" smtClean="0">
                <a:solidFill>
                  <a:srgbClr val="0000CC"/>
                </a:solidFill>
              </a:rPr>
              <a:t>mempengaruhi</a:t>
            </a:r>
            <a:r>
              <a:rPr lang="en-US" b="1" dirty="0" smtClean="0">
                <a:solidFill>
                  <a:srgbClr val="0000CC"/>
                </a:solidFill>
              </a:rPr>
              <a:t> proses </a:t>
            </a:r>
            <a:r>
              <a:rPr lang="en-US" b="1" dirty="0" err="1" smtClean="0">
                <a:solidFill>
                  <a:srgbClr val="0000CC"/>
                </a:solidFill>
              </a:rPr>
              <a:t>pengembangan</a:t>
            </a:r>
            <a:r>
              <a:rPr lang="en-US" b="1" dirty="0" smtClean="0">
                <a:solidFill>
                  <a:srgbClr val="0000CC"/>
                </a:solidFill>
              </a:rPr>
              <a:t> </a:t>
            </a:r>
            <a:r>
              <a:rPr lang="en-US" b="1" dirty="0" err="1" smtClean="0">
                <a:solidFill>
                  <a:srgbClr val="0000CC"/>
                </a:solidFill>
              </a:rPr>
              <a:t>strategi</a:t>
            </a:r>
            <a:r>
              <a:rPr lang="en-US" b="1" dirty="0" smtClean="0">
                <a:solidFill>
                  <a:srgbClr val="0000CC"/>
                </a:solidFill>
              </a:rPr>
              <a:t> </a:t>
            </a:r>
            <a:r>
              <a:rPr lang="en-US" b="1" dirty="0" err="1" smtClean="0">
                <a:solidFill>
                  <a:srgbClr val="0000CC"/>
                </a:solidFill>
              </a:rPr>
              <a:t>pemasaran</a:t>
            </a:r>
            <a:r>
              <a:rPr lang="en-US" b="1" dirty="0" smtClean="0">
                <a:solidFill>
                  <a:srgbClr val="0000CC"/>
                </a:solidFill>
              </a:rPr>
              <a:t> </a:t>
            </a:r>
            <a:r>
              <a:rPr lang="en-US" b="1" dirty="0" err="1" smtClean="0">
                <a:solidFill>
                  <a:srgbClr val="0000CC"/>
                </a:solidFill>
              </a:rPr>
              <a:t>karena</a:t>
            </a:r>
            <a:r>
              <a:rPr lang="en-US" b="1" dirty="0" smtClean="0">
                <a:solidFill>
                  <a:srgbClr val="0000CC"/>
                </a:solidFill>
              </a:rPr>
              <a:t> </a:t>
            </a:r>
            <a:r>
              <a:rPr lang="en-US" b="1" dirty="0" err="1" smtClean="0">
                <a:solidFill>
                  <a:srgbClr val="0000CC"/>
                </a:solidFill>
              </a:rPr>
              <a:t>teknologi</a:t>
            </a:r>
            <a:r>
              <a:rPr lang="en-US" b="1" dirty="0" smtClean="0">
                <a:solidFill>
                  <a:srgbClr val="0000CC"/>
                </a:solidFill>
              </a:rPr>
              <a:t> </a:t>
            </a:r>
            <a:r>
              <a:rPr lang="en-US" b="1" dirty="0" err="1" smtClean="0">
                <a:solidFill>
                  <a:srgbClr val="0000CC"/>
                </a:solidFill>
              </a:rPr>
              <a:t>informasi</a:t>
            </a:r>
            <a:r>
              <a:rPr lang="en-US" b="1" dirty="0" smtClean="0">
                <a:solidFill>
                  <a:srgbClr val="0000CC"/>
                </a:solidFill>
              </a:rPr>
              <a:t> </a:t>
            </a:r>
            <a:r>
              <a:rPr lang="en-US" b="1" dirty="0" err="1" smtClean="0">
                <a:solidFill>
                  <a:srgbClr val="0000CC"/>
                </a:solidFill>
              </a:rPr>
              <a:t>memberikan</a:t>
            </a:r>
            <a:r>
              <a:rPr lang="en-US" b="1" dirty="0" smtClean="0">
                <a:solidFill>
                  <a:srgbClr val="0000CC"/>
                </a:solidFill>
              </a:rPr>
              <a:t> </a:t>
            </a:r>
            <a:r>
              <a:rPr lang="en-US" b="1" dirty="0" err="1" smtClean="0">
                <a:solidFill>
                  <a:srgbClr val="0000CC"/>
                </a:solidFill>
              </a:rPr>
              <a:t>lebih</a:t>
            </a:r>
            <a:r>
              <a:rPr lang="en-US" b="1" dirty="0" smtClean="0">
                <a:solidFill>
                  <a:srgbClr val="0000CC"/>
                </a:solidFill>
              </a:rPr>
              <a:t> </a:t>
            </a:r>
            <a:r>
              <a:rPr lang="en-US" b="1" dirty="0" err="1" smtClean="0">
                <a:solidFill>
                  <a:srgbClr val="0000CC"/>
                </a:solidFill>
              </a:rPr>
              <a:t>banyak</a:t>
            </a:r>
            <a:r>
              <a:rPr lang="en-US" b="1" dirty="0" smtClean="0">
                <a:solidFill>
                  <a:srgbClr val="0000CC"/>
                </a:solidFill>
              </a:rPr>
              <a:t> </a:t>
            </a:r>
            <a:r>
              <a:rPr lang="en-US" b="1" dirty="0" err="1" smtClean="0">
                <a:solidFill>
                  <a:srgbClr val="0000CC"/>
                </a:solidFill>
              </a:rPr>
              <a:t>informasi</a:t>
            </a:r>
            <a:r>
              <a:rPr lang="en-US" b="1" dirty="0" smtClean="0">
                <a:solidFill>
                  <a:srgbClr val="0000CC"/>
                </a:solidFill>
              </a:rPr>
              <a:t> </a:t>
            </a:r>
            <a:r>
              <a:rPr lang="en-US" b="1" dirty="0" err="1" smtClean="0">
                <a:solidFill>
                  <a:srgbClr val="0000CC"/>
                </a:solidFill>
              </a:rPr>
              <a:t>ke</a:t>
            </a:r>
            <a:r>
              <a:rPr lang="en-US" b="1" dirty="0" smtClean="0">
                <a:solidFill>
                  <a:srgbClr val="0000CC"/>
                </a:solidFill>
              </a:rPr>
              <a:t> </a:t>
            </a:r>
            <a:r>
              <a:rPr lang="en-US" b="1" dirty="0" err="1" smtClean="0">
                <a:solidFill>
                  <a:srgbClr val="0000CC"/>
                </a:solidFill>
              </a:rPr>
              <a:t>manajer</a:t>
            </a:r>
            <a:r>
              <a:rPr lang="en-US" b="1" dirty="0" smtClean="0">
                <a:solidFill>
                  <a:srgbClr val="0000CC"/>
                </a:solidFill>
              </a:rPr>
              <a:t> </a:t>
            </a:r>
            <a:r>
              <a:rPr lang="en-US" b="1" dirty="0" err="1" smtClean="0">
                <a:solidFill>
                  <a:srgbClr val="0000CC"/>
                </a:solidFill>
              </a:rPr>
              <a:t>melalui</a:t>
            </a:r>
            <a:r>
              <a:rPr lang="en-US" b="1" dirty="0" smtClean="0">
                <a:solidFill>
                  <a:srgbClr val="0000CC"/>
                </a:solidFill>
              </a:rPr>
              <a:t> </a:t>
            </a:r>
            <a:r>
              <a:rPr lang="en-US" b="1" dirty="0" err="1" smtClean="0">
                <a:solidFill>
                  <a:srgbClr val="0000CC"/>
                </a:solidFill>
              </a:rPr>
              <a:t>pemakaian</a:t>
            </a:r>
            <a:r>
              <a:rPr lang="en-US" b="1" dirty="0" smtClean="0">
                <a:solidFill>
                  <a:srgbClr val="0000CC"/>
                </a:solidFill>
              </a:rPr>
              <a:t> </a:t>
            </a:r>
            <a:r>
              <a:rPr lang="en-US" b="1" dirty="0" err="1" smtClean="0">
                <a:solidFill>
                  <a:srgbClr val="0000CC"/>
                </a:solidFill>
              </a:rPr>
              <a:t>sistem</a:t>
            </a:r>
            <a:r>
              <a:rPr lang="en-US" b="1" dirty="0" smtClean="0">
                <a:solidFill>
                  <a:srgbClr val="0000CC"/>
                </a:solidFill>
              </a:rPr>
              <a:t> </a:t>
            </a:r>
            <a:r>
              <a:rPr lang="en-US" b="1" dirty="0" err="1" smtClean="0">
                <a:solidFill>
                  <a:srgbClr val="0000CC"/>
                </a:solidFill>
              </a:rPr>
              <a:t>pengambilan</a:t>
            </a:r>
            <a:r>
              <a:rPr lang="en-US" b="1" dirty="0" smtClean="0">
                <a:solidFill>
                  <a:srgbClr val="0000CC"/>
                </a:solidFill>
              </a:rPr>
              <a:t> </a:t>
            </a:r>
            <a:r>
              <a:rPr lang="en-US" b="1" dirty="0" err="1" smtClean="0">
                <a:solidFill>
                  <a:srgbClr val="0000CC"/>
                </a:solidFill>
              </a:rPr>
              <a:t>keputusan</a:t>
            </a:r>
            <a:r>
              <a:rPr lang="en-US" b="1" dirty="0" smtClean="0">
                <a:solidFill>
                  <a:srgbClr val="0000CC"/>
                </a:solidFill>
              </a:rPr>
              <a:t> (</a:t>
            </a:r>
            <a:r>
              <a:rPr lang="en-US" b="1" i="1" dirty="0" smtClean="0">
                <a:solidFill>
                  <a:srgbClr val="0000CC"/>
                </a:solidFill>
              </a:rPr>
              <a:t>Decision Support Systems</a:t>
            </a:r>
            <a:r>
              <a:rPr lang="en-US" b="1" dirty="0" smtClean="0">
                <a:solidFill>
                  <a:srgbClr val="0000CC"/>
                </a:solidFill>
              </a:rPr>
              <a:t> </a:t>
            </a:r>
            <a:r>
              <a:rPr lang="en-US" b="1" dirty="0" err="1" smtClean="0">
                <a:solidFill>
                  <a:srgbClr val="0000CC"/>
                </a:solidFill>
              </a:rPr>
              <a:t>atau</a:t>
            </a:r>
            <a:r>
              <a:rPr lang="en-US" b="1" dirty="0" smtClean="0">
                <a:solidFill>
                  <a:srgbClr val="0000CC"/>
                </a:solidFill>
              </a:rPr>
              <a:t> DSS)</a:t>
            </a:r>
            <a:endParaRPr lang="id-ID" b="1" dirty="0" smtClean="0">
              <a:solidFill>
                <a:srgbClr val="0000CC"/>
              </a:solidFill>
            </a:endParaRPr>
          </a:p>
        </p:txBody>
      </p:sp>
    </p:spTree>
    <p:extLst>
      <p:ext uri="{BB962C8B-B14F-4D97-AF65-F5344CB8AC3E}">
        <p14:creationId xmlns:p14="http://schemas.microsoft.com/office/powerpoint/2010/main" val="2973333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704EF71-2B4E-43D2-8B4F-768A0D09817A}" type="slidenum">
              <a:rPr lang="en-US" smtClean="0"/>
              <a:pPr/>
              <a:t>26</a:t>
            </a:fld>
            <a:endParaRPr lang="en-US" smtClean="0"/>
          </a:p>
        </p:txBody>
      </p:sp>
      <p:sp>
        <p:nvSpPr>
          <p:cNvPr id="17411" name="Rectangle 2"/>
          <p:cNvSpPr>
            <a:spLocks noGrp="1" noChangeArrowheads="1"/>
          </p:cNvSpPr>
          <p:nvPr>
            <p:ph type="title"/>
          </p:nvPr>
        </p:nvSpPr>
        <p:spPr>
          <a:xfrm>
            <a:off x="152400" y="609600"/>
            <a:ext cx="8229600" cy="1143000"/>
          </a:xfrm>
        </p:spPr>
        <p:txBody>
          <a:bodyPr/>
          <a:lstStyle/>
          <a:p>
            <a:pPr eaLnBrk="1" hangingPunct="1"/>
            <a:r>
              <a:rPr lang="en-US" sz="4000" b="1" dirty="0" err="1" smtClean="0">
                <a:solidFill>
                  <a:srgbClr val="0000CC"/>
                </a:solidFill>
              </a:rPr>
              <a:t>Alasan</a:t>
            </a:r>
            <a:r>
              <a:rPr lang="en-US" sz="4000" b="1" dirty="0" smtClean="0">
                <a:solidFill>
                  <a:srgbClr val="0000CC"/>
                </a:solidFill>
              </a:rPr>
              <a:t> </a:t>
            </a:r>
            <a:r>
              <a:rPr lang="en-US" sz="4000" b="1" dirty="0" err="1" smtClean="0">
                <a:solidFill>
                  <a:srgbClr val="0000CC"/>
                </a:solidFill>
              </a:rPr>
              <a:t>Penerapan</a:t>
            </a:r>
            <a:r>
              <a:rPr lang="en-US" sz="4000" b="1" dirty="0" smtClean="0">
                <a:solidFill>
                  <a:srgbClr val="0000CC"/>
                </a:solidFill>
              </a:rPr>
              <a:t> TI </a:t>
            </a:r>
            <a:r>
              <a:rPr lang="en-US" sz="4000" b="1" dirty="0" err="1" smtClean="0">
                <a:solidFill>
                  <a:srgbClr val="0000CC"/>
                </a:solidFill>
              </a:rPr>
              <a:t>pada</a:t>
            </a:r>
            <a:r>
              <a:rPr lang="en-US" sz="4000" b="1" dirty="0" smtClean="0">
                <a:solidFill>
                  <a:srgbClr val="0000CC"/>
                </a:solidFill>
              </a:rPr>
              <a:t/>
            </a:r>
            <a:br>
              <a:rPr lang="en-US" sz="4000" b="1" dirty="0" smtClean="0">
                <a:solidFill>
                  <a:srgbClr val="0000CC"/>
                </a:solidFill>
              </a:rPr>
            </a:br>
            <a:r>
              <a:rPr lang="en-US" sz="4000" b="1" dirty="0" err="1" smtClean="0">
                <a:solidFill>
                  <a:srgbClr val="0000CC"/>
                </a:solidFill>
              </a:rPr>
              <a:t>Bidang</a:t>
            </a:r>
            <a:r>
              <a:rPr lang="en-US" sz="4000" b="1" dirty="0" smtClean="0">
                <a:solidFill>
                  <a:srgbClr val="0000CC"/>
                </a:solidFill>
              </a:rPr>
              <a:t> </a:t>
            </a:r>
            <a:r>
              <a:rPr lang="en-US" sz="4000" b="1" dirty="0" err="1" smtClean="0">
                <a:solidFill>
                  <a:srgbClr val="0000CC"/>
                </a:solidFill>
              </a:rPr>
              <a:t>Pemasaran</a:t>
            </a:r>
            <a:r>
              <a:rPr lang="en-US" sz="4000" b="1" dirty="0" smtClean="0">
                <a:solidFill>
                  <a:srgbClr val="0000CC"/>
                </a:solidFill>
              </a:rPr>
              <a:t> (</a:t>
            </a:r>
            <a:r>
              <a:rPr lang="en-US" sz="4000" b="1" dirty="0" err="1" smtClean="0">
                <a:solidFill>
                  <a:srgbClr val="0000CC"/>
                </a:solidFill>
              </a:rPr>
              <a:t>Lanjutan</a:t>
            </a:r>
            <a:r>
              <a:rPr lang="en-US" sz="4000" b="1" dirty="0" smtClean="0">
                <a:solidFill>
                  <a:srgbClr val="0000CC"/>
                </a:solidFill>
              </a:rPr>
              <a:t>)</a:t>
            </a:r>
            <a:r>
              <a:rPr lang="id-ID" sz="4000" b="1" dirty="0" smtClean="0">
                <a:solidFill>
                  <a:srgbClr val="0000CC"/>
                </a:solidFill>
              </a:rPr>
              <a:t> </a:t>
            </a:r>
          </a:p>
        </p:txBody>
      </p:sp>
      <p:sp>
        <p:nvSpPr>
          <p:cNvPr id="17412" name="Rectangle 3"/>
          <p:cNvSpPr>
            <a:spLocks noGrp="1" noChangeArrowheads="1"/>
          </p:cNvSpPr>
          <p:nvPr>
            <p:ph type="body" idx="1"/>
          </p:nvPr>
        </p:nvSpPr>
        <p:spPr>
          <a:xfrm>
            <a:off x="377687" y="1981200"/>
            <a:ext cx="8763000" cy="3395663"/>
          </a:xfrm>
        </p:spPr>
        <p:txBody>
          <a:bodyPr/>
          <a:lstStyle/>
          <a:p>
            <a:pPr eaLnBrk="1" hangingPunct="1">
              <a:lnSpc>
                <a:spcPct val="80000"/>
              </a:lnSpc>
            </a:pPr>
            <a:r>
              <a:rPr lang="en-US" sz="2400" b="1" dirty="0" err="1" smtClean="0">
                <a:solidFill>
                  <a:srgbClr val="FF0000"/>
                </a:solidFill>
              </a:rPr>
              <a:t>Teknologi</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memiliki</a:t>
            </a:r>
            <a:r>
              <a:rPr lang="en-US" sz="2400" b="1" dirty="0" smtClean="0">
                <a:solidFill>
                  <a:srgbClr val="FF0000"/>
                </a:solidFill>
              </a:rPr>
              <a:t> </a:t>
            </a:r>
            <a:r>
              <a:rPr lang="en-US" sz="2400" b="1" dirty="0" err="1" smtClean="0">
                <a:solidFill>
                  <a:srgbClr val="FF0000"/>
                </a:solidFill>
              </a:rPr>
              <a:t>kemampuan</a:t>
            </a:r>
            <a:r>
              <a:rPr lang="en-US" sz="2400" b="1" dirty="0" smtClean="0">
                <a:solidFill>
                  <a:srgbClr val="FF0000"/>
                </a:solidFill>
              </a:rPr>
              <a:t> </a:t>
            </a:r>
            <a:r>
              <a:rPr lang="en-US" sz="2400" b="1" dirty="0" err="1" smtClean="0">
                <a:solidFill>
                  <a:srgbClr val="FF0000"/>
                </a:solidFill>
              </a:rPr>
              <a:t>untuk</a:t>
            </a:r>
            <a:r>
              <a:rPr lang="en-US" sz="2400" b="1" dirty="0" smtClean="0">
                <a:solidFill>
                  <a:srgbClr val="FF0000"/>
                </a:solidFill>
              </a:rPr>
              <a:t> </a:t>
            </a:r>
            <a:r>
              <a:rPr lang="en-US" sz="2400" b="1" dirty="0" err="1" smtClean="0">
                <a:solidFill>
                  <a:srgbClr val="FF0000"/>
                </a:solidFill>
              </a:rPr>
              <a:t>mengintegrasikan</a:t>
            </a:r>
            <a:r>
              <a:rPr lang="en-US" sz="2400" b="1" dirty="0" smtClean="0">
                <a:solidFill>
                  <a:srgbClr val="FF0000"/>
                </a:solidFill>
              </a:rPr>
              <a:t> </a:t>
            </a:r>
            <a:r>
              <a:rPr lang="en-US" sz="2400" b="1" dirty="0" err="1" smtClean="0">
                <a:solidFill>
                  <a:srgbClr val="FF0000"/>
                </a:solidFill>
              </a:rPr>
              <a:t>berbagai</a:t>
            </a:r>
            <a:r>
              <a:rPr lang="en-US" sz="2400" b="1" dirty="0" smtClean="0">
                <a:solidFill>
                  <a:srgbClr val="FF0000"/>
                </a:solidFill>
              </a:rPr>
              <a:t> </a:t>
            </a:r>
            <a:r>
              <a:rPr lang="en-US" sz="2400" b="1" dirty="0" err="1" smtClean="0">
                <a:solidFill>
                  <a:srgbClr val="FF0000"/>
                </a:solidFill>
              </a:rPr>
              <a:t>bagian</a:t>
            </a:r>
            <a:r>
              <a:rPr lang="en-US" sz="2400" b="1" dirty="0" smtClean="0">
                <a:solidFill>
                  <a:srgbClr val="FF0000"/>
                </a:solidFill>
              </a:rPr>
              <a:t> yang </a:t>
            </a:r>
            <a:r>
              <a:rPr lang="en-US" sz="2400" b="1" dirty="0" err="1" smtClean="0">
                <a:solidFill>
                  <a:srgbClr val="FF0000"/>
                </a:solidFill>
              </a:rPr>
              <a:t>berbeda</a:t>
            </a:r>
            <a:r>
              <a:rPr lang="en-US" sz="2400" b="1" dirty="0" smtClean="0">
                <a:solidFill>
                  <a:srgbClr val="FF0000"/>
                </a:solidFill>
              </a:rPr>
              <a:t> </a:t>
            </a:r>
            <a:r>
              <a:rPr lang="en-US" sz="2400" b="1" dirty="0" err="1" smtClean="0">
                <a:solidFill>
                  <a:srgbClr val="FF0000"/>
                </a:solidFill>
              </a:rPr>
              <a:t>dalam</a:t>
            </a:r>
            <a:r>
              <a:rPr lang="en-US" sz="2400" b="1" dirty="0" smtClean="0">
                <a:solidFill>
                  <a:srgbClr val="FF0000"/>
                </a:solidFill>
              </a:rPr>
              <a:t> </a:t>
            </a:r>
            <a:r>
              <a:rPr lang="en-US" sz="2400" b="1" dirty="0" err="1" smtClean="0">
                <a:solidFill>
                  <a:srgbClr val="FF0000"/>
                </a:solidFill>
              </a:rPr>
              <a:t>organisasi</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menyediakan</a:t>
            </a:r>
            <a:r>
              <a:rPr lang="en-US" sz="2400" b="1" dirty="0" smtClean="0">
                <a:solidFill>
                  <a:srgbClr val="FF0000"/>
                </a:solidFill>
              </a:rPr>
              <a:t> </a:t>
            </a:r>
            <a:r>
              <a:rPr lang="en-US" sz="2400" b="1" dirty="0" err="1" smtClean="0">
                <a:solidFill>
                  <a:srgbClr val="FF0000"/>
                </a:solidFill>
              </a:rPr>
              <a:t>banyak</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ke</a:t>
            </a:r>
            <a:r>
              <a:rPr lang="en-US" sz="2400" b="1" dirty="0" smtClean="0">
                <a:solidFill>
                  <a:srgbClr val="FF0000"/>
                </a:solidFill>
              </a:rPr>
              <a:t> </a:t>
            </a:r>
            <a:r>
              <a:rPr lang="en-US" sz="2400" b="1" dirty="0" err="1" smtClean="0">
                <a:solidFill>
                  <a:srgbClr val="FF0000"/>
                </a:solidFill>
              </a:rPr>
              <a:t>manajer</a:t>
            </a:r>
            <a:r>
              <a:rPr lang="en-US" sz="2400" b="1" dirty="0" smtClean="0">
                <a:solidFill>
                  <a:srgbClr val="FF0000"/>
                </a:solidFill>
              </a:rPr>
              <a:t>. </a:t>
            </a:r>
          </a:p>
          <a:p>
            <a:pPr eaLnBrk="1" hangingPunct="1">
              <a:lnSpc>
                <a:spcPct val="80000"/>
              </a:lnSpc>
            </a:pPr>
            <a:r>
              <a:rPr lang="en-US" sz="2400" b="1" dirty="0" err="1" smtClean="0">
                <a:solidFill>
                  <a:srgbClr val="FF0000"/>
                </a:solidFill>
              </a:rPr>
              <a:t>Sebagai</a:t>
            </a:r>
            <a:r>
              <a:rPr lang="en-US" sz="2400" b="1" dirty="0" smtClean="0">
                <a:solidFill>
                  <a:srgbClr val="FF0000"/>
                </a:solidFill>
              </a:rPr>
              <a:t> </a:t>
            </a:r>
            <a:r>
              <a:rPr lang="en-US" sz="2400" b="1" dirty="0" err="1" smtClean="0">
                <a:solidFill>
                  <a:srgbClr val="FF0000"/>
                </a:solidFill>
              </a:rPr>
              <a:t>contoh</a:t>
            </a:r>
            <a:r>
              <a:rPr lang="en-US" sz="2400" b="1" dirty="0" smtClean="0">
                <a:solidFill>
                  <a:srgbClr val="FF0000"/>
                </a:solidFill>
              </a:rPr>
              <a:t>, </a:t>
            </a:r>
            <a:r>
              <a:rPr lang="en-US" sz="2400" b="1" dirty="0" err="1" smtClean="0">
                <a:solidFill>
                  <a:srgbClr val="FF0000"/>
                </a:solidFill>
              </a:rPr>
              <a:t>sistem</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eksekutif</a:t>
            </a:r>
            <a:r>
              <a:rPr lang="en-US" sz="2400" b="1" dirty="0" smtClean="0">
                <a:solidFill>
                  <a:srgbClr val="FF0000"/>
                </a:solidFill>
              </a:rPr>
              <a:t> (</a:t>
            </a:r>
            <a:r>
              <a:rPr lang="en-US" sz="2400" b="1" i="1" dirty="0" smtClean="0">
                <a:solidFill>
                  <a:srgbClr val="FF0000"/>
                </a:solidFill>
              </a:rPr>
              <a:t>Executive Information Systems</a:t>
            </a:r>
            <a:r>
              <a:rPr lang="en-US" sz="2400" b="1" dirty="0" smtClean="0">
                <a:solidFill>
                  <a:srgbClr val="FF0000"/>
                </a:solidFill>
              </a:rPr>
              <a:t> </a:t>
            </a:r>
            <a:r>
              <a:rPr lang="en-US" sz="2400" b="1" dirty="0" err="1" smtClean="0">
                <a:solidFill>
                  <a:srgbClr val="FF0000"/>
                </a:solidFill>
              </a:rPr>
              <a:t>atau</a:t>
            </a:r>
            <a:r>
              <a:rPr lang="en-US" sz="2400" b="1" dirty="0" smtClean="0">
                <a:solidFill>
                  <a:srgbClr val="FF0000"/>
                </a:solidFill>
              </a:rPr>
              <a:t> EIS) </a:t>
            </a:r>
            <a:r>
              <a:rPr lang="en-US" sz="2400" b="1" dirty="0" err="1" smtClean="0">
                <a:solidFill>
                  <a:srgbClr val="FF0000"/>
                </a:solidFill>
              </a:rPr>
              <a:t>mempengaruhi</a:t>
            </a:r>
            <a:r>
              <a:rPr lang="en-US" sz="2400" b="1" dirty="0" smtClean="0">
                <a:solidFill>
                  <a:srgbClr val="FF0000"/>
                </a:solidFill>
              </a:rPr>
              <a:t> </a:t>
            </a:r>
            <a:r>
              <a:rPr lang="en-US" sz="2400" b="1" dirty="0" err="1" smtClean="0">
                <a:solidFill>
                  <a:srgbClr val="FF0000"/>
                </a:solidFill>
              </a:rPr>
              <a:t>aliran</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secara</a:t>
            </a:r>
            <a:r>
              <a:rPr lang="en-US" sz="2400" b="1" dirty="0" smtClean="0">
                <a:solidFill>
                  <a:srgbClr val="FF0000"/>
                </a:solidFill>
              </a:rPr>
              <a:t> </a:t>
            </a:r>
            <a:r>
              <a:rPr lang="en-US" sz="2400" b="1" dirty="0" err="1" smtClean="0">
                <a:solidFill>
                  <a:srgbClr val="FF0000"/>
                </a:solidFill>
              </a:rPr>
              <a:t>vertikal</a:t>
            </a:r>
            <a:r>
              <a:rPr lang="en-US" sz="2400" b="1" dirty="0" smtClean="0">
                <a:solidFill>
                  <a:srgbClr val="FF0000"/>
                </a:solidFill>
              </a:rPr>
              <a:t> </a:t>
            </a:r>
            <a:r>
              <a:rPr lang="en-US" sz="2400" b="1" dirty="0" err="1" smtClean="0">
                <a:solidFill>
                  <a:srgbClr val="FF0000"/>
                </a:solidFill>
              </a:rPr>
              <a:t>dalam</a:t>
            </a:r>
            <a:r>
              <a:rPr lang="en-US" sz="2400" b="1" dirty="0" smtClean="0">
                <a:solidFill>
                  <a:srgbClr val="FF0000"/>
                </a:solidFill>
              </a:rPr>
              <a:t> </a:t>
            </a:r>
            <a:r>
              <a:rPr lang="en-US" sz="2400" b="1" dirty="0" err="1" smtClean="0">
                <a:solidFill>
                  <a:srgbClr val="FF0000"/>
                </a:solidFill>
              </a:rPr>
              <a:t>perusahaan</a:t>
            </a:r>
            <a:r>
              <a:rPr lang="en-US" sz="2400" b="1" dirty="0" smtClean="0">
                <a:solidFill>
                  <a:srgbClr val="FF0000"/>
                </a:solidFill>
              </a:rPr>
              <a:t>. </a:t>
            </a:r>
          </a:p>
          <a:p>
            <a:pPr eaLnBrk="1" hangingPunct="1">
              <a:lnSpc>
                <a:spcPct val="80000"/>
              </a:lnSpc>
            </a:pPr>
            <a:r>
              <a:rPr lang="en-US" sz="2400" b="1" dirty="0" err="1" smtClean="0">
                <a:solidFill>
                  <a:srgbClr val="FF0000"/>
                </a:solidFill>
              </a:rPr>
              <a:t>Pihak</a:t>
            </a:r>
            <a:r>
              <a:rPr lang="en-US" sz="2400" b="1" dirty="0" smtClean="0">
                <a:solidFill>
                  <a:srgbClr val="FF0000"/>
                </a:solidFill>
              </a:rPr>
              <a:t> </a:t>
            </a:r>
            <a:r>
              <a:rPr lang="en-US" sz="2400" b="1" dirty="0" err="1" smtClean="0">
                <a:solidFill>
                  <a:srgbClr val="FF0000"/>
                </a:solidFill>
              </a:rPr>
              <a:t>manajemen</a:t>
            </a:r>
            <a:r>
              <a:rPr lang="en-US" sz="2400" b="1" dirty="0" smtClean="0">
                <a:solidFill>
                  <a:srgbClr val="FF0000"/>
                </a:solidFill>
              </a:rPr>
              <a:t> </a:t>
            </a:r>
            <a:r>
              <a:rPr lang="en-US" sz="2400" b="1" dirty="0" err="1" smtClean="0">
                <a:solidFill>
                  <a:srgbClr val="FF0000"/>
                </a:solidFill>
              </a:rPr>
              <a:t>atas</a:t>
            </a:r>
            <a:r>
              <a:rPr lang="en-US" sz="2400" b="1" dirty="0" smtClean="0">
                <a:solidFill>
                  <a:srgbClr val="FF0000"/>
                </a:solidFill>
              </a:rPr>
              <a:t> </a:t>
            </a:r>
            <a:r>
              <a:rPr lang="en-US" sz="2400" b="1" dirty="0" err="1" smtClean="0">
                <a:solidFill>
                  <a:srgbClr val="FF0000"/>
                </a:solidFill>
              </a:rPr>
              <a:t>memiliki</a:t>
            </a:r>
            <a:r>
              <a:rPr lang="en-US" sz="2400" b="1" dirty="0" smtClean="0">
                <a:solidFill>
                  <a:srgbClr val="FF0000"/>
                </a:solidFill>
              </a:rPr>
              <a:t> </a:t>
            </a:r>
            <a:r>
              <a:rPr lang="en-US" sz="2400" b="1" dirty="0" err="1" smtClean="0">
                <a:solidFill>
                  <a:srgbClr val="FF0000"/>
                </a:solidFill>
              </a:rPr>
              <a:t>akses</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yang </a:t>
            </a:r>
            <a:r>
              <a:rPr lang="en-US" sz="2400" b="1" dirty="0" err="1" smtClean="0">
                <a:solidFill>
                  <a:srgbClr val="FF0000"/>
                </a:solidFill>
              </a:rPr>
              <a:t>lebih</a:t>
            </a:r>
            <a:r>
              <a:rPr lang="en-US" sz="2400" b="1" dirty="0" smtClean="0">
                <a:solidFill>
                  <a:srgbClr val="FF0000"/>
                </a:solidFill>
              </a:rPr>
              <a:t> </a:t>
            </a:r>
            <a:r>
              <a:rPr lang="en-US" sz="2400" b="1" dirty="0" err="1" smtClean="0">
                <a:solidFill>
                  <a:srgbClr val="FF0000"/>
                </a:solidFill>
              </a:rPr>
              <a:t>besar</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mengurangi</a:t>
            </a:r>
            <a:r>
              <a:rPr lang="en-US" sz="2400" b="1" dirty="0" smtClean="0">
                <a:solidFill>
                  <a:srgbClr val="FF0000"/>
                </a:solidFill>
              </a:rPr>
              <a:t> </a:t>
            </a:r>
            <a:r>
              <a:rPr lang="en-US" sz="2400" b="1" dirty="0" err="1" smtClean="0">
                <a:solidFill>
                  <a:srgbClr val="FF0000"/>
                </a:solidFill>
              </a:rPr>
              <a:t>ketergantungan</a:t>
            </a:r>
            <a:r>
              <a:rPr lang="en-US" sz="2400" b="1" dirty="0" smtClean="0">
                <a:solidFill>
                  <a:srgbClr val="FF0000"/>
                </a:solidFill>
              </a:rPr>
              <a:t> </a:t>
            </a:r>
            <a:r>
              <a:rPr lang="en-US" sz="2400" b="1" dirty="0" err="1" smtClean="0">
                <a:solidFill>
                  <a:srgbClr val="FF0000"/>
                </a:solidFill>
              </a:rPr>
              <a:t>sumber</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terhadap</a:t>
            </a:r>
            <a:r>
              <a:rPr lang="en-US" sz="2400" b="1" dirty="0" smtClean="0">
                <a:solidFill>
                  <a:srgbClr val="FF0000"/>
                </a:solidFill>
              </a:rPr>
              <a:t> </a:t>
            </a:r>
            <a:r>
              <a:rPr lang="en-US" sz="2400" b="1" dirty="0" err="1" smtClean="0">
                <a:solidFill>
                  <a:srgbClr val="FF0000"/>
                </a:solidFill>
              </a:rPr>
              <a:t>manajemen</a:t>
            </a:r>
            <a:r>
              <a:rPr lang="en-US" sz="2400" b="1" dirty="0" smtClean="0">
                <a:solidFill>
                  <a:srgbClr val="FF0000"/>
                </a:solidFill>
              </a:rPr>
              <a:t> </a:t>
            </a:r>
            <a:r>
              <a:rPr lang="en-US" sz="2400" b="1" dirty="0" err="1" smtClean="0">
                <a:solidFill>
                  <a:srgbClr val="FF0000"/>
                </a:solidFill>
              </a:rPr>
              <a:t>menengah</a:t>
            </a:r>
            <a:r>
              <a:rPr lang="en-US" sz="2400" b="1" dirty="0" smtClean="0">
                <a:solidFill>
                  <a:srgbClr val="FF0000"/>
                </a:solidFill>
              </a:rPr>
              <a:t>. </a:t>
            </a:r>
          </a:p>
          <a:p>
            <a:pPr eaLnBrk="1" hangingPunct="1">
              <a:lnSpc>
                <a:spcPct val="80000"/>
              </a:lnSpc>
            </a:pPr>
            <a:r>
              <a:rPr lang="en-US" sz="2400" b="1" dirty="0" err="1" smtClean="0">
                <a:solidFill>
                  <a:srgbClr val="FF0000"/>
                </a:solidFill>
              </a:rPr>
              <a:t>Jaringan</a:t>
            </a:r>
            <a:r>
              <a:rPr lang="en-US" sz="2400" b="1" dirty="0" smtClean="0">
                <a:solidFill>
                  <a:srgbClr val="FF0000"/>
                </a:solidFill>
              </a:rPr>
              <a:t> </a:t>
            </a:r>
            <a:r>
              <a:rPr lang="en-US" sz="2400" b="1" dirty="0" err="1" smtClean="0">
                <a:solidFill>
                  <a:srgbClr val="FF0000"/>
                </a:solidFill>
              </a:rPr>
              <a:t>telekomunikasi</a:t>
            </a:r>
            <a:r>
              <a:rPr lang="en-US" sz="2400" b="1" dirty="0" smtClean="0">
                <a:solidFill>
                  <a:srgbClr val="FF0000"/>
                </a:solidFill>
              </a:rPr>
              <a:t> </a:t>
            </a:r>
            <a:r>
              <a:rPr lang="en-US" sz="2400" b="1" dirty="0" err="1" smtClean="0">
                <a:solidFill>
                  <a:srgbClr val="FF0000"/>
                </a:solidFill>
              </a:rPr>
              <a:t>memungkinkan</a:t>
            </a:r>
            <a:r>
              <a:rPr lang="en-US" sz="2400" b="1" dirty="0" smtClean="0">
                <a:solidFill>
                  <a:srgbClr val="FF0000"/>
                </a:solidFill>
              </a:rPr>
              <a:t> </a:t>
            </a:r>
            <a:r>
              <a:rPr lang="en-US" sz="2400" b="1" dirty="0" err="1" smtClean="0">
                <a:solidFill>
                  <a:srgbClr val="FF0000"/>
                </a:solidFill>
              </a:rPr>
              <a:t>informasi</a:t>
            </a:r>
            <a:r>
              <a:rPr lang="en-US" sz="2400" b="1" dirty="0" smtClean="0">
                <a:solidFill>
                  <a:srgbClr val="FF0000"/>
                </a:solidFill>
              </a:rPr>
              <a:t> </a:t>
            </a:r>
            <a:r>
              <a:rPr lang="en-US" sz="2400" b="1" dirty="0" err="1" smtClean="0">
                <a:solidFill>
                  <a:srgbClr val="FF0000"/>
                </a:solidFill>
              </a:rPr>
              <a:t>mengalir</a:t>
            </a:r>
            <a:r>
              <a:rPr lang="en-US" sz="2400" b="1" dirty="0" smtClean="0">
                <a:solidFill>
                  <a:srgbClr val="FF0000"/>
                </a:solidFill>
              </a:rPr>
              <a:t> </a:t>
            </a:r>
            <a:r>
              <a:rPr lang="en-US" sz="2400" b="1" dirty="0" err="1" smtClean="0">
                <a:solidFill>
                  <a:srgbClr val="FF0000"/>
                </a:solidFill>
              </a:rPr>
              <a:t>dengan</a:t>
            </a:r>
            <a:r>
              <a:rPr lang="en-US" sz="2400" b="1" dirty="0" smtClean="0">
                <a:solidFill>
                  <a:srgbClr val="FF0000"/>
                </a:solidFill>
              </a:rPr>
              <a:t> </a:t>
            </a:r>
            <a:r>
              <a:rPr lang="en-US" sz="2400" b="1" dirty="0" err="1" smtClean="0">
                <a:solidFill>
                  <a:srgbClr val="FF0000"/>
                </a:solidFill>
              </a:rPr>
              <a:t>mudah</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cepat</a:t>
            </a:r>
            <a:r>
              <a:rPr lang="en-US" sz="2400" b="1" dirty="0" smtClean="0">
                <a:solidFill>
                  <a:srgbClr val="FF0000"/>
                </a:solidFill>
              </a:rPr>
              <a:t> di </a:t>
            </a:r>
            <a:r>
              <a:rPr lang="en-US" sz="2400" b="1" dirty="0" err="1" smtClean="0">
                <a:solidFill>
                  <a:srgbClr val="FF0000"/>
                </a:solidFill>
              </a:rPr>
              <a:t>antara</a:t>
            </a:r>
            <a:r>
              <a:rPr lang="en-US" sz="2400" b="1" dirty="0" smtClean="0">
                <a:solidFill>
                  <a:srgbClr val="FF0000"/>
                </a:solidFill>
              </a:rPr>
              <a:t> </a:t>
            </a:r>
            <a:r>
              <a:rPr lang="en-US" sz="2400" b="1" dirty="0" err="1" smtClean="0">
                <a:solidFill>
                  <a:srgbClr val="FF0000"/>
                </a:solidFill>
              </a:rPr>
              <a:t>departemen</a:t>
            </a:r>
            <a:r>
              <a:rPr lang="en-US" sz="2400" b="1" dirty="0" smtClean="0">
                <a:solidFill>
                  <a:srgbClr val="FF0000"/>
                </a:solidFill>
              </a:rPr>
              <a:t> </a:t>
            </a:r>
            <a:r>
              <a:rPr lang="en-US" sz="2400" b="1" dirty="0" err="1" smtClean="0">
                <a:solidFill>
                  <a:srgbClr val="FF0000"/>
                </a:solidFill>
              </a:rPr>
              <a:t>dan</a:t>
            </a:r>
            <a:r>
              <a:rPr lang="en-US" sz="2400" b="1" dirty="0" smtClean="0">
                <a:solidFill>
                  <a:srgbClr val="FF0000"/>
                </a:solidFill>
              </a:rPr>
              <a:t> </a:t>
            </a:r>
            <a:r>
              <a:rPr lang="en-US" sz="2400" b="1" dirty="0" err="1" smtClean="0">
                <a:solidFill>
                  <a:srgbClr val="FF0000"/>
                </a:solidFill>
              </a:rPr>
              <a:t>divisi</a:t>
            </a:r>
            <a:r>
              <a:rPr lang="en-US" sz="2400" b="1" dirty="0" smtClean="0">
                <a:solidFill>
                  <a:srgbClr val="FF0000"/>
                </a:solidFill>
              </a:rPr>
              <a:t> yang </a:t>
            </a:r>
            <a:r>
              <a:rPr lang="en-US" sz="2400" b="1" dirty="0" err="1" smtClean="0">
                <a:solidFill>
                  <a:srgbClr val="FF0000"/>
                </a:solidFill>
              </a:rPr>
              <a:t>berbeda</a:t>
            </a:r>
            <a:r>
              <a:rPr lang="en-US" sz="2400" b="1" dirty="0" smtClean="0">
                <a:solidFill>
                  <a:srgbClr val="FF0000"/>
                </a:solidFill>
              </a:rPr>
              <a:t>.</a:t>
            </a:r>
            <a:endParaRPr lang="id-ID" sz="2400" b="1" dirty="0" smtClean="0">
              <a:solidFill>
                <a:srgbClr val="FF0000"/>
              </a:solidFill>
            </a:endParaRPr>
          </a:p>
        </p:txBody>
      </p:sp>
    </p:spTree>
    <p:extLst>
      <p:ext uri="{BB962C8B-B14F-4D97-AF65-F5344CB8AC3E}">
        <p14:creationId xmlns:p14="http://schemas.microsoft.com/office/powerpoint/2010/main" val="4225085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32AC61-4520-4980-9677-905BC5590AF9}" type="slidenum">
              <a:rPr lang="en-US" smtClean="0"/>
              <a:pPr/>
              <a:t>27</a:t>
            </a:fld>
            <a:endParaRPr lang="en-US" smtClean="0"/>
          </a:p>
        </p:txBody>
      </p:sp>
      <p:sp>
        <p:nvSpPr>
          <p:cNvPr id="18435" name="Rectangle 2"/>
          <p:cNvSpPr>
            <a:spLocks noGrp="1" noChangeArrowheads="1"/>
          </p:cNvSpPr>
          <p:nvPr>
            <p:ph type="title"/>
          </p:nvPr>
        </p:nvSpPr>
        <p:spPr>
          <a:xfrm>
            <a:off x="381000" y="609600"/>
            <a:ext cx="8229600" cy="1143000"/>
          </a:xfrm>
        </p:spPr>
        <p:txBody>
          <a:bodyPr/>
          <a:lstStyle/>
          <a:p>
            <a:pPr eaLnBrk="1" hangingPunct="1"/>
            <a:r>
              <a:rPr lang="en-US" sz="4000" b="1" dirty="0" err="1" smtClean="0">
                <a:solidFill>
                  <a:srgbClr val="FF0000"/>
                </a:solidFill>
              </a:rPr>
              <a:t>Alasan</a:t>
            </a:r>
            <a:r>
              <a:rPr lang="en-US" sz="4000" b="1" dirty="0" smtClean="0">
                <a:solidFill>
                  <a:srgbClr val="FF0000"/>
                </a:solidFill>
              </a:rPr>
              <a:t> </a:t>
            </a:r>
            <a:r>
              <a:rPr lang="en-US" sz="4000" b="1" dirty="0" err="1" smtClean="0">
                <a:solidFill>
                  <a:srgbClr val="FF0000"/>
                </a:solidFill>
              </a:rPr>
              <a:t>Penerapan</a:t>
            </a:r>
            <a:r>
              <a:rPr lang="en-US" sz="4000" b="1" dirty="0" smtClean="0">
                <a:solidFill>
                  <a:srgbClr val="FF0000"/>
                </a:solidFill>
              </a:rPr>
              <a:t> TI </a:t>
            </a:r>
            <a:r>
              <a:rPr lang="en-US" sz="4000" b="1" dirty="0" err="1" smtClean="0">
                <a:solidFill>
                  <a:srgbClr val="FF0000"/>
                </a:solidFill>
              </a:rPr>
              <a:t>pada</a:t>
            </a:r>
            <a:r>
              <a:rPr lang="en-US" sz="4000" b="1" dirty="0" smtClean="0">
                <a:solidFill>
                  <a:srgbClr val="FF0000"/>
                </a:solidFill>
              </a:rPr>
              <a:t/>
            </a:r>
            <a:br>
              <a:rPr lang="en-US" sz="4000" b="1" dirty="0" smtClean="0">
                <a:solidFill>
                  <a:srgbClr val="FF0000"/>
                </a:solidFill>
              </a:rPr>
            </a:br>
            <a:r>
              <a:rPr lang="en-US" sz="4000" b="1" dirty="0" err="1" smtClean="0">
                <a:solidFill>
                  <a:srgbClr val="FF0000"/>
                </a:solidFill>
              </a:rPr>
              <a:t>Bidang</a:t>
            </a:r>
            <a:r>
              <a:rPr lang="en-US" sz="4000" b="1" dirty="0" smtClean="0">
                <a:solidFill>
                  <a:srgbClr val="FF0000"/>
                </a:solidFill>
              </a:rPr>
              <a:t> </a:t>
            </a:r>
            <a:r>
              <a:rPr lang="en-US" sz="4000" b="1" dirty="0" err="1" smtClean="0">
                <a:solidFill>
                  <a:srgbClr val="FF0000"/>
                </a:solidFill>
              </a:rPr>
              <a:t>Pemasaran</a:t>
            </a:r>
            <a:r>
              <a:rPr lang="en-US" sz="4000" b="1" dirty="0" smtClean="0">
                <a:solidFill>
                  <a:srgbClr val="FF0000"/>
                </a:solidFill>
              </a:rPr>
              <a:t> (</a:t>
            </a:r>
            <a:r>
              <a:rPr lang="en-US" sz="4000" b="1" dirty="0" err="1" smtClean="0">
                <a:solidFill>
                  <a:srgbClr val="FF0000"/>
                </a:solidFill>
              </a:rPr>
              <a:t>Lanjutan</a:t>
            </a:r>
            <a:r>
              <a:rPr lang="en-US" sz="4000" b="1" dirty="0" smtClean="0">
                <a:solidFill>
                  <a:srgbClr val="FF0000"/>
                </a:solidFill>
              </a:rPr>
              <a:t>)</a:t>
            </a:r>
            <a:r>
              <a:rPr lang="id-ID" sz="4000" b="1" dirty="0" smtClean="0">
                <a:solidFill>
                  <a:srgbClr val="FF0000"/>
                </a:solidFill>
              </a:rPr>
              <a:t> </a:t>
            </a:r>
          </a:p>
        </p:txBody>
      </p:sp>
      <p:sp>
        <p:nvSpPr>
          <p:cNvPr id="18436" name="Rectangle 3"/>
          <p:cNvSpPr>
            <a:spLocks noGrp="1" noChangeArrowheads="1"/>
          </p:cNvSpPr>
          <p:nvPr>
            <p:ph type="body" idx="1"/>
          </p:nvPr>
        </p:nvSpPr>
        <p:spPr>
          <a:xfrm>
            <a:off x="457200" y="2133599"/>
            <a:ext cx="8401051" cy="3808413"/>
          </a:xfrm>
        </p:spPr>
        <p:txBody>
          <a:bodyPr/>
          <a:lstStyle/>
          <a:p>
            <a:pPr eaLnBrk="1" hangingPunct="1">
              <a:lnSpc>
                <a:spcPct val="80000"/>
              </a:lnSpc>
            </a:pPr>
            <a:r>
              <a:rPr lang="en-US" sz="2800" b="1" dirty="0" err="1" smtClean="0">
                <a:solidFill>
                  <a:srgbClr val="0000CC"/>
                </a:solidFill>
              </a:rPr>
              <a:t>Teknologi</a:t>
            </a:r>
            <a:r>
              <a:rPr lang="en-US" sz="2800" b="1" dirty="0" smtClean="0">
                <a:solidFill>
                  <a:srgbClr val="0000CC"/>
                </a:solidFill>
              </a:rPr>
              <a:t> </a:t>
            </a:r>
            <a:r>
              <a:rPr lang="en-US" sz="2800" b="1" dirty="0" err="1" smtClean="0">
                <a:solidFill>
                  <a:srgbClr val="0000CC"/>
                </a:solidFill>
              </a:rPr>
              <a:t>informasi</a:t>
            </a:r>
            <a:r>
              <a:rPr lang="en-US" sz="2800" b="1" dirty="0" smtClean="0">
                <a:solidFill>
                  <a:srgbClr val="0000CC"/>
                </a:solidFill>
              </a:rPr>
              <a:t> </a:t>
            </a:r>
            <a:r>
              <a:rPr lang="en-US" sz="2800" b="1" dirty="0" err="1" smtClean="0">
                <a:solidFill>
                  <a:srgbClr val="0000CC"/>
                </a:solidFill>
              </a:rPr>
              <a:t>juga</a:t>
            </a:r>
            <a:r>
              <a:rPr lang="en-US" sz="2800" b="1" dirty="0" smtClean="0">
                <a:solidFill>
                  <a:srgbClr val="0000CC"/>
                </a:solidFill>
              </a:rPr>
              <a:t> </a:t>
            </a:r>
            <a:r>
              <a:rPr lang="en-US" sz="2800" b="1" dirty="0" err="1" smtClean="0">
                <a:solidFill>
                  <a:srgbClr val="0000CC"/>
                </a:solidFill>
              </a:rPr>
              <a:t>mempengaruhi</a:t>
            </a:r>
            <a:r>
              <a:rPr lang="en-US" sz="2800" b="1" dirty="0" smtClean="0">
                <a:solidFill>
                  <a:srgbClr val="0000CC"/>
                </a:solidFill>
              </a:rPr>
              <a:t> </a:t>
            </a:r>
            <a:r>
              <a:rPr lang="en-US" sz="2800" b="1" dirty="0" err="1" smtClean="0">
                <a:solidFill>
                  <a:srgbClr val="0000CC"/>
                </a:solidFill>
              </a:rPr>
              <a:t>antarmuka-antarmuka</a:t>
            </a:r>
            <a:r>
              <a:rPr lang="en-US" sz="2800" b="1" dirty="0" smtClean="0">
                <a:solidFill>
                  <a:srgbClr val="0000CC"/>
                </a:solidFill>
              </a:rPr>
              <a:t> </a:t>
            </a:r>
            <a:r>
              <a:rPr lang="en-US" sz="2800" b="1" dirty="0" err="1" smtClean="0">
                <a:solidFill>
                  <a:srgbClr val="0000CC"/>
                </a:solidFill>
              </a:rPr>
              <a:t>organsiasi</a:t>
            </a:r>
            <a:r>
              <a:rPr lang="en-US" sz="2800" b="1" dirty="0" smtClean="0">
                <a:solidFill>
                  <a:srgbClr val="0000CC"/>
                </a:solidFill>
              </a:rPr>
              <a:t> </a:t>
            </a:r>
            <a:r>
              <a:rPr lang="en-US" sz="2800" b="1" dirty="0" err="1" smtClean="0">
                <a:solidFill>
                  <a:srgbClr val="0000CC"/>
                </a:solidFill>
              </a:rPr>
              <a:t>dengan</a:t>
            </a:r>
            <a:r>
              <a:rPr lang="en-US" sz="2800" b="1" dirty="0" smtClean="0">
                <a:solidFill>
                  <a:srgbClr val="0000CC"/>
                </a:solidFill>
              </a:rPr>
              <a:t> </a:t>
            </a:r>
            <a:r>
              <a:rPr lang="en-US" sz="2800" b="1" dirty="0" err="1" smtClean="0">
                <a:solidFill>
                  <a:srgbClr val="0000CC"/>
                </a:solidFill>
              </a:rPr>
              <a:t>lingkungan</a:t>
            </a:r>
            <a:r>
              <a:rPr lang="en-US" sz="2800" b="1" dirty="0" smtClean="0">
                <a:solidFill>
                  <a:srgbClr val="0000CC"/>
                </a:solidFill>
              </a:rPr>
              <a:t>, </a:t>
            </a:r>
            <a:r>
              <a:rPr lang="en-US" sz="2800" b="1" dirty="0" err="1" smtClean="0">
                <a:solidFill>
                  <a:srgbClr val="0000CC"/>
                </a:solidFill>
              </a:rPr>
              <a:t>seperti</a:t>
            </a:r>
            <a:r>
              <a:rPr lang="en-US" sz="2800" b="1" dirty="0" smtClean="0">
                <a:solidFill>
                  <a:srgbClr val="0000CC"/>
                </a:solidFill>
              </a:rPr>
              <a:t> </a:t>
            </a:r>
            <a:r>
              <a:rPr lang="en-US" sz="2800" b="1" dirty="0" err="1" smtClean="0">
                <a:solidFill>
                  <a:srgbClr val="0000CC"/>
                </a:solidFill>
              </a:rPr>
              <a:t>pelanggan</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pemasok</a:t>
            </a:r>
            <a:r>
              <a:rPr lang="en-US" sz="2800" b="1" dirty="0" smtClean="0">
                <a:solidFill>
                  <a:srgbClr val="0000CC"/>
                </a:solidFill>
              </a:rPr>
              <a:t>. </a:t>
            </a:r>
          </a:p>
          <a:p>
            <a:pPr eaLnBrk="1" hangingPunct="1">
              <a:lnSpc>
                <a:spcPct val="80000"/>
              </a:lnSpc>
            </a:pPr>
            <a:r>
              <a:rPr lang="en-US" sz="2800" b="1" dirty="0" err="1" smtClean="0">
                <a:solidFill>
                  <a:srgbClr val="0000CC"/>
                </a:solidFill>
              </a:rPr>
              <a:t>Sistem</a:t>
            </a:r>
            <a:r>
              <a:rPr lang="en-US" sz="2800" b="1" dirty="0" smtClean="0">
                <a:solidFill>
                  <a:srgbClr val="0000CC"/>
                </a:solidFill>
              </a:rPr>
              <a:t> </a:t>
            </a:r>
            <a:r>
              <a:rPr lang="en-US" sz="2800" b="1" dirty="0" err="1" smtClean="0">
                <a:solidFill>
                  <a:srgbClr val="0000CC"/>
                </a:solidFill>
              </a:rPr>
              <a:t>antarorganisasi</a:t>
            </a:r>
            <a:r>
              <a:rPr lang="en-US" sz="2800" b="1" dirty="0" smtClean="0">
                <a:solidFill>
                  <a:srgbClr val="0000CC"/>
                </a:solidFill>
              </a:rPr>
              <a:t> yang </a:t>
            </a:r>
            <a:r>
              <a:rPr lang="en-US" sz="2800" b="1" dirty="0" err="1" smtClean="0">
                <a:solidFill>
                  <a:srgbClr val="0000CC"/>
                </a:solidFill>
              </a:rPr>
              <a:t>dilengkapi</a:t>
            </a:r>
            <a:r>
              <a:rPr lang="en-US" sz="2800" b="1" dirty="0" smtClean="0">
                <a:solidFill>
                  <a:srgbClr val="0000CC"/>
                </a:solidFill>
              </a:rPr>
              <a:t> </a:t>
            </a:r>
            <a:r>
              <a:rPr lang="en-US" sz="2800" b="1" dirty="0" err="1" smtClean="0">
                <a:solidFill>
                  <a:srgbClr val="0000CC"/>
                </a:solidFill>
              </a:rPr>
              <a:t>dengan</a:t>
            </a:r>
            <a:r>
              <a:rPr lang="en-US" sz="2800" b="1" dirty="0" smtClean="0">
                <a:solidFill>
                  <a:srgbClr val="0000CC"/>
                </a:solidFill>
              </a:rPr>
              <a:t> </a:t>
            </a:r>
            <a:r>
              <a:rPr lang="en-US" sz="2800" b="1" dirty="0" err="1" smtClean="0">
                <a:solidFill>
                  <a:srgbClr val="0000CC"/>
                </a:solidFill>
              </a:rPr>
              <a:t>pertukaran</a:t>
            </a:r>
            <a:r>
              <a:rPr lang="en-US" sz="2800" b="1" dirty="0" smtClean="0">
                <a:solidFill>
                  <a:srgbClr val="0000CC"/>
                </a:solidFill>
              </a:rPr>
              <a:t> data </a:t>
            </a:r>
            <a:r>
              <a:rPr lang="en-US" sz="2800" b="1" dirty="0" err="1" smtClean="0">
                <a:solidFill>
                  <a:srgbClr val="0000CC"/>
                </a:solidFill>
              </a:rPr>
              <a:t>elektronis</a:t>
            </a:r>
            <a:r>
              <a:rPr lang="en-US" sz="2800" b="1" dirty="0" smtClean="0">
                <a:solidFill>
                  <a:srgbClr val="0000CC"/>
                </a:solidFill>
              </a:rPr>
              <a:t> (</a:t>
            </a:r>
            <a:r>
              <a:rPr lang="en-US" sz="2800" b="1" i="1" dirty="0" smtClean="0">
                <a:solidFill>
                  <a:srgbClr val="0000CC"/>
                </a:solidFill>
              </a:rPr>
              <a:t>Electronic Data Interchange</a:t>
            </a:r>
            <a:r>
              <a:rPr lang="en-US" sz="2800" b="1" dirty="0" smtClean="0">
                <a:solidFill>
                  <a:srgbClr val="0000CC"/>
                </a:solidFill>
              </a:rPr>
              <a:t>) </a:t>
            </a:r>
            <a:r>
              <a:rPr lang="en-US" sz="2800" b="1" dirty="0" err="1" smtClean="0">
                <a:solidFill>
                  <a:srgbClr val="0000CC"/>
                </a:solidFill>
              </a:rPr>
              <a:t>menciptakan</a:t>
            </a:r>
            <a:r>
              <a:rPr lang="en-US" sz="2800" b="1" dirty="0" smtClean="0">
                <a:solidFill>
                  <a:srgbClr val="0000CC"/>
                </a:solidFill>
              </a:rPr>
              <a:t> </a:t>
            </a:r>
            <a:r>
              <a:rPr lang="en-US" sz="2800" b="1" dirty="0" err="1" smtClean="0">
                <a:solidFill>
                  <a:srgbClr val="0000CC"/>
                </a:solidFill>
              </a:rPr>
              <a:t>hubungan</a:t>
            </a:r>
            <a:r>
              <a:rPr lang="en-US" sz="2800" b="1" dirty="0" smtClean="0">
                <a:solidFill>
                  <a:srgbClr val="0000CC"/>
                </a:solidFill>
              </a:rPr>
              <a:t> yang </a:t>
            </a:r>
            <a:r>
              <a:rPr lang="en-US" sz="2800" b="1" dirty="0" err="1" smtClean="0">
                <a:solidFill>
                  <a:srgbClr val="0000CC"/>
                </a:solidFill>
              </a:rPr>
              <a:t>lebih</a:t>
            </a:r>
            <a:r>
              <a:rPr lang="en-US" sz="2800" b="1" dirty="0" smtClean="0">
                <a:solidFill>
                  <a:srgbClr val="0000CC"/>
                </a:solidFill>
              </a:rPr>
              <a:t> </a:t>
            </a:r>
            <a:r>
              <a:rPr lang="en-US" sz="2800" b="1" dirty="0" err="1" smtClean="0">
                <a:solidFill>
                  <a:srgbClr val="0000CC"/>
                </a:solidFill>
              </a:rPr>
              <a:t>dekat</a:t>
            </a:r>
            <a:r>
              <a:rPr lang="en-US" sz="2800" b="1" dirty="0" smtClean="0">
                <a:solidFill>
                  <a:srgbClr val="0000CC"/>
                </a:solidFill>
              </a:rPr>
              <a:t> </a:t>
            </a:r>
            <a:r>
              <a:rPr lang="en-US" sz="2800" b="1" dirty="0" err="1" smtClean="0">
                <a:solidFill>
                  <a:srgbClr val="0000CC"/>
                </a:solidFill>
              </a:rPr>
              <a:t>antara</a:t>
            </a:r>
            <a:r>
              <a:rPr lang="en-US" sz="2800" b="1" dirty="0" smtClean="0">
                <a:solidFill>
                  <a:srgbClr val="0000CC"/>
                </a:solidFill>
              </a:rPr>
              <a:t> </a:t>
            </a:r>
            <a:r>
              <a:rPr lang="en-US" sz="2800" b="1" dirty="0" err="1" smtClean="0">
                <a:solidFill>
                  <a:srgbClr val="0000CC"/>
                </a:solidFill>
              </a:rPr>
              <a:t>organisasi</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pemasok</a:t>
            </a:r>
            <a:r>
              <a:rPr lang="en-US" sz="2800" b="1" dirty="0" smtClean="0">
                <a:solidFill>
                  <a:srgbClr val="0000CC"/>
                </a:solidFill>
              </a:rPr>
              <a:t>, </a:t>
            </a:r>
            <a:r>
              <a:rPr lang="en-US" sz="2800" b="1" dirty="0" err="1" smtClean="0">
                <a:solidFill>
                  <a:srgbClr val="0000CC"/>
                </a:solidFill>
              </a:rPr>
              <a:t>memfasilitasi</a:t>
            </a:r>
            <a:r>
              <a:rPr lang="en-US" sz="2800" b="1" dirty="0" smtClean="0">
                <a:solidFill>
                  <a:srgbClr val="0000CC"/>
                </a:solidFill>
              </a:rPr>
              <a:t> </a:t>
            </a:r>
            <a:r>
              <a:rPr lang="en-US" sz="2800" b="1" dirty="0" err="1" smtClean="0">
                <a:solidFill>
                  <a:srgbClr val="0000CC"/>
                </a:solidFill>
              </a:rPr>
              <a:t>manajemen</a:t>
            </a:r>
            <a:r>
              <a:rPr lang="en-US" sz="2800" b="1" dirty="0" smtClean="0">
                <a:solidFill>
                  <a:srgbClr val="0000CC"/>
                </a:solidFill>
              </a:rPr>
              <a:t> </a:t>
            </a:r>
            <a:r>
              <a:rPr lang="en-US" sz="2800" b="1" dirty="0" err="1" smtClean="0">
                <a:solidFill>
                  <a:srgbClr val="0000CC"/>
                </a:solidFill>
              </a:rPr>
              <a:t>sediaan</a:t>
            </a:r>
            <a:r>
              <a:rPr lang="en-US" sz="2800" b="1" dirty="0" smtClean="0">
                <a:solidFill>
                  <a:srgbClr val="0000CC"/>
                </a:solidFill>
              </a:rPr>
              <a:t> yang </a:t>
            </a:r>
            <a:r>
              <a:rPr lang="en-US" sz="2800" b="1" dirty="0" err="1" smtClean="0">
                <a:solidFill>
                  <a:srgbClr val="0000CC"/>
                </a:solidFill>
              </a:rPr>
              <a:t>lebih</a:t>
            </a:r>
            <a:r>
              <a:rPr lang="en-US" sz="2800" b="1" dirty="0" smtClean="0">
                <a:solidFill>
                  <a:srgbClr val="0000CC"/>
                </a:solidFill>
              </a:rPr>
              <a:t> </a:t>
            </a:r>
            <a:r>
              <a:rPr lang="en-US" sz="2800" b="1" dirty="0" err="1" smtClean="0">
                <a:solidFill>
                  <a:srgbClr val="0000CC"/>
                </a:solidFill>
              </a:rPr>
              <a:t>efisien</a:t>
            </a:r>
            <a:r>
              <a:rPr lang="en-US" sz="2800" b="1" dirty="0" smtClean="0">
                <a:solidFill>
                  <a:srgbClr val="0000CC"/>
                </a:solidFill>
              </a:rPr>
              <a:t> </a:t>
            </a:r>
            <a:r>
              <a:rPr lang="en-US" sz="2800" b="1" dirty="0" err="1" smtClean="0">
                <a:solidFill>
                  <a:srgbClr val="0000CC"/>
                </a:solidFill>
              </a:rPr>
              <a:t>dan</a:t>
            </a:r>
            <a:r>
              <a:rPr lang="en-US" sz="2800" b="1" dirty="0" smtClean="0">
                <a:solidFill>
                  <a:srgbClr val="0000CC"/>
                </a:solidFill>
              </a:rPr>
              <a:t> </a:t>
            </a:r>
            <a:r>
              <a:rPr lang="en-US" sz="2800" b="1" dirty="0" err="1" smtClean="0">
                <a:solidFill>
                  <a:srgbClr val="0000CC"/>
                </a:solidFill>
              </a:rPr>
              <a:t>memungkinkan</a:t>
            </a:r>
            <a:r>
              <a:rPr lang="en-US" sz="2800" b="1" dirty="0" smtClean="0">
                <a:solidFill>
                  <a:srgbClr val="0000CC"/>
                </a:solidFill>
              </a:rPr>
              <a:t> </a:t>
            </a:r>
            <a:r>
              <a:rPr lang="en-US" sz="2800" b="1" dirty="0" err="1" smtClean="0">
                <a:solidFill>
                  <a:srgbClr val="0000CC"/>
                </a:solidFill>
              </a:rPr>
              <a:t>pendekatan</a:t>
            </a:r>
            <a:r>
              <a:rPr lang="en-US" sz="2800" b="1" dirty="0" smtClean="0">
                <a:solidFill>
                  <a:srgbClr val="0000CC"/>
                </a:solidFill>
              </a:rPr>
              <a:t> </a:t>
            </a:r>
            <a:r>
              <a:rPr lang="en-US" sz="2800" b="1" dirty="0" err="1" smtClean="0">
                <a:solidFill>
                  <a:srgbClr val="0000CC"/>
                </a:solidFill>
              </a:rPr>
              <a:t>tepat</a:t>
            </a:r>
            <a:r>
              <a:rPr lang="en-US" sz="2800" b="1" dirty="0" smtClean="0">
                <a:solidFill>
                  <a:srgbClr val="0000CC"/>
                </a:solidFill>
              </a:rPr>
              <a:t> </a:t>
            </a:r>
            <a:r>
              <a:rPr lang="en-US" sz="2800" b="1" dirty="0" err="1" smtClean="0">
                <a:solidFill>
                  <a:srgbClr val="0000CC"/>
                </a:solidFill>
              </a:rPr>
              <a:t>waktu</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melakukan</a:t>
            </a:r>
            <a:r>
              <a:rPr lang="en-US" sz="2800" b="1" dirty="0" smtClean="0">
                <a:solidFill>
                  <a:srgbClr val="0000CC"/>
                </a:solidFill>
              </a:rPr>
              <a:t> </a:t>
            </a:r>
            <a:r>
              <a:rPr lang="en-US" sz="2800" b="1" dirty="0" err="1" smtClean="0">
                <a:solidFill>
                  <a:srgbClr val="0000CC"/>
                </a:solidFill>
              </a:rPr>
              <a:t>pemesanan</a:t>
            </a:r>
            <a:r>
              <a:rPr lang="en-US" sz="2800" b="1" dirty="0" smtClean="0">
                <a:solidFill>
                  <a:srgbClr val="0000CC"/>
                </a:solidFill>
              </a:rPr>
              <a:t> </a:t>
            </a:r>
            <a:r>
              <a:rPr lang="en-US" sz="2800" b="1" dirty="0" err="1" smtClean="0">
                <a:solidFill>
                  <a:srgbClr val="0000CC"/>
                </a:solidFill>
              </a:rPr>
              <a:t>kembali</a:t>
            </a:r>
            <a:r>
              <a:rPr lang="id-ID" sz="2800" b="1" dirty="0" smtClean="0">
                <a:solidFill>
                  <a:srgbClr val="0000CC"/>
                </a:solidFill>
              </a:rPr>
              <a:t> </a:t>
            </a:r>
          </a:p>
        </p:txBody>
      </p:sp>
    </p:spTree>
    <p:extLst>
      <p:ext uri="{BB962C8B-B14F-4D97-AF65-F5344CB8AC3E}">
        <p14:creationId xmlns:p14="http://schemas.microsoft.com/office/powerpoint/2010/main" val="139239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28A46B0-86DF-4A24-B786-A19B510D704A}" type="slidenum">
              <a:rPr lang="en-US" smtClean="0"/>
              <a:pPr/>
              <a:t>28</a:t>
            </a:fld>
            <a:endParaRPr lang="en-US" smtClean="0"/>
          </a:p>
        </p:txBody>
      </p:sp>
      <p:sp>
        <p:nvSpPr>
          <p:cNvPr id="19459" name="Rectangle 2"/>
          <p:cNvSpPr>
            <a:spLocks noGrp="1" noChangeArrowheads="1"/>
          </p:cNvSpPr>
          <p:nvPr>
            <p:ph type="title"/>
          </p:nvPr>
        </p:nvSpPr>
        <p:spPr>
          <a:xfrm>
            <a:off x="457200" y="457200"/>
            <a:ext cx="8229600" cy="1143000"/>
          </a:xfrm>
        </p:spPr>
        <p:txBody>
          <a:bodyPr/>
          <a:lstStyle/>
          <a:p>
            <a:pPr eaLnBrk="1" hangingPunct="1"/>
            <a:r>
              <a:rPr lang="en-US" sz="6000" b="1" dirty="0" err="1" smtClean="0">
                <a:solidFill>
                  <a:srgbClr val="0000CC"/>
                </a:solidFill>
              </a:rPr>
              <a:t>Peranan</a:t>
            </a:r>
            <a:r>
              <a:rPr lang="en-US" sz="6000" b="1" dirty="0" smtClean="0">
                <a:solidFill>
                  <a:srgbClr val="0000CC"/>
                </a:solidFill>
              </a:rPr>
              <a:t> TI </a:t>
            </a:r>
            <a:endParaRPr lang="id-ID" sz="6000" b="1" dirty="0" smtClean="0">
              <a:solidFill>
                <a:srgbClr val="0000CC"/>
              </a:solidFill>
            </a:endParaRPr>
          </a:p>
        </p:txBody>
      </p:sp>
      <p:sp>
        <p:nvSpPr>
          <p:cNvPr id="19460" name="Rectangle 3"/>
          <p:cNvSpPr>
            <a:spLocks noGrp="1" noChangeArrowheads="1"/>
          </p:cNvSpPr>
          <p:nvPr>
            <p:ph type="body" idx="1"/>
          </p:nvPr>
        </p:nvSpPr>
        <p:spPr>
          <a:xfrm>
            <a:off x="381000" y="1828800"/>
            <a:ext cx="8229600" cy="4144963"/>
          </a:xfrm>
        </p:spPr>
        <p:txBody>
          <a:bodyPr/>
          <a:lstStyle/>
          <a:p>
            <a:pPr eaLnBrk="1" hangingPunct="1">
              <a:lnSpc>
                <a:spcPct val="90000"/>
              </a:lnSpc>
            </a:pPr>
            <a:r>
              <a:rPr lang="en-US" sz="2800" b="1" dirty="0" err="1" smtClean="0"/>
              <a:t>Teknologi</a:t>
            </a:r>
            <a:r>
              <a:rPr lang="en-US" sz="2800" b="1" dirty="0" smtClean="0"/>
              <a:t> </a:t>
            </a:r>
            <a:r>
              <a:rPr lang="en-US" sz="2800" b="1" dirty="0" err="1" smtClean="0"/>
              <a:t>informasi</a:t>
            </a:r>
            <a:r>
              <a:rPr lang="en-US" sz="2800" b="1" dirty="0" smtClean="0"/>
              <a:t> </a:t>
            </a:r>
            <a:r>
              <a:rPr lang="en-US" sz="2800" b="1" dirty="0" err="1" smtClean="0">
                <a:solidFill>
                  <a:srgbClr val="FF0000"/>
                </a:solidFill>
              </a:rPr>
              <a:t>menggantikan</a:t>
            </a:r>
            <a:r>
              <a:rPr lang="en-US" sz="2800" b="1" dirty="0" smtClean="0">
                <a:solidFill>
                  <a:schemeClr val="accent2"/>
                </a:solidFill>
              </a:rPr>
              <a:t> </a:t>
            </a:r>
            <a:r>
              <a:rPr lang="en-US" sz="2800" b="1" dirty="0" err="1" smtClean="0"/>
              <a:t>peran</a:t>
            </a:r>
            <a:r>
              <a:rPr lang="en-US" sz="2800" b="1" dirty="0" smtClean="0"/>
              <a:t> </a:t>
            </a:r>
            <a:r>
              <a:rPr lang="en-US" sz="2800" b="1" dirty="0" err="1" smtClean="0"/>
              <a:t>manusia</a:t>
            </a:r>
            <a:r>
              <a:rPr lang="en-US" sz="2800" b="1" dirty="0" smtClean="0"/>
              <a:t>. </a:t>
            </a:r>
            <a:r>
              <a:rPr lang="en-US" sz="2800" b="1" dirty="0" err="1" smtClean="0"/>
              <a:t>Dalam</a:t>
            </a:r>
            <a:r>
              <a:rPr lang="en-US" sz="2800" b="1" dirty="0" smtClean="0"/>
              <a:t> </a:t>
            </a:r>
            <a:r>
              <a:rPr lang="en-US" sz="2800" b="1" dirty="0" err="1" smtClean="0"/>
              <a:t>hal</a:t>
            </a:r>
            <a:r>
              <a:rPr lang="en-US" sz="2800" b="1" dirty="0" smtClean="0"/>
              <a:t> </a:t>
            </a:r>
            <a:r>
              <a:rPr lang="en-US" sz="2800" b="1" dirty="0" err="1" smtClean="0"/>
              <a:t>ini</a:t>
            </a:r>
            <a:r>
              <a:rPr lang="en-US" sz="2800" b="1" dirty="0" smtClean="0"/>
              <a:t>, </a:t>
            </a:r>
            <a:r>
              <a:rPr lang="en-US" sz="2800" b="1" dirty="0" err="1" smtClean="0"/>
              <a:t>teknologi</a:t>
            </a:r>
            <a:r>
              <a:rPr lang="en-US" sz="2800" b="1" dirty="0" smtClean="0"/>
              <a:t> </a:t>
            </a:r>
            <a:r>
              <a:rPr lang="en-US" sz="2800" b="1" dirty="0" err="1" smtClean="0"/>
              <a:t>informasi</a:t>
            </a:r>
            <a:r>
              <a:rPr lang="en-US" sz="2800" b="1" dirty="0" smtClean="0"/>
              <a:t> </a:t>
            </a:r>
            <a:r>
              <a:rPr lang="en-US" sz="2800" b="1" dirty="0" err="1" smtClean="0">
                <a:solidFill>
                  <a:srgbClr val="FF0000"/>
                </a:solidFill>
              </a:rPr>
              <a:t>melakukan</a:t>
            </a:r>
            <a:r>
              <a:rPr lang="en-US" sz="2800" b="1" dirty="0" smtClean="0">
                <a:solidFill>
                  <a:srgbClr val="FF0000"/>
                </a:solidFill>
              </a:rPr>
              <a:t> </a:t>
            </a:r>
            <a:r>
              <a:rPr lang="en-US" sz="2800" b="1" dirty="0" err="1" smtClean="0">
                <a:solidFill>
                  <a:srgbClr val="FF0000"/>
                </a:solidFill>
              </a:rPr>
              <a:t>otomasi</a:t>
            </a:r>
            <a:r>
              <a:rPr lang="en-US" sz="2800" b="1" dirty="0" smtClean="0"/>
              <a:t> </a:t>
            </a:r>
            <a:r>
              <a:rPr lang="en-US" sz="2800" b="1" dirty="0" err="1" smtClean="0"/>
              <a:t>terhadap</a:t>
            </a:r>
            <a:r>
              <a:rPr lang="en-US" sz="2800" b="1" dirty="0" smtClean="0"/>
              <a:t> </a:t>
            </a:r>
            <a:r>
              <a:rPr lang="en-US" sz="2800" b="1" dirty="0" err="1" smtClean="0"/>
              <a:t>suatu</a:t>
            </a:r>
            <a:r>
              <a:rPr lang="en-US" sz="2800" b="1" dirty="0" smtClean="0"/>
              <a:t> </a:t>
            </a:r>
            <a:r>
              <a:rPr lang="en-US" sz="2800" b="1" dirty="0" err="1" smtClean="0"/>
              <a:t>tugas</a:t>
            </a:r>
            <a:r>
              <a:rPr lang="en-US" sz="2800" b="1" dirty="0" smtClean="0"/>
              <a:t> </a:t>
            </a:r>
            <a:r>
              <a:rPr lang="en-US" sz="2800" b="1" dirty="0" err="1" smtClean="0"/>
              <a:t>atau</a:t>
            </a:r>
            <a:r>
              <a:rPr lang="en-US" sz="2800" b="1" dirty="0" smtClean="0"/>
              <a:t> proses.</a:t>
            </a:r>
          </a:p>
          <a:p>
            <a:pPr eaLnBrk="1" hangingPunct="1">
              <a:lnSpc>
                <a:spcPct val="90000"/>
              </a:lnSpc>
            </a:pPr>
            <a:r>
              <a:rPr lang="en-US" sz="2800" b="1" dirty="0" err="1" smtClean="0"/>
              <a:t>Teknologi</a:t>
            </a:r>
            <a:r>
              <a:rPr lang="en-US" sz="2800" b="1" dirty="0" smtClean="0"/>
              <a:t> </a:t>
            </a:r>
            <a:r>
              <a:rPr lang="en-US" sz="2800" b="1" dirty="0" err="1" smtClean="0">
                <a:solidFill>
                  <a:srgbClr val="FF0000"/>
                </a:solidFill>
              </a:rPr>
              <a:t>memperkuat</a:t>
            </a:r>
            <a:r>
              <a:rPr lang="en-US" sz="2800" b="1" dirty="0" smtClean="0"/>
              <a:t> </a:t>
            </a:r>
            <a:r>
              <a:rPr lang="en-US" sz="2800" b="1" dirty="0" err="1" smtClean="0"/>
              <a:t>peran</a:t>
            </a:r>
            <a:r>
              <a:rPr lang="en-US" sz="2800" b="1" dirty="0" smtClean="0"/>
              <a:t> </a:t>
            </a:r>
            <a:r>
              <a:rPr lang="en-US" sz="2800" b="1" dirty="0" err="1" smtClean="0"/>
              <a:t>manusia</a:t>
            </a:r>
            <a:r>
              <a:rPr lang="en-US" sz="2800" b="1" dirty="0" smtClean="0"/>
              <a:t>, </a:t>
            </a:r>
            <a:r>
              <a:rPr lang="en-US" sz="2800" b="1" dirty="0" err="1" smtClean="0"/>
              <a:t>yakni</a:t>
            </a:r>
            <a:r>
              <a:rPr lang="en-US" sz="2800" b="1" dirty="0" smtClean="0"/>
              <a:t> </a:t>
            </a:r>
            <a:r>
              <a:rPr lang="en-US" sz="2800" b="1" dirty="0" err="1" smtClean="0"/>
              <a:t>dengan</a:t>
            </a:r>
            <a:r>
              <a:rPr lang="en-US" sz="2800" b="1" dirty="0" smtClean="0"/>
              <a:t> </a:t>
            </a:r>
            <a:r>
              <a:rPr lang="en-US" sz="2800" b="1" dirty="0" err="1" smtClean="0">
                <a:solidFill>
                  <a:srgbClr val="FF0000"/>
                </a:solidFill>
              </a:rPr>
              <a:t>menyajikan</a:t>
            </a:r>
            <a:r>
              <a:rPr lang="en-US" sz="2800" b="1" dirty="0" smtClean="0">
                <a:solidFill>
                  <a:schemeClr val="accent2"/>
                </a:solidFill>
              </a:rPr>
              <a:t> </a:t>
            </a:r>
            <a:r>
              <a:rPr lang="en-US" sz="2800" b="1" i="1" dirty="0" err="1" smtClean="0"/>
              <a:t>informasi</a:t>
            </a:r>
            <a:r>
              <a:rPr lang="en-US" sz="2800" b="1" dirty="0" smtClean="0"/>
              <a:t> </a:t>
            </a:r>
            <a:r>
              <a:rPr lang="en-US" sz="2800" b="1" dirty="0" err="1" smtClean="0"/>
              <a:t>terhadap</a:t>
            </a:r>
            <a:r>
              <a:rPr lang="en-US" sz="2800" b="1" dirty="0" smtClean="0"/>
              <a:t> </a:t>
            </a:r>
            <a:r>
              <a:rPr lang="en-US" sz="2800" b="1" dirty="0" err="1" smtClean="0"/>
              <a:t>suatu</a:t>
            </a:r>
            <a:r>
              <a:rPr lang="en-US" sz="2800" b="1" dirty="0" smtClean="0"/>
              <a:t> </a:t>
            </a:r>
            <a:r>
              <a:rPr lang="en-US" sz="2800" b="1" dirty="0" err="1" smtClean="0"/>
              <a:t>tugas</a:t>
            </a:r>
            <a:r>
              <a:rPr lang="en-US" sz="2800" b="1" dirty="0" smtClean="0"/>
              <a:t> </a:t>
            </a:r>
            <a:r>
              <a:rPr lang="en-US" sz="2800" b="1" dirty="0" err="1" smtClean="0"/>
              <a:t>atau</a:t>
            </a:r>
            <a:r>
              <a:rPr lang="en-US" sz="2800" b="1" dirty="0" smtClean="0"/>
              <a:t> proses.</a:t>
            </a:r>
          </a:p>
          <a:p>
            <a:pPr eaLnBrk="1" hangingPunct="1">
              <a:lnSpc>
                <a:spcPct val="90000"/>
              </a:lnSpc>
            </a:pPr>
            <a:r>
              <a:rPr lang="en-US" sz="2800" b="1" dirty="0" err="1" smtClean="0"/>
              <a:t>Teknologi</a:t>
            </a:r>
            <a:r>
              <a:rPr lang="en-US" sz="2800" b="1" dirty="0" smtClean="0"/>
              <a:t> </a:t>
            </a:r>
            <a:r>
              <a:rPr lang="en-US" sz="2800" b="1" dirty="0" err="1" smtClean="0"/>
              <a:t>informasi</a:t>
            </a:r>
            <a:r>
              <a:rPr lang="en-US" sz="2800" b="1" dirty="0" smtClean="0"/>
              <a:t> </a:t>
            </a:r>
            <a:r>
              <a:rPr lang="en-US" sz="2800" b="1" dirty="0" err="1" smtClean="0"/>
              <a:t>berperan</a:t>
            </a:r>
            <a:r>
              <a:rPr lang="en-US" sz="2800" b="1" dirty="0" smtClean="0"/>
              <a:t> </a:t>
            </a:r>
            <a:r>
              <a:rPr lang="en-US" sz="2800" b="1" dirty="0" err="1" smtClean="0"/>
              <a:t>dalam</a:t>
            </a:r>
            <a:r>
              <a:rPr lang="en-US" sz="2800" b="1" dirty="0" smtClean="0"/>
              <a:t> </a:t>
            </a:r>
            <a:r>
              <a:rPr lang="en-US" sz="2800" b="1" dirty="0" err="1" smtClean="0">
                <a:solidFill>
                  <a:srgbClr val="FF0000"/>
                </a:solidFill>
              </a:rPr>
              <a:t>restrukturisasi</a:t>
            </a:r>
            <a:r>
              <a:rPr lang="en-US" sz="2800" b="1" dirty="0" smtClean="0">
                <a:solidFill>
                  <a:schemeClr val="accent2"/>
                </a:solidFill>
              </a:rPr>
              <a:t> </a:t>
            </a:r>
            <a:r>
              <a:rPr lang="en-US" sz="2800" b="1" dirty="0" err="1" smtClean="0"/>
              <a:t>terhadap</a:t>
            </a:r>
            <a:r>
              <a:rPr lang="en-US" sz="2800" b="1" dirty="0" smtClean="0"/>
              <a:t> </a:t>
            </a:r>
            <a:r>
              <a:rPr lang="en-US" sz="2800" b="1" dirty="0" err="1" smtClean="0"/>
              <a:t>peran</a:t>
            </a:r>
            <a:r>
              <a:rPr lang="en-US" sz="2800" b="1" dirty="0" smtClean="0"/>
              <a:t> </a:t>
            </a:r>
            <a:r>
              <a:rPr lang="en-US" sz="2800" b="1" dirty="0" err="1" smtClean="0"/>
              <a:t>manusia</a:t>
            </a:r>
            <a:r>
              <a:rPr lang="en-US" sz="2800" b="1" dirty="0" smtClean="0"/>
              <a:t>. </a:t>
            </a:r>
            <a:r>
              <a:rPr lang="en-US" sz="2800" b="1" dirty="0" err="1" smtClean="0"/>
              <a:t>Dalam</a:t>
            </a:r>
            <a:r>
              <a:rPr lang="en-US" sz="2800" b="1" dirty="0" smtClean="0"/>
              <a:t> </a:t>
            </a:r>
            <a:r>
              <a:rPr lang="en-US" sz="2800" b="1" dirty="0" err="1" smtClean="0"/>
              <a:t>hal</a:t>
            </a:r>
            <a:r>
              <a:rPr lang="en-US" sz="2800" b="1" dirty="0" smtClean="0"/>
              <a:t> </a:t>
            </a:r>
            <a:r>
              <a:rPr lang="en-US" sz="2800" b="1" dirty="0" err="1" smtClean="0"/>
              <a:t>ini</a:t>
            </a:r>
            <a:r>
              <a:rPr lang="en-US" sz="2800" b="1" dirty="0" smtClean="0"/>
              <a:t>, </a:t>
            </a:r>
            <a:r>
              <a:rPr lang="en-US" sz="2800" b="1" dirty="0" err="1" smtClean="0"/>
              <a:t>teknologi</a:t>
            </a:r>
            <a:r>
              <a:rPr lang="en-US" sz="2800" b="1" dirty="0" smtClean="0"/>
              <a:t> </a:t>
            </a:r>
            <a:r>
              <a:rPr lang="en-US" sz="2800" b="1" dirty="0" err="1" smtClean="0"/>
              <a:t>berperan</a:t>
            </a:r>
            <a:r>
              <a:rPr lang="en-US" sz="2800" b="1" dirty="0" smtClean="0"/>
              <a:t> </a:t>
            </a:r>
            <a:r>
              <a:rPr lang="en-US" sz="2800" b="1" dirty="0" err="1" smtClean="0"/>
              <a:t>dalam</a:t>
            </a:r>
            <a:r>
              <a:rPr lang="en-US" sz="2800" b="1" dirty="0" smtClean="0"/>
              <a:t> </a:t>
            </a:r>
            <a:r>
              <a:rPr lang="en-US" sz="2800" b="1" dirty="0" err="1" smtClean="0"/>
              <a:t>melakukan</a:t>
            </a:r>
            <a:r>
              <a:rPr lang="en-US" sz="2800" b="1" dirty="0" smtClean="0"/>
              <a:t> </a:t>
            </a:r>
            <a:r>
              <a:rPr lang="en-US" sz="2800" b="1" dirty="0" err="1" smtClean="0"/>
              <a:t>perubahan-perubahan</a:t>
            </a:r>
            <a:r>
              <a:rPr lang="en-US" sz="2800" b="1" dirty="0" smtClean="0"/>
              <a:t> </a:t>
            </a:r>
            <a:r>
              <a:rPr lang="en-US" sz="2800" b="1" dirty="0" err="1" smtClean="0"/>
              <a:t>terhadap</a:t>
            </a:r>
            <a:r>
              <a:rPr lang="en-US" sz="2800" b="1" dirty="0" smtClean="0"/>
              <a:t> </a:t>
            </a:r>
            <a:r>
              <a:rPr lang="en-US" sz="2800" b="1" dirty="0" err="1" smtClean="0"/>
              <a:t>sekumpulan</a:t>
            </a:r>
            <a:r>
              <a:rPr lang="en-US" sz="2800" b="1" dirty="0" smtClean="0"/>
              <a:t> </a:t>
            </a:r>
            <a:r>
              <a:rPr lang="en-US" sz="2800" b="1" dirty="0" err="1" smtClean="0"/>
              <a:t>tugas</a:t>
            </a:r>
            <a:r>
              <a:rPr lang="en-US" sz="2800" b="1" dirty="0" smtClean="0"/>
              <a:t> </a:t>
            </a:r>
            <a:r>
              <a:rPr lang="en-US" sz="2800" b="1" dirty="0" err="1" smtClean="0"/>
              <a:t>atau</a:t>
            </a:r>
            <a:r>
              <a:rPr lang="en-US" sz="2800" b="1" dirty="0" smtClean="0"/>
              <a:t> proses.</a:t>
            </a:r>
            <a:endParaRPr lang="id-ID" sz="2800" b="1" dirty="0" smtClean="0"/>
          </a:p>
        </p:txBody>
      </p:sp>
    </p:spTree>
    <p:extLst>
      <p:ext uri="{BB962C8B-B14F-4D97-AF65-F5344CB8AC3E}">
        <p14:creationId xmlns:p14="http://schemas.microsoft.com/office/powerpoint/2010/main" val="337428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DAAED52-3DAB-4AF1-BFFE-C3ADC2E99275}" type="slidenum">
              <a:rPr lang="en-US" smtClean="0"/>
              <a:pPr/>
              <a:t>29</a:t>
            </a:fld>
            <a:endParaRPr lang="en-US" smtClean="0"/>
          </a:p>
        </p:txBody>
      </p:sp>
      <p:sp>
        <p:nvSpPr>
          <p:cNvPr id="20483" name="Rectangle 2"/>
          <p:cNvSpPr>
            <a:spLocks noGrp="1" noChangeArrowheads="1"/>
          </p:cNvSpPr>
          <p:nvPr>
            <p:ph type="title"/>
          </p:nvPr>
        </p:nvSpPr>
        <p:spPr>
          <a:xfrm>
            <a:off x="304800" y="533400"/>
            <a:ext cx="8534400" cy="1143000"/>
          </a:xfrm>
        </p:spPr>
        <p:txBody>
          <a:bodyPr/>
          <a:lstStyle/>
          <a:p>
            <a:pPr eaLnBrk="1" hangingPunct="1"/>
            <a:r>
              <a:rPr lang="en-US" sz="4800" b="1" dirty="0" err="1" smtClean="0">
                <a:solidFill>
                  <a:srgbClr val="0000CC"/>
                </a:solidFill>
              </a:rPr>
              <a:t>Pengaruh</a:t>
            </a:r>
            <a:r>
              <a:rPr lang="en-US" sz="4800" b="1" dirty="0" smtClean="0">
                <a:solidFill>
                  <a:srgbClr val="0000CC"/>
                </a:solidFill>
              </a:rPr>
              <a:t> TI </a:t>
            </a:r>
            <a:r>
              <a:rPr lang="en-US" sz="4800" b="1" dirty="0" err="1" smtClean="0">
                <a:solidFill>
                  <a:srgbClr val="0000CC"/>
                </a:solidFill>
              </a:rPr>
              <a:t>dalam</a:t>
            </a:r>
            <a:r>
              <a:rPr lang="en-US" sz="4800" b="1" dirty="0" smtClean="0">
                <a:solidFill>
                  <a:srgbClr val="0000CC"/>
                </a:solidFill>
              </a:rPr>
              <a:t> Proses </a:t>
            </a:r>
            <a:r>
              <a:rPr lang="en-US" sz="4800" b="1" dirty="0" err="1" smtClean="0">
                <a:solidFill>
                  <a:srgbClr val="0000CC"/>
                </a:solidFill>
              </a:rPr>
              <a:t>Bisnis</a:t>
            </a:r>
            <a:endParaRPr lang="id-ID" sz="4800" b="1" dirty="0" smtClean="0">
              <a:solidFill>
                <a:srgbClr val="0000CC"/>
              </a:solidFill>
            </a:endParaRPr>
          </a:p>
        </p:txBody>
      </p:sp>
      <p:sp>
        <p:nvSpPr>
          <p:cNvPr id="20484" name="Rectangle 3"/>
          <p:cNvSpPr>
            <a:spLocks noGrp="1" noChangeArrowheads="1"/>
          </p:cNvSpPr>
          <p:nvPr>
            <p:ph type="body" idx="1"/>
          </p:nvPr>
        </p:nvSpPr>
        <p:spPr>
          <a:xfrm>
            <a:off x="457200" y="1828800"/>
            <a:ext cx="8458200" cy="4144963"/>
          </a:xfrm>
        </p:spPr>
        <p:txBody>
          <a:bodyPr/>
          <a:lstStyle/>
          <a:p>
            <a:pPr eaLnBrk="1" hangingPunct="1"/>
            <a:r>
              <a:rPr lang="en-US" b="1" dirty="0" err="1" smtClean="0"/>
              <a:t>Aturan</a:t>
            </a:r>
            <a:r>
              <a:rPr lang="en-US" b="1" dirty="0" smtClean="0"/>
              <a:t> lama: </a:t>
            </a:r>
            <a:r>
              <a:rPr lang="en-US" b="1" dirty="0" err="1" smtClean="0"/>
              <a:t>Manajer</a:t>
            </a:r>
            <a:r>
              <a:rPr lang="en-US" b="1" dirty="0" smtClean="0"/>
              <a:t> </a:t>
            </a:r>
            <a:r>
              <a:rPr lang="en-US" b="1" dirty="0" err="1" smtClean="0"/>
              <a:t>membuat</a:t>
            </a:r>
            <a:r>
              <a:rPr lang="en-US" b="1" dirty="0" smtClean="0"/>
              <a:t> </a:t>
            </a:r>
            <a:r>
              <a:rPr lang="en-US" b="1" dirty="0" err="1" smtClean="0"/>
              <a:t>semua</a:t>
            </a:r>
            <a:r>
              <a:rPr lang="en-US" b="1" dirty="0" smtClean="0"/>
              <a:t> </a:t>
            </a:r>
            <a:r>
              <a:rPr lang="en-US" b="1" dirty="0" err="1" smtClean="0"/>
              <a:t>keputusan</a:t>
            </a:r>
            <a:endParaRPr lang="en-US" b="1" dirty="0" smtClean="0"/>
          </a:p>
          <a:p>
            <a:pPr eaLnBrk="1" hangingPunct="1"/>
            <a:r>
              <a:rPr lang="en-US" b="1" dirty="0" err="1" smtClean="0">
                <a:solidFill>
                  <a:srgbClr val="0000CC"/>
                </a:solidFill>
              </a:rPr>
              <a:t>Teknologi</a:t>
            </a:r>
            <a:r>
              <a:rPr lang="en-US" b="1" dirty="0" smtClean="0">
                <a:solidFill>
                  <a:srgbClr val="0000CC"/>
                </a:solidFill>
              </a:rPr>
              <a:t> </a:t>
            </a:r>
            <a:r>
              <a:rPr lang="en-US" b="1" dirty="0" err="1" smtClean="0">
                <a:solidFill>
                  <a:srgbClr val="0000CC"/>
                </a:solidFill>
              </a:rPr>
              <a:t>informasi</a:t>
            </a:r>
            <a:r>
              <a:rPr lang="id-ID" b="1" dirty="0" smtClean="0">
                <a:solidFill>
                  <a:srgbClr val="0000CC"/>
                </a:solidFill>
              </a:rPr>
              <a:t> </a:t>
            </a:r>
            <a:r>
              <a:rPr lang="en-US" b="1" dirty="0" smtClean="0">
                <a:solidFill>
                  <a:srgbClr val="0000CC"/>
                </a:solidFill>
              </a:rPr>
              <a:t>:</a:t>
            </a:r>
            <a:r>
              <a:rPr lang="en-US" b="1" dirty="0" err="1" smtClean="0">
                <a:solidFill>
                  <a:srgbClr val="0000CC"/>
                </a:solidFill>
              </a:rPr>
              <a:t>Perangkat</a:t>
            </a:r>
            <a:r>
              <a:rPr lang="id-ID" b="1" dirty="0" smtClean="0">
                <a:solidFill>
                  <a:srgbClr val="0000CC"/>
                </a:solidFill>
              </a:rPr>
              <a:t> </a:t>
            </a:r>
            <a:r>
              <a:rPr lang="en-US" b="1" dirty="0" smtClean="0">
                <a:solidFill>
                  <a:srgbClr val="0000CC"/>
                </a:solidFill>
              </a:rPr>
              <a:t> </a:t>
            </a:r>
            <a:r>
              <a:rPr lang="en-US" b="1" dirty="0" err="1" smtClean="0">
                <a:solidFill>
                  <a:srgbClr val="0000CC"/>
                </a:solidFill>
              </a:rPr>
              <a:t>pendukung</a:t>
            </a:r>
            <a:r>
              <a:rPr lang="en-US" b="1" dirty="0" smtClean="0">
                <a:solidFill>
                  <a:srgbClr val="0000CC"/>
                </a:solidFill>
              </a:rPr>
              <a:t> </a:t>
            </a:r>
            <a:r>
              <a:rPr lang="en-US" b="1" dirty="0" err="1" smtClean="0">
                <a:solidFill>
                  <a:srgbClr val="0000CC"/>
                </a:solidFill>
              </a:rPr>
              <a:t>keputusan</a:t>
            </a:r>
            <a:r>
              <a:rPr lang="en-US" b="1" dirty="0" smtClean="0">
                <a:solidFill>
                  <a:srgbClr val="0000CC"/>
                </a:solidFill>
              </a:rPr>
              <a:t> (</a:t>
            </a:r>
            <a:r>
              <a:rPr lang="en-US" b="1" dirty="0" err="1" smtClean="0">
                <a:solidFill>
                  <a:srgbClr val="0000CC"/>
                </a:solidFill>
              </a:rPr>
              <a:t>akses</a:t>
            </a:r>
            <a:r>
              <a:rPr lang="en-US" b="1" dirty="0" smtClean="0">
                <a:solidFill>
                  <a:srgbClr val="0000CC"/>
                </a:solidFill>
              </a:rPr>
              <a:t> basis data, </a:t>
            </a:r>
            <a:r>
              <a:rPr lang="en-US" b="1" dirty="0" err="1" smtClean="0">
                <a:solidFill>
                  <a:srgbClr val="0000CC"/>
                </a:solidFill>
              </a:rPr>
              <a:t>perangkat</a:t>
            </a:r>
            <a:r>
              <a:rPr lang="en-US" b="1" dirty="0" smtClean="0">
                <a:solidFill>
                  <a:srgbClr val="0000CC"/>
                </a:solidFill>
              </a:rPr>
              <a:t> </a:t>
            </a:r>
            <a:r>
              <a:rPr lang="en-US" b="1" dirty="0" err="1" smtClean="0">
                <a:solidFill>
                  <a:srgbClr val="0000CC"/>
                </a:solidFill>
              </a:rPr>
              <a:t>lunak</a:t>
            </a:r>
            <a:r>
              <a:rPr lang="en-US" b="1" dirty="0" smtClean="0">
                <a:solidFill>
                  <a:srgbClr val="0000CC"/>
                </a:solidFill>
              </a:rPr>
              <a:t> </a:t>
            </a:r>
            <a:r>
              <a:rPr lang="en-US" b="1" dirty="0" err="1" smtClean="0">
                <a:solidFill>
                  <a:srgbClr val="0000CC"/>
                </a:solidFill>
              </a:rPr>
              <a:t>pemodelan</a:t>
            </a:r>
            <a:r>
              <a:rPr lang="en-US" b="1" dirty="0" smtClean="0">
                <a:solidFill>
                  <a:srgbClr val="0000CC"/>
                </a:solidFill>
              </a:rPr>
              <a:t>)</a:t>
            </a:r>
          </a:p>
          <a:p>
            <a:pPr eaLnBrk="1" hangingPunct="1"/>
            <a:r>
              <a:rPr lang="en-US" b="1" dirty="0" err="1" smtClean="0"/>
              <a:t>Aturan</a:t>
            </a:r>
            <a:r>
              <a:rPr lang="en-US" b="1" dirty="0" smtClean="0"/>
              <a:t> </a:t>
            </a:r>
            <a:r>
              <a:rPr lang="en-US" b="1" dirty="0" err="1" smtClean="0"/>
              <a:t>baru</a:t>
            </a:r>
            <a:r>
              <a:rPr lang="en-US" b="1" dirty="0" smtClean="0"/>
              <a:t>: </a:t>
            </a:r>
            <a:r>
              <a:rPr lang="en-US" b="1" dirty="0" err="1" smtClean="0"/>
              <a:t>Pembuatan</a:t>
            </a:r>
            <a:r>
              <a:rPr lang="en-US" b="1" dirty="0" smtClean="0"/>
              <a:t> </a:t>
            </a:r>
            <a:r>
              <a:rPr lang="en-US" b="1" dirty="0" err="1" smtClean="0"/>
              <a:t>keputusan</a:t>
            </a:r>
            <a:r>
              <a:rPr lang="en-US" b="1" dirty="0" smtClean="0"/>
              <a:t> </a:t>
            </a:r>
            <a:r>
              <a:rPr lang="en-US" b="1" dirty="0" err="1" smtClean="0"/>
              <a:t>adalah</a:t>
            </a:r>
            <a:r>
              <a:rPr lang="en-US" b="1" dirty="0" smtClean="0"/>
              <a:t> </a:t>
            </a:r>
            <a:r>
              <a:rPr lang="en-US" b="1" dirty="0" err="1" smtClean="0"/>
              <a:t>bagian</a:t>
            </a:r>
            <a:r>
              <a:rPr lang="en-US" b="1" dirty="0" smtClean="0"/>
              <a:t> </a:t>
            </a:r>
            <a:r>
              <a:rPr lang="en-US" b="1" dirty="0" err="1" smtClean="0"/>
              <a:t>pekerjaan</a:t>
            </a:r>
            <a:r>
              <a:rPr lang="en-US" b="1" dirty="0" smtClean="0"/>
              <a:t> </a:t>
            </a:r>
            <a:r>
              <a:rPr lang="en-US" b="1" dirty="0" err="1" smtClean="0"/>
              <a:t>dari</a:t>
            </a:r>
            <a:r>
              <a:rPr lang="en-US" b="1" dirty="0" smtClean="0"/>
              <a:t> </a:t>
            </a:r>
            <a:r>
              <a:rPr lang="en-US" b="1" dirty="0" err="1" smtClean="0"/>
              <a:t>setiap</a:t>
            </a:r>
            <a:r>
              <a:rPr lang="en-US" b="1" dirty="0" smtClean="0"/>
              <a:t> orang</a:t>
            </a:r>
            <a:endParaRPr lang="id-ID" b="1" dirty="0" smtClean="0"/>
          </a:p>
        </p:txBody>
      </p:sp>
    </p:spTree>
    <p:extLst>
      <p:ext uri="{BB962C8B-B14F-4D97-AF65-F5344CB8AC3E}">
        <p14:creationId xmlns:p14="http://schemas.microsoft.com/office/powerpoint/2010/main" val="36553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b="1" dirty="0" smtClean="0">
                <a:solidFill>
                  <a:srgbClr val="0000CC"/>
                </a:solidFill>
              </a:rPr>
              <a:t>Apakah itu data, Informasi, sistem dan</a:t>
            </a:r>
          </a:p>
          <a:p>
            <a:r>
              <a:rPr lang="id-ID" b="1" dirty="0" smtClean="0">
                <a:solidFill>
                  <a:srgbClr val="0000CC"/>
                </a:solidFill>
              </a:rPr>
              <a:t>Apakah itu sistem informasi dan contoh sistem informasi (SI)?</a:t>
            </a:r>
          </a:p>
          <a:p>
            <a:r>
              <a:rPr lang="id-ID" b="1" dirty="0" smtClean="0">
                <a:solidFill>
                  <a:srgbClr val="0000CC"/>
                </a:solidFill>
              </a:rPr>
              <a:t>Apa saja kemapuan SI</a:t>
            </a:r>
          </a:p>
          <a:p>
            <a:r>
              <a:rPr lang="id-ID" b="1" dirty="0" smtClean="0">
                <a:solidFill>
                  <a:srgbClr val="0000CC"/>
                </a:solidFill>
              </a:rPr>
              <a:t>Beberapa alasan investasi SI, dan Penerapan SI pada bisnis, dan</a:t>
            </a:r>
          </a:p>
          <a:p>
            <a:r>
              <a:rPr lang="en-US" b="1" dirty="0" err="1" smtClean="0">
                <a:solidFill>
                  <a:srgbClr val="0000CC"/>
                </a:solidFill>
              </a:rPr>
              <a:t>Pengaruh</a:t>
            </a:r>
            <a:r>
              <a:rPr lang="en-US" b="1" dirty="0" smtClean="0">
                <a:solidFill>
                  <a:srgbClr val="0000CC"/>
                </a:solidFill>
              </a:rPr>
              <a:t> </a:t>
            </a:r>
            <a:r>
              <a:rPr lang="en-US" b="1" dirty="0">
                <a:solidFill>
                  <a:srgbClr val="0000CC"/>
                </a:solidFill>
              </a:rPr>
              <a:t>TI </a:t>
            </a:r>
            <a:r>
              <a:rPr lang="en-US" b="1" dirty="0" err="1">
                <a:solidFill>
                  <a:srgbClr val="0000CC"/>
                </a:solidFill>
              </a:rPr>
              <a:t>dalam</a:t>
            </a:r>
            <a:r>
              <a:rPr lang="en-US" b="1" dirty="0">
                <a:solidFill>
                  <a:srgbClr val="0000CC"/>
                </a:solidFill>
              </a:rPr>
              <a:t> Proses </a:t>
            </a:r>
            <a:r>
              <a:rPr lang="en-US" b="1" dirty="0" err="1">
                <a:solidFill>
                  <a:srgbClr val="0000CC"/>
                </a:solidFill>
              </a:rPr>
              <a:t>Bisnis</a:t>
            </a:r>
            <a:endParaRPr lang="id-ID" dirty="0"/>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CE3C17F-479B-4696-B38E-A2F2A69326B7}" type="slidenum">
              <a:rPr lang="en-US" smtClean="0"/>
              <a:pPr/>
              <a:t>30</a:t>
            </a:fld>
            <a:endParaRPr lang="en-US" smtClean="0"/>
          </a:p>
        </p:txBody>
      </p:sp>
      <p:sp>
        <p:nvSpPr>
          <p:cNvPr id="21507" name="Rectangle 2"/>
          <p:cNvSpPr>
            <a:spLocks noGrp="1" noChangeArrowheads="1"/>
          </p:cNvSpPr>
          <p:nvPr>
            <p:ph type="title"/>
          </p:nvPr>
        </p:nvSpPr>
        <p:spPr>
          <a:xfrm>
            <a:off x="381000" y="685800"/>
            <a:ext cx="8229600" cy="1066800"/>
          </a:xfrm>
        </p:spPr>
        <p:txBody>
          <a:bodyPr/>
          <a:lstStyle/>
          <a:p>
            <a:pPr eaLnBrk="1" hangingPunct="1"/>
            <a:r>
              <a:rPr lang="en-US" b="1" dirty="0" err="1" smtClean="0">
                <a:solidFill>
                  <a:srgbClr val="0000CC"/>
                </a:solidFill>
              </a:rPr>
              <a:t>Pengaruh</a:t>
            </a:r>
            <a:r>
              <a:rPr lang="en-US" b="1" dirty="0" smtClean="0">
                <a:solidFill>
                  <a:srgbClr val="0000CC"/>
                </a:solidFill>
              </a:rPr>
              <a:t> TI </a:t>
            </a:r>
            <a:r>
              <a:rPr lang="en-US" b="1" dirty="0" err="1" smtClean="0">
                <a:solidFill>
                  <a:srgbClr val="0000CC"/>
                </a:solidFill>
              </a:rPr>
              <a:t>dalam</a:t>
            </a:r>
            <a:r>
              <a:rPr lang="en-US" b="1" dirty="0" smtClean="0">
                <a:solidFill>
                  <a:srgbClr val="0000CC"/>
                </a:solidFill>
              </a:rPr>
              <a:t> Proses </a:t>
            </a:r>
            <a:r>
              <a:rPr lang="en-US" b="1" dirty="0" err="1" smtClean="0">
                <a:solidFill>
                  <a:srgbClr val="0000CC"/>
                </a:solidFill>
              </a:rPr>
              <a:t>Bisnis</a:t>
            </a:r>
            <a:r>
              <a:rPr lang="en-US" b="1" dirty="0" smtClean="0">
                <a:solidFill>
                  <a:srgbClr val="0000CC"/>
                </a:solidFill>
              </a:rPr>
              <a:t/>
            </a:r>
            <a:br>
              <a:rPr lang="en-US" b="1" dirty="0" smtClean="0">
                <a:solidFill>
                  <a:srgbClr val="0000CC"/>
                </a:solidFill>
              </a:rPr>
            </a:br>
            <a:r>
              <a:rPr lang="en-US" sz="1800" b="1" dirty="0" smtClean="0">
                <a:solidFill>
                  <a:srgbClr val="0000CC"/>
                </a:solidFill>
              </a:rPr>
              <a:t>(</a:t>
            </a:r>
            <a:r>
              <a:rPr lang="en-US" sz="1800" b="1" dirty="0" err="1" smtClean="0">
                <a:solidFill>
                  <a:srgbClr val="0000CC"/>
                </a:solidFill>
              </a:rPr>
              <a:t>Lanjutan</a:t>
            </a:r>
            <a:r>
              <a:rPr lang="en-US" sz="1800" b="1" dirty="0" smtClean="0">
                <a:solidFill>
                  <a:srgbClr val="0000CC"/>
                </a:solidFill>
              </a:rPr>
              <a:t>…)</a:t>
            </a:r>
            <a:endParaRPr lang="id-ID" sz="1800" b="1" dirty="0" smtClean="0">
              <a:solidFill>
                <a:srgbClr val="0000CC"/>
              </a:solidFill>
            </a:endParaRPr>
          </a:p>
        </p:txBody>
      </p:sp>
      <p:sp>
        <p:nvSpPr>
          <p:cNvPr id="21508" name="Rectangle 3"/>
          <p:cNvSpPr>
            <a:spLocks noGrp="1" noChangeArrowheads="1"/>
          </p:cNvSpPr>
          <p:nvPr>
            <p:ph type="body" idx="1"/>
          </p:nvPr>
        </p:nvSpPr>
        <p:spPr>
          <a:xfrm>
            <a:off x="533400" y="1828801"/>
            <a:ext cx="8077200" cy="3810000"/>
          </a:xfrm>
        </p:spPr>
        <p:txBody>
          <a:bodyPr/>
          <a:lstStyle/>
          <a:p>
            <a:pPr eaLnBrk="1" hangingPunct="1"/>
            <a:r>
              <a:rPr lang="en-US" b="1" dirty="0" err="1" smtClean="0"/>
              <a:t>Aturan</a:t>
            </a:r>
            <a:r>
              <a:rPr lang="en-US" b="1" dirty="0" smtClean="0"/>
              <a:t> lama</a:t>
            </a:r>
            <a:r>
              <a:rPr lang="en-US" dirty="0" smtClean="0"/>
              <a:t>: </a:t>
            </a:r>
            <a:r>
              <a:rPr lang="en-US" dirty="0" err="1" smtClean="0"/>
              <a:t>Hanya</a:t>
            </a:r>
            <a:r>
              <a:rPr lang="en-US" dirty="0" smtClean="0"/>
              <a:t> </a:t>
            </a:r>
            <a:r>
              <a:rPr lang="en-US" dirty="0" err="1" smtClean="0"/>
              <a:t>para</a:t>
            </a:r>
            <a:r>
              <a:rPr lang="en-US" dirty="0" smtClean="0"/>
              <a:t> </a:t>
            </a:r>
            <a:r>
              <a:rPr lang="en-US" dirty="0" err="1" smtClean="0"/>
              <a:t>pakar</a:t>
            </a:r>
            <a:r>
              <a:rPr lang="en-US" dirty="0" smtClean="0"/>
              <a:t> yang </a:t>
            </a:r>
            <a:r>
              <a:rPr lang="en-US" dirty="0" err="1" smtClean="0"/>
              <a:t>dapat</a:t>
            </a:r>
            <a:r>
              <a:rPr lang="en-US" dirty="0" smtClean="0"/>
              <a:t> </a:t>
            </a:r>
            <a:r>
              <a:rPr lang="en-US" dirty="0" err="1" smtClean="0"/>
              <a:t>melaksanakan</a:t>
            </a:r>
            <a:r>
              <a:rPr lang="en-US" dirty="0" smtClean="0"/>
              <a:t> </a:t>
            </a:r>
            <a:r>
              <a:rPr lang="en-US" dirty="0" err="1" smtClean="0"/>
              <a:t>pekerjaan</a:t>
            </a:r>
            <a:r>
              <a:rPr lang="en-US" dirty="0" smtClean="0"/>
              <a:t> </a:t>
            </a:r>
            <a:r>
              <a:rPr lang="en-US" dirty="0" err="1" smtClean="0"/>
              <a:t>kompleks</a:t>
            </a:r>
            <a:endParaRPr lang="en-US" dirty="0" smtClean="0"/>
          </a:p>
          <a:p>
            <a:pPr eaLnBrk="1" hangingPunct="1"/>
            <a:r>
              <a:rPr lang="en-US" b="1" dirty="0" err="1" smtClean="0"/>
              <a:t>Teknologi</a:t>
            </a:r>
            <a:r>
              <a:rPr lang="en-US" b="1" dirty="0" smtClean="0"/>
              <a:t> </a:t>
            </a:r>
            <a:r>
              <a:rPr lang="en-US" b="1" dirty="0" err="1" smtClean="0"/>
              <a:t>informasi</a:t>
            </a:r>
            <a:r>
              <a:rPr lang="en-US" dirty="0" err="1" smtClean="0"/>
              <a:t>:Sistem</a:t>
            </a:r>
            <a:r>
              <a:rPr lang="en-US" dirty="0" smtClean="0"/>
              <a:t> </a:t>
            </a:r>
            <a:r>
              <a:rPr lang="en-US" dirty="0" err="1" smtClean="0"/>
              <a:t>pakar</a:t>
            </a:r>
            <a:r>
              <a:rPr lang="en-US" dirty="0" smtClean="0"/>
              <a:t> (</a:t>
            </a:r>
            <a:r>
              <a:rPr lang="en-US" i="1" dirty="0" smtClean="0"/>
              <a:t>expert system</a:t>
            </a:r>
            <a:r>
              <a:rPr lang="en-US" dirty="0" smtClean="0"/>
              <a:t>)</a:t>
            </a:r>
          </a:p>
          <a:p>
            <a:pPr eaLnBrk="1" hangingPunct="1"/>
            <a:r>
              <a:rPr lang="en-US" b="1" dirty="0" err="1" smtClean="0"/>
              <a:t>Aturan</a:t>
            </a:r>
            <a:r>
              <a:rPr lang="en-US" b="1" dirty="0" smtClean="0"/>
              <a:t> </a:t>
            </a:r>
            <a:r>
              <a:rPr lang="en-US" b="1" dirty="0" err="1" smtClean="0"/>
              <a:t>baru</a:t>
            </a:r>
            <a:r>
              <a:rPr lang="en-US" dirty="0" smtClean="0"/>
              <a:t>: Orang </a:t>
            </a:r>
            <a:r>
              <a:rPr lang="en-US" dirty="0" err="1" smtClean="0"/>
              <a:t>awam</a:t>
            </a:r>
            <a:r>
              <a:rPr lang="en-US" dirty="0" smtClean="0"/>
              <a:t> </a:t>
            </a:r>
            <a:r>
              <a:rPr lang="en-US" dirty="0" err="1" smtClean="0"/>
              <a:t>dapat</a:t>
            </a:r>
            <a:r>
              <a:rPr lang="en-US" dirty="0" smtClean="0"/>
              <a:t> </a:t>
            </a:r>
            <a:r>
              <a:rPr lang="en-US" dirty="0" err="1" smtClean="0"/>
              <a:t>melakukan</a:t>
            </a:r>
            <a:r>
              <a:rPr lang="en-US" dirty="0" smtClean="0"/>
              <a:t> </a:t>
            </a:r>
            <a:r>
              <a:rPr lang="en-US" dirty="0" err="1" smtClean="0"/>
              <a:t>pelerjaan</a:t>
            </a:r>
            <a:r>
              <a:rPr lang="en-US" dirty="0" smtClean="0"/>
              <a:t> </a:t>
            </a:r>
            <a:r>
              <a:rPr lang="en-US" dirty="0" err="1" smtClean="0"/>
              <a:t>seseorang</a:t>
            </a:r>
            <a:r>
              <a:rPr lang="en-US" dirty="0" smtClean="0"/>
              <a:t> </a:t>
            </a:r>
            <a:r>
              <a:rPr lang="en-US" dirty="0" err="1" smtClean="0"/>
              <a:t>pakar</a:t>
            </a:r>
            <a:r>
              <a:rPr lang="id-ID" dirty="0" smtClean="0"/>
              <a:t> </a:t>
            </a:r>
          </a:p>
        </p:txBody>
      </p:sp>
    </p:spTree>
    <p:extLst>
      <p:ext uri="{BB962C8B-B14F-4D97-AF65-F5344CB8AC3E}">
        <p14:creationId xmlns:p14="http://schemas.microsoft.com/office/powerpoint/2010/main" val="1247934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9F6C0EC-1E09-4C02-A667-A33CCB22E166}" type="slidenum">
              <a:rPr lang="en-US" smtClean="0"/>
              <a:pPr/>
              <a:t>31</a:t>
            </a:fld>
            <a:endParaRPr lang="en-US" smtClean="0"/>
          </a:p>
        </p:txBody>
      </p:sp>
      <p:sp>
        <p:nvSpPr>
          <p:cNvPr id="22531" name="Rectangle 2"/>
          <p:cNvSpPr>
            <a:spLocks noGrp="1" noChangeArrowheads="1"/>
          </p:cNvSpPr>
          <p:nvPr>
            <p:ph type="title"/>
          </p:nvPr>
        </p:nvSpPr>
        <p:spPr>
          <a:xfrm>
            <a:off x="381000" y="533400"/>
            <a:ext cx="8229600" cy="1143000"/>
          </a:xfrm>
        </p:spPr>
        <p:txBody>
          <a:bodyPr/>
          <a:lstStyle/>
          <a:p>
            <a:pPr eaLnBrk="1" hangingPunct="1"/>
            <a:r>
              <a:rPr lang="en-US" b="1" dirty="0" err="1" smtClean="0">
                <a:solidFill>
                  <a:srgbClr val="0000CC"/>
                </a:solidFill>
              </a:rPr>
              <a:t>Pengaruh</a:t>
            </a:r>
            <a:r>
              <a:rPr lang="en-US" b="1" dirty="0" smtClean="0">
                <a:solidFill>
                  <a:srgbClr val="0000CC"/>
                </a:solidFill>
              </a:rPr>
              <a:t> TI </a:t>
            </a:r>
            <a:r>
              <a:rPr lang="en-US" b="1" dirty="0" err="1" smtClean="0">
                <a:solidFill>
                  <a:srgbClr val="0000CC"/>
                </a:solidFill>
              </a:rPr>
              <a:t>dalam</a:t>
            </a:r>
            <a:r>
              <a:rPr lang="en-US" b="1" dirty="0" smtClean="0">
                <a:solidFill>
                  <a:srgbClr val="0000CC"/>
                </a:solidFill>
              </a:rPr>
              <a:t> Proses </a:t>
            </a:r>
            <a:r>
              <a:rPr lang="en-US" b="1" dirty="0" err="1" smtClean="0">
                <a:solidFill>
                  <a:srgbClr val="0000CC"/>
                </a:solidFill>
              </a:rPr>
              <a:t>Bisnis</a:t>
            </a:r>
            <a:r>
              <a:rPr lang="en-US" b="1" dirty="0" smtClean="0">
                <a:solidFill>
                  <a:srgbClr val="0000CC"/>
                </a:solidFill>
              </a:rPr>
              <a:t> </a:t>
            </a:r>
            <a:r>
              <a:rPr lang="en-US" sz="1800" b="1" dirty="0" smtClean="0">
                <a:solidFill>
                  <a:srgbClr val="0000CC"/>
                </a:solidFill>
              </a:rPr>
              <a:t>(</a:t>
            </a:r>
            <a:r>
              <a:rPr lang="en-US" sz="1800" b="1" dirty="0" err="1" smtClean="0">
                <a:solidFill>
                  <a:srgbClr val="0000CC"/>
                </a:solidFill>
              </a:rPr>
              <a:t>Lanjutan</a:t>
            </a:r>
            <a:r>
              <a:rPr lang="en-US" sz="1800" b="1" dirty="0" smtClean="0">
                <a:solidFill>
                  <a:srgbClr val="0000CC"/>
                </a:solidFill>
              </a:rPr>
              <a:t>…)</a:t>
            </a:r>
            <a:endParaRPr lang="id-ID" sz="1800" b="1" dirty="0" smtClean="0">
              <a:solidFill>
                <a:srgbClr val="0000CC"/>
              </a:solidFill>
            </a:endParaRPr>
          </a:p>
        </p:txBody>
      </p:sp>
      <p:sp>
        <p:nvSpPr>
          <p:cNvPr id="22532" name="Rectangle 3"/>
          <p:cNvSpPr>
            <a:spLocks noGrp="1" noChangeArrowheads="1"/>
          </p:cNvSpPr>
          <p:nvPr>
            <p:ph type="body" idx="1"/>
          </p:nvPr>
        </p:nvSpPr>
        <p:spPr>
          <a:xfrm>
            <a:off x="457200" y="2057400"/>
            <a:ext cx="8229600" cy="3916363"/>
          </a:xfrm>
        </p:spPr>
        <p:txBody>
          <a:bodyPr/>
          <a:lstStyle/>
          <a:p>
            <a:pPr eaLnBrk="1" hangingPunct="1"/>
            <a:r>
              <a:rPr lang="en-US" b="1" dirty="0" err="1" smtClean="0"/>
              <a:t>Aturan</a:t>
            </a:r>
            <a:r>
              <a:rPr lang="en-US" b="1" dirty="0" smtClean="0"/>
              <a:t> lama</a:t>
            </a:r>
            <a:r>
              <a:rPr lang="en-US" dirty="0" smtClean="0"/>
              <a:t>: </a:t>
            </a:r>
            <a:r>
              <a:rPr lang="en-US" dirty="0" err="1" smtClean="0"/>
              <a:t>Informasi</a:t>
            </a:r>
            <a:r>
              <a:rPr lang="en-US" dirty="0" smtClean="0"/>
              <a:t> </a:t>
            </a:r>
            <a:r>
              <a:rPr lang="en-US" dirty="0" err="1" smtClean="0"/>
              <a:t>hanya</a:t>
            </a:r>
            <a:r>
              <a:rPr lang="en-US" dirty="0" smtClean="0"/>
              <a:t> </a:t>
            </a:r>
            <a:r>
              <a:rPr lang="en-US" dirty="0" err="1" smtClean="0"/>
              <a:t>dapat</a:t>
            </a:r>
            <a:r>
              <a:rPr lang="en-US" dirty="0" smtClean="0"/>
              <a:t> </a:t>
            </a:r>
            <a:r>
              <a:rPr lang="en-US" dirty="0" err="1" smtClean="0"/>
              <a:t>muncul</a:t>
            </a:r>
            <a:r>
              <a:rPr lang="en-US" dirty="0" smtClean="0"/>
              <a:t> </a:t>
            </a:r>
            <a:r>
              <a:rPr lang="en-US" dirty="0" err="1" smtClean="0"/>
              <a:t>dalam</a:t>
            </a:r>
            <a:r>
              <a:rPr lang="en-US" dirty="0" smtClean="0"/>
              <a:t> </a:t>
            </a:r>
            <a:r>
              <a:rPr lang="en-US" dirty="0" err="1" smtClean="0"/>
              <a:t>satu</a:t>
            </a:r>
            <a:r>
              <a:rPr lang="en-US" dirty="0" smtClean="0"/>
              <a:t> </a:t>
            </a:r>
            <a:r>
              <a:rPr lang="en-US" dirty="0" err="1" smtClean="0"/>
              <a:t>tempat</a:t>
            </a:r>
            <a:r>
              <a:rPr lang="en-US" dirty="0" smtClean="0"/>
              <a:t> </a:t>
            </a:r>
            <a:r>
              <a:rPr lang="en-US" dirty="0" err="1" smtClean="0"/>
              <a:t>pada</a:t>
            </a:r>
            <a:r>
              <a:rPr lang="en-US" dirty="0" smtClean="0"/>
              <a:t> </a:t>
            </a:r>
            <a:r>
              <a:rPr lang="en-US" dirty="0" err="1" smtClean="0"/>
              <a:t>satu</a:t>
            </a:r>
            <a:r>
              <a:rPr lang="en-US" dirty="0" smtClean="0"/>
              <a:t> </a:t>
            </a:r>
            <a:r>
              <a:rPr lang="en-US" dirty="0" err="1" smtClean="0"/>
              <a:t>saat</a:t>
            </a:r>
            <a:endParaRPr lang="en-US" dirty="0" smtClean="0"/>
          </a:p>
          <a:p>
            <a:pPr eaLnBrk="1" hangingPunct="1"/>
            <a:r>
              <a:rPr lang="en-US" b="1" dirty="0" err="1" smtClean="0"/>
              <a:t>Teknologi</a:t>
            </a:r>
            <a:r>
              <a:rPr lang="en-US" b="1" dirty="0" smtClean="0"/>
              <a:t> </a:t>
            </a:r>
            <a:r>
              <a:rPr lang="en-US" b="1" dirty="0" err="1" smtClean="0"/>
              <a:t>informasi</a:t>
            </a:r>
            <a:r>
              <a:rPr lang="en-US" dirty="0" smtClean="0"/>
              <a:t>:	</a:t>
            </a:r>
            <a:r>
              <a:rPr lang="en-US" dirty="0" err="1" smtClean="0"/>
              <a:t>Berbagi</a:t>
            </a:r>
            <a:r>
              <a:rPr lang="en-US" dirty="0" smtClean="0"/>
              <a:t> basis data</a:t>
            </a:r>
          </a:p>
          <a:p>
            <a:pPr eaLnBrk="1" hangingPunct="1"/>
            <a:r>
              <a:rPr lang="en-US" b="1" dirty="0" err="1" smtClean="0"/>
              <a:t>Aturan</a:t>
            </a:r>
            <a:r>
              <a:rPr lang="en-US" b="1" dirty="0" smtClean="0"/>
              <a:t> </a:t>
            </a:r>
            <a:r>
              <a:rPr lang="en-US" b="1" dirty="0" err="1" smtClean="0"/>
              <a:t>baru</a:t>
            </a:r>
            <a:r>
              <a:rPr lang="en-US" dirty="0" smtClean="0"/>
              <a:t>: </a:t>
            </a:r>
            <a:r>
              <a:rPr lang="en-US" dirty="0" err="1" smtClean="0"/>
              <a:t>Informasi</a:t>
            </a:r>
            <a:r>
              <a:rPr lang="en-US" dirty="0" smtClean="0"/>
              <a:t> </a:t>
            </a:r>
            <a:r>
              <a:rPr lang="en-US" dirty="0" err="1" smtClean="0"/>
              <a:t>dapat</a:t>
            </a:r>
            <a:r>
              <a:rPr lang="en-US" dirty="0" smtClean="0"/>
              <a:t> </a:t>
            </a:r>
            <a:r>
              <a:rPr lang="en-US" dirty="0" err="1" smtClean="0"/>
              <a:t>muncul</a:t>
            </a:r>
            <a:r>
              <a:rPr lang="en-US" dirty="0" smtClean="0"/>
              <a:t> di </a:t>
            </a:r>
            <a:r>
              <a:rPr lang="en-US" dirty="0" err="1" smtClean="0"/>
              <a:t>banyak</a:t>
            </a:r>
            <a:r>
              <a:rPr lang="en-US" dirty="0" smtClean="0"/>
              <a:t> </a:t>
            </a:r>
            <a:r>
              <a:rPr lang="en-US" dirty="0" err="1" smtClean="0"/>
              <a:t>tempat</a:t>
            </a:r>
            <a:r>
              <a:rPr lang="en-US" dirty="0" smtClean="0"/>
              <a:t> </a:t>
            </a:r>
            <a:r>
              <a:rPr lang="en-US" dirty="0" err="1" smtClean="0"/>
              <a:t>secara</a:t>
            </a:r>
            <a:r>
              <a:rPr lang="en-US" dirty="0" smtClean="0"/>
              <a:t> </a:t>
            </a:r>
            <a:r>
              <a:rPr lang="en-US" dirty="0" err="1" smtClean="0"/>
              <a:t>serentak</a:t>
            </a:r>
            <a:r>
              <a:rPr lang="en-US" dirty="0" smtClean="0"/>
              <a:t> </a:t>
            </a:r>
            <a:r>
              <a:rPr lang="en-US" dirty="0" err="1" smtClean="0"/>
              <a:t>ketika</a:t>
            </a:r>
            <a:r>
              <a:rPr lang="en-US" dirty="0" smtClean="0"/>
              <a:t> </a:t>
            </a:r>
            <a:r>
              <a:rPr lang="en-US" dirty="0" err="1" smtClean="0"/>
              <a:t>diperlukan</a:t>
            </a:r>
            <a:r>
              <a:rPr lang="id-ID" dirty="0" smtClean="0"/>
              <a:t> </a:t>
            </a:r>
          </a:p>
        </p:txBody>
      </p:sp>
    </p:spTree>
    <p:extLst>
      <p:ext uri="{BB962C8B-B14F-4D97-AF65-F5344CB8AC3E}">
        <p14:creationId xmlns:p14="http://schemas.microsoft.com/office/powerpoint/2010/main" val="30623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B4816D-D110-42E5-8D45-9415CE3F4956}" type="slidenum">
              <a:rPr lang="en-US" smtClean="0"/>
              <a:pPr/>
              <a:t>32</a:t>
            </a:fld>
            <a:endParaRPr lang="en-US" smtClean="0"/>
          </a:p>
        </p:txBody>
      </p:sp>
      <p:sp>
        <p:nvSpPr>
          <p:cNvPr id="23555" name="Rectangle 2"/>
          <p:cNvSpPr>
            <a:spLocks noGrp="1" noChangeArrowheads="1"/>
          </p:cNvSpPr>
          <p:nvPr>
            <p:ph type="title"/>
          </p:nvPr>
        </p:nvSpPr>
        <p:spPr>
          <a:xfrm>
            <a:off x="381000" y="533400"/>
            <a:ext cx="8229600" cy="1143000"/>
          </a:xfrm>
        </p:spPr>
        <p:txBody>
          <a:bodyPr/>
          <a:lstStyle/>
          <a:p>
            <a:pPr eaLnBrk="1" hangingPunct="1"/>
            <a:r>
              <a:rPr lang="en-US" b="1" dirty="0" err="1" smtClean="0">
                <a:solidFill>
                  <a:srgbClr val="0000CC"/>
                </a:solidFill>
              </a:rPr>
              <a:t>Pengaruh</a:t>
            </a:r>
            <a:r>
              <a:rPr lang="en-US" b="1" dirty="0" smtClean="0">
                <a:solidFill>
                  <a:srgbClr val="0000CC"/>
                </a:solidFill>
              </a:rPr>
              <a:t> TI </a:t>
            </a:r>
            <a:r>
              <a:rPr lang="en-US" b="1" dirty="0" err="1" smtClean="0">
                <a:solidFill>
                  <a:srgbClr val="0000CC"/>
                </a:solidFill>
              </a:rPr>
              <a:t>dalam</a:t>
            </a:r>
            <a:r>
              <a:rPr lang="en-US" b="1" dirty="0" smtClean="0">
                <a:solidFill>
                  <a:srgbClr val="0000CC"/>
                </a:solidFill>
              </a:rPr>
              <a:t> Proses </a:t>
            </a:r>
            <a:r>
              <a:rPr lang="en-US" b="1" dirty="0" err="1" smtClean="0">
                <a:solidFill>
                  <a:srgbClr val="0000CC"/>
                </a:solidFill>
              </a:rPr>
              <a:t>Bisnis</a:t>
            </a:r>
            <a:r>
              <a:rPr lang="en-US" b="1" dirty="0" smtClean="0">
                <a:solidFill>
                  <a:srgbClr val="0000CC"/>
                </a:solidFill>
              </a:rPr>
              <a:t> </a:t>
            </a:r>
            <a:r>
              <a:rPr lang="en-US" sz="1800" b="1" dirty="0" smtClean="0">
                <a:solidFill>
                  <a:srgbClr val="0000CC"/>
                </a:solidFill>
              </a:rPr>
              <a:t>(</a:t>
            </a:r>
            <a:r>
              <a:rPr lang="en-US" sz="1800" b="1" dirty="0" err="1" smtClean="0">
                <a:solidFill>
                  <a:srgbClr val="0000CC"/>
                </a:solidFill>
              </a:rPr>
              <a:t>Lanjutan</a:t>
            </a:r>
            <a:r>
              <a:rPr lang="en-US" sz="1800" b="1" dirty="0" smtClean="0">
                <a:solidFill>
                  <a:srgbClr val="0000CC"/>
                </a:solidFill>
              </a:rPr>
              <a:t>…)</a:t>
            </a:r>
            <a:endParaRPr lang="id-ID" sz="1800" b="1" dirty="0" smtClean="0">
              <a:solidFill>
                <a:srgbClr val="0000CC"/>
              </a:solidFill>
            </a:endParaRPr>
          </a:p>
        </p:txBody>
      </p:sp>
      <p:sp>
        <p:nvSpPr>
          <p:cNvPr id="23556" name="Rectangle 3"/>
          <p:cNvSpPr>
            <a:spLocks noGrp="1" noChangeArrowheads="1"/>
          </p:cNvSpPr>
          <p:nvPr>
            <p:ph type="body" idx="1"/>
          </p:nvPr>
        </p:nvSpPr>
        <p:spPr>
          <a:xfrm>
            <a:off x="762000" y="1905000"/>
            <a:ext cx="8001000" cy="4068763"/>
          </a:xfrm>
        </p:spPr>
        <p:txBody>
          <a:bodyPr/>
          <a:lstStyle/>
          <a:p>
            <a:pPr eaLnBrk="1" hangingPunct="1">
              <a:lnSpc>
                <a:spcPct val="90000"/>
              </a:lnSpc>
            </a:pPr>
            <a:r>
              <a:rPr lang="en-US" sz="2500" b="1" dirty="0" err="1" smtClean="0">
                <a:solidFill>
                  <a:srgbClr val="FF0000"/>
                </a:solidFill>
              </a:rPr>
              <a:t>Aturan</a:t>
            </a:r>
            <a:r>
              <a:rPr lang="en-US" sz="2500" b="1" dirty="0" smtClean="0">
                <a:solidFill>
                  <a:srgbClr val="FF0000"/>
                </a:solidFill>
              </a:rPr>
              <a:t> lama</a:t>
            </a:r>
            <a:r>
              <a:rPr lang="id-ID" sz="2500" b="1" dirty="0" smtClean="0">
                <a:solidFill>
                  <a:srgbClr val="FF0000"/>
                </a:solidFill>
              </a:rPr>
              <a:t> </a:t>
            </a:r>
            <a:r>
              <a:rPr lang="en-US" sz="2500" b="1" dirty="0" smtClean="0">
                <a:solidFill>
                  <a:srgbClr val="FF0000"/>
                </a:solidFill>
              </a:rPr>
              <a:t>:</a:t>
            </a:r>
            <a:r>
              <a:rPr lang="id-ID" sz="2500" b="1" dirty="0" smtClean="0">
                <a:solidFill>
                  <a:srgbClr val="FF0000"/>
                </a:solidFill>
              </a:rPr>
              <a:t> </a:t>
            </a:r>
            <a:r>
              <a:rPr lang="en-US" sz="2500" b="1" dirty="0" err="1" smtClean="0">
                <a:solidFill>
                  <a:srgbClr val="FF0000"/>
                </a:solidFill>
              </a:rPr>
              <a:t>Petugas</a:t>
            </a:r>
            <a:r>
              <a:rPr lang="en-US" sz="2500" b="1" dirty="0" smtClean="0">
                <a:solidFill>
                  <a:srgbClr val="FF0000"/>
                </a:solidFill>
              </a:rPr>
              <a:t> </a:t>
            </a:r>
            <a:r>
              <a:rPr lang="en-US" sz="2500" b="1" dirty="0" err="1" smtClean="0">
                <a:solidFill>
                  <a:srgbClr val="FF0000"/>
                </a:solidFill>
              </a:rPr>
              <a:t>lapangan</a:t>
            </a:r>
            <a:r>
              <a:rPr lang="en-US" sz="2500" b="1" dirty="0" smtClean="0">
                <a:solidFill>
                  <a:srgbClr val="FF0000"/>
                </a:solidFill>
              </a:rPr>
              <a:t> </a:t>
            </a:r>
            <a:r>
              <a:rPr lang="en-US" sz="2500" b="1" dirty="0" err="1" smtClean="0">
                <a:solidFill>
                  <a:srgbClr val="FF0000"/>
                </a:solidFill>
              </a:rPr>
              <a:t>memerlukan</a:t>
            </a:r>
            <a:r>
              <a:rPr lang="en-US" sz="2500" b="1" dirty="0" smtClean="0">
                <a:solidFill>
                  <a:srgbClr val="FF0000"/>
                </a:solidFill>
              </a:rPr>
              <a:t> </a:t>
            </a:r>
            <a:r>
              <a:rPr lang="en-US" sz="2500" b="1" dirty="0" err="1" smtClean="0">
                <a:solidFill>
                  <a:srgbClr val="FF0000"/>
                </a:solidFill>
              </a:rPr>
              <a:t>tempat</a:t>
            </a:r>
            <a:r>
              <a:rPr lang="en-US" sz="2500" b="1" dirty="0" smtClean="0">
                <a:solidFill>
                  <a:srgbClr val="FF0000"/>
                </a:solidFill>
              </a:rPr>
              <a:t> yang </a:t>
            </a:r>
            <a:r>
              <a:rPr lang="en-US" sz="2500" b="1" dirty="0" err="1" smtClean="0">
                <a:solidFill>
                  <a:srgbClr val="FF0000"/>
                </a:solidFill>
              </a:rPr>
              <a:t>digunakan</a:t>
            </a:r>
            <a:r>
              <a:rPr lang="en-US" sz="2500" b="1" dirty="0" smtClean="0">
                <a:solidFill>
                  <a:srgbClr val="FF0000"/>
                </a:solidFill>
              </a:rPr>
              <a:t> </a:t>
            </a:r>
            <a:r>
              <a:rPr lang="en-US" sz="2500" b="1" dirty="0" err="1" smtClean="0">
                <a:solidFill>
                  <a:srgbClr val="FF0000"/>
                </a:solidFill>
              </a:rPr>
              <a:t>untuk</a:t>
            </a:r>
            <a:r>
              <a:rPr lang="en-US" sz="2500" b="1" dirty="0" smtClean="0">
                <a:solidFill>
                  <a:srgbClr val="FF0000"/>
                </a:solidFill>
              </a:rPr>
              <a:t> </a:t>
            </a:r>
            <a:r>
              <a:rPr lang="en-US" sz="2500" b="1" dirty="0" err="1" smtClean="0">
                <a:solidFill>
                  <a:srgbClr val="FF0000"/>
                </a:solidFill>
              </a:rPr>
              <a:t>menerima</a:t>
            </a:r>
            <a:r>
              <a:rPr lang="en-US" sz="2500" b="1" dirty="0" smtClean="0">
                <a:solidFill>
                  <a:srgbClr val="FF0000"/>
                </a:solidFill>
              </a:rPr>
              <a:t>, </a:t>
            </a:r>
            <a:r>
              <a:rPr lang="en-US" sz="2500" b="1" dirty="0" err="1" smtClean="0">
                <a:solidFill>
                  <a:srgbClr val="FF0000"/>
                </a:solidFill>
              </a:rPr>
              <a:t>menyimpan</a:t>
            </a:r>
            <a:r>
              <a:rPr lang="en-US" sz="2500" b="1" dirty="0" smtClean="0">
                <a:solidFill>
                  <a:srgbClr val="FF0000"/>
                </a:solidFill>
              </a:rPr>
              <a:t>, </a:t>
            </a:r>
            <a:r>
              <a:rPr lang="en-US" sz="2500" b="1" dirty="0" err="1" smtClean="0">
                <a:solidFill>
                  <a:srgbClr val="FF0000"/>
                </a:solidFill>
              </a:rPr>
              <a:t>mengambil</a:t>
            </a:r>
            <a:r>
              <a:rPr lang="en-US" sz="2500" b="1" dirty="0" smtClean="0">
                <a:solidFill>
                  <a:srgbClr val="FF0000"/>
                </a:solidFill>
              </a:rPr>
              <a:t>, </a:t>
            </a:r>
            <a:r>
              <a:rPr lang="en-US" sz="2500" b="1" dirty="0" err="1" smtClean="0">
                <a:solidFill>
                  <a:srgbClr val="FF0000"/>
                </a:solidFill>
              </a:rPr>
              <a:t>dan</a:t>
            </a:r>
            <a:r>
              <a:rPr lang="en-US" sz="2500" b="1" dirty="0" smtClean="0">
                <a:solidFill>
                  <a:srgbClr val="FF0000"/>
                </a:solidFill>
              </a:rPr>
              <a:t> </a:t>
            </a:r>
            <a:r>
              <a:rPr lang="en-US" sz="2500" b="1" dirty="0" err="1" smtClean="0">
                <a:solidFill>
                  <a:srgbClr val="FF0000"/>
                </a:solidFill>
              </a:rPr>
              <a:t>mengirimkan</a:t>
            </a:r>
            <a:r>
              <a:rPr lang="en-US" sz="2500" b="1" dirty="0" smtClean="0">
                <a:solidFill>
                  <a:srgbClr val="FF0000"/>
                </a:solidFill>
              </a:rPr>
              <a:t> </a:t>
            </a:r>
            <a:r>
              <a:rPr lang="en-US" sz="2500" b="1" dirty="0" err="1" smtClean="0">
                <a:solidFill>
                  <a:srgbClr val="FF0000"/>
                </a:solidFill>
              </a:rPr>
              <a:t>informasi</a:t>
            </a:r>
            <a:endParaRPr lang="en-US" sz="2500" b="1" dirty="0" smtClean="0">
              <a:solidFill>
                <a:srgbClr val="FF0000"/>
              </a:solidFill>
            </a:endParaRPr>
          </a:p>
          <a:p>
            <a:pPr eaLnBrk="1" hangingPunct="1">
              <a:lnSpc>
                <a:spcPct val="90000"/>
              </a:lnSpc>
            </a:pPr>
            <a:r>
              <a:rPr lang="en-US" sz="2500" b="1" dirty="0" err="1" smtClean="0">
                <a:solidFill>
                  <a:srgbClr val="FF0000"/>
                </a:solidFill>
              </a:rPr>
              <a:t>Teknologi</a:t>
            </a:r>
            <a:r>
              <a:rPr lang="en-US" sz="2500" b="1" dirty="0" smtClean="0">
                <a:solidFill>
                  <a:srgbClr val="FF0000"/>
                </a:solidFill>
              </a:rPr>
              <a:t> </a:t>
            </a:r>
            <a:r>
              <a:rPr lang="en-US" sz="2500" b="1" dirty="0" err="1" smtClean="0">
                <a:solidFill>
                  <a:srgbClr val="FF0000"/>
                </a:solidFill>
              </a:rPr>
              <a:t>informasi</a:t>
            </a:r>
            <a:r>
              <a:rPr lang="id-ID" sz="2500" b="1" dirty="0" smtClean="0">
                <a:solidFill>
                  <a:srgbClr val="FF0000"/>
                </a:solidFill>
              </a:rPr>
              <a:t> </a:t>
            </a:r>
            <a:r>
              <a:rPr lang="en-US" sz="2500" b="1" dirty="0" smtClean="0">
                <a:solidFill>
                  <a:srgbClr val="FF0000"/>
                </a:solidFill>
              </a:rPr>
              <a:t>:</a:t>
            </a:r>
            <a:r>
              <a:rPr lang="id-ID" sz="2500" b="1" dirty="0" smtClean="0">
                <a:solidFill>
                  <a:srgbClr val="FF0000"/>
                </a:solidFill>
              </a:rPr>
              <a:t> </a:t>
            </a:r>
            <a:r>
              <a:rPr lang="en-US" sz="2500" b="1" dirty="0" err="1" smtClean="0">
                <a:solidFill>
                  <a:srgbClr val="FF0000"/>
                </a:solidFill>
              </a:rPr>
              <a:t>Komunikasi</a:t>
            </a:r>
            <a:r>
              <a:rPr lang="en-US" sz="2500" b="1" dirty="0" smtClean="0">
                <a:solidFill>
                  <a:srgbClr val="FF0000"/>
                </a:solidFill>
              </a:rPr>
              <a:t> data </a:t>
            </a:r>
            <a:r>
              <a:rPr lang="en-US" sz="2500" b="1" dirty="0" err="1" smtClean="0">
                <a:solidFill>
                  <a:srgbClr val="FF0000"/>
                </a:solidFill>
              </a:rPr>
              <a:t>tanpa</a:t>
            </a:r>
            <a:r>
              <a:rPr lang="en-US" sz="2500" b="1" dirty="0" smtClean="0">
                <a:solidFill>
                  <a:srgbClr val="FF0000"/>
                </a:solidFill>
              </a:rPr>
              <a:t> </a:t>
            </a:r>
            <a:r>
              <a:rPr lang="en-US" sz="2500" b="1" dirty="0" err="1" smtClean="0">
                <a:solidFill>
                  <a:srgbClr val="FF0000"/>
                </a:solidFill>
              </a:rPr>
              <a:t>kabel</a:t>
            </a:r>
            <a:r>
              <a:rPr lang="en-US" sz="2500" b="1" dirty="0" smtClean="0">
                <a:solidFill>
                  <a:srgbClr val="FF0000"/>
                </a:solidFill>
              </a:rPr>
              <a:t> </a:t>
            </a:r>
            <a:r>
              <a:rPr lang="en-US" sz="2500" b="1" dirty="0" err="1" smtClean="0">
                <a:solidFill>
                  <a:srgbClr val="FF0000"/>
                </a:solidFill>
              </a:rPr>
              <a:t>dan</a:t>
            </a:r>
            <a:r>
              <a:rPr lang="en-US" sz="2500" b="1" dirty="0" smtClean="0">
                <a:solidFill>
                  <a:srgbClr val="FF0000"/>
                </a:solidFill>
              </a:rPr>
              <a:t> </a:t>
            </a:r>
            <a:r>
              <a:rPr lang="en-US" sz="2500" b="1" dirty="0" err="1" smtClean="0">
                <a:solidFill>
                  <a:srgbClr val="FF0000"/>
                </a:solidFill>
              </a:rPr>
              <a:t>komputer</a:t>
            </a:r>
            <a:r>
              <a:rPr lang="en-US" sz="2500" b="1" dirty="0" smtClean="0">
                <a:solidFill>
                  <a:srgbClr val="FF0000"/>
                </a:solidFill>
              </a:rPr>
              <a:t> </a:t>
            </a:r>
            <a:r>
              <a:rPr lang="en-US" sz="2500" b="1" dirty="0" err="1" smtClean="0">
                <a:solidFill>
                  <a:srgbClr val="FF0000"/>
                </a:solidFill>
              </a:rPr>
              <a:t>portabel</a:t>
            </a:r>
            <a:endParaRPr lang="en-US" sz="2500" b="1" dirty="0" smtClean="0">
              <a:solidFill>
                <a:srgbClr val="FF0000"/>
              </a:solidFill>
            </a:endParaRPr>
          </a:p>
          <a:p>
            <a:pPr eaLnBrk="1" hangingPunct="1">
              <a:lnSpc>
                <a:spcPct val="90000"/>
              </a:lnSpc>
            </a:pPr>
            <a:r>
              <a:rPr lang="en-US" sz="2500" b="1" dirty="0" err="1" smtClean="0">
                <a:solidFill>
                  <a:srgbClr val="FF0000"/>
                </a:solidFill>
              </a:rPr>
              <a:t>Aturan</a:t>
            </a:r>
            <a:r>
              <a:rPr lang="en-US" sz="2500" b="1" dirty="0" smtClean="0">
                <a:solidFill>
                  <a:srgbClr val="FF0000"/>
                </a:solidFill>
              </a:rPr>
              <a:t> </a:t>
            </a:r>
            <a:r>
              <a:rPr lang="en-US" sz="2500" b="1" dirty="0" err="1" smtClean="0">
                <a:solidFill>
                  <a:srgbClr val="FF0000"/>
                </a:solidFill>
              </a:rPr>
              <a:t>baru</a:t>
            </a:r>
            <a:r>
              <a:rPr lang="id-ID" sz="2500" b="1" dirty="0" smtClean="0">
                <a:solidFill>
                  <a:srgbClr val="FF0000"/>
                </a:solidFill>
              </a:rPr>
              <a:t> </a:t>
            </a:r>
            <a:r>
              <a:rPr lang="en-US" sz="2500" b="1" dirty="0" smtClean="0">
                <a:solidFill>
                  <a:srgbClr val="FF0000"/>
                </a:solidFill>
              </a:rPr>
              <a:t>:</a:t>
            </a:r>
            <a:r>
              <a:rPr lang="id-ID" sz="2500" b="1" dirty="0" smtClean="0">
                <a:solidFill>
                  <a:srgbClr val="FF0000"/>
                </a:solidFill>
              </a:rPr>
              <a:t> </a:t>
            </a:r>
            <a:r>
              <a:rPr lang="en-US" sz="2500" b="1" dirty="0" err="1" smtClean="0">
                <a:solidFill>
                  <a:srgbClr val="FF0000"/>
                </a:solidFill>
              </a:rPr>
              <a:t>Petugas</a:t>
            </a:r>
            <a:r>
              <a:rPr lang="en-US" sz="2500" b="1" dirty="0" smtClean="0">
                <a:solidFill>
                  <a:srgbClr val="FF0000"/>
                </a:solidFill>
              </a:rPr>
              <a:t> </a:t>
            </a:r>
            <a:r>
              <a:rPr lang="en-US" sz="2500" b="1" dirty="0" err="1" smtClean="0">
                <a:solidFill>
                  <a:srgbClr val="FF0000"/>
                </a:solidFill>
              </a:rPr>
              <a:t>lapangan</a:t>
            </a:r>
            <a:r>
              <a:rPr lang="en-US" sz="2500" b="1" dirty="0" smtClean="0">
                <a:solidFill>
                  <a:srgbClr val="FF0000"/>
                </a:solidFill>
              </a:rPr>
              <a:t> </a:t>
            </a:r>
            <a:r>
              <a:rPr lang="en-US" sz="2500" b="1" dirty="0" err="1" smtClean="0">
                <a:solidFill>
                  <a:srgbClr val="FF0000"/>
                </a:solidFill>
              </a:rPr>
              <a:t>dapat</a:t>
            </a:r>
            <a:r>
              <a:rPr lang="en-US" sz="2500" b="1" dirty="0" smtClean="0">
                <a:solidFill>
                  <a:srgbClr val="FF0000"/>
                </a:solidFill>
              </a:rPr>
              <a:t> </a:t>
            </a:r>
            <a:r>
              <a:rPr lang="en-US" sz="2500" b="1" dirty="0" err="1" smtClean="0">
                <a:solidFill>
                  <a:srgbClr val="FF0000"/>
                </a:solidFill>
              </a:rPr>
              <a:t>mengirim</a:t>
            </a:r>
            <a:r>
              <a:rPr lang="en-US" sz="2500" b="1" dirty="0" smtClean="0">
                <a:solidFill>
                  <a:srgbClr val="FF0000"/>
                </a:solidFill>
              </a:rPr>
              <a:t> </a:t>
            </a:r>
            <a:r>
              <a:rPr lang="en-US" sz="2500" b="1" dirty="0" err="1" smtClean="0">
                <a:solidFill>
                  <a:srgbClr val="FF0000"/>
                </a:solidFill>
              </a:rPr>
              <a:t>dan</a:t>
            </a:r>
            <a:r>
              <a:rPr lang="en-US" sz="2500" b="1" dirty="0" smtClean="0">
                <a:solidFill>
                  <a:srgbClr val="FF0000"/>
                </a:solidFill>
              </a:rPr>
              <a:t> </a:t>
            </a:r>
            <a:r>
              <a:rPr lang="en-US" sz="2500" b="1" dirty="0" err="1" smtClean="0">
                <a:solidFill>
                  <a:srgbClr val="FF0000"/>
                </a:solidFill>
              </a:rPr>
              <a:t>menerima</a:t>
            </a:r>
            <a:r>
              <a:rPr lang="en-US" sz="2500" b="1" dirty="0" smtClean="0">
                <a:solidFill>
                  <a:srgbClr val="FF0000"/>
                </a:solidFill>
              </a:rPr>
              <a:t> </a:t>
            </a:r>
            <a:r>
              <a:rPr lang="en-US" sz="2500" b="1" dirty="0" err="1" smtClean="0">
                <a:solidFill>
                  <a:srgbClr val="FF0000"/>
                </a:solidFill>
              </a:rPr>
              <a:t>informasi</a:t>
            </a:r>
            <a:r>
              <a:rPr lang="en-US" sz="2500" b="1" dirty="0" smtClean="0">
                <a:solidFill>
                  <a:srgbClr val="FF0000"/>
                </a:solidFill>
              </a:rPr>
              <a:t> </a:t>
            </a:r>
            <a:r>
              <a:rPr lang="en-US" sz="2500" b="1" dirty="0" err="1" smtClean="0">
                <a:solidFill>
                  <a:srgbClr val="FF0000"/>
                </a:solidFill>
              </a:rPr>
              <a:t>kapan</a:t>
            </a:r>
            <a:r>
              <a:rPr lang="en-US" sz="2500" b="1" dirty="0" smtClean="0">
                <a:solidFill>
                  <a:srgbClr val="FF0000"/>
                </a:solidFill>
              </a:rPr>
              <a:t> </a:t>
            </a:r>
            <a:r>
              <a:rPr lang="en-US" sz="2500" b="1" dirty="0" err="1" smtClean="0">
                <a:solidFill>
                  <a:srgbClr val="FF0000"/>
                </a:solidFill>
              </a:rPr>
              <a:t>saja</a:t>
            </a:r>
            <a:r>
              <a:rPr lang="en-US" sz="2500" b="1" dirty="0" smtClean="0">
                <a:solidFill>
                  <a:srgbClr val="FF0000"/>
                </a:solidFill>
              </a:rPr>
              <a:t> </a:t>
            </a:r>
            <a:r>
              <a:rPr lang="en-US" sz="2500" b="1" dirty="0" err="1" smtClean="0">
                <a:solidFill>
                  <a:srgbClr val="FF0000"/>
                </a:solidFill>
              </a:rPr>
              <a:t>diperlukan</a:t>
            </a:r>
            <a:r>
              <a:rPr lang="id-ID" sz="2500" b="1" dirty="0" smtClean="0">
                <a:solidFill>
                  <a:srgbClr val="FF0000"/>
                </a:solidFill>
              </a:rPr>
              <a:t> </a:t>
            </a:r>
          </a:p>
        </p:txBody>
      </p:sp>
    </p:spTree>
    <p:extLst>
      <p:ext uri="{BB962C8B-B14F-4D97-AF65-F5344CB8AC3E}">
        <p14:creationId xmlns:p14="http://schemas.microsoft.com/office/powerpoint/2010/main" val="3769661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8B1B6A7-5256-497B-8DE7-D6A9FCFBCE1D}" type="slidenum">
              <a:rPr lang="en-US" smtClean="0"/>
              <a:pPr/>
              <a:t>33</a:t>
            </a:fld>
            <a:endParaRPr lang="en-US" smtClean="0"/>
          </a:p>
        </p:txBody>
      </p:sp>
      <p:sp>
        <p:nvSpPr>
          <p:cNvPr id="24579" name="Rectangle 2"/>
          <p:cNvSpPr>
            <a:spLocks noGrp="1" noChangeArrowheads="1"/>
          </p:cNvSpPr>
          <p:nvPr>
            <p:ph type="title"/>
          </p:nvPr>
        </p:nvSpPr>
        <p:spPr>
          <a:xfrm>
            <a:off x="533400" y="533400"/>
            <a:ext cx="8229600" cy="1143000"/>
          </a:xfrm>
        </p:spPr>
        <p:txBody>
          <a:bodyPr/>
          <a:lstStyle/>
          <a:p>
            <a:pPr eaLnBrk="1" hangingPunct="1"/>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Menuju</a:t>
            </a:r>
            <a:r>
              <a:rPr lang="en-US" sz="3200" b="1" dirty="0" smtClean="0">
                <a:solidFill>
                  <a:srgbClr val="FF0000"/>
                </a:solidFill>
              </a:rPr>
              <a:t> </a:t>
            </a:r>
            <a:r>
              <a:rPr lang="en-US" sz="3200" b="1" dirty="0" err="1" smtClean="0">
                <a:solidFill>
                  <a:srgbClr val="FF0000"/>
                </a:solidFill>
              </a:rPr>
              <a:t>Keunggulan</a:t>
            </a:r>
            <a:r>
              <a:rPr lang="en-US" sz="3200" b="1" dirty="0" smtClean="0">
                <a:solidFill>
                  <a:srgbClr val="FF0000"/>
                </a:solidFill>
              </a:rPr>
              <a:t> </a:t>
            </a:r>
            <a:r>
              <a:rPr lang="en-US" sz="3200" b="1" dirty="0" err="1" smtClean="0">
                <a:solidFill>
                  <a:srgbClr val="FF0000"/>
                </a:solidFill>
              </a:rPr>
              <a:t>Kompetitif</a:t>
            </a:r>
            <a:r>
              <a:rPr lang="en-US" sz="3200"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24580" name="Rectangle 3"/>
          <p:cNvSpPr>
            <a:spLocks noGrp="1" noChangeArrowheads="1"/>
          </p:cNvSpPr>
          <p:nvPr>
            <p:ph type="body" idx="1"/>
          </p:nvPr>
        </p:nvSpPr>
        <p:spPr>
          <a:xfrm>
            <a:off x="457200" y="1905000"/>
            <a:ext cx="8229600" cy="4221163"/>
          </a:xfrm>
        </p:spPr>
        <p:txBody>
          <a:bodyPr/>
          <a:lstStyle/>
          <a:p>
            <a:pPr eaLnBrk="1" hangingPunct="1">
              <a:lnSpc>
                <a:spcPct val="90000"/>
              </a:lnSpc>
            </a:pPr>
            <a:r>
              <a:rPr lang="en-US" sz="2800" dirty="0" err="1" smtClean="0">
                <a:solidFill>
                  <a:srgbClr val="0000CC"/>
                </a:solidFill>
              </a:rPr>
              <a:t>Strategi</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a:t>
            </a:r>
            <a:r>
              <a:rPr lang="en-US" sz="2800" dirty="0" err="1" smtClean="0">
                <a:solidFill>
                  <a:srgbClr val="0000CC"/>
                </a:solidFill>
              </a:rPr>
              <a:t>yakni</a:t>
            </a:r>
            <a:r>
              <a:rPr lang="en-US" sz="2800" dirty="0" smtClean="0">
                <a:solidFill>
                  <a:srgbClr val="0000CC"/>
                </a:solidFill>
              </a:rPr>
              <a:t> </a:t>
            </a:r>
            <a:r>
              <a:rPr lang="en-US" sz="2800" dirty="0" err="1" smtClean="0">
                <a:solidFill>
                  <a:srgbClr val="0000CC"/>
                </a:solidFill>
              </a:rPr>
              <a:t>menjadikan</a:t>
            </a:r>
            <a:r>
              <a:rPr lang="en-US" sz="2800" dirty="0" smtClean="0">
                <a:solidFill>
                  <a:srgbClr val="0000CC"/>
                </a:solidFill>
              </a:rPr>
              <a:t> </a:t>
            </a:r>
            <a:r>
              <a:rPr lang="en-US" sz="2800" dirty="0" err="1" smtClean="0">
                <a:solidFill>
                  <a:srgbClr val="0000CC"/>
                </a:solidFill>
              </a:rPr>
              <a:t>produsen</a:t>
            </a:r>
            <a:r>
              <a:rPr lang="en-US" sz="2800" dirty="0" smtClean="0">
                <a:solidFill>
                  <a:srgbClr val="0000CC"/>
                </a:solidFill>
              </a:rPr>
              <a:t> </a:t>
            </a:r>
            <a:r>
              <a:rPr lang="en-US" sz="2800" dirty="0" err="1" smtClean="0">
                <a:solidFill>
                  <a:srgbClr val="0000CC"/>
                </a:solidFill>
              </a:rPr>
              <a:t>dengan</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yang </a:t>
            </a:r>
            <a:r>
              <a:rPr lang="en-US" sz="2800" dirty="0" err="1" smtClean="0">
                <a:solidFill>
                  <a:srgbClr val="0000CC"/>
                </a:solidFill>
              </a:rPr>
              <a:t>rendah</a:t>
            </a:r>
            <a:r>
              <a:rPr lang="en-US" sz="2800" dirty="0" smtClean="0">
                <a:solidFill>
                  <a:srgbClr val="0000CC"/>
                </a:solidFill>
              </a:rPr>
              <a:t>, </a:t>
            </a:r>
            <a:r>
              <a:rPr lang="en-US" sz="2800" dirty="0" err="1" smtClean="0">
                <a:solidFill>
                  <a:srgbClr val="0000CC"/>
                </a:solidFill>
              </a:rPr>
              <a:t>memberikan</a:t>
            </a:r>
            <a:r>
              <a:rPr lang="en-US" sz="2800" dirty="0" smtClean="0">
                <a:solidFill>
                  <a:srgbClr val="0000CC"/>
                </a:solidFill>
              </a:rPr>
              <a:t> </a:t>
            </a:r>
            <a:r>
              <a:rPr lang="en-US" sz="2800" dirty="0" err="1" smtClean="0">
                <a:solidFill>
                  <a:srgbClr val="0000CC"/>
                </a:solidFill>
              </a:rPr>
              <a:t>harga</a:t>
            </a:r>
            <a:r>
              <a:rPr lang="en-US" sz="2800" dirty="0" smtClean="0">
                <a:solidFill>
                  <a:srgbClr val="0000CC"/>
                </a:solidFill>
              </a:rPr>
              <a:t> yang </a:t>
            </a:r>
            <a:r>
              <a:rPr lang="en-US" sz="2800" dirty="0" err="1" smtClean="0">
                <a:solidFill>
                  <a:srgbClr val="0000CC"/>
                </a:solidFill>
              </a:rPr>
              <a:t>lebih</a:t>
            </a:r>
            <a:r>
              <a:rPr lang="en-US" sz="2800" dirty="0" smtClean="0">
                <a:solidFill>
                  <a:srgbClr val="0000CC"/>
                </a:solidFill>
              </a:rPr>
              <a:t> </a:t>
            </a:r>
            <a:r>
              <a:rPr lang="en-US" sz="2800" dirty="0" err="1" smtClean="0">
                <a:solidFill>
                  <a:srgbClr val="0000CC"/>
                </a:solidFill>
              </a:rPr>
              <a:t>murah</a:t>
            </a:r>
            <a:r>
              <a:rPr lang="en-US" sz="2800" dirty="0" smtClean="0">
                <a:solidFill>
                  <a:srgbClr val="0000CC"/>
                </a:solidFill>
              </a:rPr>
              <a:t> </a:t>
            </a:r>
            <a:r>
              <a:rPr lang="en-US" sz="2800" dirty="0" err="1" smtClean="0">
                <a:solidFill>
                  <a:srgbClr val="0000CC"/>
                </a:solidFill>
              </a:rPr>
              <a:t>terhadap</a:t>
            </a:r>
            <a:r>
              <a:rPr lang="en-US" sz="2800" dirty="0" smtClean="0">
                <a:solidFill>
                  <a:srgbClr val="0000CC"/>
                </a:solidFill>
              </a:rPr>
              <a:t> </a:t>
            </a:r>
            <a:r>
              <a:rPr lang="en-US" sz="2800" dirty="0" err="1" smtClean="0">
                <a:solidFill>
                  <a:srgbClr val="0000CC"/>
                </a:solidFill>
              </a:rPr>
              <a:t>pelanggan</a:t>
            </a:r>
            <a:r>
              <a:rPr lang="en-US" sz="2800" dirty="0" smtClean="0">
                <a:solidFill>
                  <a:srgbClr val="0000CC"/>
                </a:solidFill>
              </a:rPr>
              <a:t>, </a:t>
            </a:r>
            <a:r>
              <a:rPr lang="en-US" sz="2800" dirty="0" err="1" smtClean="0">
                <a:solidFill>
                  <a:srgbClr val="0000CC"/>
                </a:solidFill>
              </a:rPr>
              <a:t>menurunkan</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a:t>
            </a:r>
            <a:r>
              <a:rPr lang="en-US" sz="2800" dirty="0" err="1" smtClean="0">
                <a:solidFill>
                  <a:srgbClr val="0000CC"/>
                </a:solidFill>
              </a:rPr>
              <a:t>dari</a:t>
            </a:r>
            <a:r>
              <a:rPr lang="en-US" sz="2800" dirty="0" smtClean="0">
                <a:solidFill>
                  <a:srgbClr val="0000CC"/>
                </a:solidFill>
              </a:rPr>
              <a:t> </a:t>
            </a:r>
            <a:r>
              <a:rPr lang="en-US" sz="2800" dirty="0" err="1" smtClean="0">
                <a:solidFill>
                  <a:srgbClr val="0000CC"/>
                </a:solidFill>
              </a:rPr>
              <a:t>pemasok</a:t>
            </a:r>
            <a:r>
              <a:rPr lang="en-US" sz="2800" dirty="0" smtClean="0">
                <a:solidFill>
                  <a:srgbClr val="0000CC"/>
                </a:solidFill>
              </a:rPr>
              <a:t>, </a:t>
            </a:r>
            <a:r>
              <a:rPr lang="en-US" sz="2800" dirty="0" err="1" smtClean="0">
                <a:solidFill>
                  <a:srgbClr val="0000CC"/>
                </a:solidFill>
              </a:rPr>
              <a:t>atau</a:t>
            </a:r>
            <a:r>
              <a:rPr lang="en-US" sz="2800" dirty="0" smtClean="0">
                <a:solidFill>
                  <a:srgbClr val="0000CC"/>
                </a:solidFill>
              </a:rPr>
              <a:t> </a:t>
            </a:r>
            <a:r>
              <a:rPr lang="en-US" sz="2800" dirty="0" err="1" smtClean="0">
                <a:solidFill>
                  <a:srgbClr val="0000CC"/>
                </a:solidFill>
              </a:rPr>
              <a:t>meningkatkan</a:t>
            </a:r>
            <a:r>
              <a:rPr lang="en-US" sz="2800" dirty="0" smtClean="0">
                <a:solidFill>
                  <a:srgbClr val="0000CC"/>
                </a:solidFill>
              </a:rPr>
              <a:t> </a:t>
            </a:r>
            <a:r>
              <a:rPr lang="en-US" sz="2800" dirty="0" err="1" smtClean="0">
                <a:solidFill>
                  <a:srgbClr val="0000CC"/>
                </a:solidFill>
              </a:rPr>
              <a:t>biaya</a:t>
            </a:r>
            <a:r>
              <a:rPr lang="en-US" sz="2800" dirty="0" smtClean="0">
                <a:solidFill>
                  <a:srgbClr val="0000CC"/>
                </a:solidFill>
              </a:rPr>
              <a:t> </a:t>
            </a:r>
            <a:r>
              <a:rPr lang="en-US" sz="2800" dirty="0" err="1" smtClean="0">
                <a:solidFill>
                  <a:srgbClr val="0000CC"/>
                </a:solidFill>
              </a:rPr>
              <a:t>pesaing</a:t>
            </a:r>
            <a:r>
              <a:rPr lang="en-US" sz="2800" dirty="0" smtClean="0">
                <a:solidFill>
                  <a:srgbClr val="0000CC"/>
                </a:solidFill>
              </a:rPr>
              <a:t> </a:t>
            </a:r>
            <a:r>
              <a:rPr lang="en-US" sz="2800" dirty="0" err="1" smtClean="0">
                <a:solidFill>
                  <a:srgbClr val="0000CC"/>
                </a:solidFill>
              </a:rPr>
              <a:t>untuk</a:t>
            </a:r>
            <a:r>
              <a:rPr lang="en-US" sz="2800" dirty="0" smtClean="0">
                <a:solidFill>
                  <a:srgbClr val="0000CC"/>
                </a:solidFill>
              </a:rPr>
              <a:t> </a:t>
            </a:r>
            <a:r>
              <a:rPr lang="en-US" sz="2800" dirty="0" err="1" smtClean="0">
                <a:solidFill>
                  <a:srgbClr val="0000CC"/>
                </a:solidFill>
              </a:rPr>
              <a:t>tetap</a:t>
            </a:r>
            <a:r>
              <a:rPr lang="en-US" sz="2800" dirty="0" smtClean="0">
                <a:solidFill>
                  <a:srgbClr val="0000CC"/>
                </a:solidFill>
              </a:rPr>
              <a:t> </a:t>
            </a:r>
            <a:r>
              <a:rPr lang="en-US" sz="2800" dirty="0" err="1" smtClean="0">
                <a:solidFill>
                  <a:srgbClr val="0000CC"/>
                </a:solidFill>
              </a:rPr>
              <a:t>bertahan</a:t>
            </a:r>
            <a:r>
              <a:rPr lang="en-US" sz="2800" dirty="0" smtClean="0">
                <a:solidFill>
                  <a:srgbClr val="0000CC"/>
                </a:solidFill>
              </a:rPr>
              <a:t> di </a:t>
            </a:r>
            <a:r>
              <a:rPr lang="en-US" sz="2800" dirty="0" err="1" smtClean="0">
                <a:solidFill>
                  <a:srgbClr val="0000CC"/>
                </a:solidFill>
              </a:rPr>
              <a:t>industri</a:t>
            </a:r>
            <a:endParaRPr lang="en-US" sz="2800" dirty="0" smtClean="0">
              <a:solidFill>
                <a:srgbClr val="0000CC"/>
              </a:solidFill>
            </a:endParaRPr>
          </a:p>
          <a:p>
            <a:pPr eaLnBrk="1" hangingPunct="1">
              <a:lnSpc>
                <a:spcPct val="90000"/>
              </a:lnSpc>
            </a:pPr>
            <a:r>
              <a:rPr lang="en-US" sz="2800" dirty="0" err="1" smtClean="0">
                <a:solidFill>
                  <a:srgbClr val="0000CC"/>
                </a:solidFill>
              </a:rPr>
              <a:t>Strategi</a:t>
            </a:r>
            <a:r>
              <a:rPr lang="en-US" sz="2800" dirty="0" smtClean="0">
                <a:solidFill>
                  <a:srgbClr val="0000CC"/>
                </a:solidFill>
              </a:rPr>
              <a:t> </a:t>
            </a:r>
            <a:r>
              <a:rPr lang="en-US" sz="2800" dirty="0" err="1" smtClean="0">
                <a:solidFill>
                  <a:srgbClr val="0000CC"/>
                </a:solidFill>
              </a:rPr>
              <a:t>diferensiasi</a:t>
            </a:r>
            <a:r>
              <a:rPr lang="en-US" sz="2800" dirty="0" smtClean="0">
                <a:solidFill>
                  <a:srgbClr val="0000CC"/>
                </a:solidFill>
              </a:rPr>
              <a:t>, </a:t>
            </a:r>
            <a:r>
              <a:rPr lang="en-US" sz="2800" dirty="0" err="1" smtClean="0">
                <a:solidFill>
                  <a:srgbClr val="0000CC"/>
                </a:solidFill>
              </a:rPr>
              <a:t>yakni</a:t>
            </a:r>
            <a:r>
              <a:rPr lang="en-US" sz="2800" dirty="0" smtClean="0">
                <a:solidFill>
                  <a:srgbClr val="0000CC"/>
                </a:solidFill>
              </a:rPr>
              <a:t> </a:t>
            </a:r>
            <a:r>
              <a:rPr lang="en-US" sz="2800" dirty="0" err="1" smtClean="0">
                <a:solidFill>
                  <a:srgbClr val="0000CC"/>
                </a:solidFill>
              </a:rPr>
              <a:t>mengembangkan</a:t>
            </a:r>
            <a:r>
              <a:rPr lang="en-US" sz="2800" dirty="0" smtClean="0">
                <a:solidFill>
                  <a:srgbClr val="0000CC"/>
                </a:solidFill>
              </a:rPr>
              <a:t> </a:t>
            </a:r>
            <a:r>
              <a:rPr lang="en-US" sz="2800" dirty="0" err="1" smtClean="0">
                <a:solidFill>
                  <a:srgbClr val="0000CC"/>
                </a:solidFill>
              </a:rPr>
              <a:t>cara-cara</a:t>
            </a:r>
            <a:r>
              <a:rPr lang="en-US" sz="2800" dirty="0" smtClean="0">
                <a:solidFill>
                  <a:srgbClr val="0000CC"/>
                </a:solidFill>
              </a:rPr>
              <a:t> </a:t>
            </a:r>
            <a:r>
              <a:rPr lang="en-US" sz="2800" dirty="0" err="1" smtClean="0">
                <a:solidFill>
                  <a:srgbClr val="0000CC"/>
                </a:solidFill>
              </a:rPr>
              <a:t>untuk</a:t>
            </a:r>
            <a:r>
              <a:rPr lang="en-US" sz="2800" dirty="0" smtClean="0">
                <a:solidFill>
                  <a:srgbClr val="0000CC"/>
                </a:solidFill>
              </a:rPr>
              <a:t> </a:t>
            </a:r>
            <a:r>
              <a:rPr lang="en-US" sz="2800" dirty="0" err="1" smtClean="0">
                <a:solidFill>
                  <a:srgbClr val="0000CC"/>
                </a:solidFill>
              </a:rPr>
              <a:t>membedakan</a:t>
            </a:r>
            <a:r>
              <a:rPr lang="en-US" sz="2800" dirty="0" smtClean="0">
                <a:solidFill>
                  <a:srgbClr val="0000CC"/>
                </a:solidFill>
              </a:rPr>
              <a:t> </a:t>
            </a:r>
            <a:r>
              <a:rPr lang="en-US" sz="2800" dirty="0" err="1" smtClean="0">
                <a:solidFill>
                  <a:srgbClr val="0000CC"/>
                </a:solidFill>
              </a:rPr>
              <a:t>produk</a:t>
            </a:r>
            <a:r>
              <a:rPr lang="en-US" sz="2800" dirty="0" smtClean="0">
                <a:solidFill>
                  <a:srgbClr val="0000CC"/>
                </a:solidFill>
              </a:rPr>
              <a:t>/</a:t>
            </a:r>
            <a:r>
              <a:rPr lang="en-US" sz="2800" dirty="0" err="1" smtClean="0">
                <a:solidFill>
                  <a:srgbClr val="0000CC"/>
                </a:solidFill>
              </a:rPr>
              <a:t>jasa</a:t>
            </a:r>
            <a:r>
              <a:rPr lang="en-US" sz="2800" dirty="0" smtClean="0">
                <a:solidFill>
                  <a:srgbClr val="0000CC"/>
                </a:solidFill>
              </a:rPr>
              <a:t> yang </a:t>
            </a:r>
            <a:r>
              <a:rPr lang="en-US" sz="2800" dirty="0" err="1" smtClean="0">
                <a:solidFill>
                  <a:srgbClr val="0000CC"/>
                </a:solidFill>
              </a:rPr>
              <a:t>dihasilkan</a:t>
            </a:r>
            <a:r>
              <a:rPr lang="en-US" sz="2800" dirty="0" smtClean="0">
                <a:solidFill>
                  <a:srgbClr val="0000CC"/>
                </a:solidFill>
              </a:rPr>
              <a:t> </a:t>
            </a:r>
            <a:r>
              <a:rPr lang="en-US" sz="2800" dirty="0" err="1" smtClean="0">
                <a:solidFill>
                  <a:srgbClr val="0000CC"/>
                </a:solidFill>
              </a:rPr>
              <a:t>perusahaan</a:t>
            </a:r>
            <a:r>
              <a:rPr lang="en-US" sz="2800" dirty="0" smtClean="0">
                <a:solidFill>
                  <a:srgbClr val="0000CC"/>
                </a:solidFill>
              </a:rPr>
              <a:t> </a:t>
            </a:r>
            <a:r>
              <a:rPr lang="en-US" sz="2800" dirty="0" err="1" smtClean="0">
                <a:solidFill>
                  <a:srgbClr val="0000CC"/>
                </a:solidFill>
              </a:rPr>
              <a:t>terhadap</a:t>
            </a:r>
            <a:r>
              <a:rPr lang="en-US" sz="2800" dirty="0" smtClean="0">
                <a:solidFill>
                  <a:srgbClr val="0000CC"/>
                </a:solidFill>
              </a:rPr>
              <a:t> </a:t>
            </a:r>
            <a:r>
              <a:rPr lang="en-US" sz="2800" dirty="0" err="1" smtClean="0">
                <a:solidFill>
                  <a:srgbClr val="0000CC"/>
                </a:solidFill>
              </a:rPr>
              <a:t>pesaing</a:t>
            </a:r>
            <a:r>
              <a:rPr lang="en-US" sz="2800" dirty="0" smtClean="0">
                <a:solidFill>
                  <a:srgbClr val="0000CC"/>
                </a:solidFill>
              </a:rPr>
              <a:t> </a:t>
            </a:r>
            <a:r>
              <a:rPr lang="en-US" sz="2800" dirty="0" err="1" smtClean="0">
                <a:solidFill>
                  <a:srgbClr val="0000CC"/>
                </a:solidFill>
              </a:rPr>
              <a:t>sehingga</a:t>
            </a:r>
            <a:r>
              <a:rPr lang="en-US" sz="2800" dirty="0" smtClean="0">
                <a:solidFill>
                  <a:srgbClr val="0000CC"/>
                </a:solidFill>
              </a:rPr>
              <a:t> </a:t>
            </a:r>
            <a:r>
              <a:rPr lang="en-US" sz="2800" dirty="0" err="1" smtClean="0">
                <a:solidFill>
                  <a:srgbClr val="0000CC"/>
                </a:solidFill>
              </a:rPr>
              <a:t>pelanggan</a:t>
            </a:r>
            <a:r>
              <a:rPr lang="en-US" sz="2800" dirty="0" smtClean="0">
                <a:solidFill>
                  <a:srgbClr val="0000CC"/>
                </a:solidFill>
              </a:rPr>
              <a:t> </a:t>
            </a:r>
            <a:r>
              <a:rPr lang="en-US" sz="2800" dirty="0" err="1" smtClean="0">
                <a:solidFill>
                  <a:srgbClr val="0000CC"/>
                </a:solidFill>
              </a:rPr>
              <a:t>menggunakan</a:t>
            </a:r>
            <a:r>
              <a:rPr lang="en-US" sz="2800" dirty="0" smtClean="0">
                <a:solidFill>
                  <a:srgbClr val="0000CC"/>
                </a:solidFill>
              </a:rPr>
              <a:t> </a:t>
            </a:r>
            <a:r>
              <a:rPr lang="en-US" sz="2800" dirty="0" err="1" smtClean="0">
                <a:solidFill>
                  <a:srgbClr val="0000CC"/>
                </a:solidFill>
              </a:rPr>
              <a:t>produk</a:t>
            </a:r>
            <a:r>
              <a:rPr lang="en-US" sz="2800" dirty="0" smtClean="0">
                <a:solidFill>
                  <a:srgbClr val="0000CC"/>
                </a:solidFill>
              </a:rPr>
              <a:t>/</a:t>
            </a:r>
            <a:r>
              <a:rPr lang="en-US" sz="2800" dirty="0" err="1" smtClean="0">
                <a:solidFill>
                  <a:srgbClr val="0000CC"/>
                </a:solidFill>
              </a:rPr>
              <a:t>jasa</a:t>
            </a:r>
            <a:r>
              <a:rPr lang="en-US" sz="2800" dirty="0" smtClean="0">
                <a:solidFill>
                  <a:srgbClr val="0000CC"/>
                </a:solidFill>
              </a:rPr>
              <a:t> </a:t>
            </a:r>
            <a:r>
              <a:rPr lang="en-US" sz="2800" dirty="0" err="1" smtClean="0">
                <a:solidFill>
                  <a:srgbClr val="0000CC"/>
                </a:solidFill>
              </a:rPr>
              <a:t>karena</a:t>
            </a:r>
            <a:r>
              <a:rPr lang="en-US" sz="2800" dirty="0" smtClean="0">
                <a:solidFill>
                  <a:srgbClr val="0000CC"/>
                </a:solidFill>
              </a:rPr>
              <a:t> </a:t>
            </a:r>
            <a:r>
              <a:rPr lang="en-US" sz="2800" dirty="0" err="1" smtClean="0">
                <a:solidFill>
                  <a:srgbClr val="0000CC"/>
                </a:solidFill>
              </a:rPr>
              <a:t>adanya</a:t>
            </a:r>
            <a:r>
              <a:rPr lang="en-US" sz="2800" dirty="0" smtClean="0">
                <a:solidFill>
                  <a:srgbClr val="0000CC"/>
                </a:solidFill>
              </a:rPr>
              <a:t> </a:t>
            </a:r>
            <a:r>
              <a:rPr lang="en-US" sz="2800" dirty="0" err="1" smtClean="0">
                <a:solidFill>
                  <a:srgbClr val="0000CC"/>
                </a:solidFill>
              </a:rPr>
              <a:t>manfaat</a:t>
            </a:r>
            <a:r>
              <a:rPr lang="en-US" sz="2800" dirty="0" smtClean="0">
                <a:solidFill>
                  <a:srgbClr val="0000CC"/>
                </a:solidFill>
              </a:rPr>
              <a:t> </a:t>
            </a:r>
            <a:r>
              <a:rPr lang="en-US" sz="2800" dirty="0" err="1" smtClean="0">
                <a:solidFill>
                  <a:srgbClr val="0000CC"/>
                </a:solidFill>
              </a:rPr>
              <a:t>atau</a:t>
            </a:r>
            <a:r>
              <a:rPr lang="en-US" sz="2800" dirty="0" smtClean="0">
                <a:solidFill>
                  <a:srgbClr val="0000CC"/>
                </a:solidFill>
              </a:rPr>
              <a:t> </a:t>
            </a:r>
            <a:r>
              <a:rPr lang="en-US" sz="2800" dirty="0" err="1" smtClean="0">
                <a:solidFill>
                  <a:srgbClr val="0000CC"/>
                </a:solidFill>
              </a:rPr>
              <a:t>fitur</a:t>
            </a:r>
            <a:r>
              <a:rPr lang="en-US" sz="2800" dirty="0" smtClean="0">
                <a:solidFill>
                  <a:srgbClr val="0000CC"/>
                </a:solidFill>
              </a:rPr>
              <a:t> yang </a:t>
            </a:r>
            <a:r>
              <a:rPr lang="en-US" sz="2800" dirty="0" err="1" smtClean="0">
                <a:solidFill>
                  <a:srgbClr val="0000CC"/>
                </a:solidFill>
              </a:rPr>
              <a:t>unik</a:t>
            </a:r>
            <a:endParaRPr lang="id-ID" sz="2800" dirty="0" smtClean="0">
              <a:solidFill>
                <a:srgbClr val="0000CC"/>
              </a:solidFill>
            </a:endParaRPr>
          </a:p>
        </p:txBody>
      </p:sp>
    </p:spTree>
    <p:extLst>
      <p:ext uri="{BB962C8B-B14F-4D97-AF65-F5344CB8AC3E}">
        <p14:creationId xmlns:p14="http://schemas.microsoft.com/office/powerpoint/2010/main" val="2675754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F1C5AE1-C599-454F-B396-830F16B4EF57}" type="slidenum">
              <a:rPr lang="en-US" smtClean="0"/>
              <a:pPr/>
              <a:t>34</a:t>
            </a:fld>
            <a:endParaRPr lang="en-US" smtClean="0"/>
          </a:p>
        </p:txBody>
      </p:sp>
      <p:sp>
        <p:nvSpPr>
          <p:cNvPr id="25603" name="Rectangle 2"/>
          <p:cNvSpPr>
            <a:spLocks noGrp="1" noChangeArrowheads="1"/>
          </p:cNvSpPr>
          <p:nvPr>
            <p:ph type="title"/>
          </p:nvPr>
        </p:nvSpPr>
        <p:spPr>
          <a:xfrm>
            <a:off x="533400" y="990600"/>
            <a:ext cx="8229600" cy="1143000"/>
          </a:xfrm>
        </p:spPr>
        <p:txBody>
          <a:bodyPr/>
          <a:lstStyle/>
          <a:p>
            <a:pPr eaLnBrk="1" hangingPunct="1"/>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Menuju</a:t>
            </a:r>
            <a:r>
              <a:rPr lang="en-US" sz="3200" b="1" dirty="0" smtClean="0">
                <a:solidFill>
                  <a:srgbClr val="FF0000"/>
                </a:solidFill>
              </a:rPr>
              <a:t> </a:t>
            </a:r>
            <a:r>
              <a:rPr lang="en-US" sz="3200" b="1" dirty="0" err="1" smtClean="0">
                <a:solidFill>
                  <a:srgbClr val="FF0000"/>
                </a:solidFill>
              </a:rPr>
              <a:t>Keunggulan</a:t>
            </a:r>
            <a:r>
              <a:rPr lang="en-US" sz="3200" b="1" dirty="0" smtClean="0">
                <a:solidFill>
                  <a:srgbClr val="FF0000"/>
                </a:solidFill>
              </a:rPr>
              <a:t> </a:t>
            </a:r>
            <a:r>
              <a:rPr lang="en-US" sz="3200" b="1" dirty="0" err="1" smtClean="0">
                <a:solidFill>
                  <a:srgbClr val="FF0000"/>
                </a:solidFill>
              </a:rPr>
              <a:t>Kompetitif</a:t>
            </a:r>
            <a:r>
              <a:rPr lang="en-US" sz="3200"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25604" name="Rectangle 3"/>
          <p:cNvSpPr>
            <a:spLocks noGrp="1" noChangeArrowheads="1"/>
          </p:cNvSpPr>
          <p:nvPr>
            <p:ph type="body" idx="1"/>
          </p:nvPr>
        </p:nvSpPr>
        <p:spPr>
          <a:xfrm>
            <a:off x="457200" y="2362200"/>
            <a:ext cx="8229600" cy="3763963"/>
          </a:xfrm>
        </p:spPr>
        <p:txBody>
          <a:bodyPr/>
          <a:lstStyle/>
          <a:p>
            <a:pPr eaLnBrk="1" hangingPunct="1"/>
            <a:r>
              <a:rPr lang="en-US" b="1" dirty="0" err="1" smtClean="0">
                <a:solidFill>
                  <a:srgbClr val="0000CC"/>
                </a:solidFill>
              </a:rPr>
              <a:t>Strategi</a:t>
            </a:r>
            <a:r>
              <a:rPr lang="en-US" b="1" dirty="0" smtClean="0">
                <a:solidFill>
                  <a:srgbClr val="0000CC"/>
                </a:solidFill>
              </a:rPr>
              <a:t> </a:t>
            </a:r>
            <a:r>
              <a:rPr lang="en-US" b="1" dirty="0" err="1" smtClean="0">
                <a:solidFill>
                  <a:srgbClr val="0000CC"/>
                </a:solidFill>
              </a:rPr>
              <a:t>aliansi</a:t>
            </a:r>
            <a:r>
              <a:rPr lang="en-US" dirty="0" smtClean="0">
                <a:solidFill>
                  <a:srgbClr val="0000CC"/>
                </a:solidFill>
              </a:rPr>
              <a:t>, </a:t>
            </a:r>
            <a:r>
              <a:rPr lang="en-US" dirty="0" err="1" smtClean="0">
                <a:solidFill>
                  <a:srgbClr val="0000CC"/>
                </a:solidFill>
              </a:rPr>
              <a:t>yakni</a:t>
            </a:r>
            <a:r>
              <a:rPr lang="en-US" dirty="0" smtClean="0">
                <a:solidFill>
                  <a:srgbClr val="0000CC"/>
                </a:solidFill>
              </a:rPr>
              <a:t> </a:t>
            </a:r>
            <a:r>
              <a:rPr lang="en-US" dirty="0" err="1" smtClean="0">
                <a:solidFill>
                  <a:srgbClr val="0000CC"/>
                </a:solidFill>
              </a:rPr>
              <a:t>membentuk</a:t>
            </a:r>
            <a:r>
              <a:rPr lang="en-US" dirty="0" smtClean="0">
                <a:solidFill>
                  <a:srgbClr val="0000CC"/>
                </a:solidFill>
              </a:rPr>
              <a:t> </a:t>
            </a:r>
            <a:r>
              <a:rPr lang="en-US" dirty="0" err="1" smtClean="0">
                <a:solidFill>
                  <a:srgbClr val="0000CC"/>
                </a:solidFill>
              </a:rPr>
              <a:t>hubungan</a:t>
            </a:r>
            <a:r>
              <a:rPr lang="en-US" dirty="0" smtClean="0">
                <a:solidFill>
                  <a:srgbClr val="0000CC"/>
                </a:solidFill>
              </a:rPr>
              <a:t> </a:t>
            </a:r>
            <a:r>
              <a:rPr lang="en-US" dirty="0" err="1" smtClean="0">
                <a:solidFill>
                  <a:srgbClr val="0000CC"/>
                </a:solidFill>
              </a:rPr>
              <a:t>dan</a:t>
            </a:r>
            <a:r>
              <a:rPr lang="en-US" dirty="0" smtClean="0">
                <a:solidFill>
                  <a:srgbClr val="0000CC"/>
                </a:solidFill>
              </a:rPr>
              <a:t> </a:t>
            </a:r>
            <a:r>
              <a:rPr lang="en-US" dirty="0" err="1" smtClean="0">
                <a:solidFill>
                  <a:srgbClr val="0000CC"/>
                </a:solidFill>
              </a:rPr>
              <a:t>aliansi</a:t>
            </a:r>
            <a:r>
              <a:rPr lang="en-US" dirty="0" smtClean="0">
                <a:solidFill>
                  <a:srgbClr val="0000CC"/>
                </a:solidFill>
              </a:rPr>
              <a:t> </a:t>
            </a:r>
            <a:r>
              <a:rPr lang="en-US" dirty="0" err="1" smtClean="0">
                <a:solidFill>
                  <a:srgbClr val="0000CC"/>
                </a:solidFill>
              </a:rPr>
              <a:t>bisnis</a:t>
            </a:r>
            <a:r>
              <a:rPr lang="en-US" dirty="0" smtClean="0">
                <a:solidFill>
                  <a:srgbClr val="0000CC"/>
                </a:solidFill>
              </a:rPr>
              <a:t> yang </a:t>
            </a:r>
            <a:r>
              <a:rPr lang="en-US" dirty="0" err="1" smtClean="0">
                <a:solidFill>
                  <a:srgbClr val="0000CC"/>
                </a:solidFill>
              </a:rPr>
              <a:t>baru</a:t>
            </a:r>
            <a:r>
              <a:rPr lang="en-US" dirty="0" smtClean="0">
                <a:solidFill>
                  <a:srgbClr val="0000CC"/>
                </a:solidFill>
              </a:rPr>
              <a:t> </a:t>
            </a:r>
            <a:r>
              <a:rPr lang="en-US" dirty="0" err="1" smtClean="0">
                <a:solidFill>
                  <a:srgbClr val="0000CC"/>
                </a:solidFill>
              </a:rPr>
              <a:t>dengan</a:t>
            </a:r>
            <a:r>
              <a:rPr lang="en-US" dirty="0" smtClean="0">
                <a:solidFill>
                  <a:srgbClr val="0000CC"/>
                </a:solidFill>
              </a:rPr>
              <a:t> </a:t>
            </a:r>
            <a:r>
              <a:rPr lang="en-US" dirty="0" err="1" smtClean="0">
                <a:solidFill>
                  <a:srgbClr val="0000CC"/>
                </a:solidFill>
              </a:rPr>
              <a:t>pelanggan</a:t>
            </a:r>
            <a:r>
              <a:rPr lang="en-US" dirty="0" smtClean="0">
                <a:solidFill>
                  <a:srgbClr val="0000CC"/>
                </a:solidFill>
              </a:rPr>
              <a:t>, </a:t>
            </a:r>
            <a:r>
              <a:rPr lang="en-US" dirty="0" err="1" smtClean="0">
                <a:solidFill>
                  <a:srgbClr val="0000CC"/>
                </a:solidFill>
              </a:rPr>
              <a:t>pemasok</a:t>
            </a:r>
            <a:r>
              <a:rPr lang="en-US" dirty="0" smtClean="0">
                <a:solidFill>
                  <a:srgbClr val="0000CC"/>
                </a:solidFill>
              </a:rPr>
              <a:t>, </a:t>
            </a:r>
            <a:r>
              <a:rPr lang="en-US" dirty="0" err="1" smtClean="0">
                <a:solidFill>
                  <a:srgbClr val="0000CC"/>
                </a:solidFill>
              </a:rPr>
              <a:t>pesaing</a:t>
            </a:r>
            <a:r>
              <a:rPr lang="en-US" dirty="0" smtClean="0">
                <a:solidFill>
                  <a:srgbClr val="0000CC"/>
                </a:solidFill>
              </a:rPr>
              <a:t>, </a:t>
            </a:r>
            <a:r>
              <a:rPr lang="en-US" dirty="0" err="1" smtClean="0">
                <a:solidFill>
                  <a:srgbClr val="0000CC"/>
                </a:solidFill>
              </a:rPr>
              <a:t>konsultan</a:t>
            </a:r>
            <a:r>
              <a:rPr lang="en-US" dirty="0" smtClean="0">
                <a:solidFill>
                  <a:srgbClr val="0000CC"/>
                </a:solidFill>
              </a:rPr>
              <a:t> </a:t>
            </a:r>
            <a:r>
              <a:rPr lang="en-US" dirty="0" err="1" smtClean="0">
                <a:solidFill>
                  <a:srgbClr val="0000CC"/>
                </a:solidFill>
              </a:rPr>
              <a:t>dan</a:t>
            </a:r>
            <a:r>
              <a:rPr lang="en-US" dirty="0" smtClean="0">
                <a:solidFill>
                  <a:srgbClr val="0000CC"/>
                </a:solidFill>
              </a:rPr>
              <a:t> lain</a:t>
            </a:r>
            <a:endParaRPr lang="id-ID" dirty="0" smtClean="0">
              <a:solidFill>
                <a:srgbClr val="0000CC"/>
              </a:solidFill>
            </a:endParaRPr>
          </a:p>
        </p:txBody>
      </p:sp>
    </p:spTree>
    <p:extLst>
      <p:ext uri="{BB962C8B-B14F-4D97-AF65-F5344CB8AC3E}">
        <p14:creationId xmlns:p14="http://schemas.microsoft.com/office/powerpoint/2010/main" val="1587249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0A8A31C-7652-40BE-8DCB-5C638A38A9DC}" type="slidenum">
              <a:rPr lang="en-US" smtClean="0"/>
              <a:pPr/>
              <a:t>35</a:t>
            </a:fld>
            <a:endParaRPr lang="en-US" smtClean="0"/>
          </a:p>
        </p:txBody>
      </p:sp>
      <p:sp>
        <p:nvSpPr>
          <p:cNvPr id="26627" name="Rectangle 2"/>
          <p:cNvSpPr>
            <a:spLocks noGrp="1" noChangeArrowheads="1"/>
          </p:cNvSpPr>
          <p:nvPr>
            <p:ph type="title"/>
          </p:nvPr>
        </p:nvSpPr>
        <p:spPr>
          <a:xfrm>
            <a:off x="533400" y="838200"/>
            <a:ext cx="8229600" cy="914400"/>
          </a:xfrm>
        </p:spPr>
        <p:txBody>
          <a:bodyPr/>
          <a:lstStyle/>
          <a:p>
            <a:pPr eaLnBrk="1" hangingPunct="1"/>
            <a:r>
              <a:rPr lang="en-US" sz="3200" b="1" dirty="0" err="1" smtClean="0">
                <a:solidFill>
                  <a:srgbClr val="FF0000"/>
                </a:solidFill>
              </a:rPr>
              <a:t>Strategi</a:t>
            </a:r>
            <a:r>
              <a:rPr lang="en-US" sz="3200" b="1" dirty="0" smtClean="0">
                <a:solidFill>
                  <a:srgbClr val="FF0000"/>
                </a:solidFill>
              </a:rPr>
              <a:t> </a:t>
            </a:r>
            <a:r>
              <a:rPr lang="en-US" sz="3200" b="1" dirty="0" err="1" smtClean="0">
                <a:solidFill>
                  <a:srgbClr val="FF0000"/>
                </a:solidFill>
              </a:rPr>
              <a:t>Menuju</a:t>
            </a:r>
            <a:r>
              <a:rPr lang="en-US" sz="3200" b="1" dirty="0" smtClean="0">
                <a:solidFill>
                  <a:srgbClr val="FF0000"/>
                </a:solidFill>
              </a:rPr>
              <a:t> </a:t>
            </a:r>
            <a:r>
              <a:rPr lang="en-US" sz="3200" b="1" dirty="0" err="1" smtClean="0">
                <a:solidFill>
                  <a:srgbClr val="FF0000"/>
                </a:solidFill>
              </a:rPr>
              <a:t>Keunggulan</a:t>
            </a:r>
            <a:r>
              <a:rPr lang="en-US" sz="3200" b="1" dirty="0" smtClean="0">
                <a:solidFill>
                  <a:srgbClr val="FF0000"/>
                </a:solidFill>
              </a:rPr>
              <a:t> </a:t>
            </a:r>
            <a:r>
              <a:rPr lang="en-US" sz="3200" b="1" dirty="0" err="1" smtClean="0">
                <a:solidFill>
                  <a:srgbClr val="FF0000"/>
                </a:solidFill>
              </a:rPr>
              <a:t>Kompetitif</a:t>
            </a:r>
            <a:r>
              <a:rPr lang="en-US" sz="3200" b="1" dirty="0" smtClean="0">
                <a:solidFill>
                  <a:srgbClr val="FF0000"/>
                </a:solidFill>
              </a:rPr>
              <a:t> </a:t>
            </a:r>
            <a:r>
              <a:rPr lang="en-US" sz="1600" b="1" dirty="0" smtClean="0">
                <a:solidFill>
                  <a:srgbClr val="FF0000"/>
                </a:solidFill>
              </a:rPr>
              <a:t>(</a:t>
            </a:r>
            <a:r>
              <a:rPr lang="en-US" sz="1600" b="1" dirty="0" err="1" smtClean="0">
                <a:solidFill>
                  <a:srgbClr val="FF0000"/>
                </a:solidFill>
              </a:rPr>
              <a:t>Lanjutan</a:t>
            </a:r>
            <a:r>
              <a:rPr lang="en-US" sz="1600" b="1" dirty="0" smtClean="0">
                <a:solidFill>
                  <a:srgbClr val="FF0000"/>
                </a:solidFill>
              </a:rPr>
              <a:t>…)</a:t>
            </a:r>
            <a:endParaRPr lang="id-ID" sz="1600" b="1" dirty="0" smtClean="0">
              <a:solidFill>
                <a:srgbClr val="FF0000"/>
              </a:solidFill>
            </a:endParaRPr>
          </a:p>
        </p:txBody>
      </p:sp>
      <p:sp>
        <p:nvSpPr>
          <p:cNvPr id="26628" name="Rectangle 3"/>
          <p:cNvSpPr>
            <a:spLocks noGrp="1" noChangeArrowheads="1"/>
          </p:cNvSpPr>
          <p:nvPr>
            <p:ph type="body" idx="1"/>
          </p:nvPr>
        </p:nvSpPr>
        <p:spPr>
          <a:xfrm>
            <a:off x="457200" y="1905000"/>
            <a:ext cx="8458200" cy="4068763"/>
          </a:xfrm>
        </p:spPr>
        <p:txBody>
          <a:bodyPr/>
          <a:lstStyle/>
          <a:p>
            <a:pPr eaLnBrk="1" hangingPunct="1">
              <a:lnSpc>
                <a:spcPct val="90000"/>
              </a:lnSpc>
            </a:pPr>
            <a:r>
              <a:rPr lang="en-US" sz="2800" b="1" dirty="0" err="1" smtClean="0">
                <a:solidFill>
                  <a:srgbClr val="0000CC"/>
                </a:solidFill>
              </a:rPr>
              <a:t>Strategi</a:t>
            </a:r>
            <a:r>
              <a:rPr lang="en-US" sz="2800" b="1" dirty="0" smtClean="0">
                <a:solidFill>
                  <a:srgbClr val="0000CC"/>
                </a:solidFill>
              </a:rPr>
              <a:t> </a:t>
            </a:r>
            <a:r>
              <a:rPr lang="en-US" sz="2800" b="1" dirty="0" err="1" smtClean="0">
                <a:solidFill>
                  <a:srgbClr val="0000CC"/>
                </a:solidFill>
              </a:rPr>
              <a:t>inovasi</a:t>
            </a:r>
            <a:r>
              <a:rPr lang="en-US" sz="2800" b="1" dirty="0" smtClean="0">
                <a:solidFill>
                  <a:srgbClr val="0000CC"/>
                </a:solidFill>
              </a:rPr>
              <a:t>, </a:t>
            </a:r>
            <a:r>
              <a:rPr lang="en-US" sz="2800" b="1" dirty="0" err="1" smtClean="0">
                <a:solidFill>
                  <a:srgbClr val="0000CC"/>
                </a:solidFill>
              </a:rPr>
              <a:t>yakni</a:t>
            </a:r>
            <a:r>
              <a:rPr lang="en-US" sz="2800" b="1" dirty="0" smtClean="0">
                <a:solidFill>
                  <a:srgbClr val="0000CC"/>
                </a:solidFill>
              </a:rPr>
              <a:t> </a:t>
            </a:r>
            <a:r>
              <a:rPr lang="en-US" sz="2800" b="1" dirty="0" err="1" smtClean="0">
                <a:solidFill>
                  <a:srgbClr val="0000CC"/>
                </a:solidFill>
              </a:rPr>
              <a:t>memperkenalkan</a:t>
            </a:r>
            <a:r>
              <a:rPr lang="en-US" sz="2800" b="1" dirty="0" smtClean="0">
                <a:solidFill>
                  <a:srgbClr val="0000CC"/>
                </a:solidFill>
              </a:rPr>
              <a:t> </a:t>
            </a:r>
            <a:r>
              <a:rPr lang="en-US" sz="2800" b="1" dirty="0" err="1" smtClean="0">
                <a:solidFill>
                  <a:srgbClr val="0000CC"/>
                </a:solidFill>
              </a:rPr>
              <a:t>produk</a:t>
            </a:r>
            <a:r>
              <a:rPr lang="en-US" sz="2800" b="1" dirty="0" smtClean="0">
                <a:solidFill>
                  <a:srgbClr val="0000CC"/>
                </a:solidFill>
              </a:rPr>
              <a:t>/</a:t>
            </a:r>
            <a:r>
              <a:rPr lang="en-US" sz="2800" b="1" dirty="0" err="1" smtClean="0">
                <a:solidFill>
                  <a:srgbClr val="0000CC"/>
                </a:solidFill>
              </a:rPr>
              <a:t>jasa</a:t>
            </a:r>
            <a:r>
              <a:rPr lang="en-US" sz="2800" b="1" dirty="0" smtClean="0">
                <a:solidFill>
                  <a:srgbClr val="0000CC"/>
                </a:solidFill>
              </a:rPr>
              <a:t> yang  </a:t>
            </a:r>
            <a:r>
              <a:rPr lang="en-US" sz="2800" b="1" dirty="0" err="1" smtClean="0">
                <a:solidFill>
                  <a:srgbClr val="0000CC"/>
                </a:solidFill>
              </a:rPr>
              <a:t>unik</a:t>
            </a:r>
            <a:r>
              <a:rPr lang="en-US" sz="2800" b="1" dirty="0" smtClean="0">
                <a:solidFill>
                  <a:srgbClr val="0000CC"/>
                </a:solidFill>
              </a:rPr>
              <a:t>, </a:t>
            </a:r>
            <a:r>
              <a:rPr lang="en-US" sz="2800" b="1" dirty="0" err="1" smtClean="0">
                <a:solidFill>
                  <a:srgbClr val="0000CC"/>
                </a:solidFill>
              </a:rPr>
              <a:t>atau</a:t>
            </a:r>
            <a:r>
              <a:rPr lang="en-US" sz="2800" b="1" dirty="0" smtClean="0">
                <a:solidFill>
                  <a:srgbClr val="0000CC"/>
                </a:solidFill>
              </a:rPr>
              <a:t> </a:t>
            </a:r>
            <a:r>
              <a:rPr lang="en-US" sz="2800" b="1" dirty="0" err="1" smtClean="0">
                <a:solidFill>
                  <a:srgbClr val="0000CC"/>
                </a:solidFill>
              </a:rPr>
              <a:t>membuat</a:t>
            </a:r>
            <a:r>
              <a:rPr lang="en-US" sz="2800" b="1" dirty="0" smtClean="0">
                <a:solidFill>
                  <a:srgbClr val="0000CC"/>
                </a:solidFill>
              </a:rPr>
              <a:t> </a:t>
            </a:r>
            <a:r>
              <a:rPr lang="en-US" sz="2800" b="1" dirty="0" err="1" smtClean="0">
                <a:solidFill>
                  <a:srgbClr val="0000CC"/>
                </a:solidFill>
              </a:rPr>
              <a:t>perubahan</a:t>
            </a:r>
            <a:r>
              <a:rPr lang="en-US" sz="2800" b="1" dirty="0" smtClean="0">
                <a:solidFill>
                  <a:srgbClr val="0000CC"/>
                </a:solidFill>
              </a:rPr>
              <a:t> yang </a:t>
            </a:r>
            <a:r>
              <a:rPr lang="en-US" sz="2800" b="1" dirty="0" err="1" smtClean="0">
                <a:solidFill>
                  <a:srgbClr val="0000CC"/>
                </a:solidFill>
              </a:rPr>
              <a:t>radikal</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proses </a:t>
            </a:r>
            <a:r>
              <a:rPr lang="en-US" sz="2800" b="1" dirty="0" err="1" smtClean="0">
                <a:solidFill>
                  <a:srgbClr val="0000CC"/>
                </a:solidFill>
              </a:rPr>
              <a:t>bisnis</a:t>
            </a:r>
            <a:r>
              <a:rPr lang="en-US" sz="2800" b="1" dirty="0" smtClean="0">
                <a:solidFill>
                  <a:srgbClr val="0000CC"/>
                </a:solidFill>
              </a:rPr>
              <a:t> yang </a:t>
            </a:r>
            <a:r>
              <a:rPr lang="en-US" sz="2800" b="1" dirty="0" err="1" smtClean="0">
                <a:solidFill>
                  <a:srgbClr val="0000CC"/>
                </a:solidFill>
              </a:rPr>
              <a:t>menyebabkan</a:t>
            </a:r>
            <a:r>
              <a:rPr lang="en-US" sz="2800" b="1" dirty="0" smtClean="0">
                <a:solidFill>
                  <a:srgbClr val="0000CC"/>
                </a:solidFill>
              </a:rPr>
              <a:t> </a:t>
            </a:r>
            <a:r>
              <a:rPr lang="en-US" sz="2800" b="1" dirty="0" err="1" smtClean="0">
                <a:solidFill>
                  <a:srgbClr val="0000CC"/>
                </a:solidFill>
              </a:rPr>
              <a:t>perubahan-perubahan</a:t>
            </a:r>
            <a:r>
              <a:rPr lang="en-US" sz="2800" b="1" dirty="0" smtClean="0">
                <a:solidFill>
                  <a:srgbClr val="0000CC"/>
                </a:solidFill>
              </a:rPr>
              <a:t> yang </a:t>
            </a:r>
            <a:r>
              <a:rPr lang="en-US" sz="2800" b="1" dirty="0" err="1" smtClean="0">
                <a:solidFill>
                  <a:srgbClr val="0000CC"/>
                </a:solidFill>
              </a:rPr>
              <a:t>mendasar</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pengelolaan</a:t>
            </a:r>
            <a:r>
              <a:rPr lang="en-US" sz="2800" b="1" dirty="0" smtClean="0">
                <a:solidFill>
                  <a:srgbClr val="0000CC"/>
                </a:solidFill>
              </a:rPr>
              <a:t> </a:t>
            </a:r>
            <a:r>
              <a:rPr lang="en-US" sz="2800" b="1" dirty="0" err="1" smtClean="0">
                <a:solidFill>
                  <a:srgbClr val="0000CC"/>
                </a:solidFill>
              </a:rPr>
              <a:t>bisnis</a:t>
            </a:r>
            <a:r>
              <a:rPr lang="en-US" sz="2800" b="1" dirty="0" smtClean="0">
                <a:solidFill>
                  <a:srgbClr val="0000CC"/>
                </a:solidFill>
              </a:rPr>
              <a:t>.</a:t>
            </a:r>
          </a:p>
          <a:p>
            <a:pPr eaLnBrk="1" hangingPunct="1">
              <a:lnSpc>
                <a:spcPct val="90000"/>
              </a:lnSpc>
            </a:pPr>
            <a:r>
              <a:rPr lang="en-US" sz="2800" b="1" dirty="0" err="1" smtClean="0">
                <a:solidFill>
                  <a:srgbClr val="0000CC"/>
                </a:solidFill>
              </a:rPr>
              <a:t>Strategi</a:t>
            </a:r>
            <a:r>
              <a:rPr lang="en-US" sz="2800" b="1" dirty="0" smtClean="0">
                <a:solidFill>
                  <a:srgbClr val="0000CC"/>
                </a:solidFill>
              </a:rPr>
              <a:t> </a:t>
            </a:r>
            <a:r>
              <a:rPr lang="en-US" sz="2800" b="1" dirty="0" err="1" smtClean="0">
                <a:solidFill>
                  <a:srgbClr val="0000CC"/>
                </a:solidFill>
              </a:rPr>
              <a:t>pertumbuhan</a:t>
            </a:r>
            <a:r>
              <a:rPr lang="en-US" sz="2800" b="1" dirty="0" smtClean="0">
                <a:solidFill>
                  <a:srgbClr val="0000CC"/>
                </a:solidFill>
              </a:rPr>
              <a:t>, </a:t>
            </a:r>
            <a:r>
              <a:rPr lang="en-US" sz="2800" b="1" dirty="0" err="1" smtClean="0">
                <a:solidFill>
                  <a:srgbClr val="0000CC"/>
                </a:solidFill>
              </a:rPr>
              <a:t>yakni</a:t>
            </a:r>
            <a:r>
              <a:rPr lang="en-US" sz="2800" b="1" dirty="0" smtClean="0">
                <a:solidFill>
                  <a:srgbClr val="0000CC"/>
                </a:solidFill>
              </a:rPr>
              <a:t> </a:t>
            </a:r>
            <a:r>
              <a:rPr lang="en-US" sz="2800" b="1" dirty="0" err="1" smtClean="0">
                <a:solidFill>
                  <a:srgbClr val="0000CC"/>
                </a:solidFill>
              </a:rPr>
              <a:t>dengan</a:t>
            </a:r>
            <a:r>
              <a:rPr lang="en-US" sz="2800" b="1" dirty="0" smtClean="0">
                <a:solidFill>
                  <a:srgbClr val="0000CC"/>
                </a:solidFill>
              </a:rPr>
              <a:t> </a:t>
            </a:r>
            <a:r>
              <a:rPr lang="en-US" sz="2800" b="1" dirty="0" err="1" smtClean="0">
                <a:solidFill>
                  <a:srgbClr val="0000CC"/>
                </a:solidFill>
              </a:rPr>
              <a:t>mengembangkan</a:t>
            </a:r>
            <a:r>
              <a:rPr lang="en-US" sz="2800" b="1" dirty="0" smtClean="0">
                <a:solidFill>
                  <a:srgbClr val="0000CC"/>
                </a:solidFill>
              </a:rPr>
              <a:t> </a:t>
            </a:r>
            <a:r>
              <a:rPr lang="en-US" sz="2800" b="1" dirty="0" err="1" smtClean="0">
                <a:solidFill>
                  <a:srgbClr val="0000CC"/>
                </a:solidFill>
              </a:rPr>
              <a:t>kapasitas</a:t>
            </a:r>
            <a:r>
              <a:rPr lang="en-US" sz="2800" b="1" dirty="0" smtClean="0">
                <a:solidFill>
                  <a:srgbClr val="0000CC"/>
                </a:solidFill>
              </a:rPr>
              <a:t> </a:t>
            </a:r>
            <a:r>
              <a:rPr lang="en-US" sz="2800" b="1" dirty="0" err="1" smtClean="0">
                <a:solidFill>
                  <a:srgbClr val="0000CC"/>
                </a:solidFill>
              </a:rPr>
              <a:t>produksi</a:t>
            </a:r>
            <a:r>
              <a:rPr lang="en-US" sz="2800" b="1" dirty="0" smtClean="0">
                <a:solidFill>
                  <a:srgbClr val="0000CC"/>
                </a:solidFill>
              </a:rPr>
              <a:t> </a:t>
            </a:r>
            <a:r>
              <a:rPr lang="en-US" sz="2800" b="1" dirty="0" err="1" smtClean="0">
                <a:solidFill>
                  <a:srgbClr val="0000CC"/>
                </a:solidFill>
              </a:rPr>
              <a:t>secara</a:t>
            </a:r>
            <a:r>
              <a:rPr lang="en-US" sz="2800" b="1" dirty="0" smtClean="0">
                <a:solidFill>
                  <a:srgbClr val="0000CC"/>
                </a:solidFill>
              </a:rPr>
              <a:t> </a:t>
            </a:r>
            <a:r>
              <a:rPr lang="en-US" sz="2800" b="1" dirty="0" err="1" smtClean="0">
                <a:solidFill>
                  <a:srgbClr val="0000CC"/>
                </a:solidFill>
              </a:rPr>
              <a:t>signifikan</a:t>
            </a:r>
            <a:r>
              <a:rPr lang="en-US" sz="2800" b="1" dirty="0" smtClean="0">
                <a:solidFill>
                  <a:srgbClr val="0000CC"/>
                </a:solidFill>
              </a:rPr>
              <a:t>, </a:t>
            </a:r>
            <a:r>
              <a:rPr lang="en-US" sz="2800" b="1" dirty="0" err="1" smtClean="0">
                <a:solidFill>
                  <a:srgbClr val="0000CC"/>
                </a:solidFill>
              </a:rPr>
              <a:t>melakukan</a:t>
            </a:r>
            <a:r>
              <a:rPr lang="en-US" sz="2800" b="1" dirty="0" smtClean="0">
                <a:solidFill>
                  <a:srgbClr val="0000CC"/>
                </a:solidFill>
              </a:rPr>
              <a:t> </a:t>
            </a:r>
            <a:r>
              <a:rPr lang="en-US" sz="2800" b="1" dirty="0" err="1" smtClean="0">
                <a:solidFill>
                  <a:srgbClr val="0000CC"/>
                </a:solidFill>
              </a:rPr>
              <a:t>ekspansi</a:t>
            </a:r>
            <a:r>
              <a:rPr lang="en-US" sz="2800" b="1" dirty="0" smtClean="0">
                <a:solidFill>
                  <a:srgbClr val="0000CC"/>
                </a:solidFill>
              </a:rPr>
              <a:t> </a:t>
            </a:r>
            <a:r>
              <a:rPr lang="en-US" sz="2800" b="1" dirty="0" err="1" smtClean="0">
                <a:solidFill>
                  <a:srgbClr val="0000CC"/>
                </a:solidFill>
              </a:rPr>
              <a:t>ke</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pemasaran</a:t>
            </a:r>
            <a:r>
              <a:rPr lang="en-US" sz="2800" b="1" dirty="0" smtClean="0">
                <a:solidFill>
                  <a:srgbClr val="0000CC"/>
                </a:solidFill>
              </a:rPr>
              <a:t> global, </a:t>
            </a:r>
            <a:r>
              <a:rPr lang="en-US" sz="2800" b="1" dirty="0" err="1" smtClean="0">
                <a:solidFill>
                  <a:srgbClr val="0000CC"/>
                </a:solidFill>
              </a:rPr>
              <a:t>melakukan</a:t>
            </a:r>
            <a:r>
              <a:rPr lang="en-US" sz="2800" b="1" dirty="0" smtClean="0">
                <a:solidFill>
                  <a:srgbClr val="0000CC"/>
                </a:solidFill>
              </a:rPr>
              <a:t> </a:t>
            </a:r>
            <a:r>
              <a:rPr lang="en-US" sz="2800" b="1" dirty="0" err="1" smtClean="0">
                <a:solidFill>
                  <a:srgbClr val="0000CC"/>
                </a:solidFill>
              </a:rPr>
              <a:t>diversifikasi</a:t>
            </a:r>
            <a:r>
              <a:rPr lang="en-US" sz="2800" b="1" dirty="0" smtClean="0">
                <a:solidFill>
                  <a:srgbClr val="0000CC"/>
                </a:solidFill>
              </a:rPr>
              <a:t> </a:t>
            </a:r>
            <a:r>
              <a:rPr lang="en-US" sz="2800" b="1" dirty="0" err="1" smtClean="0">
                <a:solidFill>
                  <a:srgbClr val="0000CC"/>
                </a:solidFill>
              </a:rPr>
              <a:t>produk</a:t>
            </a:r>
            <a:r>
              <a:rPr lang="en-US" sz="2800" b="1" dirty="0" smtClean="0">
                <a:solidFill>
                  <a:srgbClr val="0000CC"/>
                </a:solidFill>
              </a:rPr>
              <a:t>/</a:t>
            </a:r>
            <a:r>
              <a:rPr lang="en-US" sz="2800" b="1" dirty="0" err="1" smtClean="0">
                <a:solidFill>
                  <a:srgbClr val="0000CC"/>
                </a:solidFill>
              </a:rPr>
              <a:t>jasa</a:t>
            </a:r>
            <a:r>
              <a:rPr lang="en-US" sz="2800" b="1" dirty="0" smtClean="0">
                <a:solidFill>
                  <a:srgbClr val="0000CC"/>
                </a:solidFill>
              </a:rPr>
              <a:t> </a:t>
            </a:r>
            <a:r>
              <a:rPr lang="en-US" sz="2800" b="1" dirty="0" err="1" smtClean="0">
                <a:solidFill>
                  <a:srgbClr val="0000CC"/>
                </a:solidFill>
              </a:rPr>
              <a:t>baru</a:t>
            </a:r>
            <a:r>
              <a:rPr lang="en-US" sz="2800" b="1" dirty="0" smtClean="0">
                <a:solidFill>
                  <a:srgbClr val="0000CC"/>
                </a:solidFill>
              </a:rPr>
              <a:t>, </a:t>
            </a:r>
            <a:r>
              <a:rPr lang="en-US" sz="2800" b="1" dirty="0" err="1" smtClean="0">
                <a:solidFill>
                  <a:srgbClr val="0000CC"/>
                </a:solidFill>
              </a:rPr>
              <a:t>atau</a:t>
            </a:r>
            <a:r>
              <a:rPr lang="en-US" sz="2800" b="1" dirty="0" smtClean="0">
                <a:solidFill>
                  <a:srgbClr val="0000CC"/>
                </a:solidFill>
              </a:rPr>
              <a:t> </a:t>
            </a:r>
            <a:r>
              <a:rPr lang="en-US" sz="2800" b="1" dirty="0" err="1" smtClean="0">
                <a:solidFill>
                  <a:srgbClr val="0000CC"/>
                </a:solidFill>
              </a:rPr>
              <a:t>mengintegrasikan</a:t>
            </a:r>
            <a:r>
              <a:rPr lang="en-US" sz="2800" b="1" dirty="0" smtClean="0">
                <a:solidFill>
                  <a:srgbClr val="0000CC"/>
                </a:solidFill>
              </a:rPr>
              <a:t> </a:t>
            </a:r>
            <a:r>
              <a:rPr lang="en-US" sz="2800" b="1" dirty="0" err="1" smtClean="0">
                <a:solidFill>
                  <a:srgbClr val="0000CC"/>
                </a:solidFill>
              </a:rPr>
              <a:t>ke</a:t>
            </a:r>
            <a:r>
              <a:rPr lang="en-US" sz="2800" b="1" dirty="0" smtClean="0">
                <a:solidFill>
                  <a:srgbClr val="0000CC"/>
                </a:solidFill>
              </a:rPr>
              <a:t> </a:t>
            </a:r>
            <a:r>
              <a:rPr lang="en-US" sz="2800" b="1" dirty="0" err="1" smtClean="0">
                <a:solidFill>
                  <a:srgbClr val="0000CC"/>
                </a:solidFill>
              </a:rPr>
              <a:t>dalam</a:t>
            </a:r>
            <a:r>
              <a:rPr lang="en-US" sz="2800" b="1" dirty="0" smtClean="0">
                <a:solidFill>
                  <a:srgbClr val="0000CC"/>
                </a:solidFill>
              </a:rPr>
              <a:t> </a:t>
            </a:r>
            <a:r>
              <a:rPr lang="en-US" sz="2800" b="1" dirty="0" err="1" smtClean="0">
                <a:solidFill>
                  <a:srgbClr val="0000CC"/>
                </a:solidFill>
              </a:rPr>
              <a:t>produk</a:t>
            </a:r>
            <a:r>
              <a:rPr lang="en-US" sz="2800" b="1" dirty="0" smtClean="0">
                <a:solidFill>
                  <a:srgbClr val="0000CC"/>
                </a:solidFill>
              </a:rPr>
              <a:t>/</a:t>
            </a:r>
            <a:r>
              <a:rPr lang="en-US" sz="2800" b="1" dirty="0" err="1" smtClean="0">
                <a:solidFill>
                  <a:srgbClr val="0000CC"/>
                </a:solidFill>
              </a:rPr>
              <a:t>jasa</a:t>
            </a:r>
            <a:r>
              <a:rPr lang="en-US" sz="2800" b="1" dirty="0" smtClean="0">
                <a:solidFill>
                  <a:srgbClr val="0000CC"/>
                </a:solidFill>
              </a:rPr>
              <a:t> yang </a:t>
            </a:r>
            <a:r>
              <a:rPr lang="en-US" sz="2800" b="1" dirty="0" err="1" smtClean="0">
                <a:solidFill>
                  <a:srgbClr val="0000CC"/>
                </a:solidFill>
              </a:rPr>
              <a:t>terkait</a:t>
            </a:r>
            <a:r>
              <a:rPr lang="en-US" sz="2800" b="1" dirty="0" smtClean="0">
                <a:solidFill>
                  <a:srgbClr val="0000CC"/>
                </a:solidFill>
              </a:rPr>
              <a:t>.</a:t>
            </a:r>
          </a:p>
        </p:txBody>
      </p:sp>
    </p:spTree>
    <p:extLst>
      <p:ext uri="{BB962C8B-B14F-4D97-AF65-F5344CB8AC3E}">
        <p14:creationId xmlns:p14="http://schemas.microsoft.com/office/powerpoint/2010/main" val="613611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b="1" dirty="0" err="1">
                <a:solidFill>
                  <a:srgbClr val="FF0000"/>
                </a:solidFill>
              </a:rPr>
              <a:t>Apakah</a:t>
            </a:r>
            <a:r>
              <a:rPr lang="id-ID" sz="3600" b="1" dirty="0">
                <a:solidFill>
                  <a:srgbClr val="FF0000"/>
                </a:solidFill>
              </a:rPr>
              <a:t> DATA ITU ?</a:t>
            </a:r>
            <a:endParaRPr lang="id-ID" dirty="0"/>
          </a:p>
        </p:txBody>
      </p:sp>
      <p:sp>
        <p:nvSpPr>
          <p:cNvPr id="3" name="Content Placeholder 2"/>
          <p:cNvSpPr>
            <a:spLocks noGrp="1"/>
          </p:cNvSpPr>
          <p:nvPr>
            <p:ph idx="1"/>
          </p:nvPr>
        </p:nvSpPr>
        <p:spPr/>
        <p:txBody>
          <a:bodyPr/>
          <a:lstStyle/>
          <a:p>
            <a:r>
              <a:rPr lang="id-ID" sz="2800" b="1" dirty="0"/>
              <a:t>Data</a:t>
            </a:r>
            <a:r>
              <a:rPr lang="id-ID" sz="2400" dirty="0"/>
              <a:t> adalah fakta-fakta mentah yang harus dikelola untuk menghasilkan suatu informasi yang memiliki arti bagi suatu organisasi atau perusahaan. Data terdiri atas fakta-fakta dan angka-angka yang secara relatif tidak berarti bagi pemakai atau fakta mentah yang belum diolah.</a:t>
            </a:r>
          </a:p>
          <a:p>
            <a:r>
              <a:rPr lang="id-ID" sz="2400" dirty="0"/>
              <a:t>Data terbagi menjadi 2 macam berdasarkan macamnya, </a:t>
            </a:r>
            <a:r>
              <a:rPr lang="id-ID" sz="2400" dirty="0" smtClean="0"/>
              <a:t>data internal dan data external, yaitu:</a:t>
            </a:r>
          </a:p>
          <a:p>
            <a:r>
              <a:rPr lang="id-ID" sz="2800" b="1" dirty="0" smtClean="0"/>
              <a:t>Data </a:t>
            </a:r>
            <a:r>
              <a:rPr lang="id-ID" sz="2800" b="1" dirty="0"/>
              <a:t>Internal</a:t>
            </a:r>
          </a:p>
          <a:p>
            <a:pPr marL="357188" lvl="0" indent="0">
              <a:buNone/>
            </a:pPr>
            <a:r>
              <a:rPr lang="id-ID" sz="2400" dirty="0"/>
              <a:t>Data yang menggambarkan situasi dan kondisi pada suatu organisasi secara internal. Misal : data keuangan, data pegawai, data produksi, dsb.</a:t>
            </a:r>
          </a:p>
          <a:p>
            <a:pPr marL="0" lvl="0" indent="0">
              <a:buNone/>
            </a:pPr>
            <a:r>
              <a:rPr lang="id-ID" sz="2400" dirty="0"/>
              <a:t>     </a:t>
            </a:r>
          </a:p>
        </p:txBody>
      </p:sp>
    </p:spTree>
    <p:extLst>
      <p:ext uri="{BB962C8B-B14F-4D97-AF65-F5344CB8AC3E}">
        <p14:creationId xmlns:p14="http://schemas.microsoft.com/office/powerpoint/2010/main" val="383138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sz="4000" b="1" dirty="0" err="1" smtClean="0">
                <a:solidFill>
                  <a:srgbClr val="FF0000"/>
                </a:solidFill>
              </a:rPr>
              <a:t>Apakah</a:t>
            </a:r>
            <a:r>
              <a:rPr lang="id-ID" sz="4000" b="1" dirty="0" smtClean="0">
                <a:solidFill>
                  <a:srgbClr val="FF0000"/>
                </a:solidFill>
              </a:rPr>
              <a:t> DATA ITU ?</a:t>
            </a:r>
            <a:endParaRPr lang="id-ID" sz="4000" dirty="0"/>
          </a:p>
        </p:txBody>
      </p:sp>
      <p:sp>
        <p:nvSpPr>
          <p:cNvPr id="3" name="Content Placeholder 2"/>
          <p:cNvSpPr>
            <a:spLocks noGrp="1"/>
          </p:cNvSpPr>
          <p:nvPr>
            <p:ph idx="1"/>
          </p:nvPr>
        </p:nvSpPr>
        <p:spPr/>
        <p:txBody>
          <a:bodyPr/>
          <a:lstStyle/>
          <a:p>
            <a:pPr lvl="0"/>
            <a:r>
              <a:rPr lang="id-ID" sz="2800" b="1" dirty="0"/>
              <a:t>Data Eksternal</a:t>
            </a:r>
          </a:p>
          <a:p>
            <a:pPr lvl="0"/>
            <a:r>
              <a:rPr lang="id-ID" sz="2800" dirty="0"/>
              <a:t>Data yang menggambarkan situasi serta kondisi yang ada di luar organisasi. Contohnya adalah data jumlah penggunaan suatu produk pada konsumen, tingkat preferensi pelanggan, persebaran penduduk, dan lain sebagainya.</a:t>
            </a:r>
          </a:p>
          <a:p>
            <a:r>
              <a:rPr lang="id-ID" sz="2800" dirty="0" smtClean="0"/>
              <a:t>Selain </a:t>
            </a:r>
            <a:r>
              <a:rPr lang="id-ID" sz="2800" dirty="0"/>
              <a:t>itu, terdapat klasifikasi data berdasarkan jenis data, yaitu </a:t>
            </a:r>
            <a:r>
              <a:rPr lang="id-ID" sz="2800" dirty="0" smtClean="0"/>
              <a:t>data kuantitaf dan kwalitatif, sebagai </a:t>
            </a:r>
            <a:r>
              <a:rPr lang="id-ID" sz="2800" dirty="0"/>
              <a:t>berikut:</a:t>
            </a:r>
          </a:p>
          <a:p>
            <a:r>
              <a:rPr lang="id-ID" sz="2800" dirty="0"/>
              <a:t>Data Kuantitatif</a:t>
            </a:r>
          </a:p>
          <a:p>
            <a:pPr marL="0" indent="0">
              <a:buNone/>
            </a:pPr>
            <a:r>
              <a:rPr lang="id-ID" sz="2800" dirty="0"/>
              <a:t/>
            </a:r>
            <a:br>
              <a:rPr lang="id-ID" sz="2800" dirty="0"/>
            </a:br>
            <a:endParaRPr lang="id-ID" sz="2800" dirty="0"/>
          </a:p>
        </p:txBody>
      </p:sp>
    </p:spTree>
    <p:extLst>
      <p:ext uri="{BB962C8B-B14F-4D97-AF65-F5344CB8AC3E}">
        <p14:creationId xmlns:p14="http://schemas.microsoft.com/office/powerpoint/2010/main" val="194391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solidFill>
                  <a:srgbClr val="FF0000"/>
                </a:solidFill>
              </a:rPr>
              <a:t>Apakah</a:t>
            </a:r>
            <a:r>
              <a:rPr lang="id-ID" sz="3600" b="1" dirty="0">
                <a:solidFill>
                  <a:srgbClr val="FF0000"/>
                </a:solidFill>
              </a:rPr>
              <a:t> DATA ITU ?</a:t>
            </a:r>
            <a:endParaRPr lang="id-ID" dirty="0"/>
          </a:p>
        </p:txBody>
      </p:sp>
      <p:sp>
        <p:nvSpPr>
          <p:cNvPr id="3" name="Content Placeholder 2"/>
          <p:cNvSpPr>
            <a:spLocks noGrp="1"/>
          </p:cNvSpPr>
          <p:nvPr>
            <p:ph idx="1"/>
          </p:nvPr>
        </p:nvSpPr>
        <p:spPr/>
        <p:txBody>
          <a:bodyPr/>
          <a:lstStyle/>
          <a:p>
            <a:r>
              <a:rPr lang="id-ID" sz="2800" b="1" dirty="0"/>
              <a:t>Data </a:t>
            </a:r>
            <a:r>
              <a:rPr lang="id-ID" sz="2800" b="1" dirty="0" smtClean="0"/>
              <a:t>Kuantitatif</a:t>
            </a:r>
            <a:endParaRPr lang="id-ID" sz="2800" b="1" dirty="0"/>
          </a:p>
          <a:p>
            <a:r>
              <a:rPr lang="id-ID" sz="2800" dirty="0" smtClean="0"/>
              <a:t>Data </a:t>
            </a:r>
            <a:r>
              <a:rPr lang="id-ID" sz="2800" dirty="0"/>
              <a:t>yang dipaparkan dalam bentuk angka-angka. Contohnya adalah jumlah pembeli buah pada pasar segar, tinggi badan siswa kelas 3 IPA 2, dan lain-lain.</a:t>
            </a:r>
          </a:p>
          <a:p>
            <a:r>
              <a:rPr lang="id-ID" sz="2800" b="1" dirty="0"/>
              <a:t>Data Kualitatif</a:t>
            </a:r>
          </a:p>
          <a:p>
            <a:r>
              <a:rPr lang="id-ID" sz="2800" dirty="0" smtClean="0"/>
              <a:t>Data </a:t>
            </a:r>
            <a:r>
              <a:rPr lang="id-ID" sz="2800" dirty="0"/>
              <a:t>yang disajikan dalam bentuk kata-kata yang mengandung makna. Contohnya seperti persepsi konsumen terhadap botol air minum dalam kemasan. </a:t>
            </a:r>
          </a:p>
          <a:p>
            <a:endParaRPr lang="id-ID" sz="2800" dirty="0"/>
          </a:p>
        </p:txBody>
      </p:sp>
    </p:spTree>
    <p:extLst>
      <p:ext uri="{BB962C8B-B14F-4D97-AF65-F5344CB8AC3E}">
        <p14:creationId xmlns:p14="http://schemas.microsoft.com/office/powerpoint/2010/main" val="27828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solidFill>
                  <a:srgbClr val="FF0000"/>
                </a:solidFill>
              </a:rPr>
              <a:t>Apakah</a:t>
            </a:r>
            <a:r>
              <a:rPr lang="id-ID" sz="4000" b="1" dirty="0">
                <a:solidFill>
                  <a:srgbClr val="FF0000"/>
                </a:solidFill>
              </a:rPr>
              <a:t> </a:t>
            </a:r>
            <a:r>
              <a:rPr lang="id-ID" sz="4000" b="1" dirty="0" smtClean="0">
                <a:solidFill>
                  <a:srgbClr val="FF0000"/>
                </a:solidFill>
              </a:rPr>
              <a:t>INFORMASI ITU </a:t>
            </a:r>
            <a:r>
              <a:rPr lang="id-ID" sz="4000" b="1" dirty="0">
                <a:solidFill>
                  <a:srgbClr val="FF0000"/>
                </a:solidFill>
              </a:rPr>
              <a:t>?</a:t>
            </a:r>
            <a:endParaRPr lang="id-ID" dirty="0"/>
          </a:p>
        </p:txBody>
      </p:sp>
      <p:sp>
        <p:nvSpPr>
          <p:cNvPr id="3" name="Content Placeholder 2"/>
          <p:cNvSpPr>
            <a:spLocks noGrp="1"/>
          </p:cNvSpPr>
          <p:nvPr>
            <p:ph idx="1"/>
          </p:nvPr>
        </p:nvSpPr>
        <p:spPr/>
        <p:txBody>
          <a:bodyPr/>
          <a:lstStyle/>
          <a:p>
            <a:r>
              <a:rPr lang="id-ID" b="1" dirty="0"/>
              <a:t>Apa definisi dari informasi?</a:t>
            </a:r>
            <a:endParaRPr lang="id-ID" dirty="0"/>
          </a:p>
          <a:p>
            <a:r>
              <a:rPr lang="id-ID" dirty="0"/>
              <a:t>Informasi adalah hasil pengolahan data yang telah mempunyai arti sehingga dapat digunakan khususnya oleh manajemen dalam membuat keputusan.</a:t>
            </a:r>
          </a:p>
          <a:p>
            <a:r>
              <a:rPr lang="id-ID" dirty="0"/>
              <a:t>Tiga aktivitas yang terjadi pada sistem informasi :</a:t>
            </a:r>
          </a:p>
          <a:p>
            <a:r>
              <a:rPr lang="id-ID" dirty="0"/>
              <a:t/>
            </a:r>
            <a:br>
              <a:rPr lang="id-ID" dirty="0"/>
            </a:br>
            <a:endParaRPr lang="id-ID" dirty="0"/>
          </a:p>
          <a:p>
            <a:endParaRPr lang="id-ID" dirty="0"/>
          </a:p>
        </p:txBody>
      </p:sp>
    </p:spTree>
    <p:extLst>
      <p:ext uri="{BB962C8B-B14F-4D97-AF65-F5344CB8AC3E}">
        <p14:creationId xmlns:p14="http://schemas.microsoft.com/office/powerpoint/2010/main" val="291077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385"/>
            <a:ext cx="8229600" cy="1143000"/>
          </a:xfrm>
        </p:spPr>
        <p:txBody>
          <a:bodyPr/>
          <a:lstStyle/>
          <a:p>
            <a:r>
              <a:rPr lang="en-US" sz="3600" b="1" dirty="0" err="1">
                <a:solidFill>
                  <a:srgbClr val="FF0000"/>
                </a:solidFill>
              </a:rPr>
              <a:t>Apakah</a:t>
            </a:r>
            <a:r>
              <a:rPr lang="id-ID" sz="3600" b="1" dirty="0">
                <a:solidFill>
                  <a:srgbClr val="FF0000"/>
                </a:solidFill>
              </a:rPr>
              <a:t> INFORMASI ITU ?</a:t>
            </a:r>
            <a:endParaRPr lang="id-ID" dirty="0"/>
          </a:p>
        </p:txBody>
      </p:sp>
      <p:sp>
        <p:nvSpPr>
          <p:cNvPr id="3" name="Content Placeholder 2"/>
          <p:cNvSpPr>
            <a:spLocks noGrp="1"/>
          </p:cNvSpPr>
          <p:nvPr>
            <p:ph idx="1"/>
          </p:nvPr>
        </p:nvSpPr>
        <p:spPr>
          <a:xfrm>
            <a:off x="457200" y="1570386"/>
            <a:ext cx="8229600" cy="4555778"/>
          </a:xfrm>
        </p:spPr>
        <p:txBody>
          <a:bodyPr/>
          <a:lstStyle/>
          <a:p>
            <a:endParaRPr lang="id-ID" dirty="0" smtClean="0"/>
          </a:p>
          <a:p>
            <a:endParaRPr lang="id-ID" dirty="0" smtClean="0"/>
          </a:p>
          <a:p>
            <a:r>
              <a:rPr lang="id-ID" dirty="0" smtClean="0"/>
              <a:t>Burch </a:t>
            </a:r>
            <a:r>
              <a:rPr lang="id-ID" dirty="0"/>
              <a:t>&amp; Grudnitski (1989 : 6) menyebutkan adanya tiga pilar utama yang menentukan kualitas informasi, yaitu:</a:t>
            </a:r>
          </a:p>
          <a:p>
            <a:r>
              <a:rPr lang="id-ID" dirty="0"/>
              <a:t>Akurat</a:t>
            </a:r>
          </a:p>
          <a:p>
            <a:r>
              <a:rPr lang="id-ID" dirty="0"/>
              <a:t>Tepat Waktu</a:t>
            </a:r>
          </a:p>
          <a:p>
            <a:r>
              <a:rPr lang="id-ID" dirty="0"/>
              <a:t>Relevan </a:t>
            </a:r>
          </a:p>
          <a:p>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22" y="1570385"/>
            <a:ext cx="548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1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3600" b="1" dirty="0" err="1">
                <a:solidFill>
                  <a:srgbClr val="FF0000"/>
                </a:solidFill>
              </a:rPr>
              <a:t>Apakah</a:t>
            </a:r>
            <a:r>
              <a:rPr lang="id-ID" sz="3600" b="1" dirty="0">
                <a:solidFill>
                  <a:srgbClr val="FF0000"/>
                </a:solidFill>
              </a:rPr>
              <a:t> INFORMASI ITU ?</a:t>
            </a:r>
            <a:endParaRPr lang="id-ID" dirty="0"/>
          </a:p>
        </p:txBody>
      </p:sp>
      <p:sp>
        <p:nvSpPr>
          <p:cNvPr id="3" name="Content Placeholder 2"/>
          <p:cNvSpPr>
            <a:spLocks noGrp="1"/>
          </p:cNvSpPr>
          <p:nvPr>
            <p:ph idx="1"/>
          </p:nvPr>
        </p:nvSpPr>
        <p:spPr>
          <a:xfrm>
            <a:off x="457200" y="1905000"/>
            <a:ext cx="8229600" cy="4221163"/>
          </a:xfrm>
        </p:spPr>
        <p:txBody>
          <a:bodyPr/>
          <a:lstStyle/>
          <a:p>
            <a:r>
              <a:rPr lang="id-ID" dirty="0"/>
              <a:t>Contoh dari informasi: Misalnya ada fakta bahwa seorang nasabah menabung di bank, datanya ada pada slip tabungan atau rekaman komputer. Bila semua data uang tabungan yang ada dalam periode tertentu dijumlahkan (diolah), maka jumlah hasilnya disebut informasi. </a:t>
            </a:r>
          </a:p>
          <a:p>
            <a:endParaRPr lang="id-ID" dirty="0"/>
          </a:p>
        </p:txBody>
      </p:sp>
    </p:spTree>
    <p:extLst>
      <p:ext uri="{BB962C8B-B14F-4D97-AF65-F5344CB8AC3E}">
        <p14:creationId xmlns:p14="http://schemas.microsoft.com/office/powerpoint/2010/main" val="790040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1480</Words>
  <Application>Microsoft Office PowerPoint</Application>
  <PresentationFormat>On-screen Show (4:3)</PresentationFormat>
  <Paragraphs>175</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Picture</vt:lpstr>
      <vt:lpstr>DASAR SISTEM INFORMASI</vt:lpstr>
      <vt:lpstr>PowerPoint Presentation</vt:lpstr>
      <vt:lpstr>Learning  Outcomes</vt:lpstr>
      <vt:lpstr>Apakah DATA ITU ?</vt:lpstr>
      <vt:lpstr>Apakah DATA ITU ?</vt:lpstr>
      <vt:lpstr>Apakah DATA ITU ?</vt:lpstr>
      <vt:lpstr>Apakah INFORMASI ITU ?</vt:lpstr>
      <vt:lpstr>Apakah INFORMASI ITU ?</vt:lpstr>
      <vt:lpstr>Apakah INFORMASI ITU ?</vt:lpstr>
      <vt:lpstr>Apakah SISTEM ITU ?</vt:lpstr>
      <vt:lpstr>Apakah Sistem Informasi Itu?</vt:lpstr>
      <vt:lpstr>Apakah Sistem Informasi Itu?</vt:lpstr>
      <vt:lpstr>Apakah Sistem Informasi Itu?</vt:lpstr>
      <vt:lpstr>Apakah Sistem Informasi Itu?</vt:lpstr>
      <vt:lpstr>Apakah Sistem Informasi Itu?</vt:lpstr>
      <vt:lpstr>Apakah Sistem Informasi Itu?</vt:lpstr>
      <vt:lpstr>Contoh Sistem Informasi</vt:lpstr>
      <vt:lpstr>Contoh Sistem Informasi (Lanjutan…)</vt:lpstr>
      <vt:lpstr>Contoh Sistem Informasi (Lanjutan…)</vt:lpstr>
      <vt:lpstr>Sifat Sistem Informasi</vt:lpstr>
      <vt:lpstr>Kemampuan SI (Turban, McLean, dan Wetherbe, 1999)</vt:lpstr>
      <vt:lpstr>Kemampuan SI (Lanjutan…) (Turban, McLean, dan Wetherbe, 1999)</vt:lpstr>
      <vt:lpstr>Model SI</vt:lpstr>
      <vt:lpstr>Beberapa Alasan Investasi TI</vt:lpstr>
      <vt:lpstr>Alasan Penerapan TI pada Bidang Pemasaran (O’Connor dan Galvin 1997) </vt:lpstr>
      <vt:lpstr>Alasan Penerapan TI pada Bidang Pemasaran (Lanjutan) </vt:lpstr>
      <vt:lpstr>Alasan Penerapan TI pada Bidang Pemasaran (Lanjutan) </vt:lpstr>
      <vt:lpstr>Peranan TI </vt:lpstr>
      <vt:lpstr>Pengaruh TI dalam Proses Bisnis</vt:lpstr>
      <vt:lpstr>Pengaruh TI dalam Proses Bisnis (Lanjutan…)</vt:lpstr>
      <vt:lpstr>Pengaruh TI dalam Proses Bisnis (Lanjutan…)</vt:lpstr>
      <vt:lpstr>Pengaruh TI dalam Proses Bisnis (Lanjutan…)</vt:lpstr>
      <vt:lpstr>Strategi Menuju Keunggulan Kompetitif (Lanjutan…)</vt:lpstr>
      <vt:lpstr>Strategi Menuju Keunggulan Kompetitif (Lanjutan…)</vt:lpstr>
      <vt:lpstr>Strategi Menuju Keunggulan Kompetitif (Lanjutan…)</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SHELLA</cp:lastModifiedBy>
  <cp:revision>247</cp:revision>
  <dcterms:created xsi:type="dcterms:W3CDTF">2010-08-24T06:47:44Z</dcterms:created>
  <dcterms:modified xsi:type="dcterms:W3CDTF">2018-09-07T04:37:04Z</dcterms:modified>
</cp:coreProperties>
</file>