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1" r:id="rId2"/>
    <p:sldId id="324" r:id="rId3"/>
    <p:sldId id="315" r:id="rId4"/>
    <p:sldId id="316" r:id="rId5"/>
    <p:sldId id="317" r:id="rId6"/>
    <p:sldId id="318" r:id="rId7"/>
    <p:sldId id="319" r:id="rId8"/>
    <p:sldId id="320" r:id="rId9"/>
    <p:sldId id="321" r:id="rId10"/>
    <p:sldId id="322" r:id="rId11"/>
    <p:sldId id="323" r:id="rId12"/>
    <p:sldId id="296" r:id="rId13"/>
    <p:sldId id="297" r:id="rId14"/>
    <p:sldId id="298" r:id="rId15"/>
    <p:sldId id="299" r:id="rId16"/>
    <p:sldId id="300" r:id="rId17"/>
    <p:sldId id="289" r:id="rId18"/>
    <p:sldId id="290" r:id="rId19"/>
    <p:sldId id="291" r:id="rId20"/>
    <p:sldId id="292" r:id="rId21"/>
    <p:sldId id="293" r:id="rId22"/>
    <p:sldId id="294" r:id="rId23"/>
    <p:sldId id="295" r:id="rId24"/>
    <p:sldId id="279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0" d="100"/>
          <a:sy n="40" d="100"/>
        </p:scale>
        <p:origin x="1386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fitri Mursyid" userId="a519e7d3bc7d4201" providerId="LiveId" clId="{394892F4-1025-4A4A-BA7B-AB7AB17919BB}"/>
    <pc:docChg chg="undo custSel addSld modSld">
      <pc:chgData name="Safitri Mursyid" userId="a519e7d3bc7d4201" providerId="LiveId" clId="{394892F4-1025-4A4A-BA7B-AB7AB17919BB}" dt="2020-07-28T10:36:38.242" v="125" actId="1076"/>
      <pc:docMkLst>
        <pc:docMk/>
      </pc:docMkLst>
      <pc:sldChg chg="modSp mod modClrScheme chgLayout">
        <pc:chgData name="Safitri Mursyid" userId="a519e7d3bc7d4201" providerId="LiveId" clId="{394892F4-1025-4A4A-BA7B-AB7AB17919BB}" dt="2020-07-28T10:35:28.466" v="13" actId="700"/>
        <pc:sldMkLst>
          <pc:docMk/>
          <pc:sldMk cId="3688085825" sldId="261"/>
        </pc:sldMkLst>
        <pc:spChg chg="mod ord">
          <ac:chgData name="Safitri Mursyid" userId="a519e7d3bc7d4201" providerId="LiveId" clId="{394892F4-1025-4A4A-BA7B-AB7AB17919BB}" dt="2020-07-28T10:35:28.466" v="13" actId="700"/>
          <ac:spMkLst>
            <pc:docMk/>
            <pc:sldMk cId="3688085825" sldId="261"/>
            <ac:spMk id="2" creationId="{00000000-0000-0000-0000-000000000000}"/>
          </ac:spMkLst>
        </pc:spChg>
        <pc:spChg chg="mod ord">
          <ac:chgData name="Safitri Mursyid" userId="a519e7d3bc7d4201" providerId="LiveId" clId="{394892F4-1025-4A4A-BA7B-AB7AB17919BB}" dt="2020-07-28T10:35:28.466" v="13" actId="700"/>
          <ac:spMkLst>
            <pc:docMk/>
            <pc:sldMk cId="3688085825" sldId="261"/>
            <ac:spMk id="3" creationId="{00000000-0000-0000-0000-000000000000}"/>
          </ac:spMkLst>
        </pc:spChg>
        <pc:spChg chg="mod ord">
          <ac:chgData name="Safitri Mursyid" userId="a519e7d3bc7d4201" providerId="LiveId" clId="{394892F4-1025-4A4A-BA7B-AB7AB17919BB}" dt="2020-07-28T10:35:28.466" v="13" actId="700"/>
          <ac:spMkLst>
            <pc:docMk/>
            <pc:sldMk cId="3688085825" sldId="261"/>
            <ac:spMk id="4" creationId="{00000000-0000-0000-0000-000000000000}"/>
          </ac:spMkLst>
        </pc:spChg>
        <pc:spChg chg="mod ord">
          <ac:chgData name="Safitri Mursyid" userId="a519e7d3bc7d4201" providerId="LiveId" clId="{394892F4-1025-4A4A-BA7B-AB7AB17919BB}" dt="2020-07-28T10:35:28.466" v="13" actId="700"/>
          <ac:spMkLst>
            <pc:docMk/>
            <pc:sldMk cId="3688085825" sldId="261"/>
            <ac:spMk id="5" creationId="{00000000-0000-0000-0000-000000000000}"/>
          </ac:spMkLst>
        </pc:spChg>
      </pc:sldChg>
      <pc:sldChg chg="addSp delSp modSp new mod modClrScheme chgLayout">
        <pc:chgData name="Safitri Mursyid" userId="a519e7d3bc7d4201" providerId="LiveId" clId="{394892F4-1025-4A4A-BA7B-AB7AB17919BB}" dt="2020-07-28T10:36:38.242" v="125" actId="1076"/>
        <pc:sldMkLst>
          <pc:docMk/>
          <pc:sldMk cId="342644710" sldId="324"/>
        </pc:sldMkLst>
        <pc:spChg chg="del mod ord">
          <ac:chgData name="Safitri Mursyid" userId="a519e7d3bc7d4201" providerId="LiveId" clId="{394892F4-1025-4A4A-BA7B-AB7AB17919BB}" dt="2020-07-28T10:35:36.164" v="15" actId="700"/>
          <ac:spMkLst>
            <pc:docMk/>
            <pc:sldMk cId="342644710" sldId="324"/>
            <ac:spMk id="2" creationId="{AB25D604-82FE-4A75-AA9B-C9A57C2941B2}"/>
          </ac:spMkLst>
        </pc:spChg>
        <pc:spChg chg="add mod ord">
          <ac:chgData name="Safitri Mursyid" userId="a519e7d3bc7d4201" providerId="LiveId" clId="{394892F4-1025-4A4A-BA7B-AB7AB17919BB}" dt="2020-07-28T10:35:44.845" v="40" actId="20577"/>
          <ac:spMkLst>
            <pc:docMk/>
            <pc:sldMk cId="342644710" sldId="324"/>
            <ac:spMk id="3" creationId="{C6737A68-ABD7-4832-A903-5E3AA8770183}"/>
          </ac:spMkLst>
        </pc:spChg>
        <pc:spChg chg="add mod ord">
          <ac:chgData name="Safitri Mursyid" userId="a519e7d3bc7d4201" providerId="LiveId" clId="{394892F4-1025-4A4A-BA7B-AB7AB17919BB}" dt="2020-07-28T10:36:38.242" v="125" actId="1076"/>
          <ac:spMkLst>
            <pc:docMk/>
            <pc:sldMk cId="342644710" sldId="324"/>
            <ac:spMk id="4" creationId="{0ADD3233-FFCB-460F-90A3-777012DEBC22}"/>
          </ac:spMkLst>
        </pc:spChg>
        <pc:spChg chg="add mod ord">
          <ac:chgData name="Safitri Mursyid" userId="a519e7d3bc7d4201" providerId="LiveId" clId="{394892F4-1025-4A4A-BA7B-AB7AB17919BB}" dt="2020-07-28T10:35:36.164" v="15" actId="700"/>
          <ac:spMkLst>
            <pc:docMk/>
            <pc:sldMk cId="342644710" sldId="324"/>
            <ac:spMk id="5" creationId="{D99BCF7E-D7E7-401B-8994-F7A3D9D4D477}"/>
          </ac:spMkLst>
        </pc:spChg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wmf"/></Relationships>
</file>

<file path=ppt/drawings/_rels/vmlDrawing12.v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4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BFADB-D95B-44FE-B609-D628CFFFBB89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8BC3DC-28EB-422E-9F7A-73C0C2E818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1722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896952" y="1124744"/>
            <a:ext cx="5542384" cy="103797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err="1"/>
              <a:t>Nama</a:t>
            </a:r>
            <a:r>
              <a:rPr lang="en-US" dirty="0"/>
              <a:t> </a:t>
            </a:r>
            <a:r>
              <a:rPr lang="en-US" dirty="0" err="1"/>
              <a:t>Dosen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059832" y="3573016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aseline="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d-ID" dirty="0"/>
              <a:t>SESI PERKULIHAN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 userDrawn="1"/>
        </p:nvSpPr>
        <p:spPr>
          <a:xfrm>
            <a:off x="2987824" y="5132412"/>
            <a:ext cx="5360640" cy="45682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Subtitle 2"/>
          <p:cNvSpPr txBox="1">
            <a:spLocks/>
          </p:cNvSpPr>
          <p:nvPr userDrawn="1"/>
        </p:nvSpPr>
        <p:spPr>
          <a:xfrm>
            <a:off x="2969888" y="4916388"/>
            <a:ext cx="5360640" cy="432048"/>
          </a:xfrm>
          <a:prstGeom prst="rect">
            <a:avLst/>
          </a:prstGeom>
        </p:spPr>
        <p:txBody>
          <a:bodyPr/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3635896" y="2204864"/>
            <a:ext cx="4176713" cy="720725"/>
          </a:xfrm>
          <a:prstGeom prst="rect">
            <a:avLst/>
          </a:prstGeom>
        </p:spPr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id-ID" dirty="0"/>
              <a:t>MATA KULIAH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575" y="4149725"/>
            <a:ext cx="5127625" cy="1198563"/>
          </a:xfrm>
          <a:prstGeom prst="rect">
            <a:avLst/>
          </a:prstGeom>
        </p:spPr>
        <p:txBody>
          <a:bodyPr/>
          <a:lstStyle>
            <a:lvl1pPr>
              <a:defRPr sz="3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id-ID" dirty="0"/>
              <a:t>Topik Perkuliahan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2739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926976"/>
          </a:xfrm>
          <a:prstGeom prst="rect">
            <a:avLst/>
          </a:prstGeom>
        </p:spPr>
        <p:txBody>
          <a:bodyPr/>
          <a:lstStyle>
            <a:lvl1pPr>
              <a:defRPr sz="3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1916832"/>
            <a:ext cx="7992888" cy="4176464"/>
          </a:xfrm>
          <a:prstGeom prst="rect">
            <a:avLst/>
          </a:prstGeom>
        </p:spPr>
        <p:txBody>
          <a:bodyPr/>
          <a:lstStyle>
            <a:lvl1pPr marL="342900" indent="-342900" algn="l">
              <a:buFont typeface="Courier New" panose="02070309020205020404" pitchFamily="49" charset="0"/>
              <a:buChar char="o"/>
              <a:defRPr sz="240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0975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81200"/>
            <a:ext cx="8229600" cy="3886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6553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02D7427-D519-424D-8B87-0EBF37465AB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8802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514057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5868144" y="6495420"/>
            <a:ext cx="3097213" cy="333375"/>
          </a:xfrm>
          <a:prstGeom prst="rect">
            <a:avLst/>
          </a:prstGeom>
        </p:spPr>
        <p:txBody>
          <a:bodyPr/>
          <a:lstStyle>
            <a:lvl1pPr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www.esaunggul.ac.id</a:t>
            </a:r>
          </a:p>
        </p:txBody>
      </p:sp>
    </p:spTree>
    <p:extLst>
      <p:ext uri="{BB962C8B-B14F-4D97-AF65-F5344CB8AC3E}">
        <p14:creationId xmlns:p14="http://schemas.microsoft.com/office/powerpoint/2010/main" val="18073820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68313" y="1773238"/>
            <a:ext cx="3959671" cy="4176712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>
          <a:xfrm>
            <a:off x="4643438" y="1773238"/>
            <a:ext cx="3960812" cy="41767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0469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C21576B-E1C5-45F0-93D0-4652DD844997}" type="datetimeFigureOut">
              <a:rPr lang="en-US" smtClean="0"/>
              <a:t>7/28/2020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F864BF1-00C7-481D-B429-40D01BB628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1801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2938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322933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3008313" cy="1296144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476672"/>
            <a:ext cx="5111750" cy="5649491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844824"/>
            <a:ext cx="3008313" cy="428133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285105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1603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s://www.esaunggul.ac.id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6876256" y="6489371"/>
            <a:ext cx="217758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14"/>
              </a:rPr>
              <a:t>www.esaunggul.ac.id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326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6" r:id="rId8"/>
    <p:sldLayoutId id="2147483657" r:id="rId9"/>
    <p:sldLayoutId id="2147483660" r:id="rId10"/>
    <p:sldLayoutId id="214748366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spcBef>
          <a:spcPct val="20000"/>
        </a:spcBef>
        <a:buFont typeface="Arial" pitchFamily="34" charset="0"/>
        <a:buNone/>
        <a:defRPr sz="20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1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2.bin"/><Relationship Id="rId4" Type="http://schemas.openxmlformats.org/officeDocument/2006/relationships/image" Target="../media/image13.wmf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10" Type="http://schemas.openxmlformats.org/officeDocument/2006/relationships/image" Target="../media/image18.wmf"/><Relationship Id="rId4" Type="http://schemas.openxmlformats.org/officeDocument/2006/relationships/image" Target="../media/image15.wmf"/><Relationship Id="rId9" Type="http://schemas.openxmlformats.org/officeDocument/2006/relationships/oleObject" Target="../embeddings/oleObject17.bin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19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20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21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2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1.w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6.wmf"/><Relationship Id="rId4" Type="http://schemas.openxmlformats.org/officeDocument/2006/relationships/image" Target="../media/image3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8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02806" y="2179887"/>
            <a:ext cx="6145657" cy="648072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Dra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Safitri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M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M.Si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87824" y="3573016"/>
            <a:ext cx="5688632" cy="432048"/>
          </a:xfrm>
        </p:spPr>
        <p:txBody>
          <a:bodyPr/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SESI 9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627784" y="1268760"/>
            <a:ext cx="6151123" cy="720080"/>
          </a:xfrm>
        </p:spPr>
        <p:txBody>
          <a:bodyPr/>
          <a:lstStyle/>
          <a:p>
            <a:pPr algn="l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Statistik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Psikologi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2133600" y="3886200"/>
            <a:ext cx="7010400" cy="1367507"/>
          </a:xfrm>
        </p:spPr>
        <p:txBody>
          <a:bodyPr/>
          <a:lstStyle/>
          <a:p>
            <a:r>
              <a:rPr lang="en-US" sz="4000" b="1" dirty="0">
                <a:ln w="18415" cmpd="sng">
                  <a:solidFill>
                    <a:srgbClr val="FFFF66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FFFF99"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UJI BEDA RATA-RATA,</a:t>
            </a:r>
          </a:p>
          <a:p>
            <a:r>
              <a:rPr lang="en-US" sz="4000" b="1" dirty="0">
                <a:ln w="18415" cmpd="sng">
                  <a:solidFill>
                    <a:srgbClr val="FFFF66"/>
                  </a:solidFill>
                  <a:prstDash val="solid"/>
                </a:ln>
                <a:solidFill>
                  <a:srgbClr val="FF0000"/>
                </a:solidFill>
                <a:effectLst>
                  <a:glow rad="63500">
                    <a:srgbClr val="FFFF99">
                      <a:alpha val="40000"/>
                    </a:srgb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PROPORSI dan BERPASANGAN</a:t>
            </a:r>
            <a:endParaRPr lang="id-ID" sz="4000" b="1" dirty="0">
              <a:ln w="18415" cmpd="sng">
                <a:solidFill>
                  <a:srgbClr val="FFFF66"/>
                </a:solidFill>
                <a:prstDash val="solid"/>
              </a:ln>
              <a:solidFill>
                <a:srgbClr val="FF0000"/>
              </a:solidFill>
              <a:effectLst>
                <a:glow rad="63500">
                  <a:srgbClr val="FFFF99">
                    <a:alpha val="40000"/>
                  </a:srgb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endParaRPr lang="id-ID" sz="3200" b="1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88085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57200" y="304800"/>
            <a:ext cx="70104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CONTOH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sampel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kecil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1371600"/>
            <a:ext cx="6858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Ujilah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: </a:t>
            </a:r>
            <a:r>
              <a:rPr lang="en-US" dirty="0" err="1"/>
              <a:t>Obat</a:t>
            </a:r>
            <a:r>
              <a:rPr lang="en-US" dirty="0"/>
              <a:t> “X”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“Y”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 </a:t>
            </a:r>
            <a:r>
              <a:rPr lang="en-US" dirty="0" err="1"/>
              <a:t>terhadap</a:t>
            </a:r>
            <a:r>
              <a:rPr lang="en-US" dirty="0"/>
              <a:t> 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?</a:t>
            </a:r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908272"/>
              </p:ext>
            </p:extLst>
          </p:nvPr>
        </p:nvGraphicFramePr>
        <p:xfrm>
          <a:off x="1447800" y="2438400"/>
          <a:ext cx="1676400" cy="3541395"/>
        </p:xfrm>
        <a:graphic>
          <a:graphicData uri="http://schemas.openxmlformats.org/drawingml/2006/table">
            <a:tbl>
              <a:tblPr/>
              <a:tblGrid>
                <a:gridCol w="7391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372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28600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Obat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 “X”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Ana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5.5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Ani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6.0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Anu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4.0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Ano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4.0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Ane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4.5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Bada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5.0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9075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Badi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5.0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Badu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5.5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Bado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5.5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66700"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Bade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5.0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6364068"/>
              </p:ext>
            </p:extLst>
          </p:nvPr>
        </p:nvGraphicFramePr>
        <p:xfrm>
          <a:off x="4114800" y="2362199"/>
          <a:ext cx="1821180" cy="3541395"/>
        </p:xfrm>
        <a:graphic>
          <a:graphicData uri="http://schemas.openxmlformats.org/drawingml/2006/table">
            <a:tbl>
              <a:tblPr/>
              <a:tblGrid>
                <a:gridCol w="9067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4675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 err="1">
                          <a:latin typeface="Times New Roman"/>
                          <a:ea typeface="Times New Roman"/>
                        </a:rPr>
                        <a:t>Obat</a:t>
                      </a: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 “Y”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DONA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5.0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DONI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5.5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DONU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5.0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DONO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4.0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DONE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3.5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TOGA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3.0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TOGI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3.5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TOGU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4.0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4.0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511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TOGE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3.5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3129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/>
              <a:t>Jawab</a:t>
            </a:r>
            <a:r>
              <a:rPr lang="en-US" dirty="0"/>
              <a:t> :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11430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1. </a:t>
            </a:r>
            <a:r>
              <a:rPr lang="en-US" dirty="0" err="1"/>
              <a:t>Rumuskan</a:t>
            </a:r>
            <a:r>
              <a:rPr lang="en-US" dirty="0"/>
              <a:t> </a:t>
            </a:r>
            <a:r>
              <a:rPr lang="en-US" dirty="0" err="1"/>
              <a:t>Hipothesis</a:t>
            </a:r>
            <a:r>
              <a:rPr lang="en-US" dirty="0"/>
              <a:t>: </a:t>
            </a:r>
          </a:p>
          <a:p>
            <a:r>
              <a:rPr lang="en-US" dirty="0"/>
              <a:t>    Ho = 0 : </a:t>
            </a:r>
            <a:r>
              <a:rPr lang="en-US" dirty="0" err="1"/>
              <a:t>Obat</a:t>
            </a:r>
            <a:r>
              <a:rPr lang="en-US" dirty="0"/>
              <a:t> “X” </a:t>
            </a:r>
            <a:r>
              <a:rPr lang="en-US" dirty="0" err="1"/>
              <a:t>dan</a:t>
            </a:r>
            <a:r>
              <a:rPr lang="en-US" dirty="0"/>
              <a:t> “Y”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. </a:t>
            </a:r>
          </a:p>
          <a:p>
            <a:r>
              <a:rPr lang="en-US" dirty="0"/>
              <a:t>   2.  Ha </a:t>
            </a:r>
            <a:r>
              <a:rPr lang="en-US" dirty="0">
                <a:sym typeface="Symbol"/>
              </a:rPr>
              <a:t></a:t>
            </a:r>
            <a:r>
              <a:rPr lang="en-US" dirty="0"/>
              <a:t> 0: </a:t>
            </a:r>
            <a:r>
              <a:rPr lang="en-US" dirty="0" err="1"/>
              <a:t>Obat</a:t>
            </a:r>
            <a:r>
              <a:rPr lang="en-US" dirty="0"/>
              <a:t> “X” </a:t>
            </a:r>
            <a:r>
              <a:rPr lang="en-US" dirty="0" err="1"/>
              <a:t>dan</a:t>
            </a:r>
            <a:r>
              <a:rPr lang="en-US" dirty="0"/>
              <a:t> “Y”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 yang TIDAK </a:t>
            </a:r>
            <a:r>
              <a:rPr lang="en-US" dirty="0" err="1"/>
              <a:t>sama</a:t>
            </a:r>
            <a:r>
              <a:rPr lang="en-US" dirty="0"/>
              <a:t>  </a:t>
            </a:r>
            <a:r>
              <a:rPr lang="en-US" dirty="0" err="1"/>
              <a:t>terhadap</a:t>
            </a:r>
            <a:r>
              <a:rPr lang="en-US" dirty="0"/>
              <a:t> 	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.       </a:t>
            </a:r>
          </a:p>
          <a:p>
            <a:r>
              <a:rPr lang="en-US" dirty="0"/>
              <a:t> 3.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Taraf</a:t>
            </a:r>
            <a:r>
              <a:rPr lang="en-US" dirty="0"/>
              <a:t> </a:t>
            </a:r>
            <a:r>
              <a:rPr lang="en-US" dirty="0" err="1"/>
              <a:t>nyata</a:t>
            </a:r>
            <a:r>
              <a:rPr lang="en-US" dirty="0"/>
              <a:t> (</a:t>
            </a:r>
            <a:r>
              <a:rPr lang="en-US" dirty="0">
                <a:sym typeface="Symbol"/>
              </a:rPr>
              <a:t></a:t>
            </a:r>
            <a:r>
              <a:rPr lang="en-US" dirty="0"/>
              <a:t>) = 5 %</a:t>
            </a:r>
          </a:p>
          <a:p>
            <a:r>
              <a:rPr lang="en-US" dirty="0"/>
              <a:t>4..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Statistik</a:t>
            </a:r>
            <a:r>
              <a:rPr lang="en-US" dirty="0"/>
              <a:t> </a:t>
            </a:r>
            <a:r>
              <a:rPr lang="en-US" dirty="0" err="1"/>
              <a:t>Uji</a:t>
            </a:r>
            <a:r>
              <a:rPr lang="en-US" dirty="0"/>
              <a:t> yang </a:t>
            </a:r>
            <a:r>
              <a:rPr lang="en-US" dirty="0" err="1"/>
              <a:t>sesuai</a:t>
            </a:r>
            <a:endParaRPr lang="en-US" dirty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66346978"/>
              </p:ext>
            </p:extLst>
          </p:nvPr>
        </p:nvGraphicFramePr>
        <p:xfrm>
          <a:off x="838200" y="3260220"/>
          <a:ext cx="3505200" cy="10069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Equation" r:id="rId3" imgW="2387600" imgH="800100" progId="Equation.3">
                  <p:embed/>
                </p:oleObj>
              </mc:Choice>
              <mc:Fallback>
                <p:oleObj name="Equation" r:id="rId3" imgW="2387600" imgH="8001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3260220"/>
                        <a:ext cx="3505200" cy="100698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99175276"/>
              </p:ext>
            </p:extLst>
          </p:nvPr>
        </p:nvGraphicFramePr>
        <p:xfrm>
          <a:off x="838200" y="4495800"/>
          <a:ext cx="40386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3" name="Equation" r:id="rId5" imgW="3492500" imgH="673100" progId="Equation.3">
                  <p:embed/>
                </p:oleObj>
              </mc:Choice>
              <mc:Fallback>
                <p:oleObj name="Equation" r:id="rId5" imgW="3492500" imgH="6731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4495800"/>
                        <a:ext cx="40386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0" y="4604266"/>
            <a:ext cx="3505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Tolak</a:t>
            </a:r>
            <a:r>
              <a:rPr lang="en-US" dirty="0"/>
              <a:t> Ho, </a:t>
            </a:r>
            <a:r>
              <a:rPr lang="en-US" dirty="0" err="1"/>
              <a:t>sehingga</a:t>
            </a:r>
            <a:r>
              <a:rPr lang="en-US" dirty="0"/>
              <a:t> </a:t>
            </a:r>
            <a:r>
              <a:rPr lang="en-US" dirty="0" err="1"/>
              <a:t>pernyataan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</a:t>
            </a:r>
            <a:r>
              <a:rPr lang="en-US" dirty="0" err="1"/>
              <a:t>obat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memberi</a:t>
            </a:r>
            <a:r>
              <a:rPr lang="en-US" dirty="0"/>
              <a:t> </a:t>
            </a:r>
            <a:r>
              <a:rPr lang="en-US" dirty="0" err="1"/>
              <a:t>efek</a:t>
            </a:r>
            <a:r>
              <a:rPr lang="en-US" dirty="0"/>
              <a:t> </a:t>
            </a:r>
            <a:r>
              <a:rPr lang="en-US" dirty="0" err="1"/>
              <a:t>penurunan</a:t>
            </a:r>
            <a:r>
              <a:rPr lang="en-US" dirty="0"/>
              <a:t> </a:t>
            </a:r>
            <a:r>
              <a:rPr lang="en-US" dirty="0" err="1"/>
              <a:t>berat</a:t>
            </a:r>
            <a:r>
              <a:rPr lang="en-US" dirty="0"/>
              <a:t> </a:t>
            </a:r>
            <a:r>
              <a:rPr lang="en-US" dirty="0" err="1"/>
              <a:t>badan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diterima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358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990600"/>
          </a:xfrm>
        </p:spPr>
        <p:txBody>
          <a:bodyPr/>
          <a:lstStyle/>
          <a:p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Uji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Beda </a:t>
            </a:r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Dua</a:t>
            </a:r>
            <a:r>
              <a:rPr lang="en-US" sz="3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Rata-rata Data </a:t>
            </a:r>
            <a:r>
              <a:rPr lang="en-US" sz="36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Berpasangan</a:t>
            </a:r>
            <a:br>
              <a:rPr lang="en-US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905000"/>
            <a:ext cx="18288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/>
              <a:t>Rumus</a:t>
            </a:r>
            <a:endParaRPr lang="en-US" sz="2800" b="1" dirty="0"/>
          </a:p>
          <a:p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890135"/>
              </p:ext>
            </p:extLst>
          </p:nvPr>
        </p:nvGraphicFramePr>
        <p:xfrm>
          <a:off x="1365662" y="2623388"/>
          <a:ext cx="2286000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Equation" r:id="rId3" imgW="837836" imgH="444307" progId="Equation.3">
                  <p:embed/>
                </p:oleObj>
              </mc:Choice>
              <mc:Fallback>
                <p:oleObj name="Equation" r:id="rId3" imgW="837836" imgH="444307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5662" y="2623388"/>
                        <a:ext cx="2286000" cy="990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10199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7071995"/>
              </p:ext>
            </p:extLst>
          </p:nvPr>
        </p:nvGraphicFramePr>
        <p:xfrm>
          <a:off x="1371600" y="3962400"/>
          <a:ext cx="2252663" cy="990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Equation" r:id="rId5" imgW="1473200" imgH="647700" progId="Equation.3">
                  <p:embed/>
                </p:oleObj>
              </mc:Choice>
              <mc:Fallback>
                <p:oleObj name="Equation" r:id="rId5" imgW="1473200" imgH="6477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3962400"/>
                        <a:ext cx="2252663" cy="9906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CC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10199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876800" y="1905000"/>
            <a:ext cx="3505200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0988" indent="-280988"/>
            <a:r>
              <a:rPr lang="en-US" sz="2000" dirty="0" err="1"/>
              <a:t>Dimana</a:t>
            </a:r>
            <a:r>
              <a:rPr lang="en-US" sz="2000" dirty="0"/>
              <a:t>,</a:t>
            </a:r>
          </a:p>
          <a:p>
            <a:pPr marL="280988" indent="-280988"/>
            <a:r>
              <a:rPr lang="en-US" sz="2000" dirty="0"/>
              <a:t>t	: </a:t>
            </a:r>
            <a:r>
              <a:rPr lang="en-US" sz="2000" dirty="0" err="1"/>
              <a:t>Nilai</a:t>
            </a:r>
            <a:r>
              <a:rPr lang="en-US" sz="2000" dirty="0"/>
              <a:t> </a:t>
            </a:r>
            <a:r>
              <a:rPr lang="en-US" sz="2000" dirty="0" err="1"/>
              <a:t>distribusi</a:t>
            </a:r>
            <a:r>
              <a:rPr lang="en-US" sz="2000" dirty="0"/>
              <a:t> t</a:t>
            </a:r>
          </a:p>
          <a:p>
            <a:pPr marL="280988" indent="-280988"/>
            <a:r>
              <a:rPr lang="en-US" sz="2000" dirty="0"/>
              <a:t>	: </a:t>
            </a:r>
            <a:r>
              <a:rPr lang="en-US" sz="2000" dirty="0" err="1"/>
              <a:t>Nilai</a:t>
            </a:r>
            <a:r>
              <a:rPr lang="en-US" sz="2000" dirty="0"/>
              <a:t> rata-rata </a:t>
            </a:r>
            <a:r>
              <a:rPr lang="en-US" sz="2000" dirty="0" err="1"/>
              <a:t>perbedaan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pengamatan</a:t>
            </a:r>
            <a:r>
              <a:rPr lang="en-US" sz="2000" dirty="0"/>
              <a:t> </a:t>
            </a:r>
            <a:r>
              <a:rPr lang="en-US" sz="2000" dirty="0" err="1"/>
              <a:t>berpasangan</a:t>
            </a:r>
            <a:endParaRPr lang="en-US" sz="2000" dirty="0"/>
          </a:p>
          <a:p>
            <a:pPr marL="280988" indent="-280988"/>
            <a:r>
              <a:rPr lang="en-US" sz="2000" dirty="0" err="1"/>
              <a:t>Sd</a:t>
            </a:r>
            <a:r>
              <a:rPr lang="en-US" sz="2000" dirty="0"/>
              <a:t>	: </a:t>
            </a:r>
            <a:r>
              <a:rPr lang="en-US" sz="2000" dirty="0" err="1"/>
              <a:t>Standar</a:t>
            </a:r>
            <a:r>
              <a:rPr lang="en-US" sz="2000" dirty="0"/>
              <a:t> </a:t>
            </a:r>
            <a:r>
              <a:rPr lang="en-US" sz="2000" dirty="0" err="1"/>
              <a:t>deviasi</a:t>
            </a:r>
            <a:r>
              <a:rPr lang="en-US" sz="2000" dirty="0"/>
              <a:t> </a:t>
            </a:r>
            <a:r>
              <a:rPr lang="en-US" sz="2000" dirty="0" err="1"/>
              <a:t>dari</a:t>
            </a:r>
            <a:r>
              <a:rPr lang="en-US" sz="2000" dirty="0"/>
              <a:t> </a:t>
            </a:r>
            <a:r>
              <a:rPr lang="en-US" sz="2000" dirty="0" err="1"/>
              <a:t>perbedaan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</a:t>
            </a:r>
            <a:r>
              <a:rPr lang="en-US" sz="2000" dirty="0" err="1"/>
              <a:t>pengamatan</a:t>
            </a:r>
            <a:r>
              <a:rPr lang="en-US" sz="2000" dirty="0"/>
              <a:t> </a:t>
            </a:r>
            <a:r>
              <a:rPr lang="en-US" sz="2000" dirty="0" err="1"/>
              <a:t>berpasangan</a:t>
            </a:r>
            <a:endParaRPr lang="en-US" sz="2000" dirty="0"/>
          </a:p>
          <a:p>
            <a:pPr marL="280988" indent="-280988"/>
            <a:r>
              <a:rPr lang="en-US" sz="2000" dirty="0"/>
              <a:t>n	: </a:t>
            </a:r>
            <a:r>
              <a:rPr lang="en-US" sz="2000" dirty="0" err="1"/>
              <a:t>Jumlah</a:t>
            </a:r>
            <a:r>
              <a:rPr lang="en-US" sz="2000" dirty="0"/>
              <a:t> </a:t>
            </a:r>
            <a:r>
              <a:rPr lang="en-US" sz="2000" dirty="0" err="1"/>
              <a:t>pengamatan</a:t>
            </a:r>
            <a:r>
              <a:rPr lang="en-US" sz="2000" dirty="0"/>
              <a:t> </a:t>
            </a:r>
            <a:r>
              <a:rPr lang="en-US" sz="2000" dirty="0" err="1"/>
              <a:t>berpasangan</a:t>
            </a:r>
            <a:endParaRPr lang="en-US" sz="2000" dirty="0"/>
          </a:p>
          <a:p>
            <a:pPr marL="280988" indent="-280988"/>
            <a:r>
              <a:rPr lang="en-US" sz="2000" dirty="0"/>
              <a:t>d	: </a:t>
            </a:r>
            <a:r>
              <a:rPr lang="en-US" sz="2000" dirty="0" err="1"/>
              <a:t>Perbedaan</a:t>
            </a:r>
            <a:r>
              <a:rPr lang="en-US" sz="2000" dirty="0"/>
              <a:t> </a:t>
            </a:r>
            <a:r>
              <a:rPr lang="en-US" sz="2000" dirty="0" err="1"/>
              <a:t>antara</a:t>
            </a:r>
            <a:r>
              <a:rPr lang="en-US" sz="2000" dirty="0"/>
              <a:t> data </a:t>
            </a:r>
            <a:r>
              <a:rPr lang="en-US" sz="2000" dirty="0" err="1"/>
              <a:t>berpasangan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55972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33400"/>
          </a:xfrm>
        </p:spPr>
        <p:txBody>
          <a:bodyPr/>
          <a:lstStyle/>
          <a:p>
            <a:pPr algn="l"/>
            <a:r>
              <a:rPr lang="en-US" dirty="0" err="1"/>
              <a:t>Contoh</a:t>
            </a:r>
            <a:r>
              <a:rPr lang="en-US" dirty="0"/>
              <a:t>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1219200"/>
            <a:ext cx="838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dampak</a:t>
            </a:r>
            <a:r>
              <a:rPr lang="en-US" sz="2400" dirty="0"/>
              <a:t> </a:t>
            </a:r>
            <a:r>
              <a:rPr lang="en-US" sz="2400" dirty="0" err="1"/>
              <a:t>Bom</a:t>
            </a:r>
            <a:r>
              <a:rPr lang="en-US" sz="2400" dirty="0"/>
              <a:t> di Indonesia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harga</a:t>
            </a:r>
            <a:r>
              <a:rPr lang="en-US" sz="2400" dirty="0"/>
              <a:t> </a:t>
            </a:r>
            <a:r>
              <a:rPr lang="en-US" sz="2400" dirty="0" err="1"/>
              <a:t>saham</a:t>
            </a:r>
            <a:r>
              <a:rPr lang="en-US" sz="2400" dirty="0"/>
              <a:t>?</a:t>
            </a:r>
          </a:p>
          <a:p>
            <a:pPr algn="just"/>
            <a:endParaRPr lang="en-US" sz="2400" b="1" dirty="0"/>
          </a:p>
          <a:p>
            <a:pPr algn="just"/>
            <a:endParaRPr lang="en-US" b="1" dirty="0"/>
          </a:p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289511"/>
              </p:ext>
            </p:extLst>
          </p:nvPr>
        </p:nvGraphicFramePr>
        <p:xfrm>
          <a:off x="1143000" y="1924562"/>
          <a:ext cx="4876800" cy="4389120"/>
        </p:xfrm>
        <a:graphic>
          <a:graphicData uri="http://schemas.openxmlformats.org/drawingml/2006/table">
            <a:tbl>
              <a:tblPr/>
              <a:tblGrid>
                <a:gridCol w="9532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1269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08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3337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Perusahaan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Harga Sebelum bom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Hrg. sesudah Bom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A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B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C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D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E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F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G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H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I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J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6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600" b="1" dirty="0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6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63810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257800"/>
          </a:xfrm>
        </p:spPr>
        <p:txBody>
          <a:bodyPr/>
          <a:lstStyle/>
          <a:p>
            <a:pPr algn="l"/>
            <a:r>
              <a:rPr lang="en-US" sz="24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Jawab</a:t>
            </a:r>
            <a:r>
              <a:rPr lang="en-US" sz="2400" dirty="0"/>
              <a:t> 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  <a:endParaRPr lang="en-US" sz="2400" b="1" dirty="0">
              <a:ln w="11430"/>
              <a:solidFill>
                <a:schemeClr val="tx1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066800"/>
            <a:ext cx="80772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1</a:t>
            </a:r>
            <a:r>
              <a:rPr lang="en-US" sz="2800" dirty="0"/>
              <a:t>. </a:t>
            </a:r>
            <a:r>
              <a:rPr lang="en-US" sz="2800" dirty="0" err="1"/>
              <a:t>Perumusan</a:t>
            </a:r>
            <a:r>
              <a:rPr lang="en-US" sz="2800" dirty="0"/>
              <a:t> </a:t>
            </a:r>
            <a:r>
              <a:rPr lang="en-US" sz="2800" dirty="0" err="1"/>
              <a:t>Hipotesa</a:t>
            </a:r>
            <a:endParaRPr lang="en-US" sz="2800" dirty="0"/>
          </a:p>
          <a:p>
            <a:r>
              <a:rPr lang="en-US" sz="2800" dirty="0"/>
              <a:t>Ho : </a:t>
            </a:r>
            <a:r>
              <a:rPr lang="en-US" sz="2800" dirty="0">
                <a:sym typeface="Symbol"/>
              </a:rPr>
              <a:t></a:t>
            </a:r>
            <a:r>
              <a:rPr lang="en-US" sz="2800" dirty="0"/>
              <a:t>d = 0</a:t>
            </a:r>
          </a:p>
          <a:p>
            <a:r>
              <a:rPr lang="en-US" sz="2800" dirty="0"/>
              <a:t>Ha : </a:t>
            </a:r>
            <a:r>
              <a:rPr lang="en-US" sz="2800" dirty="0">
                <a:sym typeface="Symbol"/>
              </a:rPr>
              <a:t></a:t>
            </a:r>
            <a:r>
              <a:rPr lang="en-US" sz="2800" dirty="0"/>
              <a:t>d </a:t>
            </a:r>
            <a:r>
              <a:rPr lang="en-US" sz="2800" dirty="0">
                <a:sym typeface="Symbol"/>
              </a:rPr>
              <a:t></a:t>
            </a:r>
            <a:r>
              <a:rPr lang="en-US" sz="2800" dirty="0"/>
              <a:t> 0</a:t>
            </a:r>
          </a:p>
          <a:p>
            <a:endParaRPr lang="en-US" sz="2800" dirty="0"/>
          </a:p>
          <a:p>
            <a:r>
              <a:rPr lang="en-US" sz="2800" dirty="0"/>
              <a:t>2.Menentukan </a:t>
            </a:r>
            <a:r>
              <a:rPr lang="en-US" sz="2800" dirty="0" err="1"/>
              <a:t>taraf</a:t>
            </a:r>
            <a:r>
              <a:rPr lang="en-US" sz="2800" dirty="0"/>
              <a:t> </a:t>
            </a:r>
            <a:r>
              <a:rPr lang="en-US" sz="2800" dirty="0" err="1"/>
              <a:t>nyata</a:t>
            </a:r>
            <a:r>
              <a:rPr lang="en-US" sz="2800" dirty="0"/>
              <a:t> 5 %. </a:t>
            </a:r>
          </a:p>
          <a:p>
            <a:r>
              <a:rPr lang="en-US" sz="2800" dirty="0" err="1"/>
              <a:t>Nilai</a:t>
            </a:r>
            <a:r>
              <a:rPr lang="en-US" sz="2800" dirty="0"/>
              <a:t> t-Student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taraf</a:t>
            </a:r>
            <a:r>
              <a:rPr lang="en-US" sz="2800" dirty="0"/>
              <a:t> </a:t>
            </a:r>
            <a:r>
              <a:rPr lang="en-US" sz="2800" dirty="0" err="1"/>
              <a:t>nyata</a:t>
            </a:r>
            <a:r>
              <a:rPr lang="en-US" sz="2800" dirty="0"/>
              <a:t>  5 % </a:t>
            </a:r>
            <a:r>
              <a:rPr lang="en-US" sz="2800" dirty="0" err="1"/>
              <a:t>uji</a:t>
            </a:r>
            <a:r>
              <a:rPr lang="en-US" sz="2800" dirty="0"/>
              <a:t> </a:t>
            </a:r>
            <a:r>
              <a:rPr lang="en-US" sz="2800" dirty="0" err="1"/>
              <a:t>satu</a:t>
            </a:r>
            <a:r>
              <a:rPr lang="en-US" sz="2800" dirty="0"/>
              <a:t> </a:t>
            </a:r>
            <a:r>
              <a:rPr lang="en-US" sz="2800" dirty="0" err="1"/>
              <a:t>arah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derajat</a:t>
            </a:r>
            <a:r>
              <a:rPr lang="en-US" sz="2800" dirty="0"/>
              <a:t> </a:t>
            </a:r>
            <a:r>
              <a:rPr lang="en-US" sz="2800" dirty="0" err="1"/>
              <a:t>bebas</a:t>
            </a:r>
            <a:r>
              <a:rPr lang="en-US" sz="2800" dirty="0"/>
              <a:t>(db) n-1 = 9 </a:t>
            </a:r>
            <a:r>
              <a:rPr lang="en-US" sz="2800" dirty="0" err="1"/>
              <a:t>adalah</a:t>
            </a:r>
            <a:r>
              <a:rPr lang="en-US" sz="2800" dirty="0"/>
              <a:t> 2,262 </a:t>
            </a:r>
          </a:p>
          <a:p>
            <a:endParaRPr lang="en-US" sz="2800" dirty="0"/>
          </a:p>
          <a:p>
            <a:r>
              <a:rPr lang="en-US" sz="2800" dirty="0"/>
              <a:t>3. </a:t>
            </a:r>
            <a:r>
              <a:rPr lang="en-US" sz="2800" dirty="0" err="1"/>
              <a:t>Melakukan</a:t>
            </a:r>
            <a:r>
              <a:rPr lang="en-US" sz="2800" dirty="0"/>
              <a:t> </a:t>
            </a:r>
            <a:r>
              <a:rPr lang="en-US" sz="2800" dirty="0" err="1"/>
              <a:t>Uji</a:t>
            </a:r>
            <a:r>
              <a:rPr lang="en-US" sz="2800" dirty="0"/>
              <a:t> </a:t>
            </a:r>
            <a:r>
              <a:rPr lang="en-US" sz="2800" dirty="0" err="1"/>
              <a:t>statistik</a:t>
            </a:r>
            <a:endParaRPr lang="en-US" sz="2800" dirty="0"/>
          </a:p>
          <a:p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685411"/>
              </p:ext>
            </p:extLst>
          </p:nvPr>
        </p:nvGraphicFramePr>
        <p:xfrm>
          <a:off x="2590800" y="4909608"/>
          <a:ext cx="2667000" cy="124792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0" name="Equation" r:id="rId3" imgW="1384300" imgH="647700" progId="Equation.3">
                  <p:embed/>
                </p:oleObj>
              </mc:Choice>
              <mc:Fallback>
                <p:oleObj name="Equation" r:id="rId3" imgW="1384300" imgH="6477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90800" y="4909608"/>
                        <a:ext cx="2667000" cy="1247921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0000"/>
                        </a:solidFill>
                        <a:miter lim="800000"/>
                        <a:headEnd/>
                        <a:tailEnd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118771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4490245"/>
              </p:ext>
            </p:extLst>
          </p:nvPr>
        </p:nvGraphicFramePr>
        <p:xfrm>
          <a:off x="914400" y="1142996"/>
          <a:ext cx="6781801" cy="4572007"/>
        </p:xfrm>
        <a:graphic>
          <a:graphicData uri="http://schemas.openxmlformats.org/drawingml/2006/table">
            <a:tbl>
              <a:tblPr/>
              <a:tblGrid>
                <a:gridCol w="169975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6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978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1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 err="1">
                          <a:latin typeface="Times New Roman"/>
                          <a:ea typeface="Times New Roman"/>
                        </a:rPr>
                        <a:t>Sebelum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Sesudah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d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d2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-4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5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-2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8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-3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-2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4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-3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9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3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0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5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7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6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>
                          <a:latin typeface="Times New Roman"/>
                          <a:ea typeface="Times New Roman"/>
                        </a:rPr>
                        <a:t>-1</a:t>
                      </a:r>
                      <a:endParaRPr lang="en-US" sz="120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latin typeface="Times New Roman"/>
                          <a:ea typeface="Times New Roman"/>
                        </a:rPr>
                        <a:t>1</a:t>
                      </a:r>
                      <a:endParaRPr lang="en-US" sz="1200" dirty="0"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977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953000"/>
          </a:xfrm>
        </p:spPr>
        <p:txBody>
          <a:bodyPr/>
          <a:lstStyle/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0124354"/>
              </p:ext>
            </p:extLst>
          </p:nvPr>
        </p:nvGraphicFramePr>
        <p:xfrm>
          <a:off x="1143000" y="1371600"/>
          <a:ext cx="1954213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4" name="Equation" r:id="rId3" imgW="1384300" imgH="647700" progId="Equation.3">
                  <p:embed/>
                </p:oleObj>
              </mc:Choice>
              <mc:Fallback>
                <p:oleObj name="Equation" r:id="rId3" imgW="1384300" imgH="6477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1371600"/>
                        <a:ext cx="1954213" cy="914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CC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10199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8420051"/>
              </p:ext>
            </p:extLst>
          </p:nvPr>
        </p:nvGraphicFramePr>
        <p:xfrm>
          <a:off x="4419600" y="1371600"/>
          <a:ext cx="37084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5" name="Equation" r:id="rId5" imgW="1854200" imgH="457200" progId="Equation.3">
                  <p:embed/>
                </p:oleObj>
              </mc:Choice>
              <mc:Fallback>
                <p:oleObj name="Equation" r:id="rId5" imgW="1854200" imgH="4572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19600" y="1371600"/>
                        <a:ext cx="3708400" cy="914400"/>
                      </a:xfrm>
                      <a:prstGeom prst="rect">
                        <a:avLst/>
                      </a:prstGeom>
                      <a:noFill/>
                      <a:ln w="9525">
                        <a:solidFill>
                          <a:srgbClr val="800000"/>
                        </a:solidFill>
                        <a:miter lim="800000"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CCFF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10199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782871"/>
              </p:ext>
            </p:extLst>
          </p:nvPr>
        </p:nvGraphicFramePr>
        <p:xfrm>
          <a:off x="1219200" y="2895600"/>
          <a:ext cx="1600200" cy="1046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6" name="Equation" r:id="rId7" imgW="837836" imgH="444307" progId="Equation.3">
                  <p:embed/>
                </p:oleObj>
              </mc:Choice>
              <mc:Fallback>
                <p:oleObj name="Equation" r:id="rId7" imgW="837836" imgH="444307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895600"/>
                        <a:ext cx="1600200" cy="1046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10199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8090562"/>
              </p:ext>
            </p:extLst>
          </p:nvPr>
        </p:nvGraphicFramePr>
        <p:xfrm>
          <a:off x="4267200" y="3124200"/>
          <a:ext cx="3352800" cy="927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7" name="Equation" r:id="rId9" imgW="1562100" imgH="431800" progId="Equation.3">
                  <p:embed/>
                </p:oleObj>
              </mc:Choice>
              <mc:Fallback>
                <p:oleObj name="Equation" r:id="rId9" imgW="1562100" imgH="431800" progId="Equation.3">
                  <p:embed/>
                  <p:pic>
                    <p:nvPicPr>
                      <p:cNvPr id="7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3124200"/>
                        <a:ext cx="3352800" cy="927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66CC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8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010199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57200" y="4343400"/>
            <a:ext cx="8077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Tolak</a:t>
            </a:r>
            <a:r>
              <a:rPr lang="en-US" sz="2800" dirty="0"/>
              <a:t> Ho (</a:t>
            </a:r>
            <a:r>
              <a:rPr lang="en-US" sz="2800" dirty="0">
                <a:sym typeface="Symbol"/>
              </a:rPr>
              <a:t></a:t>
            </a:r>
            <a:r>
              <a:rPr lang="en-US" sz="2800" dirty="0"/>
              <a:t>d = 0) </a:t>
            </a:r>
            <a:r>
              <a:rPr lang="en-US" sz="2800" dirty="0" err="1"/>
              <a:t>berati</a:t>
            </a:r>
            <a:r>
              <a:rPr lang="en-US" sz="2800" dirty="0"/>
              <a:t> </a:t>
            </a:r>
            <a:r>
              <a:rPr lang="en-US" sz="2800" dirty="0" err="1"/>
              <a:t>terima</a:t>
            </a:r>
            <a:r>
              <a:rPr lang="en-US" sz="2800" dirty="0"/>
              <a:t> H1 (</a:t>
            </a:r>
            <a:r>
              <a:rPr lang="en-US" sz="2800" dirty="0">
                <a:sym typeface="Symbol"/>
              </a:rPr>
              <a:t></a:t>
            </a:r>
            <a:r>
              <a:rPr lang="en-US" sz="2800" dirty="0"/>
              <a:t>d </a:t>
            </a:r>
            <a:r>
              <a:rPr lang="en-US" sz="2800" dirty="0">
                <a:sym typeface="Symbol"/>
              </a:rPr>
              <a:t></a:t>
            </a:r>
            <a:r>
              <a:rPr lang="en-US" sz="2800" dirty="0"/>
              <a:t> 0) </a:t>
            </a:r>
            <a:r>
              <a:rPr lang="en-US" sz="2800" dirty="0" err="1"/>
              <a:t>Berarti</a:t>
            </a:r>
            <a:r>
              <a:rPr lang="en-US" sz="2800" dirty="0"/>
              <a:t> </a:t>
            </a:r>
            <a:r>
              <a:rPr lang="en-US" sz="2800" dirty="0" err="1"/>
              <a:t>harga</a:t>
            </a:r>
            <a:r>
              <a:rPr lang="en-US" sz="2800" dirty="0"/>
              <a:t> </a:t>
            </a:r>
            <a:r>
              <a:rPr lang="en-US" sz="2800" dirty="0" err="1"/>
              <a:t>saham</a:t>
            </a:r>
            <a:r>
              <a:rPr lang="en-US" sz="2800" dirty="0"/>
              <a:t> </a:t>
            </a:r>
            <a:r>
              <a:rPr lang="en-US" sz="2800" dirty="0" err="1"/>
              <a:t>sebelum</a:t>
            </a:r>
            <a:r>
              <a:rPr lang="en-US" sz="2800" dirty="0"/>
              <a:t> </a:t>
            </a:r>
            <a:r>
              <a:rPr lang="en-US" sz="2800" dirty="0" err="1"/>
              <a:t>dan</a:t>
            </a:r>
            <a:r>
              <a:rPr lang="en-US" sz="2800" dirty="0"/>
              <a:t> </a:t>
            </a:r>
            <a:r>
              <a:rPr lang="en-US" sz="2800" dirty="0" err="1"/>
              <a:t>sesudah</a:t>
            </a:r>
            <a:r>
              <a:rPr lang="en-US" sz="2800" dirty="0"/>
              <a:t> </a:t>
            </a:r>
            <a:r>
              <a:rPr lang="en-US" sz="2800" dirty="0" err="1"/>
              <a:t>ada</a:t>
            </a:r>
            <a:r>
              <a:rPr lang="en-US" sz="2800" dirty="0"/>
              <a:t> </a:t>
            </a:r>
            <a:r>
              <a:rPr lang="en-US" sz="2800" dirty="0" err="1"/>
              <a:t>bom</a:t>
            </a:r>
            <a:r>
              <a:rPr lang="en-US" sz="2800" dirty="0"/>
              <a:t>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2500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85800" y="435114"/>
            <a:ext cx="70104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Uji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Proporsi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Satu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Sampel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1600200"/>
            <a:ext cx="8382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praktek</a:t>
            </a:r>
            <a:r>
              <a:rPr lang="en-US" sz="2800" dirty="0"/>
              <a:t>, yang </a:t>
            </a:r>
            <a:r>
              <a:rPr lang="en-US" sz="2800" dirty="0" err="1"/>
              <a:t>harus</a:t>
            </a:r>
            <a:r>
              <a:rPr lang="en-US" sz="2800" dirty="0"/>
              <a:t> </a:t>
            </a:r>
            <a:r>
              <a:rPr lang="en-US" sz="2800" dirty="0" err="1"/>
              <a:t>diuji</a:t>
            </a:r>
            <a:r>
              <a:rPr lang="en-US" sz="2800" dirty="0"/>
              <a:t> </a:t>
            </a:r>
            <a:r>
              <a:rPr lang="en-US" sz="2800" dirty="0" err="1"/>
              <a:t>seringkali</a:t>
            </a:r>
            <a:r>
              <a:rPr lang="en-US" sz="2800" dirty="0"/>
              <a:t> </a:t>
            </a:r>
            <a:r>
              <a:rPr lang="en-US" sz="2800" dirty="0" err="1"/>
              <a:t>berupa</a:t>
            </a:r>
            <a:r>
              <a:rPr lang="en-US" sz="2800" dirty="0"/>
              <a:t> </a:t>
            </a:r>
            <a:r>
              <a:rPr lang="en-US" sz="2800" dirty="0" err="1"/>
              <a:t>pendapat</a:t>
            </a:r>
            <a:r>
              <a:rPr lang="en-US" sz="2800" dirty="0"/>
              <a:t> </a:t>
            </a:r>
            <a:r>
              <a:rPr lang="en-US" sz="2800" dirty="0" err="1"/>
              <a:t>tentang</a:t>
            </a:r>
            <a:r>
              <a:rPr lang="en-US" sz="2800" dirty="0"/>
              <a:t> </a:t>
            </a:r>
            <a:r>
              <a:rPr lang="en-US" sz="2800" dirty="0" err="1"/>
              <a:t>proporsi</a:t>
            </a:r>
            <a:r>
              <a:rPr lang="en-US" sz="2800" dirty="0"/>
              <a:t> (</a:t>
            </a:r>
            <a:r>
              <a:rPr lang="en-US" sz="2800" dirty="0" err="1"/>
              <a:t>persentase</a:t>
            </a:r>
            <a:r>
              <a:rPr lang="en-US" sz="2800" dirty="0"/>
              <a:t>). </a:t>
            </a:r>
            <a:r>
              <a:rPr lang="en-US" sz="2800" dirty="0" err="1"/>
              <a:t>Misalnya</a:t>
            </a:r>
            <a:r>
              <a:rPr lang="en-US" sz="2800" dirty="0"/>
              <a:t> </a:t>
            </a:r>
            <a:r>
              <a:rPr lang="en-US" sz="2800" dirty="0" err="1"/>
              <a:t>persentase</a:t>
            </a:r>
            <a:r>
              <a:rPr lang="en-US" sz="2800" dirty="0"/>
              <a:t> </a:t>
            </a:r>
            <a:r>
              <a:rPr lang="en-US" sz="2800" dirty="0" err="1"/>
              <a:t>barang</a:t>
            </a:r>
            <a:r>
              <a:rPr lang="en-US" sz="2800" dirty="0"/>
              <a:t> yang </a:t>
            </a:r>
            <a:r>
              <a:rPr lang="en-US" sz="2800" dirty="0" err="1"/>
              <a:t>rusak</a:t>
            </a:r>
            <a:r>
              <a:rPr lang="en-US" sz="2800" dirty="0"/>
              <a:t> = 10%, </a:t>
            </a:r>
            <a:r>
              <a:rPr lang="en-US" sz="2800" dirty="0" err="1"/>
              <a:t>nasabah</a:t>
            </a:r>
            <a:r>
              <a:rPr lang="en-US" sz="2800" dirty="0"/>
              <a:t> yang </a:t>
            </a:r>
            <a:r>
              <a:rPr lang="en-US" sz="2800" dirty="0" err="1"/>
              <a:t>tidak</a:t>
            </a:r>
            <a:r>
              <a:rPr lang="en-US" sz="2800" dirty="0"/>
              <a:t> </a:t>
            </a:r>
            <a:r>
              <a:rPr lang="en-US" sz="2800" dirty="0" err="1"/>
              <a:t>puas</a:t>
            </a:r>
            <a:r>
              <a:rPr lang="en-US" sz="2800" dirty="0"/>
              <a:t> = 25%, </a:t>
            </a:r>
            <a:r>
              <a:rPr lang="en-US" sz="2800" dirty="0" err="1"/>
              <a:t>penduduk</a:t>
            </a:r>
            <a:r>
              <a:rPr lang="en-US" sz="2800" dirty="0"/>
              <a:t> </a:t>
            </a:r>
            <a:r>
              <a:rPr lang="en-US" sz="2800" dirty="0" err="1"/>
              <a:t>suatu</a:t>
            </a:r>
            <a:r>
              <a:rPr lang="en-US" sz="2800" dirty="0"/>
              <a:t> </a:t>
            </a:r>
            <a:r>
              <a:rPr lang="en-US" sz="2800" dirty="0" err="1"/>
              <a:t>daerah</a:t>
            </a:r>
            <a:r>
              <a:rPr lang="en-US" sz="2800" dirty="0"/>
              <a:t> yang </a:t>
            </a:r>
            <a:r>
              <a:rPr lang="en-US" sz="2800" dirty="0" err="1"/>
              <a:t>buta</a:t>
            </a:r>
            <a:r>
              <a:rPr lang="en-US" sz="2800" dirty="0"/>
              <a:t> </a:t>
            </a:r>
            <a:r>
              <a:rPr lang="en-US" sz="2800" dirty="0" err="1"/>
              <a:t>huruf</a:t>
            </a:r>
            <a:r>
              <a:rPr lang="en-US" sz="2800" dirty="0"/>
              <a:t> = 15%, </a:t>
            </a:r>
            <a:r>
              <a:rPr lang="en-US" sz="2800" dirty="0" err="1"/>
              <a:t>dan</a:t>
            </a:r>
            <a:r>
              <a:rPr lang="en-US" sz="2800" dirty="0"/>
              <a:t> lain </a:t>
            </a:r>
            <a:r>
              <a:rPr lang="en-US" sz="2800" dirty="0" err="1"/>
              <a:t>sebagainya</a:t>
            </a:r>
            <a:r>
              <a:rPr lang="en-US" sz="2800" dirty="0"/>
              <a:t>. </a:t>
            </a:r>
            <a:r>
              <a:rPr lang="en-US" sz="2800" dirty="0" err="1"/>
              <a:t>Pengujian</a:t>
            </a:r>
            <a:r>
              <a:rPr lang="en-US" sz="2800" dirty="0"/>
              <a:t> </a:t>
            </a:r>
            <a:r>
              <a:rPr lang="en-US" sz="2800" dirty="0" err="1"/>
              <a:t>hipotesis</a:t>
            </a:r>
            <a:r>
              <a:rPr lang="en-US" sz="2800" dirty="0"/>
              <a:t> </a:t>
            </a:r>
            <a:r>
              <a:rPr lang="en-US" sz="2800" dirty="0" err="1"/>
              <a:t>dinyatakan</a:t>
            </a:r>
            <a:r>
              <a:rPr lang="en-US" sz="2800" dirty="0"/>
              <a:t> </a:t>
            </a:r>
            <a:r>
              <a:rPr lang="en-US" sz="2800" dirty="0" err="1"/>
              <a:t>dalam</a:t>
            </a:r>
            <a:r>
              <a:rPr lang="en-US" sz="2800" dirty="0"/>
              <a:t> </a:t>
            </a:r>
            <a:r>
              <a:rPr lang="en-US" sz="2800" dirty="0" err="1"/>
              <a:t>proporsi</a:t>
            </a:r>
            <a:r>
              <a:rPr lang="en-US" sz="2800" dirty="0"/>
              <a:t>.</a:t>
            </a:r>
          </a:p>
          <a:p>
            <a:r>
              <a:rPr lang="en-US" sz="2800" dirty="0" err="1"/>
              <a:t>Perumusan</a:t>
            </a:r>
            <a:r>
              <a:rPr lang="en-US" sz="2800" dirty="0"/>
              <a:t> </a:t>
            </a:r>
            <a:r>
              <a:rPr lang="en-US" sz="2800" dirty="0" err="1"/>
              <a:t>hipotesis</a:t>
            </a:r>
            <a:r>
              <a:rPr lang="en-US" sz="2800" dirty="0"/>
              <a:t> </a:t>
            </a:r>
            <a:r>
              <a:rPr lang="en-US" sz="2800" dirty="0" err="1"/>
              <a:t>sebagai</a:t>
            </a:r>
            <a:r>
              <a:rPr lang="en-US" sz="2800" dirty="0"/>
              <a:t> </a:t>
            </a:r>
            <a:r>
              <a:rPr lang="en-US" sz="2800" dirty="0" err="1"/>
              <a:t>berikut</a:t>
            </a:r>
            <a:r>
              <a:rPr lang="en-US" sz="2800" dirty="0"/>
              <a:t> :</a:t>
            </a:r>
          </a:p>
          <a:p>
            <a:r>
              <a:rPr lang="en-US" sz="2800" dirty="0"/>
              <a:t>H</a:t>
            </a:r>
            <a:r>
              <a:rPr lang="en-US" sz="2800" baseline="-25000" dirty="0"/>
              <a:t>0</a:t>
            </a:r>
            <a:r>
              <a:rPr lang="en-US" sz="2800" dirty="0"/>
              <a:t> : p = p</a:t>
            </a:r>
            <a:r>
              <a:rPr lang="en-US" sz="2800" baseline="-25000" dirty="0"/>
              <a:t>0</a:t>
            </a:r>
            <a:r>
              <a:rPr lang="en-US" sz="2800" dirty="0"/>
              <a:t> </a:t>
            </a:r>
          </a:p>
          <a:p>
            <a:r>
              <a:rPr lang="en-US" sz="2800" dirty="0"/>
              <a:t>      H</a:t>
            </a:r>
            <a:r>
              <a:rPr lang="en-US" sz="2800" baseline="-25000" dirty="0"/>
              <a:t>1 </a:t>
            </a:r>
            <a:r>
              <a:rPr lang="en-US" sz="2800" dirty="0"/>
              <a:t>: p &gt; p</a:t>
            </a:r>
            <a:r>
              <a:rPr lang="en-US" sz="2800" baseline="-25000" dirty="0"/>
              <a:t>0, </a:t>
            </a:r>
            <a:r>
              <a:rPr lang="en-US" sz="2800" dirty="0" err="1"/>
              <a:t>atau</a:t>
            </a:r>
            <a:r>
              <a:rPr lang="en-US" sz="2800" dirty="0"/>
              <a:t> p &lt; p</a:t>
            </a:r>
            <a:r>
              <a:rPr lang="en-US" sz="2800" baseline="-25000" dirty="0"/>
              <a:t>0, </a:t>
            </a:r>
            <a:r>
              <a:rPr lang="en-US" sz="2800" dirty="0" err="1"/>
              <a:t>atau</a:t>
            </a:r>
            <a:r>
              <a:rPr lang="en-US" sz="2800" dirty="0"/>
              <a:t> p ≠ p</a:t>
            </a:r>
            <a:r>
              <a:rPr lang="en-US" sz="2800" baseline="-25000" dirty="0"/>
              <a:t>0</a:t>
            </a:r>
            <a:endParaRPr lang="en-US" sz="2800" dirty="0"/>
          </a:p>
          <a:p>
            <a:r>
              <a:rPr lang="en-US" sz="2800" baseline="-25000" dirty="0"/>
              <a:t>         </a:t>
            </a:r>
            <a:r>
              <a:rPr lang="en-US" sz="2800" dirty="0"/>
              <a:t>Cara </a:t>
            </a:r>
            <a:r>
              <a:rPr lang="en-US" sz="2800" dirty="0" err="1"/>
              <a:t>pengujiannya</a:t>
            </a:r>
            <a:r>
              <a:rPr lang="en-US" sz="2800" dirty="0"/>
              <a:t> </a:t>
            </a:r>
            <a:r>
              <a:rPr lang="en-US" sz="2800" dirty="0" err="1"/>
              <a:t>sama</a:t>
            </a:r>
            <a:r>
              <a:rPr lang="en-US" sz="2800" dirty="0"/>
              <a:t> </a:t>
            </a:r>
            <a:r>
              <a:rPr lang="en-US" sz="2800" dirty="0" err="1"/>
              <a:t>dengan</a:t>
            </a:r>
            <a:r>
              <a:rPr lang="en-US" sz="2800" dirty="0"/>
              <a:t> </a:t>
            </a:r>
            <a:r>
              <a:rPr lang="en-US" sz="2800" dirty="0" err="1"/>
              <a:t>pengujian</a:t>
            </a:r>
            <a:r>
              <a:rPr lang="en-US" sz="2800" dirty="0"/>
              <a:t> rata-rata.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141897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0628358"/>
              </p:ext>
            </p:extLst>
          </p:nvPr>
        </p:nvGraphicFramePr>
        <p:xfrm>
          <a:off x="2971800" y="1676400"/>
          <a:ext cx="3200401" cy="145851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8" name="Equation" r:id="rId3" imgW="1841500" imgH="838200" progId="Equation.3">
                  <p:embed/>
                </p:oleObj>
              </mc:Choice>
              <mc:Fallback>
                <p:oleObj name="Equation" r:id="rId3" imgW="1841500" imgH="83820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1676400"/>
                        <a:ext cx="3200401" cy="145851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524000" y="990600"/>
            <a:ext cx="17604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Rumus</a:t>
            </a:r>
            <a:r>
              <a:rPr lang="en-US" dirty="0"/>
              <a:t> Z </a:t>
            </a:r>
            <a:r>
              <a:rPr lang="en-US" dirty="0" err="1"/>
              <a:t>hitung</a:t>
            </a:r>
            <a:r>
              <a:rPr lang="en-US" dirty="0"/>
              <a:t> 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385852" y="2177534"/>
            <a:ext cx="4603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 =</a:t>
            </a:r>
          </a:p>
        </p:txBody>
      </p:sp>
    </p:spTree>
    <p:extLst>
      <p:ext uri="{BB962C8B-B14F-4D97-AF65-F5344CB8AC3E}">
        <p14:creationId xmlns:p14="http://schemas.microsoft.com/office/powerpoint/2010/main" val="1385882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/>
          <a:lstStyle/>
          <a:p>
            <a:pPr algn="l"/>
            <a:r>
              <a:rPr lang="en-US" dirty="0" err="1"/>
              <a:t>Contoh</a:t>
            </a:r>
            <a:r>
              <a:rPr lang="en-US" dirty="0"/>
              <a:t> 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1752600"/>
            <a:ext cx="7620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dirty="0" err="1"/>
              <a:t>pemborong</a:t>
            </a:r>
            <a:r>
              <a:rPr lang="en-US" sz="2400" dirty="0"/>
              <a:t> </a:t>
            </a:r>
            <a:r>
              <a:rPr lang="en-US" sz="2400" dirty="0" err="1"/>
              <a:t>menyatakan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70% </a:t>
            </a:r>
            <a:r>
              <a:rPr lang="en-US" sz="2400" dirty="0" err="1"/>
              <a:t>rumah-rumah</a:t>
            </a:r>
            <a:r>
              <a:rPr lang="en-US" sz="2400" dirty="0"/>
              <a:t> yang </a:t>
            </a:r>
            <a:r>
              <a:rPr lang="en-US" sz="2400" dirty="0" err="1"/>
              <a:t>baru</a:t>
            </a:r>
            <a:r>
              <a:rPr lang="en-US" sz="2400" dirty="0"/>
              <a:t> </a:t>
            </a:r>
            <a:r>
              <a:rPr lang="en-US" sz="2400" dirty="0" err="1"/>
              <a:t>dibangun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kota</a:t>
            </a:r>
            <a:r>
              <a:rPr lang="en-US" sz="2400" dirty="0"/>
              <a:t> Yogyakarta </a:t>
            </a:r>
            <a:r>
              <a:rPr lang="en-US" sz="2400" dirty="0" err="1"/>
              <a:t>dipasang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pendeteksi</a:t>
            </a:r>
            <a:r>
              <a:rPr lang="en-US" sz="2400" dirty="0"/>
              <a:t> </a:t>
            </a:r>
            <a:r>
              <a:rPr lang="en-US" sz="2400" dirty="0" err="1"/>
              <a:t>gempa</a:t>
            </a:r>
            <a:r>
              <a:rPr lang="en-US" sz="2400" dirty="0"/>
              <a:t> </a:t>
            </a:r>
            <a:r>
              <a:rPr lang="en-US" sz="2400" dirty="0" err="1"/>
              <a:t>bumi</a:t>
            </a:r>
            <a:r>
              <a:rPr lang="en-US" sz="2400" dirty="0"/>
              <a:t>.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setuju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pernyataan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bila</a:t>
            </a:r>
            <a:r>
              <a:rPr lang="en-US" sz="2400" dirty="0"/>
              <a:t> </a:t>
            </a:r>
            <a:r>
              <a:rPr lang="en-US" sz="2400" dirty="0" err="1"/>
              <a:t>diantara</a:t>
            </a:r>
            <a:r>
              <a:rPr lang="en-US" sz="2400" dirty="0"/>
              <a:t> 15 </a:t>
            </a:r>
            <a:r>
              <a:rPr lang="en-US" sz="2400" dirty="0" err="1"/>
              <a:t>rumah</a:t>
            </a:r>
            <a:r>
              <a:rPr lang="en-US" sz="2400" dirty="0"/>
              <a:t> </a:t>
            </a:r>
            <a:r>
              <a:rPr lang="en-US" sz="2400" dirty="0" err="1"/>
              <a:t>baru</a:t>
            </a:r>
            <a:r>
              <a:rPr lang="en-US" sz="2400" dirty="0"/>
              <a:t> yang </a:t>
            </a:r>
            <a:r>
              <a:rPr lang="en-US" sz="2400" dirty="0" err="1"/>
              <a:t>diambil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sample </a:t>
            </a:r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acak</a:t>
            </a:r>
            <a:r>
              <a:rPr lang="en-US" sz="2400" dirty="0"/>
              <a:t> </a:t>
            </a:r>
            <a:r>
              <a:rPr lang="en-US" sz="2400" dirty="0" err="1"/>
              <a:t>ternyata</a:t>
            </a:r>
            <a:r>
              <a:rPr lang="en-US" sz="2400" dirty="0"/>
              <a:t> </a:t>
            </a:r>
            <a:r>
              <a:rPr lang="en-US" sz="2400" dirty="0" err="1"/>
              <a:t>terdapat</a:t>
            </a:r>
            <a:r>
              <a:rPr lang="en-US" sz="2400" dirty="0"/>
              <a:t> 8 </a:t>
            </a:r>
            <a:r>
              <a:rPr lang="en-US" sz="2400" dirty="0" err="1"/>
              <a:t>rumah</a:t>
            </a:r>
            <a:r>
              <a:rPr lang="en-US" sz="2400" dirty="0"/>
              <a:t> yang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pendeteksi</a:t>
            </a:r>
            <a:r>
              <a:rPr lang="en-US" sz="2400" dirty="0"/>
              <a:t> </a:t>
            </a:r>
            <a:r>
              <a:rPr lang="en-US" sz="2400" dirty="0" err="1"/>
              <a:t>gempa</a:t>
            </a:r>
            <a:r>
              <a:rPr lang="en-US" sz="2400" dirty="0"/>
              <a:t> </a:t>
            </a:r>
            <a:r>
              <a:rPr lang="en-US" sz="2400" dirty="0" err="1"/>
              <a:t>bumi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 </a:t>
            </a:r>
            <a:r>
              <a:rPr lang="en-US" sz="2400" dirty="0" err="1"/>
              <a:t>Gunakan</a:t>
            </a:r>
            <a:r>
              <a:rPr lang="en-US" sz="2400" dirty="0"/>
              <a:t> </a:t>
            </a:r>
            <a:r>
              <a:rPr lang="en-US" sz="2400" dirty="0" err="1"/>
              <a:t>taraf</a:t>
            </a:r>
            <a:r>
              <a:rPr lang="en-US" sz="2400" dirty="0"/>
              <a:t> </a:t>
            </a:r>
            <a:r>
              <a:rPr lang="en-US" sz="2400" dirty="0" err="1"/>
              <a:t>nyata</a:t>
            </a:r>
            <a:r>
              <a:rPr lang="en-US" sz="2400" dirty="0"/>
              <a:t> 0,10.</a:t>
            </a:r>
          </a:p>
        </p:txBody>
      </p:sp>
    </p:spTree>
    <p:extLst>
      <p:ext uri="{BB962C8B-B14F-4D97-AF65-F5344CB8AC3E}">
        <p14:creationId xmlns:p14="http://schemas.microsoft.com/office/powerpoint/2010/main" val="1576829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C6737A68-ABD7-4832-A903-5E3AA87701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Tujuan</a:t>
            </a:r>
            <a:r>
              <a:rPr lang="en-US" dirty="0"/>
              <a:t> Akhir </a:t>
            </a:r>
            <a:r>
              <a:rPr lang="en-US" dirty="0" err="1"/>
              <a:t>Pembelajaran</a:t>
            </a:r>
            <a:endParaRPr lang="en-ID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DD3233-FFCB-460F-90A3-777012DEBC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4645" y="1933576"/>
            <a:ext cx="8229600" cy="1828800"/>
          </a:xfrm>
        </p:spPr>
        <p:txBody>
          <a:bodyPr/>
          <a:lstStyle/>
          <a:p>
            <a:r>
              <a:rPr lang="en-US" sz="3200" dirty="0"/>
              <a:t>Mampu </a:t>
            </a:r>
            <a:r>
              <a:rPr lang="en-US" sz="3200" dirty="0" err="1"/>
              <a:t>menjelaskan</a:t>
            </a:r>
            <a:r>
              <a:rPr lang="en-US" sz="3200" dirty="0"/>
              <a:t> dan </a:t>
            </a:r>
            <a:r>
              <a:rPr lang="en-US" sz="3200" dirty="0" err="1"/>
              <a:t>menganilsa</a:t>
            </a:r>
            <a:r>
              <a:rPr lang="en-US" sz="3200" dirty="0"/>
              <a:t> Uji Beda  Rata-</a:t>
            </a:r>
            <a:r>
              <a:rPr lang="en-US" sz="3200" dirty="0" err="1"/>
              <a:t>RataProporsi</a:t>
            </a:r>
            <a:r>
              <a:rPr lang="en-US" sz="3200" dirty="0"/>
              <a:t> dan </a:t>
            </a:r>
            <a:r>
              <a:rPr lang="en-US" sz="3200" dirty="0" err="1"/>
              <a:t>Berpasangan</a:t>
            </a:r>
            <a:endParaRPr lang="en-ID" sz="3200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99BCF7E-D7E7-401B-8994-F7A3D9D4D47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4264471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74638"/>
            <a:ext cx="7543800" cy="792162"/>
          </a:xfrm>
        </p:spPr>
        <p:txBody>
          <a:bodyPr/>
          <a:lstStyle/>
          <a:p>
            <a:pPr algn="l"/>
            <a:r>
              <a:rPr lang="en-US" dirty="0" err="1"/>
              <a:t>Jawab</a:t>
            </a:r>
            <a:r>
              <a:rPr lang="en-US" dirty="0"/>
              <a:t> 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6161" y="1523999"/>
            <a:ext cx="80772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X = </a:t>
            </a:r>
            <a:r>
              <a:rPr lang="en-US" sz="2400" dirty="0" err="1"/>
              <a:t>rumah</a:t>
            </a:r>
            <a:r>
              <a:rPr lang="en-US" sz="2400" dirty="0"/>
              <a:t> yang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alat</a:t>
            </a:r>
            <a:r>
              <a:rPr lang="en-US" sz="2400" dirty="0"/>
              <a:t> </a:t>
            </a:r>
            <a:r>
              <a:rPr lang="en-US" sz="2400" dirty="0" err="1"/>
              <a:t>pendeteksi</a:t>
            </a:r>
            <a:r>
              <a:rPr lang="en-US" sz="2400" dirty="0"/>
              <a:t> </a:t>
            </a:r>
            <a:r>
              <a:rPr lang="en-US" sz="2400" dirty="0" err="1"/>
              <a:t>gempa</a:t>
            </a:r>
            <a:r>
              <a:rPr lang="en-US" sz="2400" dirty="0"/>
              <a:t> </a:t>
            </a:r>
            <a:r>
              <a:rPr lang="en-US" sz="2400" dirty="0" err="1"/>
              <a:t>bumi</a:t>
            </a:r>
            <a:r>
              <a:rPr lang="en-US" sz="2400" dirty="0"/>
              <a:t> = 8</a:t>
            </a:r>
          </a:p>
          <a:p>
            <a:r>
              <a:rPr lang="en-US" sz="2400" dirty="0"/>
              <a:t>n = 15</a:t>
            </a:r>
          </a:p>
          <a:p>
            <a:r>
              <a:rPr lang="en-US" sz="2400" dirty="0"/>
              <a:t>H</a:t>
            </a:r>
            <a:r>
              <a:rPr lang="en-US" sz="2400" baseline="-25000" dirty="0"/>
              <a:t>0</a:t>
            </a:r>
            <a:r>
              <a:rPr lang="en-US" sz="2400" dirty="0"/>
              <a:t> :  p</a:t>
            </a:r>
            <a:r>
              <a:rPr lang="en-US" sz="2400" baseline="-25000" dirty="0"/>
              <a:t>0</a:t>
            </a:r>
            <a:r>
              <a:rPr lang="en-US" sz="2400" dirty="0"/>
              <a:t>  = 0,7</a:t>
            </a:r>
          </a:p>
          <a:p>
            <a:r>
              <a:rPr lang="en-US" sz="2400" dirty="0"/>
              <a:t>H</a:t>
            </a:r>
            <a:r>
              <a:rPr lang="en-US" sz="2400" baseline="-25000" dirty="0"/>
              <a:t>1 </a:t>
            </a:r>
            <a:r>
              <a:rPr lang="en-US" sz="2400" dirty="0"/>
              <a:t>:  p</a:t>
            </a:r>
            <a:r>
              <a:rPr lang="en-US" sz="2400" baseline="-25000" dirty="0"/>
              <a:t>0</a:t>
            </a:r>
            <a:r>
              <a:rPr lang="en-US" sz="2400" dirty="0"/>
              <a:t>  ≠ 0,7 </a:t>
            </a:r>
          </a:p>
          <a:p>
            <a:r>
              <a:rPr lang="en-US" sz="2400" dirty="0"/>
              <a:t>α = 0,10,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Z</a:t>
            </a:r>
            <a:r>
              <a:rPr lang="en-US" sz="2400" baseline="-25000" dirty="0" err="1"/>
              <a:t>α</a:t>
            </a:r>
            <a:r>
              <a:rPr lang="en-US" sz="2400" baseline="-25000" dirty="0"/>
              <a:t>/2</a:t>
            </a:r>
            <a:r>
              <a:rPr lang="en-US" sz="2400" dirty="0"/>
              <a:t> = Z</a:t>
            </a:r>
            <a:r>
              <a:rPr lang="en-US" sz="2400" baseline="-25000" dirty="0"/>
              <a:t>0,05</a:t>
            </a:r>
            <a:r>
              <a:rPr lang="en-US" sz="2400" dirty="0"/>
              <a:t> = 1,645</a:t>
            </a:r>
          </a:p>
          <a:p>
            <a:pPr algn="just"/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920338" y="3970823"/>
            <a:ext cx="16180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/>
              <a:t>Z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b="1" dirty="0"/>
              <a:t>=</a:t>
            </a: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0522645"/>
              </p:ext>
            </p:extLst>
          </p:nvPr>
        </p:nvGraphicFramePr>
        <p:xfrm>
          <a:off x="2362200" y="3630156"/>
          <a:ext cx="3935413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2" name="Equation" r:id="rId3" imgW="2882900" imgH="838200" progId="Equation.3">
                  <p:embed/>
                </p:oleObj>
              </mc:Choice>
              <mc:Fallback>
                <p:oleObj name="Equation" r:id="rId3" imgW="2882900" imgH="8382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0" y="3630156"/>
                        <a:ext cx="3935413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85800" y="4876800"/>
            <a:ext cx="7543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Karena</a:t>
            </a:r>
            <a:r>
              <a:rPr lang="en-US" sz="2400" dirty="0"/>
              <a:t> Z</a:t>
            </a:r>
            <a:r>
              <a:rPr lang="en-US" sz="2400" baseline="-25000" dirty="0"/>
              <a:t>0 </a:t>
            </a:r>
            <a:r>
              <a:rPr lang="en-US" sz="2400" dirty="0"/>
              <a:t> </a:t>
            </a:r>
            <a:r>
              <a:rPr lang="en-US" sz="2400" dirty="0" err="1"/>
              <a:t>terletak</a:t>
            </a:r>
            <a:r>
              <a:rPr lang="en-US" sz="2400" dirty="0"/>
              <a:t> </a:t>
            </a:r>
            <a:r>
              <a:rPr lang="en-US" sz="2400" dirty="0" err="1"/>
              <a:t>antara</a:t>
            </a:r>
            <a:r>
              <a:rPr lang="en-US" sz="2400" dirty="0"/>
              <a:t> –</a:t>
            </a:r>
            <a:r>
              <a:rPr lang="en-US" sz="2400" dirty="0" err="1"/>
              <a:t>Z</a:t>
            </a:r>
            <a:r>
              <a:rPr lang="en-US" sz="2400" baseline="-25000" dirty="0" err="1"/>
              <a:t>α</a:t>
            </a:r>
            <a:r>
              <a:rPr lang="en-US" sz="2400" baseline="-25000" dirty="0"/>
              <a:t>/2  </a:t>
            </a:r>
            <a:r>
              <a:rPr lang="en-US" sz="2400" dirty="0" err="1"/>
              <a:t>dan</a:t>
            </a:r>
            <a:r>
              <a:rPr lang="en-US" sz="2400" dirty="0"/>
              <a:t> Z</a:t>
            </a:r>
            <a:r>
              <a:rPr lang="en-US" sz="2400" baseline="-25000" dirty="0"/>
              <a:t> α/2 </a:t>
            </a:r>
            <a:r>
              <a:rPr lang="en-US" sz="2400" dirty="0"/>
              <a:t>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terima</a:t>
            </a:r>
            <a:r>
              <a:rPr lang="en-US" sz="2400" dirty="0"/>
              <a:t> H</a:t>
            </a:r>
            <a:r>
              <a:rPr lang="en-US" sz="2400" baseline="-25000" dirty="0"/>
              <a:t>0</a:t>
            </a:r>
            <a:r>
              <a:rPr lang="en-US" sz="2400" dirty="0"/>
              <a:t>, yang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alasan</a:t>
            </a:r>
            <a:r>
              <a:rPr lang="en-US" sz="2400" dirty="0"/>
              <a:t> yang </a:t>
            </a:r>
            <a:r>
              <a:rPr lang="en-US" sz="2400" dirty="0" err="1"/>
              <a:t>kuat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meragukan</a:t>
            </a:r>
            <a:r>
              <a:rPr lang="en-US" sz="2400" dirty="0"/>
              <a:t> </a:t>
            </a:r>
            <a:r>
              <a:rPr lang="en-US" sz="2400" dirty="0" err="1"/>
              <a:t>pernyataan</a:t>
            </a:r>
            <a:r>
              <a:rPr lang="en-US" sz="2400" dirty="0"/>
              <a:t> </a:t>
            </a:r>
            <a:r>
              <a:rPr lang="en-US" sz="2400" dirty="0" err="1"/>
              <a:t>pemborong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atas</a:t>
            </a:r>
            <a:r>
              <a:rPr lang="en-US" sz="2400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62150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990600" y="442716"/>
            <a:ext cx="701040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Uji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Beda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Dua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Proporsi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1000" y="1524000"/>
            <a:ext cx="80772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menguji</a:t>
            </a:r>
            <a:r>
              <a:rPr lang="en-US" sz="2400" dirty="0"/>
              <a:t> </a:t>
            </a:r>
            <a:r>
              <a:rPr lang="en-US" sz="2400" dirty="0" err="1"/>
              <a:t>proporsi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populasi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suatu</a:t>
            </a:r>
            <a:r>
              <a:rPr lang="en-US" sz="2400" dirty="0"/>
              <a:t> </a:t>
            </a:r>
            <a:r>
              <a:rPr lang="en-US" sz="2400" dirty="0" err="1"/>
              <a:t>pengujian</a:t>
            </a:r>
            <a:r>
              <a:rPr lang="en-US" sz="2400" dirty="0"/>
              <a:t> </a:t>
            </a:r>
            <a:r>
              <a:rPr lang="en-US" sz="2400" dirty="0" err="1"/>
              <a:t>hipotesis</a:t>
            </a:r>
            <a:r>
              <a:rPr lang="en-US" sz="2400" dirty="0"/>
              <a:t> yang </a:t>
            </a:r>
            <a:r>
              <a:rPr lang="en-US" sz="2400" dirty="0" err="1"/>
              <a:t>menggunakan</a:t>
            </a:r>
            <a:r>
              <a:rPr lang="en-US" sz="2400" dirty="0"/>
              <a:t> </a:t>
            </a:r>
            <a:r>
              <a:rPr lang="en-US" sz="2400" dirty="0" err="1"/>
              <a:t>perumusan</a:t>
            </a:r>
            <a:r>
              <a:rPr lang="en-US" sz="2400" dirty="0"/>
              <a:t> </a:t>
            </a:r>
            <a:r>
              <a:rPr lang="en-US" sz="2400" dirty="0" err="1"/>
              <a:t>hipotesis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 :</a:t>
            </a:r>
          </a:p>
          <a:p>
            <a:r>
              <a:rPr lang="en-US" sz="2400" dirty="0"/>
              <a:t>H</a:t>
            </a:r>
            <a:r>
              <a:rPr lang="en-US" sz="2400" baseline="-25000" dirty="0"/>
              <a:t>0</a:t>
            </a:r>
            <a:r>
              <a:rPr lang="en-US" sz="2400" dirty="0"/>
              <a:t> : p</a:t>
            </a:r>
            <a:r>
              <a:rPr lang="en-US" sz="2400" baseline="-25000" dirty="0"/>
              <a:t>1</a:t>
            </a:r>
            <a:r>
              <a:rPr lang="en-US" sz="2400" dirty="0"/>
              <a:t> - p</a:t>
            </a:r>
            <a:r>
              <a:rPr lang="en-US" sz="2400" baseline="-25000" dirty="0"/>
              <a:t>2 </a:t>
            </a:r>
            <a:r>
              <a:rPr lang="en-US" sz="2400" dirty="0"/>
              <a:t>= 0 </a:t>
            </a:r>
            <a:r>
              <a:rPr lang="en-US" sz="2400" dirty="0" err="1"/>
              <a:t>atau</a:t>
            </a:r>
            <a:r>
              <a:rPr lang="en-US" sz="2400" dirty="0"/>
              <a:t> p</a:t>
            </a:r>
            <a:r>
              <a:rPr lang="en-US" sz="2400" baseline="-25000" dirty="0"/>
              <a:t>1</a:t>
            </a:r>
            <a:r>
              <a:rPr lang="en-US" sz="2400" dirty="0"/>
              <a:t> = p</a:t>
            </a:r>
            <a:r>
              <a:rPr lang="en-US" sz="2400" baseline="-25000" dirty="0"/>
              <a:t>2  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</a:p>
          <a:p>
            <a:r>
              <a:rPr lang="en-US" sz="2400" dirty="0"/>
              <a:t>H</a:t>
            </a:r>
            <a:r>
              <a:rPr lang="en-US" sz="2400" baseline="-25000" dirty="0"/>
              <a:t>1</a:t>
            </a:r>
            <a:r>
              <a:rPr lang="en-US" sz="2400" dirty="0"/>
              <a:t> : p</a:t>
            </a:r>
            <a:r>
              <a:rPr lang="en-US" sz="2400" baseline="-25000" dirty="0"/>
              <a:t>1</a:t>
            </a:r>
            <a:r>
              <a:rPr lang="en-US" sz="2400" dirty="0"/>
              <a:t> - p</a:t>
            </a:r>
            <a:r>
              <a:rPr lang="en-US" sz="2400" baseline="-25000" dirty="0"/>
              <a:t>2</a:t>
            </a:r>
            <a:r>
              <a:rPr lang="en-US" sz="2400" dirty="0"/>
              <a:t> &gt; 0 </a:t>
            </a:r>
            <a:r>
              <a:rPr lang="en-US" sz="2400" dirty="0" err="1"/>
              <a:t>atau</a:t>
            </a:r>
            <a:r>
              <a:rPr lang="en-US" sz="2400" dirty="0"/>
              <a:t> p</a:t>
            </a:r>
            <a:r>
              <a:rPr lang="en-US" sz="2400" baseline="-25000" dirty="0"/>
              <a:t>1</a:t>
            </a:r>
            <a:r>
              <a:rPr lang="en-US" sz="2400" dirty="0"/>
              <a:t> &gt; p</a:t>
            </a:r>
            <a:r>
              <a:rPr lang="en-US" sz="2400" baseline="-25000" dirty="0"/>
              <a:t>2</a:t>
            </a:r>
            <a:r>
              <a:rPr lang="en-US" sz="2400" dirty="0"/>
              <a:t> </a:t>
            </a:r>
          </a:p>
          <a:p>
            <a:r>
              <a:rPr lang="en-US" sz="2400" dirty="0"/>
              <a:t> p</a:t>
            </a:r>
            <a:r>
              <a:rPr lang="en-US" sz="2400" baseline="-25000" dirty="0"/>
              <a:t>1</a:t>
            </a:r>
            <a:r>
              <a:rPr lang="en-US" sz="2400" dirty="0"/>
              <a:t> - p</a:t>
            </a:r>
            <a:r>
              <a:rPr lang="en-US" sz="2400" baseline="-25000" dirty="0"/>
              <a:t>2 </a:t>
            </a:r>
            <a:r>
              <a:rPr lang="en-US" sz="2400" dirty="0"/>
              <a:t> &lt; 0 </a:t>
            </a:r>
            <a:r>
              <a:rPr lang="en-US" sz="2400" dirty="0" err="1"/>
              <a:t>atau</a:t>
            </a:r>
            <a:r>
              <a:rPr lang="en-US" sz="2400" dirty="0"/>
              <a:t> p</a:t>
            </a:r>
            <a:r>
              <a:rPr lang="en-US" sz="2400" baseline="-25000" dirty="0"/>
              <a:t>1</a:t>
            </a:r>
            <a:r>
              <a:rPr lang="en-US" sz="2400" dirty="0"/>
              <a:t> &lt; p</a:t>
            </a:r>
            <a:r>
              <a:rPr lang="en-US" sz="2400" baseline="-25000" dirty="0"/>
              <a:t>2</a:t>
            </a:r>
            <a:endParaRPr lang="en-US" sz="2400" dirty="0"/>
          </a:p>
          <a:p>
            <a:r>
              <a:rPr lang="en-US" sz="2400" dirty="0"/>
              <a:t> p</a:t>
            </a:r>
            <a:r>
              <a:rPr lang="en-US" sz="2400" baseline="-25000" dirty="0"/>
              <a:t>1</a:t>
            </a:r>
            <a:r>
              <a:rPr lang="en-US" sz="2400" dirty="0"/>
              <a:t> - p</a:t>
            </a:r>
            <a:r>
              <a:rPr lang="en-US" sz="2400" baseline="-25000" dirty="0"/>
              <a:t>2 </a:t>
            </a:r>
            <a:r>
              <a:rPr lang="en-US" sz="2400" dirty="0"/>
              <a:t> ≠ 0 </a:t>
            </a:r>
            <a:r>
              <a:rPr lang="en-US" sz="2400" dirty="0" err="1"/>
              <a:t>atau</a:t>
            </a:r>
            <a:r>
              <a:rPr lang="en-US" sz="2400" dirty="0"/>
              <a:t> p</a:t>
            </a:r>
            <a:r>
              <a:rPr lang="en-US" sz="2400" baseline="-25000" dirty="0"/>
              <a:t>1</a:t>
            </a:r>
            <a:r>
              <a:rPr lang="en-US" sz="2400" dirty="0"/>
              <a:t> ≠ p</a:t>
            </a:r>
            <a:r>
              <a:rPr lang="en-US" sz="2400" baseline="-25000" dirty="0"/>
              <a:t>2</a:t>
            </a:r>
          </a:p>
          <a:p>
            <a:endParaRPr lang="en-US" sz="2400" dirty="0"/>
          </a:p>
          <a:p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rumus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</a:p>
          <a:p>
            <a:r>
              <a:rPr lang="en-US" sz="2400" dirty="0"/>
              <a:t>	</a:t>
            </a:r>
          </a:p>
          <a:p>
            <a:r>
              <a:rPr lang="en-US" sz="2400" dirty="0"/>
              <a:t>                Z</a:t>
            </a:r>
            <a:r>
              <a:rPr lang="en-US" sz="2400" baseline="-25000" dirty="0"/>
              <a:t>0 </a:t>
            </a:r>
            <a:r>
              <a:rPr lang="en-US" sz="2400" dirty="0"/>
              <a:t>=</a:t>
            </a:r>
            <a:endParaRPr lang="en-US" sz="2400" b="1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99929232"/>
              </p:ext>
            </p:extLst>
          </p:nvPr>
        </p:nvGraphicFramePr>
        <p:xfrm>
          <a:off x="2362199" y="4800600"/>
          <a:ext cx="3509009" cy="137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66" name="Equation" r:id="rId3" imgW="2311400" imgH="901700" progId="Equation.3">
                  <p:embed/>
                </p:oleObj>
              </mc:Choice>
              <mc:Fallback>
                <p:oleObj name="Equation" r:id="rId3" imgW="2311400" imgH="9017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199" y="4800600"/>
                        <a:ext cx="3509009" cy="137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9136274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55122" y="914400"/>
            <a:ext cx="8077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pabrik</a:t>
            </a:r>
            <a:r>
              <a:rPr lang="en-US" sz="2400" dirty="0"/>
              <a:t> </a:t>
            </a:r>
            <a:r>
              <a:rPr lang="en-US" sz="2400" dirty="0" err="1"/>
              <a:t>rokok</a:t>
            </a:r>
            <a:r>
              <a:rPr lang="en-US" sz="2400" dirty="0"/>
              <a:t> </a:t>
            </a:r>
            <a:r>
              <a:rPr lang="en-US" sz="2400" dirty="0" err="1"/>
              <a:t>memproduksi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</a:t>
            </a:r>
            <a:r>
              <a:rPr lang="en-US" sz="2400" dirty="0" err="1"/>
              <a:t>rokok</a:t>
            </a:r>
            <a:r>
              <a:rPr lang="en-US" sz="2400" dirty="0"/>
              <a:t> yang </a:t>
            </a:r>
            <a:r>
              <a:rPr lang="en-US" sz="2400" dirty="0" err="1"/>
              <a:t>berbeda</a:t>
            </a:r>
            <a:r>
              <a:rPr lang="en-US" sz="2400" dirty="0"/>
              <a:t>. </a:t>
            </a:r>
            <a:r>
              <a:rPr lang="en-US" sz="2400" dirty="0" err="1"/>
              <a:t>Ternyata</a:t>
            </a:r>
            <a:r>
              <a:rPr lang="en-US" sz="2400" dirty="0"/>
              <a:t> 56 </a:t>
            </a:r>
            <a:r>
              <a:rPr lang="en-US" sz="2400" dirty="0" err="1"/>
              <a:t>orang</a:t>
            </a:r>
            <a:r>
              <a:rPr lang="en-US" sz="2400" dirty="0"/>
              <a:t> </a:t>
            </a:r>
            <a:r>
              <a:rPr lang="en-US" sz="2400" dirty="0" err="1"/>
              <a:t>diantara</a:t>
            </a:r>
            <a:r>
              <a:rPr lang="en-US" sz="2400" dirty="0"/>
              <a:t> 200 </a:t>
            </a:r>
            <a:r>
              <a:rPr lang="en-US" sz="2400" dirty="0" err="1"/>
              <a:t>perokok</a:t>
            </a:r>
            <a:r>
              <a:rPr lang="en-US" sz="2400" dirty="0"/>
              <a:t> </a:t>
            </a:r>
            <a:r>
              <a:rPr lang="en-US" sz="2400" dirty="0" err="1"/>
              <a:t>menyukai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A </a:t>
            </a:r>
            <a:r>
              <a:rPr lang="en-US" sz="2400" dirty="0" err="1"/>
              <a:t>dan</a:t>
            </a:r>
            <a:r>
              <a:rPr lang="en-US" sz="2400" dirty="0"/>
              <a:t> 29 </a:t>
            </a:r>
            <a:r>
              <a:rPr lang="en-US" sz="2400" dirty="0" err="1"/>
              <a:t>diantara</a:t>
            </a:r>
            <a:r>
              <a:rPr lang="en-US" sz="2400" dirty="0"/>
              <a:t> 150 </a:t>
            </a:r>
            <a:r>
              <a:rPr lang="en-US" sz="2400" dirty="0" err="1"/>
              <a:t>perokok</a:t>
            </a:r>
            <a:r>
              <a:rPr lang="en-US" sz="2400" dirty="0"/>
              <a:t> </a:t>
            </a:r>
            <a:r>
              <a:rPr lang="en-US" sz="2400" dirty="0" err="1"/>
              <a:t>menyukai</a:t>
            </a:r>
            <a:r>
              <a:rPr lang="en-US" sz="2400" dirty="0"/>
              <a:t> </a:t>
            </a:r>
            <a:r>
              <a:rPr lang="en-US" sz="2400" dirty="0" err="1"/>
              <a:t>merk</a:t>
            </a:r>
            <a:r>
              <a:rPr lang="en-US" sz="2400" dirty="0"/>
              <a:t> B. </a:t>
            </a:r>
            <a:r>
              <a:rPr lang="en-US" sz="2400" dirty="0" err="1"/>
              <a:t>Dapatkah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</a:t>
            </a:r>
            <a:r>
              <a:rPr lang="en-US" sz="2400" dirty="0" err="1"/>
              <a:t>menyimpulkan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taraf</a:t>
            </a:r>
            <a:r>
              <a:rPr lang="en-US" sz="2400" dirty="0"/>
              <a:t> </a:t>
            </a:r>
            <a:r>
              <a:rPr lang="en-US" sz="2400" dirty="0" err="1"/>
              <a:t>nyata</a:t>
            </a:r>
            <a:r>
              <a:rPr lang="en-US" sz="2400" dirty="0"/>
              <a:t> 0,06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A </a:t>
            </a:r>
            <a:r>
              <a:rPr lang="en-US" sz="2400" dirty="0" err="1"/>
              <a:t>terjual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B?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55122" y="2971800"/>
            <a:ext cx="807720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Jawab</a:t>
            </a:r>
            <a:r>
              <a:rPr lang="en-US" sz="2400" dirty="0"/>
              <a:t> : </a:t>
            </a:r>
          </a:p>
          <a:p>
            <a:r>
              <a:rPr lang="en-US" sz="2400" dirty="0"/>
              <a:t>1. H</a:t>
            </a:r>
            <a:r>
              <a:rPr lang="en-US" sz="2400" baseline="-25000" dirty="0"/>
              <a:t>0</a:t>
            </a:r>
            <a:r>
              <a:rPr lang="en-US" sz="2400" dirty="0"/>
              <a:t> : p</a:t>
            </a:r>
            <a:r>
              <a:rPr lang="en-US" sz="2400" baseline="-25000" dirty="0"/>
              <a:t>1</a:t>
            </a:r>
            <a:r>
              <a:rPr lang="en-US" sz="2400" dirty="0"/>
              <a:t> – p</a:t>
            </a:r>
            <a:r>
              <a:rPr lang="en-US" sz="2400" baseline="-25000" dirty="0"/>
              <a:t>2</a:t>
            </a:r>
            <a:r>
              <a:rPr lang="en-US" sz="2400" dirty="0"/>
              <a:t> = 0 </a:t>
            </a:r>
            <a:r>
              <a:rPr lang="en-US" sz="2400" dirty="0" err="1"/>
              <a:t>atau</a:t>
            </a:r>
            <a:r>
              <a:rPr lang="en-US" sz="2400" dirty="0"/>
              <a:t> p</a:t>
            </a:r>
            <a:r>
              <a:rPr lang="en-US" sz="2400" baseline="-25000" dirty="0"/>
              <a:t>1</a:t>
            </a:r>
            <a:r>
              <a:rPr lang="en-US" sz="2400" dirty="0"/>
              <a:t> = p</a:t>
            </a:r>
            <a:r>
              <a:rPr lang="en-US" sz="2400" baseline="-25000" dirty="0"/>
              <a:t>2</a:t>
            </a:r>
            <a:endParaRPr lang="en-US" sz="2400" dirty="0"/>
          </a:p>
          <a:p>
            <a:r>
              <a:rPr lang="en-US" sz="2400" dirty="0"/>
              <a:t>2. H</a:t>
            </a:r>
            <a:r>
              <a:rPr lang="en-US" sz="2400" baseline="-25000" dirty="0"/>
              <a:t>1</a:t>
            </a:r>
            <a:r>
              <a:rPr lang="en-US" sz="2400" dirty="0"/>
              <a:t> : p</a:t>
            </a:r>
            <a:r>
              <a:rPr lang="en-US" sz="2400" baseline="-25000" dirty="0"/>
              <a:t>1</a:t>
            </a:r>
            <a:r>
              <a:rPr lang="en-US" sz="2400" dirty="0"/>
              <a:t> – p</a:t>
            </a:r>
            <a:r>
              <a:rPr lang="en-US" sz="2400" baseline="-25000" dirty="0"/>
              <a:t>2</a:t>
            </a:r>
            <a:r>
              <a:rPr lang="en-US" sz="2400" dirty="0"/>
              <a:t> &gt; 0 </a:t>
            </a:r>
            <a:r>
              <a:rPr lang="en-US" sz="2400" dirty="0" err="1"/>
              <a:t>atau</a:t>
            </a:r>
            <a:r>
              <a:rPr lang="en-US" sz="2400" dirty="0"/>
              <a:t> p</a:t>
            </a:r>
            <a:r>
              <a:rPr lang="en-US" sz="2400" baseline="-25000" dirty="0"/>
              <a:t>1</a:t>
            </a:r>
            <a:r>
              <a:rPr lang="en-US" sz="2400" dirty="0"/>
              <a:t> &gt; p</a:t>
            </a:r>
            <a:r>
              <a:rPr lang="en-US" sz="2400" baseline="-25000" dirty="0"/>
              <a:t>2</a:t>
            </a:r>
            <a:endParaRPr lang="en-US" sz="2400" dirty="0"/>
          </a:p>
          <a:p>
            <a:r>
              <a:rPr lang="en-US" sz="2400" dirty="0"/>
              <a:t>3. α = 0,06, Z</a:t>
            </a:r>
            <a:r>
              <a:rPr lang="en-US" sz="2400" baseline="-25000" dirty="0"/>
              <a:t>α</a:t>
            </a:r>
            <a:r>
              <a:rPr lang="en-US" sz="2400" dirty="0"/>
              <a:t> = 1,55</a:t>
            </a:r>
          </a:p>
          <a:p>
            <a:endParaRPr lang="en-US" sz="2400" dirty="0"/>
          </a:p>
          <a:p>
            <a:r>
              <a:rPr lang="en-US" sz="2400" dirty="0"/>
              <a:t>4. p</a:t>
            </a:r>
            <a:r>
              <a:rPr lang="en-US" sz="2400" baseline="-25000" dirty="0"/>
              <a:t>1</a:t>
            </a:r>
            <a:r>
              <a:rPr lang="en-US" sz="2400" dirty="0"/>
              <a:t> =                        ; p</a:t>
            </a:r>
            <a:r>
              <a:rPr lang="en-US" sz="2400" baseline="-25000" dirty="0"/>
              <a:t>2 = </a:t>
            </a:r>
          </a:p>
          <a:p>
            <a:endParaRPr lang="en-US" sz="2400" baseline="-25000" dirty="0"/>
          </a:p>
          <a:p>
            <a:endParaRPr lang="en-US" sz="2400" dirty="0"/>
          </a:p>
          <a:p>
            <a:endParaRPr lang="en-US" sz="2400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6371049"/>
              </p:ext>
            </p:extLst>
          </p:nvPr>
        </p:nvGraphicFramePr>
        <p:xfrm>
          <a:off x="1447800" y="4724400"/>
          <a:ext cx="10668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0" name="Equation" r:id="rId3" imgW="596880" imgH="431640" progId="Equation.3">
                  <p:embed/>
                </p:oleObj>
              </mc:Choice>
              <mc:Fallback>
                <p:oleObj name="Equation" r:id="rId3" imgW="596880" imgH="43164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7800" y="4724400"/>
                        <a:ext cx="1066800" cy="666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3587625"/>
              </p:ext>
            </p:extLst>
          </p:nvPr>
        </p:nvGraphicFramePr>
        <p:xfrm>
          <a:off x="3581400" y="4800600"/>
          <a:ext cx="947738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1" name="Equation" r:id="rId5" imgW="622030" imgH="444307" progId="Equation.3">
                  <p:embed/>
                </p:oleObj>
              </mc:Choice>
              <mc:Fallback>
                <p:oleObj name="Equation" r:id="rId5" imgW="622030" imgH="444307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81400" y="4800600"/>
                        <a:ext cx="947738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2493186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6805979"/>
              </p:ext>
            </p:extLst>
          </p:nvPr>
        </p:nvGraphicFramePr>
        <p:xfrm>
          <a:off x="2286000" y="685800"/>
          <a:ext cx="3429000" cy="1339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4" name="Equation" r:id="rId3" imgW="2311400" imgH="901700" progId="Equation.3">
                  <p:embed/>
                </p:oleObj>
              </mc:Choice>
              <mc:Fallback>
                <p:oleObj name="Equation" r:id="rId3" imgW="2311400" imgH="901700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685800"/>
                        <a:ext cx="3429000" cy="1339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38200" y="533400"/>
            <a:ext cx="10647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 </a:t>
            </a:r>
            <a:r>
              <a:rPr lang="en-US" dirty="0" err="1"/>
              <a:t>hitung</a:t>
            </a:r>
            <a:r>
              <a:rPr lang="en-US" dirty="0"/>
              <a:t> 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79369" y="1047240"/>
            <a:ext cx="5132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Z = 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97455889"/>
              </p:ext>
            </p:extLst>
          </p:nvPr>
        </p:nvGraphicFramePr>
        <p:xfrm>
          <a:off x="2292512" y="2555186"/>
          <a:ext cx="5098887" cy="11352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15" name="Equation" r:id="rId5" imgW="3721100" imgH="825500" progId="Equation.3">
                  <p:embed/>
                </p:oleObj>
              </mc:Choice>
              <mc:Fallback>
                <p:oleObj name="Equation" r:id="rId5" imgW="3721100" imgH="825500" progId="Equation.3">
                  <p:embed/>
                  <p:pic>
                    <p:nvPicPr>
                      <p:cNvPr id="6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92512" y="2555186"/>
                        <a:ext cx="5098887" cy="11352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902915" y="2956957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4114800"/>
            <a:ext cx="807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Karena</a:t>
            </a:r>
            <a:r>
              <a:rPr lang="en-US" sz="2400" dirty="0"/>
              <a:t> Z</a:t>
            </a:r>
            <a:r>
              <a:rPr lang="en-US" sz="2400" baseline="-25000" dirty="0"/>
              <a:t>0</a:t>
            </a:r>
            <a:r>
              <a:rPr lang="en-US" sz="2400" dirty="0"/>
              <a:t> = 40,18 &gt; </a:t>
            </a:r>
            <a:r>
              <a:rPr lang="en-US" sz="2400" dirty="0" err="1"/>
              <a:t>Z</a:t>
            </a:r>
            <a:r>
              <a:rPr lang="en-US" sz="2400" baseline="-25000" dirty="0" err="1"/>
              <a:t>α</a:t>
            </a:r>
            <a:r>
              <a:rPr lang="en-US" sz="2400" dirty="0"/>
              <a:t> = 1,55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tolak</a:t>
            </a:r>
            <a:r>
              <a:rPr lang="en-US" sz="2400" dirty="0"/>
              <a:t> H</a:t>
            </a:r>
            <a:r>
              <a:rPr lang="en-US" sz="2400" baseline="-25000" dirty="0"/>
              <a:t>0</a:t>
            </a:r>
            <a:r>
              <a:rPr lang="en-US" sz="2400" dirty="0"/>
              <a:t>. Yang </a:t>
            </a:r>
            <a:r>
              <a:rPr lang="en-US" sz="2400" dirty="0" err="1"/>
              <a:t>berarti</a:t>
            </a:r>
            <a:r>
              <a:rPr lang="en-US" sz="2400" dirty="0"/>
              <a:t> </a:t>
            </a:r>
            <a:r>
              <a:rPr lang="en-US" sz="2400" dirty="0" err="1"/>
              <a:t>proporsi</a:t>
            </a:r>
            <a:r>
              <a:rPr lang="en-US" sz="2400" dirty="0"/>
              <a:t> </a:t>
            </a:r>
            <a:r>
              <a:rPr lang="en-US" sz="2400" dirty="0" err="1"/>
              <a:t>penjualan</a:t>
            </a:r>
            <a:r>
              <a:rPr lang="en-US" sz="2400" dirty="0"/>
              <a:t> </a:t>
            </a:r>
            <a:r>
              <a:rPr lang="en-US" sz="2400" dirty="0" err="1"/>
              <a:t>rokok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A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banyak</a:t>
            </a:r>
            <a:r>
              <a:rPr lang="en-US" sz="2400" dirty="0"/>
              <a:t> </a:t>
            </a:r>
            <a:r>
              <a:rPr lang="en-US" sz="2400" dirty="0" err="1"/>
              <a:t>daripada</a:t>
            </a:r>
            <a:r>
              <a:rPr lang="en-US" sz="2400" dirty="0"/>
              <a:t> </a:t>
            </a:r>
            <a:r>
              <a:rPr lang="en-US" sz="2400" dirty="0" err="1"/>
              <a:t>penjualan</a:t>
            </a:r>
            <a:r>
              <a:rPr lang="en-US" sz="2400" dirty="0"/>
              <a:t> </a:t>
            </a:r>
            <a:r>
              <a:rPr lang="en-US" sz="2400" dirty="0" err="1"/>
              <a:t>rokok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B.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7727753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467544" y="2492897"/>
            <a:ext cx="8208912" cy="720079"/>
          </a:xfrm>
        </p:spPr>
        <p:txBody>
          <a:bodyPr/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en-US" sz="8000" dirty="0" err="1"/>
              <a:t>Terima</a:t>
            </a:r>
            <a:r>
              <a:rPr lang="en-US" sz="8000" dirty="0"/>
              <a:t> </a:t>
            </a:r>
            <a:r>
              <a:rPr lang="en-US" sz="8000" dirty="0" err="1"/>
              <a:t>Kasih</a:t>
            </a:r>
            <a:endParaRPr lang="en-US" sz="8000" dirty="0"/>
          </a:p>
          <a:p>
            <a:pPr marL="0" indent="0" fontAlgn="auto">
              <a:spcAft>
                <a:spcPts val="0"/>
              </a:spcAft>
              <a:buNone/>
              <a:defRPr/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39383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UJI HIPOTESA BEDA DUA RATA-RATA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88818" y="1816925"/>
            <a:ext cx="802178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/>
              <a:t>Penulisan</a:t>
            </a:r>
            <a:r>
              <a:rPr lang="en-US" sz="2400" b="1" dirty="0"/>
              <a:t> </a:t>
            </a:r>
            <a:r>
              <a:rPr lang="en-US" sz="2400" b="1" dirty="0" err="1"/>
              <a:t>Hipotesa</a:t>
            </a:r>
            <a:r>
              <a:rPr lang="en-US" sz="2400" b="1" dirty="0"/>
              <a:t> : </a:t>
            </a:r>
          </a:p>
          <a:p>
            <a:endParaRPr lang="en-US" sz="2400" b="1" dirty="0"/>
          </a:p>
          <a:p>
            <a:r>
              <a:rPr lang="en-US" sz="2400" dirty="0"/>
              <a:t>H</a:t>
            </a:r>
            <a:r>
              <a:rPr lang="en-US" sz="2400" baseline="-25000" dirty="0"/>
              <a:t>0</a:t>
            </a:r>
            <a:r>
              <a:rPr lang="en-US" sz="2400" dirty="0"/>
              <a:t> : μ</a:t>
            </a:r>
            <a:r>
              <a:rPr lang="en-US" sz="2400" baseline="-25000" dirty="0"/>
              <a:t>1</a:t>
            </a:r>
            <a:r>
              <a:rPr lang="en-US" sz="2400" dirty="0"/>
              <a:t> – μ</a:t>
            </a:r>
            <a:r>
              <a:rPr lang="en-US" sz="2400" baseline="-25000" dirty="0"/>
              <a:t>2 </a:t>
            </a:r>
            <a:r>
              <a:rPr lang="en-US" sz="2400" dirty="0"/>
              <a:t> = 0 </a:t>
            </a:r>
            <a:r>
              <a:rPr lang="en-US" sz="2400" dirty="0" err="1"/>
              <a:t>atau</a:t>
            </a:r>
            <a:r>
              <a:rPr lang="en-US" sz="2400" dirty="0"/>
              <a:t> μ</a:t>
            </a:r>
            <a:r>
              <a:rPr lang="en-US" sz="2400" baseline="-25000" dirty="0"/>
              <a:t>1</a:t>
            </a:r>
            <a:r>
              <a:rPr lang="en-US" sz="2400" dirty="0"/>
              <a:t> = μ</a:t>
            </a:r>
            <a:r>
              <a:rPr lang="en-US" sz="2400" baseline="-25000" dirty="0"/>
              <a:t>2  </a:t>
            </a:r>
            <a:r>
              <a:rPr lang="en-US" sz="2400" dirty="0"/>
              <a:t>(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baseline="-25000" dirty="0"/>
              <a:t>  </a:t>
            </a:r>
            <a:r>
              <a:rPr lang="en-US" sz="2400" dirty="0" err="1"/>
              <a:t>perbedaan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)</a:t>
            </a:r>
            <a:r>
              <a:rPr lang="en-US" sz="2400" baseline="-25000" dirty="0"/>
              <a:t> </a:t>
            </a:r>
            <a:endParaRPr lang="en-US" sz="2400" dirty="0"/>
          </a:p>
          <a:p>
            <a:pPr lvl="0"/>
            <a:r>
              <a:rPr lang="en-US" sz="2400" dirty="0"/>
              <a:t>H</a:t>
            </a:r>
            <a:r>
              <a:rPr lang="en-US" sz="2400" baseline="-25000" dirty="0"/>
              <a:t>a </a:t>
            </a:r>
            <a:r>
              <a:rPr lang="en-US" sz="2400" dirty="0"/>
              <a:t>: μ</a:t>
            </a:r>
            <a:r>
              <a:rPr lang="en-US" sz="2400" baseline="-25000" dirty="0"/>
              <a:t>1</a:t>
            </a:r>
            <a:r>
              <a:rPr lang="en-US" sz="2400" dirty="0"/>
              <a:t> – μ</a:t>
            </a:r>
            <a:r>
              <a:rPr lang="en-US" sz="2400" baseline="-25000" dirty="0"/>
              <a:t>2 </a:t>
            </a:r>
            <a:r>
              <a:rPr lang="en-US" sz="2400" dirty="0"/>
              <a:t> &gt; 0 (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μ</a:t>
            </a:r>
            <a:r>
              <a:rPr lang="en-US" sz="2400" baseline="-25000" dirty="0"/>
              <a:t>1</a:t>
            </a:r>
            <a:r>
              <a:rPr lang="en-US" sz="2400" dirty="0"/>
              <a:t> &gt; μ</a:t>
            </a:r>
            <a:r>
              <a:rPr lang="en-US" sz="2400" baseline="-25000" dirty="0"/>
              <a:t>2 </a:t>
            </a:r>
            <a:r>
              <a:rPr lang="en-US" sz="2400" dirty="0"/>
              <a:t>)</a:t>
            </a:r>
          </a:p>
          <a:p>
            <a:pPr lvl="0"/>
            <a:r>
              <a:rPr lang="en-US" sz="2400" dirty="0"/>
              <a:t>H</a:t>
            </a:r>
            <a:r>
              <a:rPr lang="en-US" sz="2400" baseline="-25000" dirty="0"/>
              <a:t>a </a:t>
            </a:r>
            <a:r>
              <a:rPr lang="en-US" sz="2400" dirty="0"/>
              <a:t>: μ</a:t>
            </a:r>
            <a:r>
              <a:rPr lang="en-US" sz="2400" baseline="-25000" dirty="0"/>
              <a:t>1</a:t>
            </a:r>
            <a:r>
              <a:rPr lang="en-US" sz="2400" dirty="0"/>
              <a:t> – μ</a:t>
            </a:r>
            <a:r>
              <a:rPr lang="en-US" sz="2400" baseline="-25000" dirty="0"/>
              <a:t>2 </a:t>
            </a:r>
            <a:r>
              <a:rPr lang="en-US" sz="2400" dirty="0"/>
              <a:t> &lt; 0 (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μ</a:t>
            </a:r>
            <a:r>
              <a:rPr lang="en-US" sz="2400" baseline="-25000" dirty="0"/>
              <a:t>1</a:t>
            </a:r>
            <a:r>
              <a:rPr lang="en-US" sz="2400" dirty="0"/>
              <a:t> &lt; μ</a:t>
            </a:r>
            <a:r>
              <a:rPr lang="en-US" sz="2400" baseline="-25000" dirty="0"/>
              <a:t>2 </a:t>
            </a:r>
            <a:r>
              <a:rPr lang="en-US" sz="2400" dirty="0"/>
              <a:t>)</a:t>
            </a:r>
          </a:p>
          <a:p>
            <a:pPr lvl="0"/>
            <a:r>
              <a:rPr lang="en-US" sz="2400" dirty="0"/>
              <a:t>H</a:t>
            </a:r>
            <a:r>
              <a:rPr lang="en-US" sz="2400" baseline="-25000" dirty="0"/>
              <a:t>a </a:t>
            </a:r>
            <a:r>
              <a:rPr lang="en-US" sz="2400" dirty="0"/>
              <a:t>: μ</a:t>
            </a:r>
            <a:r>
              <a:rPr lang="en-US" sz="2400" baseline="-25000" dirty="0"/>
              <a:t>1</a:t>
            </a:r>
            <a:r>
              <a:rPr lang="en-US" sz="2400" dirty="0"/>
              <a:t> – μ</a:t>
            </a:r>
            <a:r>
              <a:rPr lang="en-US" sz="2400" baseline="-25000" dirty="0"/>
              <a:t>2 </a:t>
            </a:r>
            <a:r>
              <a:rPr lang="en-US" sz="2400" dirty="0"/>
              <a:t> ≠ 0 (μ</a:t>
            </a:r>
            <a:r>
              <a:rPr lang="en-US" sz="2400" baseline="-25000" dirty="0"/>
              <a:t>1</a:t>
            </a:r>
            <a:r>
              <a:rPr lang="en-US" sz="2400" dirty="0"/>
              <a:t> </a:t>
            </a:r>
            <a:r>
              <a:rPr lang="en-US" sz="2400" dirty="0" err="1"/>
              <a:t>berbeda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μ</a:t>
            </a:r>
            <a:r>
              <a:rPr lang="en-US" sz="2400" baseline="-25000" dirty="0"/>
              <a:t>2 </a:t>
            </a:r>
            <a:r>
              <a:rPr lang="en-US" sz="2400" dirty="0"/>
              <a:t>)</a:t>
            </a:r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6956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err="1"/>
              <a:t>Sampel</a:t>
            </a:r>
            <a:r>
              <a:rPr lang="en-US" dirty="0"/>
              <a:t> </a:t>
            </a:r>
            <a:r>
              <a:rPr lang="en-US" dirty="0" err="1"/>
              <a:t>Besar</a:t>
            </a:r>
            <a:endParaRPr lang="en-US" dirty="0"/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361723"/>
              </p:ext>
            </p:extLst>
          </p:nvPr>
        </p:nvGraphicFramePr>
        <p:xfrm>
          <a:off x="2564120" y="1147741"/>
          <a:ext cx="105251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609336" imgH="482391" progId="Equation.3">
                  <p:embed/>
                </p:oleObj>
              </mc:Choice>
              <mc:Fallback>
                <p:oleObj name="Equation" r:id="rId3" imgW="609336" imgH="482391" progId="Equation.3">
                  <p:embed/>
                  <p:pic>
                    <p:nvPicPr>
                      <p:cNvPr id="3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64120" y="1147741"/>
                        <a:ext cx="1052513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9499336"/>
              </p:ext>
            </p:extLst>
          </p:nvPr>
        </p:nvGraphicFramePr>
        <p:xfrm>
          <a:off x="1256285" y="2362200"/>
          <a:ext cx="90011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5" imgW="444114" imgH="253780" progId="Equation.3">
                  <p:embed/>
                </p:oleObj>
              </mc:Choice>
              <mc:Fallback>
                <p:oleObj name="Equation" r:id="rId5" imgW="444114" imgH="25378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6285" y="2362200"/>
                        <a:ext cx="90011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231586"/>
              </p:ext>
            </p:extLst>
          </p:nvPr>
        </p:nvGraphicFramePr>
        <p:xfrm>
          <a:off x="2743200" y="2057400"/>
          <a:ext cx="1981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7" imgW="774364" imgH="507780" progId="Equation.3">
                  <p:embed/>
                </p:oleObj>
              </mc:Choice>
              <mc:Fallback>
                <p:oleObj name="Equation" r:id="rId7" imgW="774364" imgH="50778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3200" y="2057400"/>
                        <a:ext cx="19812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26262" y="1295400"/>
            <a:ext cx="730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Zo</a:t>
            </a:r>
            <a:r>
              <a:rPr lang="en-US" sz="2000" dirty="0"/>
              <a:t> =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251214" y="259080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/>
              <a:t>=</a:t>
            </a:r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762000" y="3429000"/>
            <a:ext cx="8229600" cy="79216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Sampel</a:t>
            </a:r>
            <a:r>
              <a:rPr lang="en-US" dirty="0"/>
              <a:t> Kecil 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744075"/>
              </p:ext>
            </p:extLst>
          </p:nvPr>
        </p:nvGraphicFramePr>
        <p:xfrm>
          <a:off x="2274965" y="4572000"/>
          <a:ext cx="48006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9" imgW="2755900" imgH="520700" progId="Equation.3">
                  <p:embed/>
                </p:oleObj>
              </mc:Choice>
              <mc:Fallback>
                <p:oleObj name="Equation" r:id="rId9" imgW="2755900" imgH="520700" progId="Equation.3">
                  <p:embed/>
                  <p:pic>
                    <p:nvPicPr>
                      <p:cNvPr id="9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4965" y="4572000"/>
                        <a:ext cx="4800600" cy="838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426262" y="4724400"/>
            <a:ext cx="730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Zo</a:t>
            </a:r>
            <a:r>
              <a:rPr lang="en-US" sz="2000" dirty="0"/>
              <a:t> = </a:t>
            </a:r>
          </a:p>
        </p:txBody>
      </p:sp>
    </p:spTree>
    <p:extLst>
      <p:ext uri="{BB962C8B-B14F-4D97-AF65-F5344CB8AC3E}">
        <p14:creationId xmlns:p14="http://schemas.microsoft.com/office/powerpoint/2010/main" val="3441141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38200" y="1219200"/>
            <a:ext cx="76200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Seorang</a:t>
            </a:r>
            <a:r>
              <a:rPr lang="en-US" sz="2400" dirty="0"/>
              <a:t> </a:t>
            </a:r>
            <a:r>
              <a:rPr lang="en-US" sz="2400" dirty="0" err="1"/>
              <a:t>pemilik</a:t>
            </a:r>
            <a:r>
              <a:rPr lang="en-US" sz="2400" dirty="0"/>
              <a:t> </a:t>
            </a:r>
            <a:r>
              <a:rPr lang="en-US" sz="2400" dirty="0" err="1"/>
              <a:t>toko</a:t>
            </a:r>
            <a:r>
              <a:rPr lang="en-US" sz="2400" dirty="0"/>
              <a:t> yang </a:t>
            </a:r>
            <a:r>
              <a:rPr lang="en-US" sz="2400" dirty="0" err="1"/>
              <a:t>menjual</a:t>
            </a:r>
            <a:r>
              <a:rPr lang="en-US" sz="2400" dirty="0"/>
              <a:t> 2 </a:t>
            </a:r>
            <a:r>
              <a:rPr lang="en-US" sz="2400" dirty="0" err="1"/>
              <a:t>macam</a:t>
            </a:r>
            <a:r>
              <a:rPr lang="en-US" sz="2400" dirty="0"/>
              <a:t> bola </a:t>
            </a:r>
            <a:r>
              <a:rPr lang="en-US" sz="2400" dirty="0" err="1"/>
              <a:t>lampu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A </a:t>
            </a:r>
            <a:r>
              <a:rPr lang="en-US" sz="2400" dirty="0" err="1"/>
              <a:t>dan</a:t>
            </a:r>
            <a:r>
              <a:rPr lang="en-US" sz="2400" dirty="0"/>
              <a:t> B, </a:t>
            </a:r>
            <a:r>
              <a:rPr lang="en-US" sz="2400" dirty="0" err="1"/>
              <a:t>berpendapat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tak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 rata-rata </a:t>
            </a:r>
            <a:r>
              <a:rPr lang="en-US" sz="2400" dirty="0" err="1"/>
              <a:t>lamanya</a:t>
            </a:r>
            <a:r>
              <a:rPr lang="en-US" sz="2400" dirty="0"/>
              <a:t> </a:t>
            </a:r>
            <a:r>
              <a:rPr lang="en-US" sz="2400" dirty="0" err="1"/>
              <a:t>menyala</a:t>
            </a:r>
            <a:r>
              <a:rPr lang="en-US" sz="2400" dirty="0"/>
              <a:t> bola </a:t>
            </a:r>
            <a:r>
              <a:rPr lang="en-US" sz="2400" dirty="0" err="1"/>
              <a:t>lampu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alternative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perbedaan</a:t>
            </a:r>
            <a:r>
              <a:rPr lang="en-US" sz="2400" dirty="0"/>
              <a:t>.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menguji</a:t>
            </a:r>
            <a:r>
              <a:rPr lang="en-US" sz="2400" dirty="0"/>
              <a:t> </a:t>
            </a:r>
            <a:r>
              <a:rPr lang="en-US" sz="2400" dirty="0" err="1"/>
              <a:t>pendapatnya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percobaan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menyalakan</a:t>
            </a:r>
            <a:r>
              <a:rPr lang="en-US" sz="2400" dirty="0"/>
              <a:t> 100 </a:t>
            </a:r>
            <a:r>
              <a:rPr lang="en-US" sz="2400" dirty="0" err="1"/>
              <a:t>buah</a:t>
            </a:r>
            <a:r>
              <a:rPr lang="en-US" sz="2400" dirty="0"/>
              <a:t> bola </a:t>
            </a:r>
            <a:r>
              <a:rPr lang="en-US" sz="2400" dirty="0" err="1"/>
              <a:t>lampu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A </a:t>
            </a:r>
            <a:r>
              <a:rPr lang="en-US" sz="2400" dirty="0" err="1"/>
              <a:t>dan</a:t>
            </a:r>
            <a:r>
              <a:rPr lang="en-US" sz="2400" dirty="0"/>
              <a:t> 50 </a:t>
            </a:r>
            <a:r>
              <a:rPr lang="en-US" sz="2400" dirty="0" err="1"/>
              <a:t>buah</a:t>
            </a:r>
            <a:r>
              <a:rPr lang="en-US" sz="2400" dirty="0"/>
              <a:t> bola </a:t>
            </a:r>
            <a:r>
              <a:rPr lang="en-US" sz="2400" dirty="0" err="1"/>
              <a:t>lampu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B, </a:t>
            </a:r>
            <a:r>
              <a:rPr lang="en-US" sz="2400" dirty="0" err="1"/>
              <a:t>sebagai</a:t>
            </a:r>
            <a:r>
              <a:rPr lang="en-US" sz="2400" dirty="0"/>
              <a:t> sample </a:t>
            </a:r>
            <a:r>
              <a:rPr lang="en-US" sz="2400" dirty="0" err="1"/>
              <a:t>acak</a:t>
            </a:r>
            <a:r>
              <a:rPr lang="en-US" sz="2400" dirty="0"/>
              <a:t>. </a:t>
            </a:r>
            <a:r>
              <a:rPr lang="en-US" sz="2400" dirty="0" err="1"/>
              <a:t>Ternyata</a:t>
            </a:r>
            <a:r>
              <a:rPr lang="en-US" sz="2400" dirty="0"/>
              <a:t> bola </a:t>
            </a:r>
            <a:r>
              <a:rPr lang="en-US" sz="2400" dirty="0" err="1"/>
              <a:t>lampu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A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menyala</a:t>
            </a:r>
            <a:r>
              <a:rPr lang="en-US" sz="2400" dirty="0"/>
              <a:t> rata-rata </a:t>
            </a:r>
            <a:r>
              <a:rPr lang="en-US" sz="2400" dirty="0" err="1"/>
              <a:t>selama</a:t>
            </a:r>
            <a:r>
              <a:rPr lang="en-US" sz="2400" dirty="0"/>
              <a:t> 952 jam, </a:t>
            </a:r>
            <a:r>
              <a:rPr lang="en-US" sz="2400" dirty="0" err="1"/>
              <a:t>sedangkan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B 987 jam, </a:t>
            </a:r>
            <a:r>
              <a:rPr lang="en-US" sz="2400" dirty="0" err="1"/>
              <a:t>masing-masing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simpangan</a:t>
            </a:r>
            <a:r>
              <a:rPr lang="en-US" sz="2400" dirty="0"/>
              <a:t> </a:t>
            </a:r>
            <a:r>
              <a:rPr lang="en-US" sz="2400" dirty="0" err="1"/>
              <a:t>baku</a:t>
            </a:r>
            <a:r>
              <a:rPr lang="en-US" sz="2400" dirty="0"/>
              <a:t> </a:t>
            </a:r>
            <a:r>
              <a:rPr lang="en-US" sz="2400" dirty="0" err="1"/>
              <a:t>sebesar</a:t>
            </a:r>
            <a:r>
              <a:rPr lang="en-US" sz="2400" dirty="0"/>
              <a:t> 85 jam </a:t>
            </a:r>
            <a:r>
              <a:rPr lang="en-US" sz="2400" dirty="0" err="1"/>
              <a:t>dan</a:t>
            </a:r>
            <a:r>
              <a:rPr lang="en-US" sz="2400" dirty="0"/>
              <a:t> 92 jam.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menggunakan</a:t>
            </a:r>
            <a:r>
              <a:rPr lang="en-US" sz="2400" dirty="0"/>
              <a:t> α = 5%, </a:t>
            </a:r>
            <a:r>
              <a:rPr lang="en-US" sz="2400" dirty="0" err="1"/>
              <a:t>ujilah</a:t>
            </a:r>
            <a:r>
              <a:rPr lang="en-US" sz="2400" dirty="0"/>
              <a:t> </a:t>
            </a:r>
            <a:r>
              <a:rPr lang="en-US" sz="2400" dirty="0" err="1"/>
              <a:t>pendapat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.</a:t>
            </a:r>
          </a:p>
          <a:p>
            <a:pPr algn="just"/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2525441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57200"/>
            <a:ext cx="8229600" cy="639762"/>
          </a:xfrm>
        </p:spPr>
        <p:txBody>
          <a:bodyPr/>
          <a:lstStyle/>
          <a:p>
            <a:pPr algn="l"/>
            <a:r>
              <a:rPr lang="en-US" dirty="0" err="1"/>
              <a:t>Jawab</a:t>
            </a:r>
            <a:r>
              <a:rPr lang="en-US" dirty="0"/>
              <a:t> :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73875" y="1295400"/>
            <a:ext cx="7620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H</a:t>
            </a:r>
            <a:r>
              <a:rPr lang="en-US" sz="2800" baseline="-25000" dirty="0"/>
              <a:t>0</a:t>
            </a:r>
            <a:r>
              <a:rPr lang="en-US" sz="2800" dirty="0"/>
              <a:t> : μ</a:t>
            </a:r>
            <a:r>
              <a:rPr lang="en-US" sz="2800" baseline="-25000" dirty="0"/>
              <a:t>1</a:t>
            </a:r>
            <a:r>
              <a:rPr lang="en-US" sz="2800" dirty="0"/>
              <a:t> – μ</a:t>
            </a:r>
            <a:r>
              <a:rPr lang="en-US" sz="2800" baseline="-25000" dirty="0"/>
              <a:t>2 </a:t>
            </a:r>
            <a:r>
              <a:rPr lang="en-US" sz="2800" dirty="0"/>
              <a:t> = 0</a:t>
            </a:r>
          </a:p>
          <a:p>
            <a:r>
              <a:rPr lang="en-US" sz="2800" dirty="0"/>
              <a:t>H</a:t>
            </a:r>
            <a:r>
              <a:rPr lang="en-US" sz="2800" baseline="-25000" dirty="0"/>
              <a:t>a </a:t>
            </a:r>
            <a:r>
              <a:rPr lang="en-US" sz="2800" dirty="0"/>
              <a:t>: μ</a:t>
            </a:r>
            <a:r>
              <a:rPr lang="en-US" sz="2800" baseline="-25000" dirty="0"/>
              <a:t>1</a:t>
            </a:r>
            <a:r>
              <a:rPr lang="en-US" sz="2800" dirty="0"/>
              <a:t> – μ</a:t>
            </a:r>
            <a:r>
              <a:rPr lang="en-US" sz="2800" baseline="-25000" dirty="0"/>
              <a:t>2 </a:t>
            </a:r>
            <a:r>
              <a:rPr lang="en-US" sz="2800" dirty="0"/>
              <a:t> ≠ 0  </a:t>
            </a:r>
          </a:p>
          <a:p>
            <a:r>
              <a:rPr lang="en-US" sz="2800" dirty="0"/>
              <a:t>n</a:t>
            </a:r>
            <a:r>
              <a:rPr lang="en-US" sz="2800" baseline="-25000" dirty="0"/>
              <a:t>1</a:t>
            </a:r>
            <a:r>
              <a:rPr lang="en-US" sz="2800" dirty="0"/>
              <a:t> = 100, = 952, </a:t>
            </a:r>
            <a:r>
              <a:rPr lang="el-GR" sz="2800" dirty="0"/>
              <a:t>σ</a:t>
            </a:r>
            <a:r>
              <a:rPr lang="en-US" sz="2800" baseline="-25000" dirty="0"/>
              <a:t>1</a:t>
            </a:r>
            <a:r>
              <a:rPr lang="en-US" sz="2800" dirty="0"/>
              <a:t> = 85</a:t>
            </a:r>
          </a:p>
          <a:p>
            <a:r>
              <a:rPr lang="en-US" sz="2800" dirty="0"/>
              <a:t>n</a:t>
            </a:r>
            <a:r>
              <a:rPr lang="en-US" sz="2800" baseline="-25000" dirty="0"/>
              <a:t>2</a:t>
            </a:r>
            <a:r>
              <a:rPr lang="en-US" sz="2800" dirty="0"/>
              <a:t> =   50, = 987, </a:t>
            </a:r>
            <a:r>
              <a:rPr lang="el-GR" sz="2800" dirty="0"/>
              <a:t>σ</a:t>
            </a:r>
            <a:r>
              <a:rPr lang="en-US" sz="2800" baseline="-25000" dirty="0"/>
              <a:t>2</a:t>
            </a:r>
            <a:r>
              <a:rPr lang="en-US" sz="2800" dirty="0"/>
              <a:t> = 92</a:t>
            </a:r>
          </a:p>
          <a:p>
            <a:r>
              <a:rPr lang="en-US" sz="2800" dirty="0"/>
              <a:t>n</a:t>
            </a:r>
            <a:r>
              <a:rPr lang="en-US" sz="2800" baseline="-25000" dirty="0"/>
              <a:t>2</a:t>
            </a:r>
            <a:r>
              <a:rPr lang="en-US" sz="2800" dirty="0"/>
              <a:t> =   50, = 987, </a:t>
            </a:r>
            <a:r>
              <a:rPr lang="el-GR" sz="2800" dirty="0"/>
              <a:t>σ</a:t>
            </a:r>
            <a:r>
              <a:rPr lang="en-US" sz="2800" baseline="-25000" dirty="0"/>
              <a:t>2</a:t>
            </a:r>
            <a:r>
              <a:rPr lang="en-US" sz="2800" dirty="0"/>
              <a:t> = 92</a:t>
            </a:r>
          </a:p>
          <a:p>
            <a:pPr algn="just"/>
            <a:endParaRPr lang="en-US" sz="2000" b="1" dirty="0"/>
          </a:p>
          <a:p>
            <a:pPr algn="just"/>
            <a:endParaRPr lang="en-US" sz="2000" b="1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9681650"/>
              </p:ext>
            </p:extLst>
          </p:nvPr>
        </p:nvGraphicFramePr>
        <p:xfrm>
          <a:off x="1473333" y="3683526"/>
          <a:ext cx="1177925" cy="117627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Equation" r:id="rId3" imgW="812800" imgH="736600" progId="Equation.3">
                  <p:embed/>
                </p:oleObj>
              </mc:Choice>
              <mc:Fallback>
                <p:oleObj name="Equation" r:id="rId3" imgW="812800" imgH="736600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333" y="3683526"/>
                        <a:ext cx="1177925" cy="117627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0979231"/>
              </p:ext>
            </p:extLst>
          </p:nvPr>
        </p:nvGraphicFramePr>
        <p:xfrm>
          <a:off x="3276600" y="3736009"/>
          <a:ext cx="2062118" cy="10777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5" imgW="1257300" imgH="660400" progId="Equation.3">
                  <p:embed/>
                </p:oleObj>
              </mc:Choice>
              <mc:Fallback>
                <p:oleObj name="Equation" r:id="rId5" imgW="1257300" imgH="660400" progId="Equation.3">
                  <p:embed/>
                  <p:pic>
                    <p:nvPicPr>
                      <p:cNvPr id="5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3736009"/>
                        <a:ext cx="2062118" cy="107775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762000" y="3810000"/>
            <a:ext cx="7301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Zo</a:t>
            </a:r>
            <a:r>
              <a:rPr lang="en-US" sz="2000" dirty="0"/>
              <a:t> =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819400" y="3905555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=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914400" y="4953000"/>
            <a:ext cx="7315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Karena</a:t>
            </a:r>
            <a:r>
              <a:rPr lang="en-US" sz="2400" dirty="0"/>
              <a:t> Z</a:t>
            </a:r>
            <a:r>
              <a:rPr lang="en-US" sz="2400" baseline="-25000" dirty="0"/>
              <a:t>0</a:t>
            </a:r>
            <a:r>
              <a:rPr lang="en-US" sz="2400" dirty="0"/>
              <a:t> = -2,25 &lt; -</a:t>
            </a:r>
            <a:r>
              <a:rPr lang="en-US" sz="2400" dirty="0" err="1"/>
              <a:t>Z</a:t>
            </a:r>
            <a:r>
              <a:rPr lang="en-US" sz="2400" baseline="-25000" dirty="0" err="1"/>
              <a:t>α</a:t>
            </a:r>
            <a:r>
              <a:rPr lang="en-US" sz="2400" baseline="-25000" dirty="0"/>
              <a:t>/2</a:t>
            </a:r>
            <a:r>
              <a:rPr lang="en-US" sz="2400" dirty="0"/>
              <a:t> = - 1,96 </a:t>
            </a:r>
            <a:r>
              <a:rPr lang="en-US" sz="2400" dirty="0" err="1"/>
              <a:t>maka</a:t>
            </a:r>
            <a:r>
              <a:rPr lang="en-US" sz="2400" dirty="0"/>
              <a:t> H</a:t>
            </a:r>
            <a:r>
              <a:rPr lang="en-US" sz="2400" baseline="-25000" dirty="0"/>
              <a:t>0</a:t>
            </a:r>
            <a:r>
              <a:rPr lang="en-US" sz="2400" dirty="0"/>
              <a:t> </a:t>
            </a:r>
            <a:r>
              <a:rPr lang="en-US" sz="2400" dirty="0" err="1"/>
              <a:t>ditolak</a:t>
            </a:r>
            <a:r>
              <a:rPr lang="en-US" sz="2400" dirty="0"/>
              <a:t>. </a:t>
            </a:r>
            <a:r>
              <a:rPr lang="en-US" sz="2400" dirty="0" err="1"/>
              <a:t>Berarti</a:t>
            </a:r>
            <a:r>
              <a:rPr lang="en-US" sz="2400" dirty="0"/>
              <a:t> rata-rata </a:t>
            </a:r>
            <a:r>
              <a:rPr lang="en-US" sz="2400" dirty="0" err="1"/>
              <a:t>lamanya</a:t>
            </a:r>
            <a:r>
              <a:rPr lang="en-US" sz="2400" dirty="0"/>
              <a:t> </a:t>
            </a:r>
            <a:r>
              <a:rPr lang="en-US" sz="2400" dirty="0" err="1"/>
              <a:t>menyala</a:t>
            </a:r>
            <a:r>
              <a:rPr lang="en-US" sz="2400" dirty="0"/>
              <a:t> bola </a:t>
            </a:r>
            <a:r>
              <a:rPr lang="en-US" sz="2400" dirty="0" err="1"/>
              <a:t>lampu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merek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23397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UJI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Hipotesis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jika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Varians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tidak</a:t>
            </a:r>
            <a:r>
              <a:rPr lang="en-US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 </a:t>
            </a:r>
            <a:r>
              <a:rPr lang="en-US" sz="4000" b="1" dirty="0" err="1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</a:rPr>
              <a:t>Diketahui</a:t>
            </a:r>
            <a:endParaRPr lang="en-US" sz="40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842656"/>
              </p:ext>
            </p:extLst>
          </p:nvPr>
        </p:nvGraphicFramePr>
        <p:xfrm>
          <a:off x="1524000" y="2057400"/>
          <a:ext cx="3810000" cy="1490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3" imgW="1548728" imgH="774364" progId="Equation.3">
                  <p:embed/>
                </p:oleObj>
              </mc:Choice>
              <mc:Fallback>
                <p:oleObj name="Equation" r:id="rId3" imgW="1548728" imgH="774364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2057400"/>
                        <a:ext cx="3810000" cy="1490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88739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z="3600" dirty="0" err="1"/>
              <a:t>Contoh</a:t>
            </a:r>
            <a:r>
              <a:rPr lang="en-US" sz="3600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5953" y="1066800"/>
            <a:ext cx="7620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 </a:t>
            </a:r>
            <a:r>
              <a:rPr lang="en-US" sz="2400" dirty="0" err="1"/>
              <a:t>Apakah</a:t>
            </a:r>
            <a:r>
              <a:rPr lang="en-US" sz="2400" dirty="0"/>
              <a:t>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sesudah</a:t>
            </a:r>
            <a:r>
              <a:rPr lang="en-US" sz="2400" dirty="0"/>
              <a:t> </a:t>
            </a:r>
            <a:r>
              <a:rPr lang="en-US" sz="2400" dirty="0" err="1"/>
              <a:t>promosi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?</a:t>
            </a:r>
          </a:p>
          <a:p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disuruh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menguji</a:t>
            </a:r>
            <a:r>
              <a:rPr lang="en-US" sz="2400" dirty="0"/>
              <a:t> </a:t>
            </a:r>
            <a:r>
              <a:rPr lang="en-US" sz="2400" dirty="0" err="1"/>
              <a:t>pernyataan</a:t>
            </a:r>
            <a:r>
              <a:rPr lang="en-US" sz="2400" dirty="0"/>
              <a:t> </a:t>
            </a:r>
            <a:r>
              <a:rPr lang="en-US" sz="2400" dirty="0" err="1"/>
              <a:t>tersebut</a:t>
            </a:r>
            <a:r>
              <a:rPr lang="en-US" sz="2400" dirty="0"/>
              <a:t>,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</a:t>
            </a:r>
            <a:r>
              <a:rPr lang="en-US" sz="2400" dirty="0"/>
              <a:t> = 5 %, </a:t>
            </a:r>
            <a:r>
              <a:rPr lang="en-US" sz="2400" dirty="0" err="1"/>
              <a:t>kemudian</a:t>
            </a:r>
            <a:r>
              <a:rPr lang="en-US" sz="2400" dirty="0"/>
              <a:t> </a:t>
            </a:r>
            <a:r>
              <a:rPr lang="en-US" sz="2400" dirty="0" err="1"/>
              <a:t>anda</a:t>
            </a:r>
            <a:r>
              <a:rPr lang="en-US" sz="2400" dirty="0"/>
              <a:t> </a:t>
            </a:r>
            <a:r>
              <a:rPr lang="en-US" sz="2400" dirty="0" err="1"/>
              <a:t>mengamati</a:t>
            </a:r>
            <a:r>
              <a:rPr lang="en-US" sz="2400" dirty="0"/>
              <a:t> </a:t>
            </a:r>
            <a:r>
              <a:rPr lang="en-US" sz="2400" dirty="0" err="1"/>
              <a:t>selama</a:t>
            </a:r>
            <a:r>
              <a:rPr lang="en-US" sz="2400" dirty="0"/>
              <a:t> 36 </a:t>
            </a:r>
            <a:r>
              <a:rPr lang="en-US" sz="2400" dirty="0" err="1"/>
              <a:t>hari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promosi</a:t>
            </a:r>
            <a:r>
              <a:rPr lang="en-US" sz="2400" dirty="0"/>
              <a:t>, </a:t>
            </a:r>
            <a:r>
              <a:rPr lang="en-US" sz="2400" dirty="0" err="1"/>
              <a:t>dengan</a:t>
            </a:r>
            <a:r>
              <a:rPr lang="en-US" sz="2400" dirty="0"/>
              <a:t> rata-rata </a:t>
            </a:r>
            <a:r>
              <a:rPr lang="en-US" sz="2400" dirty="0" err="1"/>
              <a:t>penjualan</a:t>
            </a:r>
            <a:r>
              <a:rPr lang="en-US" sz="2400" dirty="0"/>
              <a:t> </a:t>
            </a:r>
            <a:r>
              <a:rPr lang="en-US" sz="2400" dirty="0" err="1"/>
              <a:t>Rp</a:t>
            </a:r>
            <a:r>
              <a:rPr lang="en-US" sz="2400" dirty="0"/>
              <a:t>. 13,17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standar</a:t>
            </a:r>
            <a:r>
              <a:rPr lang="en-US" sz="2400" dirty="0"/>
              <a:t> </a:t>
            </a:r>
            <a:r>
              <a:rPr lang="en-US" sz="2400" dirty="0" err="1"/>
              <a:t>deviasi</a:t>
            </a:r>
            <a:r>
              <a:rPr lang="en-US" sz="2400" dirty="0"/>
              <a:t> </a:t>
            </a:r>
            <a:r>
              <a:rPr lang="en-US" sz="2400" dirty="0" err="1"/>
              <a:t>Rp</a:t>
            </a:r>
            <a:r>
              <a:rPr lang="en-US" sz="2400" dirty="0"/>
              <a:t>. 2,09. </a:t>
            </a:r>
            <a:r>
              <a:rPr lang="en-US" sz="2400" dirty="0" err="1"/>
              <a:t>Setelah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promosi</a:t>
            </a:r>
            <a:r>
              <a:rPr lang="en-US" sz="2400" dirty="0"/>
              <a:t>: Rata-rata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Rp</a:t>
            </a:r>
            <a:r>
              <a:rPr lang="en-US" sz="2400" dirty="0"/>
              <a:t> 7,55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St.deviasi</a:t>
            </a:r>
            <a:r>
              <a:rPr lang="en-US" sz="2400" dirty="0"/>
              <a:t> </a:t>
            </a:r>
            <a:r>
              <a:rPr lang="en-US" sz="2400" dirty="0" err="1"/>
              <a:t>Rp</a:t>
            </a:r>
            <a:r>
              <a:rPr lang="en-US" sz="2400" dirty="0"/>
              <a:t>. 1,09</a:t>
            </a:r>
            <a:endParaRPr lang="en-US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71005" y="3399864"/>
            <a:ext cx="76200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/>
              <a:t>Jawab</a:t>
            </a:r>
            <a:r>
              <a:rPr lang="en-US" sz="2400" dirty="0"/>
              <a:t> :</a:t>
            </a:r>
          </a:p>
          <a:p>
            <a:r>
              <a:rPr lang="en-US" sz="2400" dirty="0"/>
              <a:t>1. </a:t>
            </a:r>
            <a:r>
              <a:rPr lang="en-US" sz="2400" dirty="0" err="1"/>
              <a:t>Merumuskan</a:t>
            </a:r>
            <a:r>
              <a:rPr lang="en-US" sz="2400" dirty="0"/>
              <a:t> </a:t>
            </a:r>
            <a:r>
              <a:rPr lang="en-US" sz="2400" dirty="0" err="1"/>
              <a:t>hipotesa</a:t>
            </a:r>
            <a:r>
              <a:rPr lang="en-US" sz="2400" dirty="0"/>
              <a:t>:</a:t>
            </a:r>
          </a:p>
          <a:p>
            <a:r>
              <a:rPr lang="en-US" sz="2400" dirty="0"/>
              <a:t>     Ho =  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1 - 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2 = 0</a:t>
            </a:r>
          </a:p>
          <a:p>
            <a:r>
              <a:rPr lang="en-US" sz="2400" dirty="0"/>
              <a:t>     Ha =  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1 - </a:t>
            </a:r>
            <a:r>
              <a:rPr lang="en-US" sz="2400" dirty="0">
                <a:sym typeface="Symbol"/>
              </a:rPr>
              <a:t></a:t>
            </a:r>
            <a:r>
              <a:rPr lang="en-US" sz="2400" dirty="0"/>
              <a:t>2 </a:t>
            </a:r>
            <a:r>
              <a:rPr lang="en-US" sz="2400" dirty="0">
                <a:sym typeface="Symbol"/>
              </a:rPr>
              <a:t></a:t>
            </a:r>
            <a:r>
              <a:rPr lang="en-US" sz="2400" dirty="0"/>
              <a:t> 0</a:t>
            </a:r>
          </a:p>
          <a:p>
            <a:endParaRPr lang="en-US" sz="2400" dirty="0"/>
          </a:p>
          <a:p>
            <a:r>
              <a:rPr lang="en-US" sz="2400" dirty="0"/>
              <a:t>2. </a:t>
            </a:r>
            <a:r>
              <a:rPr lang="en-US" sz="2400" dirty="0" err="1"/>
              <a:t>Menentukan</a:t>
            </a:r>
            <a:r>
              <a:rPr lang="en-US" sz="2400" dirty="0"/>
              <a:t> </a:t>
            </a:r>
            <a:r>
              <a:rPr lang="en-US" sz="2400" dirty="0" err="1"/>
              <a:t>taraf</a:t>
            </a:r>
            <a:r>
              <a:rPr lang="en-US" sz="2400" dirty="0"/>
              <a:t> </a:t>
            </a:r>
            <a:r>
              <a:rPr lang="en-US" sz="2400" dirty="0" err="1"/>
              <a:t>nyata</a:t>
            </a:r>
            <a:r>
              <a:rPr lang="en-US" sz="2400" dirty="0"/>
              <a:t> ( 5%).</a:t>
            </a:r>
          </a:p>
          <a:p>
            <a:r>
              <a:rPr lang="en-US" sz="2400" dirty="0"/>
              <a:t>    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dirty="0" err="1"/>
              <a:t>kritis</a:t>
            </a:r>
            <a:r>
              <a:rPr lang="en-US" sz="2400" dirty="0"/>
              <a:t> Z</a:t>
            </a:r>
            <a:r>
              <a:rPr lang="en-US" sz="2400" dirty="0">
                <a:sym typeface="Symbol"/>
              </a:rPr>
              <a:t></a:t>
            </a:r>
            <a:r>
              <a:rPr lang="en-US" sz="2400" dirty="0"/>
              <a:t>/2 = Z0,025   	=1,96</a:t>
            </a:r>
          </a:p>
          <a:p>
            <a:r>
              <a:rPr lang="en-US" sz="2400" dirty="0"/>
              <a:t>     </a:t>
            </a:r>
            <a:r>
              <a:rPr lang="en-US" sz="2400" dirty="0" err="1"/>
              <a:t>Lihat</a:t>
            </a:r>
            <a:r>
              <a:rPr lang="en-US" sz="2400" dirty="0"/>
              <a:t> </a:t>
            </a:r>
            <a:r>
              <a:rPr lang="en-US" sz="2400" dirty="0" err="1"/>
              <a:t>tabel</a:t>
            </a:r>
            <a:r>
              <a:rPr lang="en-US" sz="2400" dirty="0"/>
              <a:t> </a:t>
            </a:r>
            <a:r>
              <a:rPr lang="en-US" sz="2400" dirty="0" err="1"/>
              <a:t>luas</a:t>
            </a:r>
            <a:r>
              <a:rPr lang="en-US" sz="2400" dirty="0"/>
              <a:t> </a:t>
            </a:r>
            <a:r>
              <a:rPr lang="en-US" sz="2400" dirty="0" err="1"/>
              <a:t>wilayah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normal.</a:t>
            </a:r>
          </a:p>
          <a:p>
            <a:pPr algn="just"/>
            <a:endParaRPr lang="en-US" sz="2000" b="1" dirty="0"/>
          </a:p>
          <a:p>
            <a:pPr algn="just"/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25967154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1219200"/>
            <a:ext cx="21622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 </a:t>
            </a:r>
            <a:r>
              <a:rPr lang="en-US" dirty="0" err="1"/>
              <a:t>Lakukan</a:t>
            </a:r>
            <a:r>
              <a:rPr lang="en-US" dirty="0"/>
              <a:t> Z </a:t>
            </a:r>
            <a:r>
              <a:rPr lang="en-US" dirty="0" err="1"/>
              <a:t>hitung</a:t>
            </a:r>
            <a:r>
              <a:rPr lang="en-US" dirty="0"/>
              <a:t> : </a:t>
            </a:r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5841460"/>
              </p:ext>
            </p:extLst>
          </p:nvPr>
        </p:nvGraphicFramePr>
        <p:xfrm>
          <a:off x="2133600" y="1617575"/>
          <a:ext cx="24384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Equation" r:id="rId3" imgW="1548728" imgH="774364" progId="Equation.3">
                  <p:embed/>
                </p:oleObj>
              </mc:Choice>
              <mc:Fallback>
                <p:oleObj name="Equation" r:id="rId3" imgW="1548728" imgH="774364" progId="Equation.3">
                  <p:embed/>
                  <p:pic>
                    <p:nvPicPr>
                      <p:cNvPr id="4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33600" y="1617575"/>
                        <a:ext cx="2438400" cy="121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62000" y="3429000"/>
            <a:ext cx="80772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err="1"/>
              <a:t>Tolak</a:t>
            </a:r>
            <a:r>
              <a:rPr lang="en-US" sz="2400" dirty="0"/>
              <a:t> Ho, </a:t>
            </a:r>
            <a:r>
              <a:rPr lang="en-US" sz="2400" dirty="0" err="1"/>
              <a:t>artinya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cukup</a:t>
            </a:r>
            <a:r>
              <a:rPr lang="en-US" sz="2400" dirty="0"/>
              <a:t> </a:t>
            </a:r>
            <a:r>
              <a:rPr lang="en-US" sz="2400" dirty="0" err="1"/>
              <a:t>bukti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mendukung</a:t>
            </a:r>
            <a:r>
              <a:rPr lang="en-US" sz="2400" dirty="0"/>
              <a:t> </a:t>
            </a:r>
            <a:r>
              <a:rPr lang="en-US" sz="2400" dirty="0" err="1"/>
              <a:t>pernyataan</a:t>
            </a:r>
            <a:r>
              <a:rPr lang="en-US" sz="2400" dirty="0"/>
              <a:t> </a:t>
            </a:r>
            <a:r>
              <a:rPr lang="en-US" sz="2400" dirty="0" err="1"/>
              <a:t>diatas</a:t>
            </a:r>
            <a:r>
              <a:rPr lang="en-US" sz="2400" dirty="0"/>
              <a:t>, yang </a:t>
            </a:r>
            <a:r>
              <a:rPr lang="en-US" sz="2400" dirty="0" err="1"/>
              <a:t>mengatakan</a:t>
            </a:r>
            <a:r>
              <a:rPr lang="en-US" sz="2400" dirty="0"/>
              <a:t>, </a:t>
            </a:r>
            <a:r>
              <a:rPr lang="en-US" sz="2400" dirty="0" err="1"/>
              <a:t>bahwa</a:t>
            </a:r>
            <a:r>
              <a:rPr lang="en-US" sz="2400" dirty="0"/>
              <a:t> rata-rata </a:t>
            </a:r>
            <a:r>
              <a:rPr lang="en-US" sz="2400" dirty="0" err="1"/>
              <a:t>pendapatan</a:t>
            </a:r>
            <a:r>
              <a:rPr lang="en-US" sz="2400" dirty="0"/>
              <a:t> </a:t>
            </a:r>
            <a:r>
              <a:rPr lang="en-US" sz="2400" dirty="0" err="1"/>
              <a:t>perusahaan</a:t>
            </a:r>
            <a:r>
              <a:rPr lang="en-US" sz="2400" dirty="0"/>
              <a:t> </a:t>
            </a:r>
            <a:r>
              <a:rPr lang="en-US" sz="2400" dirty="0" err="1"/>
              <a:t>sebelum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sesudah</a:t>
            </a:r>
            <a:r>
              <a:rPr lang="en-US" sz="2400" dirty="0"/>
              <a:t> </a:t>
            </a:r>
            <a:r>
              <a:rPr lang="en-US" sz="2400" dirty="0" err="1"/>
              <a:t>promosi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endParaRPr lang="en-US" sz="24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7560407"/>
      </p:ext>
    </p:extLst>
  </p:cSld>
  <p:clrMapOvr>
    <a:masterClrMapping/>
  </p:clrMapOvr>
</p:sld>
</file>

<file path=ppt/theme/theme1.xml><?xml version="1.0" encoding="utf-8"?>
<a:theme xmlns:a="http://schemas.openxmlformats.org/drawingml/2006/main" name="0-Blanko-PPT-sesi-1 Baru (3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0-Blanko-PPT-sesi-1 Baru (3)</Template>
  <TotalTime>467</TotalTime>
  <Words>1253</Words>
  <Application>Microsoft Office PowerPoint</Application>
  <PresentationFormat>On-screen Show (4:3)</PresentationFormat>
  <Paragraphs>234</Paragraphs>
  <Slides>24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0" baseType="lpstr">
      <vt:lpstr>Arial</vt:lpstr>
      <vt:lpstr>Calibri</vt:lpstr>
      <vt:lpstr>Courier New</vt:lpstr>
      <vt:lpstr>Times New Roman</vt:lpstr>
      <vt:lpstr>0-Blanko-PPT-sesi-1 Baru (3)</vt:lpstr>
      <vt:lpstr>Equation</vt:lpstr>
      <vt:lpstr>Dra Safitri M  M.Si</vt:lpstr>
      <vt:lpstr>Tujuan Akhir Pembelajaran</vt:lpstr>
      <vt:lpstr>UJI HIPOTESA BEDA DUA RATA-RATA</vt:lpstr>
      <vt:lpstr>Sampel Besar</vt:lpstr>
      <vt:lpstr>Contoh : </vt:lpstr>
      <vt:lpstr>Jawab : </vt:lpstr>
      <vt:lpstr>UJI Hipotesis jika Varians tidak Diketahui</vt:lpstr>
      <vt:lpstr>Contoh </vt:lpstr>
      <vt:lpstr>PowerPoint Presentation</vt:lpstr>
      <vt:lpstr>PowerPoint Presentation</vt:lpstr>
      <vt:lpstr>Jawab :</vt:lpstr>
      <vt:lpstr>Uji Beda Dua Rata-rata Data Berpasangan </vt:lpstr>
      <vt:lpstr>Contoh 3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Contoh 1</vt:lpstr>
      <vt:lpstr>Jawab : </vt:lpstr>
      <vt:lpstr>PowerPoint Presentation</vt:lpstr>
      <vt:lpstr>Contoh 2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Mulyo.W</dc:creator>
  <cp:lastModifiedBy>Safitri Mursyid</cp:lastModifiedBy>
  <cp:revision>37</cp:revision>
  <dcterms:created xsi:type="dcterms:W3CDTF">2019-09-17T08:27:08Z</dcterms:created>
  <dcterms:modified xsi:type="dcterms:W3CDTF">2020-07-28T10:36:42Z</dcterms:modified>
</cp:coreProperties>
</file>