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1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370A1-DB8C-4E7A-BCE4-988D14C023BD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DD750-C646-49E9-910E-3C493DFE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1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1FFE2B-216F-479F-9157-367762C08112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049B7C-2C50-4FB5-A6CD-52A40FE4C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2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055E4D2-CBF3-4A5A-A5C9-9ED74C558339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19DB349-7B82-4C5D-8731-F2D7795C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7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M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PSIKOLOGI SOSIAL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Grp="1" noChangeArrowheads="1"/>
          </p:cNvSpPr>
          <p:nvPr>
            <p:ph type="body" sz="quarter" idx="11"/>
          </p:nvPr>
        </p:nvSpPr>
        <p:spPr bwMode="auto">
          <a:xfrm>
            <a:off x="3146425" y="4343400"/>
            <a:ext cx="59975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dirty="0" smtClean="0">
                <a:solidFill>
                  <a:srgbClr val="FF0000"/>
                </a:solidFill>
                <a:latin typeface="Rockwell Extra Bold" pitchFamily="18" charset="0"/>
              </a:rPr>
              <a:t>STEREOTIP</a:t>
            </a:r>
            <a:r>
              <a:rPr lang="en-US" sz="2800" dirty="0">
                <a:solidFill>
                  <a:srgbClr val="FF0000"/>
                </a:solidFill>
                <a:latin typeface="Rockwell Extra Bold" pitchFamily="18" charset="0"/>
              </a:rPr>
              <a:t>,</a:t>
            </a:r>
            <a:r>
              <a:rPr lang="en-US" sz="2800" dirty="0" smtClean="0">
                <a:solidFill>
                  <a:srgbClr val="FF0000"/>
                </a:solidFill>
                <a:latin typeface="Rockwell Extra Bold" pitchFamily="18" charset="0"/>
              </a:rPr>
              <a:t> PRASANGKA </a:t>
            </a:r>
            <a:r>
              <a:rPr lang="en-US" sz="2800" dirty="0" err="1" smtClean="0">
                <a:solidFill>
                  <a:srgbClr val="FF0000"/>
                </a:solidFill>
                <a:latin typeface="Rockwell Extra Bold" pitchFamily="18" charset="0"/>
              </a:rPr>
              <a:t>dan</a:t>
            </a:r>
            <a:r>
              <a:rPr lang="en-US" sz="2800" dirty="0" smtClean="0">
                <a:solidFill>
                  <a:srgbClr val="FF0000"/>
                </a:solidFill>
                <a:latin typeface="Rockwell Extra Bold" pitchFamily="18" charset="0"/>
              </a:rPr>
              <a:t> DISKRIMINASI</a:t>
            </a:r>
            <a:br>
              <a:rPr lang="en-US" sz="2800" dirty="0" smtClean="0">
                <a:solidFill>
                  <a:srgbClr val="FF0000"/>
                </a:solidFill>
                <a:latin typeface="Rockwell Extra Bold" pitchFamily="18" charset="0"/>
              </a:rPr>
            </a:br>
            <a:endParaRPr lang="en-US" sz="2800" dirty="0" smtClean="0">
              <a:solidFill>
                <a:srgbClr val="FF0000"/>
              </a:solidFill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143000"/>
            <a:ext cx="6858000" cy="985704"/>
          </a:xfrm>
        </p:spPr>
        <p:txBody>
          <a:bodyPr/>
          <a:lstStyle/>
          <a:p>
            <a:pPr algn="l"/>
            <a:r>
              <a:rPr lang="en-US" b="1" dirty="0"/>
              <a:t>APA ITU PRASANGKA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590800"/>
            <a:ext cx="7315200" cy="26670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Sebuah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sikap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ditujukan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bagi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anggota-anggota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beberapa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, yang </a:t>
            </a:r>
            <a:r>
              <a:rPr lang="en-US" sz="2800" dirty="0" err="1">
                <a:solidFill>
                  <a:schemeClr val="tx1"/>
                </a:solidFill>
              </a:rPr>
              <a:t>didasarkan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keanggotaannya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Prasangka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tampil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perilaku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dapat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dilihat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dirty="0" err="1">
                <a:solidFill>
                  <a:schemeClr val="tx1"/>
                </a:solidFill>
              </a:rPr>
              <a:t>diskriminasi</a:t>
            </a:r>
            <a:r>
              <a:rPr lang="en-US" sz="2800" dirty="0">
                <a:solidFill>
                  <a:schemeClr val="tx1"/>
                </a:solidFill>
              </a:rPr>
              <a:t>), </a:t>
            </a:r>
            <a:r>
              <a:rPr lang="en-US" sz="2800" dirty="0" err="1">
                <a:solidFill>
                  <a:schemeClr val="tx1"/>
                </a:solidFill>
              </a:rPr>
              <a:t>tetapi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lebih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sebuah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kecenderungan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psikologis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6161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099624" cy="985704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CONTOH &amp; PERBEDAAN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8223887" cy="35052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Menganggap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individu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golongan</a:t>
            </a:r>
            <a:r>
              <a:rPr lang="en-US" sz="2800" dirty="0">
                <a:solidFill>
                  <a:schemeClr val="tx1"/>
                </a:solidFill>
              </a:rPr>
              <a:t> / </a:t>
            </a:r>
            <a:r>
              <a:rPr lang="en-US" sz="2800" dirty="0" err="1">
                <a:solidFill>
                  <a:schemeClr val="tx1"/>
                </a:solidFill>
              </a:rPr>
              <a:t>etnis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tertentu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mengerikan</a:t>
            </a:r>
            <a:r>
              <a:rPr lang="en-US" sz="2800" dirty="0">
                <a:solidFill>
                  <a:schemeClr val="tx1"/>
                </a:solidFill>
              </a:rPr>
              <a:t> – </a:t>
            </a:r>
            <a:r>
              <a:rPr lang="en-US" sz="2800" dirty="0" err="1">
                <a:solidFill>
                  <a:schemeClr val="tx1"/>
                </a:solidFill>
              </a:rPr>
              <a:t>stereotip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Merasa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nyaman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duduk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sebelah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individu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tersebut</a:t>
            </a:r>
            <a:r>
              <a:rPr lang="en-US" sz="2800" dirty="0">
                <a:solidFill>
                  <a:schemeClr val="tx1"/>
                </a:solidFill>
              </a:rPr>
              <a:t> – </a:t>
            </a:r>
            <a:r>
              <a:rPr lang="en-US" sz="2800" dirty="0" err="1">
                <a:solidFill>
                  <a:schemeClr val="tx1"/>
                </a:solidFill>
              </a:rPr>
              <a:t>prasangka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Memutuskan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pindah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tempat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duduk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menjauhi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individu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prasangka</a:t>
            </a:r>
            <a:r>
              <a:rPr lang="en-US" sz="2800" dirty="0">
                <a:solidFill>
                  <a:schemeClr val="tx1"/>
                </a:solidFill>
              </a:rPr>
              <a:t> - </a:t>
            </a:r>
            <a:r>
              <a:rPr lang="en-US" sz="2800" dirty="0" err="1">
                <a:solidFill>
                  <a:schemeClr val="tx1"/>
                </a:solidFill>
              </a:rPr>
              <a:t>diskriminasi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8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8099624" cy="985704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MENURUT BARON &amp; BYRNE (2003)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7733764" cy="2262210"/>
          </a:xfrm>
        </p:spPr>
        <p:txBody>
          <a:bodyPr>
            <a:noAutofit/>
          </a:bodyPr>
          <a:lstStyle/>
          <a:p>
            <a:pPr algn="l"/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Prasangka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terjadi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karena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adanya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kompetisi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atas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sumber-sumber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berharga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terbatas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Teori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ini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disebu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b="1" i="1" dirty="0">
                <a:solidFill>
                  <a:schemeClr val="tx1"/>
                </a:solidFill>
                <a:cs typeface="Times New Roman" pitchFamily="18" charset="0"/>
              </a:rPr>
              <a:t>Realistic Conflict Theory</a:t>
            </a:r>
            <a:r>
              <a:rPr lang="en-AU" sz="2400" i="1" dirty="0">
                <a:solidFill>
                  <a:schemeClr val="tx1"/>
                </a:solidFill>
                <a:cs typeface="Times New Roman" pitchFamily="18" charset="0"/>
              </a:rPr>
              <a:t>. </a:t>
            </a:r>
          </a:p>
          <a:p>
            <a:pPr algn="l"/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Misalnya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: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jika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ada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sumber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nafkah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terbatas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di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sebuah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komunitas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maka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di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antara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kelompok-kelompok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ada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di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komunitas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tersebut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sangat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mungkin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terjadi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prasangka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satu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sama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lain,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karena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mereka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saling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bersaing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atas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sumber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sama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untuk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mendapatkan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nafkahnya</a:t>
            </a:r>
            <a:endParaRPr lang="en-AU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29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914400"/>
            <a:ext cx="7445475" cy="98570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TEORI BARON &amp; BYRNE (2003)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7733764" cy="41910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Teori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Belajar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 – </a:t>
            </a:r>
            <a:r>
              <a:rPr lang="en-US" sz="2800" dirty="0" err="1">
                <a:solidFill>
                  <a:schemeClr val="tx1"/>
                </a:solidFill>
              </a:rPr>
              <a:t>berkembang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karena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individu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mempelajarinya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Seperti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Social Learning</a:t>
            </a:r>
            <a:r>
              <a:rPr lang="en-US" sz="2800" i="1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sedang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belajar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mengamati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kelompoknya</a:t>
            </a:r>
            <a:r>
              <a:rPr lang="en-US" sz="2800" dirty="0">
                <a:solidFill>
                  <a:schemeClr val="tx1"/>
                </a:solidFill>
              </a:rPr>
              <a:t>, orang </a:t>
            </a:r>
            <a:r>
              <a:rPr lang="en-US" sz="2800" dirty="0" err="1">
                <a:solidFill>
                  <a:schemeClr val="tx1"/>
                </a:solidFill>
              </a:rPr>
              <a:t>tua</a:t>
            </a:r>
            <a:r>
              <a:rPr lang="en-US" sz="2800" dirty="0">
                <a:solidFill>
                  <a:schemeClr val="tx1"/>
                </a:solidFill>
              </a:rPr>
              <a:t>, guru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menghadapi</a:t>
            </a:r>
            <a:r>
              <a:rPr lang="en-US" sz="2800" dirty="0">
                <a:solidFill>
                  <a:schemeClr val="tx1"/>
                </a:solidFill>
              </a:rPr>
              <a:t> target </a:t>
            </a:r>
            <a:r>
              <a:rPr lang="en-US" sz="2800" dirty="0" err="1">
                <a:solidFill>
                  <a:schemeClr val="tx1"/>
                </a:solidFill>
              </a:rPr>
              <a:t>prasangka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Teori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Kategorisasi</a:t>
            </a:r>
            <a:r>
              <a:rPr lang="en-US" sz="2800" dirty="0">
                <a:solidFill>
                  <a:schemeClr val="tx1"/>
                </a:solidFill>
              </a:rPr>
              <a:t> – orang-orang </a:t>
            </a:r>
            <a:r>
              <a:rPr lang="en-US" sz="2800" dirty="0" err="1">
                <a:solidFill>
                  <a:schemeClr val="tx1"/>
                </a:solidFill>
              </a:rPr>
              <a:t>melakukan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pengelompokan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lingkungan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sosialnya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disebut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kategorisasi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. Yang </a:t>
            </a:r>
            <a:r>
              <a:rPr lang="en-US" sz="2800" dirty="0" err="1">
                <a:solidFill>
                  <a:schemeClr val="tx1"/>
                </a:solidFill>
              </a:rPr>
              <a:t>sama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menjadi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ingroup</a:t>
            </a:r>
            <a:r>
              <a:rPr lang="en-US" sz="2800" i="1" dirty="0">
                <a:solidFill>
                  <a:schemeClr val="tx1"/>
                </a:solidFill>
              </a:rPr>
              <a:t> (us)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sedangkan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berbeda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menjadi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outgroup</a:t>
            </a:r>
            <a:r>
              <a:rPr lang="en-US" sz="2800" i="1" dirty="0">
                <a:solidFill>
                  <a:schemeClr val="tx1"/>
                </a:solidFill>
              </a:rPr>
              <a:t> (them)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nya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Anggota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u="sng" dirty="0">
                <a:solidFill>
                  <a:schemeClr val="tx1"/>
                </a:solidFill>
              </a:rPr>
              <a:t>“us” </a:t>
            </a:r>
            <a:r>
              <a:rPr lang="en-US" sz="2800" u="sng" dirty="0" err="1">
                <a:solidFill>
                  <a:schemeClr val="tx1"/>
                </a:solidFill>
              </a:rPr>
              <a:t>cenderung</a:t>
            </a:r>
            <a:r>
              <a:rPr lang="en-US" sz="2800" u="sng" dirty="0">
                <a:solidFill>
                  <a:schemeClr val="tx1"/>
                </a:solidFill>
              </a:rPr>
              <a:t> </a:t>
            </a:r>
            <a:r>
              <a:rPr lang="en-US" sz="2800" u="sng" dirty="0" err="1">
                <a:solidFill>
                  <a:schemeClr val="tx1"/>
                </a:solidFill>
              </a:rPr>
              <a:t>dipandang</a:t>
            </a:r>
            <a:r>
              <a:rPr lang="en-US" sz="2800" u="sng" dirty="0">
                <a:solidFill>
                  <a:schemeClr val="tx1"/>
                </a:solidFill>
              </a:rPr>
              <a:t> </a:t>
            </a:r>
            <a:r>
              <a:rPr lang="en-US" sz="2800" u="sng" dirty="0" err="1">
                <a:solidFill>
                  <a:schemeClr val="tx1"/>
                </a:solidFill>
              </a:rPr>
              <a:t>positif</a:t>
            </a:r>
            <a:r>
              <a:rPr lang="en-US" sz="2800" u="sng" dirty="0">
                <a:solidFill>
                  <a:schemeClr val="tx1"/>
                </a:solidFill>
              </a:rPr>
              <a:t>, </a:t>
            </a:r>
            <a:r>
              <a:rPr lang="en-US" sz="2800" u="sng" dirty="0" err="1">
                <a:solidFill>
                  <a:schemeClr val="tx1"/>
                </a:solidFill>
              </a:rPr>
              <a:t>sedangkan</a:t>
            </a:r>
            <a:r>
              <a:rPr lang="en-US" sz="2800" u="sng" dirty="0">
                <a:solidFill>
                  <a:schemeClr val="tx1"/>
                </a:solidFill>
              </a:rPr>
              <a:t> </a:t>
            </a:r>
            <a:r>
              <a:rPr lang="en-US" sz="2800" i="1" u="sng" dirty="0">
                <a:solidFill>
                  <a:schemeClr val="tx1"/>
                </a:solidFill>
              </a:rPr>
              <a:t>“them” </a:t>
            </a:r>
            <a:r>
              <a:rPr lang="en-US" sz="2800" u="sng" dirty="0" err="1">
                <a:solidFill>
                  <a:schemeClr val="tx1"/>
                </a:solidFill>
              </a:rPr>
              <a:t>mendapatkan</a:t>
            </a:r>
            <a:r>
              <a:rPr lang="en-US" sz="2800" u="sng" dirty="0">
                <a:solidFill>
                  <a:schemeClr val="tx1"/>
                </a:solidFill>
              </a:rPr>
              <a:t> </a:t>
            </a:r>
            <a:r>
              <a:rPr lang="en-US" sz="2800" u="sng" dirty="0" err="1">
                <a:solidFill>
                  <a:schemeClr val="tx1"/>
                </a:solidFill>
              </a:rPr>
              <a:t>pandangan</a:t>
            </a:r>
            <a:r>
              <a:rPr lang="en-US" sz="2800" u="sng" dirty="0">
                <a:solidFill>
                  <a:schemeClr val="tx1"/>
                </a:solidFill>
              </a:rPr>
              <a:t> </a:t>
            </a:r>
            <a:r>
              <a:rPr lang="en-US" sz="2800" u="sng" dirty="0" err="1">
                <a:solidFill>
                  <a:schemeClr val="tx1"/>
                </a:solidFill>
              </a:rPr>
              <a:t>sebaliknya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39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66222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DISKRIMINASI</a:t>
            </a:r>
          </a:p>
        </p:txBody>
      </p:sp>
    </p:spTree>
    <p:extLst>
      <p:ext uri="{BB962C8B-B14F-4D97-AF65-F5344CB8AC3E}">
        <p14:creationId xmlns:p14="http://schemas.microsoft.com/office/powerpoint/2010/main" val="1780055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6934200" cy="1371600"/>
          </a:xfrm>
        </p:spPr>
        <p:txBody>
          <a:bodyPr/>
          <a:lstStyle/>
          <a:p>
            <a:pPr algn="l"/>
            <a:r>
              <a:rPr lang="en-US" sz="3600" b="1" dirty="0" smtClean="0"/>
              <a:t>DEFINISI MENURUT </a:t>
            </a:r>
            <a:br>
              <a:rPr lang="en-US" sz="3600" b="1" dirty="0" smtClean="0"/>
            </a:br>
            <a:r>
              <a:rPr lang="en-US" sz="3600" b="1" dirty="0" smtClean="0"/>
              <a:t>BEBERAPA TOKOH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7200364" cy="3962400"/>
          </a:xfrm>
        </p:spPr>
        <p:txBody>
          <a:bodyPr>
            <a:noAutofit/>
          </a:bodyPr>
          <a:lstStyle/>
          <a:p>
            <a:pPr algn="l"/>
            <a:r>
              <a:rPr lang="en-AU" sz="2800" b="1" dirty="0">
                <a:solidFill>
                  <a:schemeClr val="tx1"/>
                </a:solidFill>
                <a:cs typeface="Times New Roman" pitchFamily="18" charset="0"/>
              </a:rPr>
              <a:t>Denny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(2013: 6)</a:t>
            </a:r>
          </a:p>
          <a:p>
            <a:pPr algn="l"/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Istilah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berasal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dari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bahasa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Inggris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yaitu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discriminate,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dan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pertama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kali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digunakan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pada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abad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ke-17.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Akar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istilah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itu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berasal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dari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bahasa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Latin,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yaitu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discriminat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Tindakan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membeda-bedakan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atau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memperlakukan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secara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berbeda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pada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seseorang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cenderung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bersifat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negatif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termasuk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perilaku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tidak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800" dirty="0" err="1">
                <a:solidFill>
                  <a:schemeClr val="tx1"/>
                </a:solidFill>
                <a:cs typeface="Times New Roman" pitchFamily="18" charset="0"/>
              </a:rPr>
              <a:t>baik</a:t>
            </a:r>
            <a:r>
              <a:rPr lang="en-AU" sz="2800" dirty="0">
                <a:solidFill>
                  <a:schemeClr val="tx1"/>
                </a:solidFill>
                <a:cs typeface="Times New Roman" pitchFamily="18" charset="0"/>
              </a:rPr>
              <a:t>. </a:t>
            </a:r>
          </a:p>
          <a:p>
            <a:pPr algn="l"/>
            <a:endParaRPr lang="en-AU" sz="28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39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723312" cy="5105400"/>
          </a:xfrm>
        </p:spPr>
        <p:txBody>
          <a:bodyPr>
            <a:normAutofit/>
          </a:bodyPr>
          <a:lstStyle/>
          <a:p>
            <a:pPr algn="l"/>
            <a:endParaRPr lang="en-AU" dirty="0">
              <a:cs typeface="Times New Roman" pitchFamily="18" charset="0"/>
            </a:endParaRPr>
          </a:p>
          <a:p>
            <a:pPr algn="l"/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Theodorson</a:t>
            </a:r>
            <a:r>
              <a:rPr lang="en-AU" sz="2400" b="1" dirty="0">
                <a:solidFill>
                  <a:schemeClr val="tx1"/>
                </a:solidFill>
                <a:cs typeface="Times New Roman" pitchFamily="18" charset="0"/>
              </a:rPr>
              <a:t> &amp; </a:t>
            </a: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Theodorson</a:t>
            </a:r>
            <a:r>
              <a:rPr lang="en-AU" sz="2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(1979:115-116)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mengartikan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sebagai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“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perlakuan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tidak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seimbang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terhadap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perorangan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atau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kelompok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berdasarkan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sesuatu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biasanya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bersifat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kategorikal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atau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atribut-atribut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khas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seperti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berdasarkan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ras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kesukubangsaan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agama,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atau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keanggotaan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kelas-kelas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sosial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”.</a:t>
            </a:r>
          </a:p>
          <a:p>
            <a:pPr algn="l"/>
            <a:endParaRPr lang="en-AU" sz="2400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Banton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(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Sunarto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, 2009: 157),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didefinisikan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sebagai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perlakuan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berbeda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terhadap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orang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termasuk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kategori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tertentu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dapat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mewujudkan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jarak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sz="2400" dirty="0" err="1">
                <a:solidFill>
                  <a:schemeClr val="tx1"/>
                </a:solidFill>
                <a:cs typeface="Times New Roman" pitchFamily="18" charset="0"/>
              </a:rPr>
              <a:t>sosial</a:t>
            </a:r>
            <a:r>
              <a:rPr lang="en-AU" sz="24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algn="l"/>
            <a:endParaRPr lang="en-AU" dirty="0">
              <a:cs typeface="Times New Roman" pitchFamily="18" charset="0"/>
            </a:endParaRPr>
          </a:p>
          <a:p>
            <a:pPr algn="l"/>
            <a:endParaRPr lang="en-A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76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346" y="3048000"/>
            <a:ext cx="8303654" cy="195509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Latar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belakang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keluarga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Perkembangan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sosio-kultural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situasional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Faktor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kepribadian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Perbedaan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keyakinan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kepercayaan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agama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5086" y="1867066"/>
            <a:ext cx="8303654" cy="9857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/>
              <a:t>PENYEBAB DISKRIMINASI</a:t>
            </a:r>
          </a:p>
        </p:txBody>
      </p:sp>
    </p:spTree>
    <p:extLst>
      <p:ext uri="{BB962C8B-B14F-4D97-AF65-F5344CB8AC3E}">
        <p14:creationId xmlns:p14="http://schemas.microsoft.com/office/powerpoint/2010/main" val="1129744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144" y="1930995"/>
            <a:ext cx="8303654" cy="4037426"/>
          </a:xfrm>
        </p:spPr>
        <p:txBody>
          <a:bodyPr>
            <a:normAutofit/>
          </a:bodyPr>
          <a:lstStyle/>
          <a:p>
            <a:pPr algn="l"/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Seorang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ahli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sosiologi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bernama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b="1" dirty="0">
                <a:solidFill>
                  <a:schemeClr val="tx1"/>
                </a:solidFill>
                <a:cs typeface="Times New Roman" pitchFamily="18" charset="0"/>
              </a:rPr>
              <a:t>Pettigrew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(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Liliweri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2005)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menyebutkan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ada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dua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tipe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dapat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terjadi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di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masyarakat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sbb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:</a:t>
            </a:r>
          </a:p>
          <a:p>
            <a:pPr algn="l"/>
            <a:endParaRPr lang="en-AU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b="1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b="1" dirty="0" err="1">
                <a:solidFill>
                  <a:schemeClr val="tx1"/>
                </a:solidFill>
                <a:cs typeface="Times New Roman" pitchFamily="18" charset="0"/>
              </a:rPr>
              <a:t>Langsung</a:t>
            </a:r>
            <a:r>
              <a:rPr lang="en-AU" b="1" dirty="0">
                <a:solidFill>
                  <a:schemeClr val="tx1"/>
                </a:solidFill>
                <a:cs typeface="Times New Roman" pitchFamily="18" charset="0"/>
              </a:rPr>
              <a:t> –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adalah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suatu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bentuk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dimana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hukum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peraturan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atau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kebijakan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dibuat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dengan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menyebutkan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secara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jelas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karakteristik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tertentu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Misalnya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agama,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ras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jenis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kelamin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kondisi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fisik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sehingga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sebagian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orang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tidak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mendapatkan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peluang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sama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b="1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b="1" dirty="0" err="1">
                <a:solidFill>
                  <a:schemeClr val="tx1"/>
                </a:solidFill>
                <a:cs typeface="Times New Roman" pitchFamily="18" charset="0"/>
              </a:rPr>
              <a:t>Tidak</a:t>
            </a:r>
            <a:r>
              <a:rPr lang="en-AU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b="1" dirty="0" err="1">
                <a:solidFill>
                  <a:schemeClr val="tx1"/>
                </a:solidFill>
                <a:cs typeface="Times New Roman" pitchFamily="18" charset="0"/>
              </a:rPr>
              <a:t>Langsung</a:t>
            </a:r>
            <a:r>
              <a:rPr lang="en-AU" b="1" dirty="0">
                <a:solidFill>
                  <a:schemeClr val="tx1"/>
                </a:solidFill>
                <a:cs typeface="Times New Roman" pitchFamily="18" charset="0"/>
              </a:rPr>
              <a:t> -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tipe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ini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terjadi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ketika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suatu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peraturan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sifatnya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netral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namun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dalam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pelaksanaannya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di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lapangan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terjadi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diskriminasi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terhadap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masyarakat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yang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memiliki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karakteristik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AU" dirty="0" err="1">
                <a:solidFill>
                  <a:schemeClr val="tx1"/>
                </a:solidFill>
                <a:cs typeface="Times New Roman" pitchFamily="18" charset="0"/>
              </a:rPr>
              <a:t>tertentu</a:t>
            </a:r>
            <a:r>
              <a:rPr lang="en-AU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b="1" dirty="0"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0175" y="927478"/>
            <a:ext cx="8303654" cy="9857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/>
              <a:t>JENIS – JENIS DISKRIMINASI</a:t>
            </a:r>
          </a:p>
        </p:txBody>
      </p:sp>
    </p:spTree>
    <p:extLst>
      <p:ext uri="{BB962C8B-B14F-4D97-AF65-F5344CB8AC3E}">
        <p14:creationId xmlns:p14="http://schemas.microsoft.com/office/powerpoint/2010/main" val="1811435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05000"/>
            <a:ext cx="5181600" cy="329887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Umur</a:t>
            </a:r>
            <a:endParaRPr lang="en-A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Kasta</a:t>
            </a:r>
            <a:endParaRPr lang="en-A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Cacat</a:t>
            </a:r>
            <a:endParaRPr lang="en-A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Kebangsaan</a:t>
            </a:r>
            <a:endParaRPr lang="en-A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Ras</a:t>
            </a:r>
            <a:r>
              <a:rPr lang="en-AU" sz="2400" b="1" dirty="0">
                <a:solidFill>
                  <a:schemeClr val="tx1"/>
                </a:solidFill>
                <a:cs typeface="Times New Roman" pitchFamily="18" charset="0"/>
              </a:rPr>
              <a:t> / </a:t>
            </a: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Etnis</a:t>
            </a:r>
            <a:endParaRPr lang="en-A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chemeClr val="tx1"/>
                </a:solidFill>
                <a:cs typeface="Times New Roman" pitchFamily="18" charset="0"/>
              </a:rPr>
              <a:t>Agama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400" b="1" dirty="0" err="1">
                <a:solidFill>
                  <a:schemeClr val="tx1"/>
                </a:solidFill>
                <a:cs typeface="Times New Roman" pitchFamily="18" charset="0"/>
              </a:rPr>
              <a:t>Seks</a:t>
            </a:r>
            <a:r>
              <a:rPr lang="en-AU" sz="2400" b="1" dirty="0">
                <a:solidFill>
                  <a:schemeClr val="tx1"/>
                </a:solidFill>
                <a:cs typeface="Times New Roman" pitchFamily="18" charset="0"/>
              </a:rPr>
              <a:t>, gender &amp; gender identity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71600" y="685800"/>
            <a:ext cx="5638800" cy="985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BENTUK DISKRIMINASI </a:t>
            </a:r>
          </a:p>
          <a:p>
            <a:pPr algn="l"/>
            <a:r>
              <a:rPr lang="en-US" sz="3600" b="1" dirty="0"/>
              <a:t>(DALAM LINGKUNGAN</a:t>
            </a:r>
            <a:r>
              <a:rPr lang="en-US" sz="4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821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66223"/>
            <a:ext cx="7886700" cy="96757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STEREOTIP</a:t>
            </a:r>
          </a:p>
        </p:txBody>
      </p:sp>
    </p:spTree>
    <p:extLst>
      <p:ext uri="{BB962C8B-B14F-4D97-AF65-F5344CB8AC3E}">
        <p14:creationId xmlns:p14="http://schemas.microsoft.com/office/powerpoint/2010/main" val="3811131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2667000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TERIMA  KASIH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1687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143000"/>
            <a:ext cx="6858000" cy="985704"/>
          </a:xfrm>
        </p:spPr>
        <p:txBody>
          <a:bodyPr/>
          <a:lstStyle/>
          <a:p>
            <a:pPr algn="l"/>
            <a:r>
              <a:rPr lang="en-US" b="1" dirty="0"/>
              <a:t>APA ITU STEREOTIP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209800"/>
            <a:ext cx="5334000" cy="34290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P</a:t>
            </a:r>
            <a:r>
              <a:rPr lang="id-ID" sz="3600" dirty="0">
                <a:solidFill>
                  <a:schemeClr val="tx1"/>
                </a:solidFill>
              </a:rPr>
              <a:t>enilaian terhadap seseorang hanya berdasarkan persepsi terhadap kelompok di mana orang tersebut dapat dikategorikan.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3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6755" y="304800"/>
            <a:ext cx="74485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DEFINISI MENURUT </a:t>
            </a:r>
            <a:r>
              <a:rPr lang="en-US" sz="3600" b="1" dirty="0"/>
              <a:t>BEBERAPA TOKOH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1371600"/>
            <a:ext cx="3897630" cy="3094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2400" b="1" dirty="0"/>
              <a:t>Baron</a:t>
            </a:r>
            <a:r>
              <a:rPr lang="id-ID" sz="2400" dirty="0"/>
              <a:t>, </a:t>
            </a:r>
            <a:r>
              <a:rPr lang="id-ID" sz="2400" b="1" dirty="0"/>
              <a:t>Branscombe</a:t>
            </a:r>
            <a:r>
              <a:rPr lang="id-ID" sz="2400" dirty="0"/>
              <a:t> </a:t>
            </a:r>
            <a:r>
              <a:rPr lang="en-US" sz="2400" dirty="0"/>
              <a:t>&amp;</a:t>
            </a:r>
            <a:r>
              <a:rPr lang="id-ID" sz="2400" dirty="0"/>
              <a:t> </a:t>
            </a:r>
            <a:r>
              <a:rPr lang="id-ID" sz="2400" b="1" dirty="0"/>
              <a:t>Byrne</a:t>
            </a:r>
            <a:r>
              <a:rPr lang="id-ID" sz="2400" dirty="0"/>
              <a:t> (2008:188)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“S</a:t>
            </a:r>
            <a:r>
              <a:rPr lang="id-ID" dirty="0"/>
              <a:t>tereotip adalah kepercayaan tentang sifat atau ciri-ciri kelompok sosial yang dipercayai untuk berbagi.</a:t>
            </a:r>
            <a:r>
              <a:rPr lang="en-US" dirty="0"/>
              <a:t>”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431030" y="1143000"/>
            <a:ext cx="448437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2400" b="1" dirty="0"/>
              <a:t>Franzoi</a:t>
            </a:r>
            <a:r>
              <a:rPr lang="id-ID" sz="2400" dirty="0"/>
              <a:t> (2008 : 199)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“S</a:t>
            </a:r>
            <a:r>
              <a:rPr lang="id-ID" sz="2400" dirty="0"/>
              <a:t>tereotip adalah kepercayaan tentang orang yang menempatkan mereka kedalam satu kategori dan tidak mengizinkan bagi berbagai (variation) individual. Kepercayaan sosial ini didapatkan dari orang lain dan dipelihara melalui aturan-aturan dalam interaksi sosial.</a:t>
            </a:r>
            <a:r>
              <a:rPr lang="en-US" sz="2400" dirty="0"/>
              <a:t> S</a:t>
            </a:r>
            <a:r>
              <a:rPr lang="id-ID" sz="2400" dirty="0"/>
              <a:t>tereotip adalah kepercayaan tentang sifat atau ciri-ciri kelompok sosial yang dipercayai untuk berbagi.</a:t>
            </a:r>
            <a:r>
              <a:rPr lang="en-US" sz="24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301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2" y="1828800"/>
            <a:ext cx="4724400" cy="420256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/>
              <a:t>KELUARGA</a:t>
            </a:r>
            <a:r>
              <a:rPr lang="en-US" sz="28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/>
              <a:t>TEMAN SEBAYA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/>
              <a:t>MASYARAKAT</a:t>
            </a:r>
            <a:r>
              <a:rPr lang="en-US" sz="28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/>
              <a:t>MEDIA MASSA 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0175" y="489398"/>
            <a:ext cx="8303654" cy="7298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/>
              <a:t>FAKTOR-FAKTOR TIMBULNYA STEREOTIP</a:t>
            </a:r>
          </a:p>
        </p:txBody>
      </p:sp>
    </p:spTree>
    <p:extLst>
      <p:ext uri="{BB962C8B-B14F-4D97-AF65-F5344CB8AC3E}">
        <p14:creationId xmlns:p14="http://schemas.microsoft.com/office/powerpoint/2010/main" val="302055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303654" cy="3185130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STEREOTIP GENDER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kepercayaan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perbedaan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ciri-ciri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atribut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dimiliki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laki-laki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perempuan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STEREOTIP PEKERJAAN  </a:t>
            </a:r>
            <a:r>
              <a:rPr lang="en-US" sz="2400" dirty="0">
                <a:solidFill>
                  <a:schemeClr val="tx1"/>
                </a:solidFill>
              </a:rPr>
              <a:t>– </a:t>
            </a:r>
            <a:r>
              <a:rPr lang="en-US" sz="2400" dirty="0" err="1">
                <a:solidFill>
                  <a:schemeClr val="tx1"/>
                </a:solidFill>
              </a:rPr>
              <a:t>stereotip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pekerjaan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misalnya</a:t>
            </a:r>
            <a:r>
              <a:rPr lang="en-US" sz="2400" dirty="0">
                <a:solidFill>
                  <a:schemeClr val="tx1"/>
                </a:solidFill>
              </a:rPr>
              <a:t> : guru - </a:t>
            </a:r>
            <a:r>
              <a:rPr lang="en-US" sz="2400" dirty="0" err="1">
                <a:solidFill>
                  <a:schemeClr val="tx1"/>
                </a:solidFill>
              </a:rPr>
              <a:t>bijak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artis</a:t>
            </a:r>
            <a:r>
              <a:rPr lang="en-US" sz="2400" dirty="0">
                <a:solidFill>
                  <a:schemeClr val="tx1"/>
                </a:solidFill>
              </a:rPr>
              <a:t> - glamour, </a:t>
            </a:r>
            <a:r>
              <a:rPr lang="en-US" sz="2400" dirty="0" err="1">
                <a:solidFill>
                  <a:schemeClr val="tx1"/>
                </a:solidFill>
              </a:rPr>
              <a:t>polisi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tegas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dsb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1"/>
                </a:solidFill>
              </a:rPr>
              <a:t>Contoh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lainnya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: agama Islam – </a:t>
            </a:r>
            <a:r>
              <a:rPr lang="en-US" sz="2400" dirty="0" err="1">
                <a:solidFill>
                  <a:schemeClr val="tx1"/>
                </a:solidFill>
              </a:rPr>
              <a:t>teroris</a:t>
            </a:r>
            <a:r>
              <a:rPr lang="en-US" sz="2400" dirty="0">
                <a:solidFill>
                  <a:schemeClr val="tx1"/>
                </a:solidFill>
              </a:rPr>
              <a:t>, orang </a:t>
            </a:r>
            <a:r>
              <a:rPr lang="en-US" sz="2400" dirty="0" err="1">
                <a:solidFill>
                  <a:schemeClr val="tx1"/>
                </a:solidFill>
              </a:rPr>
              <a:t>gendut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pemalas</a:t>
            </a:r>
            <a:r>
              <a:rPr lang="en-US" sz="2400" dirty="0">
                <a:solidFill>
                  <a:schemeClr val="tx1"/>
                </a:solidFill>
              </a:rPr>
              <a:t>, orang </a:t>
            </a:r>
            <a:r>
              <a:rPr lang="en-US" sz="2400" dirty="0" err="1">
                <a:solidFill>
                  <a:schemeClr val="tx1"/>
                </a:solidFill>
              </a:rPr>
              <a:t>padang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pelit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dsb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457200"/>
            <a:ext cx="8303654" cy="9857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/>
              <a:t>MACAM – MACAM STEREOTIP</a:t>
            </a:r>
          </a:p>
        </p:txBody>
      </p:sp>
    </p:spTree>
    <p:extLst>
      <p:ext uri="{BB962C8B-B14F-4D97-AF65-F5344CB8AC3E}">
        <p14:creationId xmlns:p14="http://schemas.microsoft.com/office/powerpoint/2010/main" val="99330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7846454" cy="2721489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>
                <a:solidFill>
                  <a:schemeClr val="tx1"/>
                </a:solidFill>
              </a:rPr>
              <a:t>Meskipun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stereotip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umumnya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stereotip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negatif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namun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memiliki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fungsi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positif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yaitu</a:t>
            </a:r>
            <a:r>
              <a:rPr lang="en-US" sz="2800" dirty="0">
                <a:solidFill>
                  <a:schemeClr val="tx1"/>
                </a:solidFill>
              </a:rPr>
              <a:t> 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Menggambarkan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menilai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kondisi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tertentu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Memberikan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membentuk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citra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Membantu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seseorang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mulai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bersikap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terhadap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lainnya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59149" y="609600"/>
            <a:ext cx="8303654" cy="9857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/>
              <a:t>DAMPAK STEREOTIP</a:t>
            </a:r>
          </a:p>
        </p:txBody>
      </p:sp>
    </p:spTree>
    <p:extLst>
      <p:ext uri="{BB962C8B-B14F-4D97-AF65-F5344CB8AC3E}">
        <p14:creationId xmlns:p14="http://schemas.microsoft.com/office/powerpoint/2010/main" val="151303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964" y="1676400"/>
            <a:ext cx="8303654" cy="38100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Jangan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hanya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memandang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individu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saja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mengabaikan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lainnya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merupakan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sebuah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kelengkapan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objek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dilewatkan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Menumbuhkan</a:t>
            </a:r>
            <a:r>
              <a:rPr lang="en-US" sz="2800" dirty="0">
                <a:solidFill>
                  <a:schemeClr val="tx1"/>
                </a:solidFill>
              </a:rPr>
              <a:t> rasa </a:t>
            </a:r>
            <a:r>
              <a:rPr lang="en-US" sz="2800" dirty="0" err="1">
                <a:solidFill>
                  <a:schemeClr val="tx1"/>
                </a:solidFill>
              </a:rPr>
              <a:t>saling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menghargai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terhadap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perbedaan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kelompok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Menanamkan</a:t>
            </a:r>
            <a:r>
              <a:rPr lang="en-US" sz="2800" dirty="0">
                <a:solidFill>
                  <a:schemeClr val="tx1"/>
                </a:solidFill>
              </a:rPr>
              <a:t> rasa </a:t>
            </a:r>
            <a:r>
              <a:rPr lang="en-US" sz="2800" dirty="0" err="1">
                <a:solidFill>
                  <a:schemeClr val="tx1"/>
                </a:solidFill>
              </a:rPr>
              <a:t>toleransi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merajut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sebuah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keberagaman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dimulai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sejak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dini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57200"/>
            <a:ext cx="8303654" cy="9857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/>
              <a:t>CARA MEMINIMALISIR STEREOTIP</a:t>
            </a:r>
          </a:p>
        </p:txBody>
      </p:sp>
    </p:spTree>
    <p:extLst>
      <p:ext uri="{BB962C8B-B14F-4D97-AF65-F5344CB8AC3E}">
        <p14:creationId xmlns:p14="http://schemas.microsoft.com/office/powerpoint/2010/main" val="83414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66222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PRASANGKA</a:t>
            </a:r>
          </a:p>
        </p:txBody>
      </p:sp>
    </p:spTree>
    <p:extLst>
      <p:ext uri="{BB962C8B-B14F-4D97-AF65-F5344CB8AC3E}">
        <p14:creationId xmlns:p14="http://schemas.microsoft.com/office/powerpoint/2010/main" val="529599835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286</TotalTime>
  <Words>764</Words>
  <Application>Microsoft Office PowerPoint</Application>
  <PresentationFormat>On-screen Show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0-Blanko-PPT-sesi-1 Baru (3)</vt:lpstr>
      <vt:lpstr>Dra Safitri  M  M.Si</vt:lpstr>
      <vt:lpstr>STEREOTIP</vt:lpstr>
      <vt:lpstr>APA ITU STEREOTIP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PRASANGKA</vt:lpstr>
      <vt:lpstr>APA ITU PRASANGKA ?</vt:lpstr>
      <vt:lpstr>CONTOH &amp; PERBEDAAN</vt:lpstr>
      <vt:lpstr>MENURUT BARON &amp; BYRNE (2003)</vt:lpstr>
      <vt:lpstr>TEORI BARON &amp; BYRNE (2003)</vt:lpstr>
      <vt:lpstr>DISKRIMINASI</vt:lpstr>
      <vt:lpstr>DEFINISI MENURUT  BEBERAPA TOKOH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36</cp:revision>
  <dcterms:created xsi:type="dcterms:W3CDTF">2019-09-17T08:27:08Z</dcterms:created>
  <dcterms:modified xsi:type="dcterms:W3CDTF">2020-07-18T07:31:15Z</dcterms:modified>
</cp:coreProperties>
</file>