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316" r:id="rId2"/>
    <p:sldId id="257" r:id="rId3"/>
    <p:sldId id="335" r:id="rId4"/>
    <p:sldId id="369" r:id="rId5"/>
    <p:sldId id="370" r:id="rId6"/>
    <p:sldId id="259" r:id="rId7"/>
    <p:sldId id="260" r:id="rId8"/>
    <p:sldId id="371" r:id="rId9"/>
    <p:sldId id="372" r:id="rId10"/>
    <p:sldId id="373" r:id="rId11"/>
    <p:sldId id="374" r:id="rId12"/>
    <p:sldId id="375" r:id="rId13"/>
    <p:sldId id="270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B035"/>
    <a:srgbClr val="C49B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620" autoAdjust="0"/>
    <p:restoredTop sz="93027" autoAdjust="0"/>
  </p:normalViewPr>
  <p:slideViewPr>
    <p:cSldViewPr showGuides="1">
      <p:cViewPr varScale="1">
        <p:scale>
          <a:sx n="104" d="100"/>
          <a:sy n="104" d="100"/>
        </p:scale>
        <p:origin x="230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9754F7D-CCAD-6646-ACB9-F299D0AB236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B6C97E-5C0A-3E4B-B9DD-4D0D4AAB28F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543080B-2D72-6149-A8A0-2F4194617D35}" type="datetimeFigureOut">
              <a:rPr lang="id-ID"/>
              <a:pPr>
                <a:defRPr/>
              </a:pPr>
              <a:t>22/01/19</a:t>
            </a:fld>
            <a:endParaRPr lang="id-ID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A889461-E46E-584D-B753-1FACD98D15A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16BBA6A-5326-DD40-9CC6-C209D9DF2E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id-ID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D5FE7B-B85C-6C4C-9B32-3CDA05CD40A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A5086-51D0-5E4E-8156-1477ACAE1B5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DD121EB-F6FE-2047-8B90-8A7955238C4C}" type="slidenum">
              <a:rPr lang="id-ID" altLang="en-US"/>
              <a:pPr>
                <a:defRPr/>
              </a:pPr>
              <a:t>‹#›</a:t>
            </a:fld>
            <a:endParaRPr lang="id-ID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BB9A4C17-9405-BC46-818E-B4AE3A75C7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F0C50E0-094D-6D43-BB0F-09504BE2827D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CDC81229-8ABF-FA4D-9AD0-E267D0F6556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EEE8CEF9-3D18-3A4F-A35C-B603A79218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107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>
            <a:extLst>
              <a:ext uri="{FF2B5EF4-FFF2-40B4-BE49-F238E27FC236}">
                <a16:creationId xmlns:a16="http://schemas.microsoft.com/office/drawing/2014/main" id="{708BD9B1-CD01-6C46-8DB8-34FF4516409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6" name="Notes Placeholder 2">
            <a:extLst>
              <a:ext uri="{FF2B5EF4-FFF2-40B4-BE49-F238E27FC236}">
                <a16:creationId xmlns:a16="http://schemas.microsoft.com/office/drawing/2014/main" id="{AE78D0D8-C82F-4246-8F60-BA1B00568CE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altLang="en-US"/>
          </a:p>
        </p:txBody>
      </p:sp>
      <p:sp>
        <p:nvSpPr>
          <p:cNvPr id="16387" name="Slide Number Placeholder 3">
            <a:extLst>
              <a:ext uri="{FF2B5EF4-FFF2-40B4-BE49-F238E27FC236}">
                <a16:creationId xmlns:a16="http://schemas.microsoft.com/office/drawing/2014/main" id="{F337F98E-A361-2040-BDA5-9F5846C325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8BF15BE-8413-3742-AFD9-2D5597407045}" type="slidenum">
              <a:rPr lang="id-ID" altLang="en-US"/>
              <a:pPr>
                <a:spcBef>
                  <a:spcPct val="0"/>
                </a:spcBef>
              </a:pPr>
              <a:t>3</a:t>
            </a:fld>
            <a:endParaRPr lang="id-ID" altLang="en-US"/>
          </a:p>
        </p:txBody>
      </p:sp>
    </p:spTree>
    <p:extLst>
      <p:ext uri="{BB962C8B-B14F-4D97-AF65-F5344CB8AC3E}">
        <p14:creationId xmlns:p14="http://schemas.microsoft.com/office/powerpoint/2010/main" val="692206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D70C1E52-D8B8-9F41-98E0-94355BCC76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F63CDA7-CB3E-F844-82E7-246D12F23DE8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BD768D28-BD6D-C846-AD1E-E3DF75B0EB2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92390A43-309B-0C41-B113-2205DD3220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1667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A157F5C4-4121-A84E-BD60-F55C62D88C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7BFDB4E-985A-F142-A594-C89A8797D160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234E2E4B-D6B8-F646-ACE1-0A2B77F3FCB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739C58C2-00BB-7B49-B9A9-FD828561F5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3185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3FA040F1-6B11-AC4F-9D6E-81A0DC2F33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6A28E2E-012B-2241-AAA0-C0A01EF909B4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CC92AF03-4FDF-A646-9C15-6729004FD31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D23B595F-2A5D-EA4D-ADF4-25E3D3150D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4845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9AF4FDBF-8BAC-FD4E-ADE8-BE965A90FF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8EDD7EB-509F-C644-8BC7-DC04DEE2FF57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32480B4F-2564-434D-8358-F5508F0216F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2FBEF830-E5F3-A649-B507-72CF5E6124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7628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870AD532-6D4C-9D49-9495-98AA978CF0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5F0C9D8-A5AA-724C-AE1C-2FE7D1E09609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FBDAC7DE-FC57-1E41-85D5-367519826F9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CA6A19AC-916F-B440-96C9-EFCF816457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8884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CCBA9B67-D22A-F742-A20C-45172BA35F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163A38A-7706-0D4F-A3BF-1956AEADFFA4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58D7AF8F-15EF-C84A-93F6-DA1AB06B567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C16353C0-AC79-D348-AC1E-57225D7E34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6358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AA2769E1-878D-EC4C-8D09-BD206E217B2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FF0141D-42B0-964D-ABB1-1EC0D1EA796A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D6E765D4-15CB-D04C-A4C0-5B10E2FED95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6A9BF5FA-21EA-E145-8A07-A2013759F5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d-ID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514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F2B4E0-4486-8C43-AF58-924A5E227D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56D16812-0C94-F44E-BF59-107C25526859}" type="datetime1">
              <a:rPr lang="en-US"/>
              <a:pPr>
                <a:defRPr/>
              </a:pPr>
              <a:t>1/22/19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09EE2-AB2C-BD43-94CD-498DB8F76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42ABD8-EAEE-524F-94B5-2C43A46EA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0F22F8FC-025D-D74A-B723-C5183F13B0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3172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86C0AB-31D3-0B4C-8AE8-E45CF8C06C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2619347E-686D-FD46-819A-DAA95C30419E}" type="datetime1">
              <a:rPr lang="en-US"/>
              <a:pPr>
                <a:defRPr/>
              </a:pPr>
              <a:t>1/22/19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2DAE94-2F91-A849-A8AE-FFBE5E381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D5C2E2-892B-8A45-A9E2-A65C6E732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5CEA0E5D-1DAF-984A-AFAC-861D9BE3CC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3849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156DB0-4FF7-264F-A11D-B1FA3FA84B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FBCB3DC4-18C9-764B-9462-5F3277F92E0F}" type="datetime1">
              <a:rPr lang="en-US"/>
              <a:pPr>
                <a:defRPr/>
              </a:pPr>
              <a:t>1/22/19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71F884-664C-4D4E-B550-3F7A18B7B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D1CC2F-E92D-1341-A9BA-5A0A1D062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AFFD98DC-E3BB-AA4B-BF79-DDF45E2BE0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3656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551BFA-170C-E348-A10C-8525E30C1A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E728A239-BF97-F944-A41A-540742C74841}" type="datetime1">
              <a:rPr lang="en-US"/>
              <a:pPr>
                <a:defRPr/>
              </a:pPr>
              <a:t>1/22/19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C87C36-29DF-214F-941F-64FD1CC85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E2528-4A77-D940-B3F2-BB85B8305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526B55CF-566C-C144-BDD5-055F6AE449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8049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4E512-01E5-1E48-ACA8-C39301A5B0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8DAF0BAB-2F3B-324A-BBD1-FBDFAAC098F7}" type="datetime1">
              <a:rPr lang="en-US"/>
              <a:pPr>
                <a:defRPr/>
              </a:pPr>
              <a:t>1/22/19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F40858-BA16-8F46-B29D-33F585BEE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836AB-776B-A74B-8FFF-6C6C380B3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EF122098-E2DD-4B42-822E-D057982E21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0166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20AB539-34E8-C04D-96C7-0FB4B84A53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3D41D2B0-93D2-964C-8F36-C01294907FF9}" type="datetime1">
              <a:rPr lang="en-US"/>
              <a:pPr>
                <a:defRPr/>
              </a:pPr>
              <a:t>1/22/19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C1807BA-66C4-EF49-9045-AE88073DC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581FE82-92D0-5149-B5C0-1C420BCCB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06074996-FC55-D346-B435-2856E48845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4675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E6587BEA-833C-2D4D-B1D9-E40F39353D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A9F27B7F-0650-264E-B3A8-17D3997F0C51}" type="datetime1">
              <a:rPr lang="en-US"/>
              <a:pPr>
                <a:defRPr/>
              </a:pPr>
              <a:t>1/22/19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0C89BCA-1316-9F48-BB34-66A082E41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8296241-B63B-BE49-BD98-ACE4E4D83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71313F7E-1307-6746-9EC8-8219D26A4D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3050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273C68E-7924-154E-A68C-CD39E1D816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F3283F2F-EB94-9D4E-B004-362D91131CD6}" type="datetime1">
              <a:rPr lang="en-US"/>
              <a:pPr>
                <a:defRPr/>
              </a:pPr>
              <a:t>1/22/19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54E30A6-0BD2-F449-9691-2FD9279E5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EDFE178-0DFD-414F-83FE-5850EC6E6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F2572BEC-699F-8948-83A4-BD1B88F65B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9718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12FC8DC-BEEA-AA4D-93FD-4D6D8DCCB2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6534B8EA-F17B-DB42-8E01-155F038B8132}" type="datetime1">
              <a:rPr lang="en-US"/>
              <a:pPr>
                <a:defRPr/>
              </a:pPr>
              <a:t>1/22/19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2AAD2E4-21C9-3649-9A78-D29B6D911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25E6B47-85E6-4D4E-A445-CA9EDFC6D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0F1C91C1-A625-BB45-A52D-000D098465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8255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94AC34B-507E-5947-B2D3-958A2C1A05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8E06E991-3B1E-9F48-AABC-AA6EB683D37A}" type="datetime1">
              <a:rPr lang="en-US"/>
              <a:pPr>
                <a:defRPr/>
              </a:pPr>
              <a:t>1/22/19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6F8DD1D-C163-1A45-BBE7-5D7F56CD5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98AE7-26D3-1D4A-B916-0AE1ADE06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31622BEA-A668-7349-9676-70FBDBAC12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475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1DBE61F-B044-8848-8287-FE203674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fld id="{D93E12B7-B1B9-0F44-89BA-A2D403253C11}" type="datetime1">
              <a:rPr lang="en-US"/>
              <a:pPr>
                <a:defRPr/>
              </a:pPr>
              <a:t>1/22/19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EC06131-7502-BF42-8CE1-4615396A1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9024CB2-657B-0443-9EBB-9423A6AB7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/>
            </a:lvl1pPr>
          </a:lstStyle>
          <a:p>
            <a:pPr>
              <a:defRPr/>
            </a:pPr>
            <a:fld id="{E2B4CE02-E992-9C4A-8A0C-1CE03BFBCA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634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>
            <a:extLst>
              <a:ext uri="{FF2B5EF4-FFF2-40B4-BE49-F238E27FC236}">
                <a16:creationId xmlns:a16="http://schemas.microsoft.com/office/drawing/2014/main" id="{6DE23F86-E41F-C341-AA4F-00B42BBCA6F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13"/>
            <a:ext cx="9144000" cy="683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C:\Users\arsil\Desktop\Smartcreative.jpg">
            <a:extLst>
              <a:ext uri="{FF2B5EF4-FFF2-40B4-BE49-F238E27FC236}">
                <a16:creationId xmlns:a16="http://schemas.microsoft.com/office/drawing/2014/main" id="{58ABF55E-F0E8-E04B-9141-97D01CDDA7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" r="800" b="504"/>
          <a:stretch>
            <a:fillRect/>
          </a:stretch>
        </p:blipFill>
        <p:spPr bwMode="auto">
          <a:xfrm>
            <a:off x="0" y="304800"/>
            <a:ext cx="9144000" cy="684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TextBox 1">
            <a:extLst>
              <a:ext uri="{FF2B5EF4-FFF2-40B4-BE49-F238E27FC236}">
                <a16:creationId xmlns:a16="http://schemas.microsoft.com/office/drawing/2014/main" id="{9037CCDC-4C1C-FB40-B7A8-6CABDBBC7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2625" y="3657600"/>
            <a:ext cx="56388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 b="1" dirty="0">
                <a:solidFill>
                  <a:schemeClr val="bg1"/>
                </a:solidFill>
              </a:rPr>
              <a:t>SEJARAH FARMASI </a:t>
            </a:r>
          </a:p>
          <a:p>
            <a:pPr algn="ctr" eaLnBrk="1" hangingPunct="1"/>
            <a:r>
              <a:rPr lang="en-US" altLang="en-US" sz="2000" b="1" dirty="0">
                <a:solidFill>
                  <a:schemeClr val="bg1"/>
                </a:solidFill>
              </a:rPr>
              <a:t>PERTEMUAN  </a:t>
            </a:r>
            <a:r>
              <a:rPr lang="en-US" altLang="en-US" sz="2000" b="1" dirty="0" err="1">
                <a:solidFill>
                  <a:schemeClr val="bg1"/>
                </a:solidFill>
              </a:rPr>
              <a:t>ke</a:t>
            </a:r>
            <a:r>
              <a:rPr lang="en-US" altLang="en-US" sz="2000" b="1" dirty="0">
                <a:solidFill>
                  <a:schemeClr val="bg1"/>
                </a:solidFill>
              </a:rPr>
              <a:t> 1</a:t>
            </a:r>
          </a:p>
          <a:p>
            <a:pPr algn="ctr" eaLnBrk="1" hangingPunct="1"/>
            <a:r>
              <a:rPr lang="en-US" altLang="en-US" sz="2000" b="1" dirty="0">
                <a:solidFill>
                  <a:schemeClr val="bg1"/>
                </a:solidFill>
              </a:rPr>
              <a:t>Dra </a:t>
            </a:r>
            <a:r>
              <a:rPr lang="en-US" altLang="en-US" sz="2000" b="1" dirty="0" err="1">
                <a:solidFill>
                  <a:schemeClr val="bg1"/>
                </a:solidFill>
              </a:rPr>
              <a:t>Ratih</a:t>
            </a:r>
            <a:r>
              <a:rPr lang="en-US" altLang="en-US" sz="2000" b="1" dirty="0">
                <a:solidFill>
                  <a:schemeClr val="bg1"/>
                </a:solidFill>
              </a:rPr>
              <a:t> </a:t>
            </a:r>
            <a:r>
              <a:rPr lang="en-US" altLang="en-US" sz="2000" b="1" dirty="0" err="1">
                <a:solidFill>
                  <a:schemeClr val="bg1"/>
                </a:solidFill>
              </a:rPr>
              <a:t>Dyah</a:t>
            </a:r>
            <a:r>
              <a:rPr lang="en-US" altLang="en-US" sz="2000" b="1" dirty="0">
                <a:solidFill>
                  <a:schemeClr val="bg1"/>
                </a:solidFill>
              </a:rPr>
              <a:t> </a:t>
            </a:r>
            <a:r>
              <a:rPr lang="en-US" altLang="en-US" sz="2000" b="1" dirty="0" err="1">
                <a:solidFill>
                  <a:schemeClr val="bg1"/>
                </a:solidFill>
              </a:rPr>
              <a:t>Pertiwi,M.Farm,Apt</a:t>
            </a:r>
            <a:endParaRPr lang="en-US" altLang="en-US" sz="2000" b="1" dirty="0">
              <a:solidFill>
                <a:schemeClr val="bg1"/>
              </a:solidFill>
            </a:endParaRPr>
          </a:p>
          <a:p>
            <a:pPr algn="ctr" eaLnBrk="1" hangingPunct="1"/>
            <a:r>
              <a:rPr lang="en-US" altLang="en-US" sz="2000" b="1" dirty="0">
                <a:solidFill>
                  <a:schemeClr val="bg1"/>
                </a:solidFill>
              </a:rPr>
              <a:t>NAMA PRODI : FARMASI </a:t>
            </a:r>
          </a:p>
          <a:p>
            <a:pPr algn="ctr" eaLnBrk="1" hangingPunct="1"/>
            <a:r>
              <a:rPr lang="en-US" altLang="en-US" sz="2000" b="1" dirty="0" err="1">
                <a:solidFill>
                  <a:schemeClr val="bg1"/>
                </a:solidFill>
              </a:rPr>
              <a:t>Fakultas</a:t>
            </a:r>
            <a:r>
              <a:rPr lang="en-US" altLang="en-US" sz="2000" b="1" dirty="0">
                <a:solidFill>
                  <a:schemeClr val="bg1"/>
                </a:solidFill>
              </a:rPr>
              <a:t> </a:t>
            </a:r>
            <a:r>
              <a:rPr lang="en-US" altLang="en-US" sz="2000" b="1" dirty="0" err="1">
                <a:solidFill>
                  <a:schemeClr val="bg1"/>
                </a:solidFill>
              </a:rPr>
              <a:t>Ilmu</a:t>
            </a:r>
            <a:r>
              <a:rPr lang="en-US" altLang="en-US" sz="2000" b="1" dirty="0">
                <a:solidFill>
                  <a:schemeClr val="bg1"/>
                </a:solidFill>
              </a:rPr>
              <a:t> </a:t>
            </a:r>
            <a:r>
              <a:rPr lang="en-US" altLang="en-US" sz="2000" b="1" dirty="0" err="1">
                <a:solidFill>
                  <a:schemeClr val="bg1"/>
                </a:solidFill>
              </a:rPr>
              <a:t>Ilmu</a:t>
            </a:r>
            <a:r>
              <a:rPr lang="en-US" altLang="en-US" sz="2000" b="1" dirty="0">
                <a:solidFill>
                  <a:schemeClr val="bg1"/>
                </a:solidFill>
              </a:rPr>
              <a:t> </a:t>
            </a:r>
            <a:r>
              <a:rPr lang="en-US" altLang="en-US" sz="2000" b="1" dirty="0" err="1">
                <a:solidFill>
                  <a:schemeClr val="bg1"/>
                </a:solidFill>
              </a:rPr>
              <a:t>Kesehatan</a:t>
            </a:r>
            <a:endParaRPr lang="en-US" altLang="en-US" sz="2000" b="1" dirty="0">
              <a:solidFill>
                <a:schemeClr val="bg1"/>
              </a:solidFill>
            </a:endParaRPr>
          </a:p>
          <a:p>
            <a:pPr algn="ctr" eaLnBrk="1" hangingPunct="1"/>
            <a:endParaRPr lang="en-US" altLang="en-US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A8942BC-73EF-9442-BA35-9DD29E43DE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896938"/>
            <a:ext cx="6705600" cy="474662"/>
          </a:xfrm>
        </p:spPr>
        <p:txBody>
          <a:bodyPr/>
          <a:lstStyle/>
          <a:p>
            <a:pPr algn="l" eaLnBrk="1" hangingPunct="1"/>
            <a:r>
              <a:rPr lang="en-US" altLang="en-US" sz="3200"/>
              <a:t>lanjutan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A57A5C86-84BC-DC4F-BF7A-CCAD728DEA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6705600" cy="5029200"/>
          </a:xfrm>
        </p:spPr>
        <p:txBody>
          <a:bodyPr/>
          <a:lstStyle/>
          <a:p>
            <a:pPr eaLnBrk="1" hangingPunct="1"/>
            <a:r>
              <a:rPr lang="en-US" altLang="en-US"/>
              <a:t>1783 M  Friedrich Serturner</a:t>
            </a:r>
          </a:p>
          <a:p>
            <a:pPr eaLnBrk="1" hangingPunct="1">
              <a:buFontTx/>
              <a:buNone/>
            </a:pPr>
            <a:r>
              <a:rPr lang="en-US" altLang="en-US"/>
              <a:t>    Farmasis Jerman</a:t>
            </a:r>
          </a:p>
          <a:p>
            <a:pPr eaLnBrk="1" hangingPunct="1">
              <a:buFontTx/>
              <a:buNone/>
            </a:pPr>
            <a:r>
              <a:rPr lang="en-US" altLang="en-US"/>
              <a:t>    isolasi morfin dr opium </a:t>
            </a:r>
          </a:p>
          <a:p>
            <a:pPr eaLnBrk="1" hangingPunct="1"/>
            <a:r>
              <a:rPr lang="en-US" altLang="en-US"/>
              <a:t>1795 M J. Caventou &amp; J. Pelletier</a:t>
            </a:r>
          </a:p>
          <a:p>
            <a:pPr eaLnBrk="1" hangingPunct="1">
              <a:buFontTx/>
              <a:buNone/>
            </a:pPr>
            <a:r>
              <a:rPr lang="en-US" altLang="en-US"/>
              <a:t>    Isolasi kinin &amp; sinkonin dr sinkona</a:t>
            </a:r>
          </a:p>
          <a:p>
            <a:pPr eaLnBrk="1" hangingPunct="1">
              <a:buFontTx/>
              <a:buNone/>
            </a:pPr>
            <a:r>
              <a:rPr lang="en-US" altLang="en-US"/>
              <a:t>    Striknin &amp; brucin dr nuks vomica</a:t>
            </a:r>
          </a:p>
        </p:txBody>
      </p:sp>
    </p:spTree>
    <p:extLst>
      <p:ext uri="{BB962C8B-B14F-4D97-AF65-F5344CB8AC3E}">
        <p14:creationId xmlns:p14="http://schemas.microsoft.com/office/powerpoint/2010/main" val="2760053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04999451-FF65-2E42-9137-B6DA20B797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896938"/>
            <a:ext cx="6705600" cy="474662"/>
          </a:xfrm>
        </p:spPr>
        <p:txBody>
          <a:bodyPr/>
          <a:lstStyle/>
          <a:p>
            <a:pPr eaLnBrk="1" hangingPunct="1"/>
            <a:r>
              <a:rPr lang="en-US" altLang="en-US" sz="4000"/>
              <a:t>lanjutan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6ABD2DDE-C63F-AE44-8F79-2D796BF63C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6705600" cy="4953000"/>
          </a:xfrm>
        </p:spPr>
        <p:txBody>
          <a:bodyPr/>
          <a:lstStyle/>
          <a:p>
            <a:pPr marL="609600" indent="-609600" eaLnBrk="1" hangingPunct="1"/>
            <a:r>
              <a:rPr lang="en-US" altLang="en-US" sz="2800"/>
              <a:t>1646 W. Davis</a:t>
            </a:r>
          </a:p>
          <a:p>
            <a:pPr marL="609600" indent="-609600" eaLnBrk="1" hangingPunct="1">
              <a:buFontTx/>
              <a:buNone/>
            </a:pPr>
            <a:r>
              <a:rPr lang="en-US" altLang="en-US" sz="2800"/>
              <a:t>       First operating apotery shop </a:t>
            </a:r>
          </a:p>
          <a:p>
            <a:pPr marL="609600" indent="-609600" eaLnBrk="1" hangingPunct="1"/>
            <a:r>
              <a:rPr lang="en-US" altLang="en-US" sz="2800"/>
              <a:t>1820 USP I</a:t>
            </a:r>
          </a:p>
          <a:p>
            <a:pPr marL="609600" indent="-609600" eaLnBrk="1" hangingPunct="1"/>
            <a:r>
              <a:rPr lang="en-US" altLang="en-US" sz="2800"/>
              <a:t>1821 Philadelphia College of Pharmacy</a:t>
            </a:r>
          </a:p>
          <a:p>
            <a:pPr marL="609600" indent="-609600" eaLnBrk="1" hangingPunct="1"/>
            <a:r>
              <a:rPr lang="en-US" altLang="en-US" sz="2800"/>
              <a:t>1823 Massachusetts College of P.</a:t>
            </a:r>
          </a:p>
          <a:p>
            <a:pPr marL="609600" indent="-609600" eaLnBrk="1" hangingPunct="1"/>
            <a:r>
              <a:rPr lang="en-US" altLang="en-US" sz="2800"/>
              <a:t>1825 American Jurnal of P.</a:t>
            </a:r>
          </a:p>
          <a:p>
            <a:pPr marL="609600" indent="-609600" eaLnBrk="1" hangingPunct="1"/>
            <a:r>
              <a:rPr lang="en-US" altLang="en-US" sz="2800"/>
              <a:t>1826  Balard –Bromine</a:t>
            </a:r>
          </a:p>
          <a:p>
            <a:pPr marL="609600" indent="-609600" eaLnBrk="1" hangingPunct="1">
              <a:buFontTx/>
              <a:buNone/>
            </a:pPr>
            <a:r>
              <a:rPr lang="en-US" altLang="en-US" sz="2800"/>
              <a:t>                Hemel - etanol </a:t>
            </a:r>
          </a:p>
          <a:p>
            <a:pPr marL="609600" indent="-609600" eaLnBrk="1" hangingPunct="1"/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2208098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4CB0F9E1-FDAA-B948-8D2D-705A0B8E99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896938"/>
            <a:ext cx="6705600" cy="474662"/>
          </a:xfrm>
        </p:spPr>
        <p:txBody>
          <a:bodyPr/>
          <a:lstStyle/>
          <a:p>
            <a:pPr eaLnBrk="1" hangingPunct="1"/>
            <a:r>
              <a:rPr lang="en-US" altLang="en-US" sz="4000"/>
              <a:t>lanjutan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B996981-A5C4-D44A-A154-C3729B15C0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6705600" cy="4525963"/>
          </a:xfrm>
        </p:spPr>
        <p:txBody>
          <a:bodyPr/>
          <a:lstStyle/>
          <a:p>
            <a:pPr eaLnBrk="1" hangingPunct="1"/>
            <a:r>
              <a:rPr lang="en-US" altLang="en-US" sz="2800"/>
              <a:t>1826 Perusahaan Farmasi I berdiri</a:t>
            </a:r>
          </a:p>
          <a:p>
            <a:pPr eaLnBrk="1" hangingPunct="1"/>
            <a:r>
              <a:rPr lang="en-US" altLang="en-US" sz="2800"/>
              <a:t>1828 Wohler – urea</a:t>
            </a:r>
          </a:p>
          <a:p>
            <a:pPr eaLnBrk="1" hangingPunct="1"/>
            <a:r>
              <a:rPr lang="en-US" altLang="en-US" sz="2800"/>
              <a:t>1829 New York College of P.</a:t>
            </a:r>
          </a:p>
          <a:p>
            <a:pPr eaLnBrk="1" hangingPunct="1"/>
            <a:r>
              <a:rPr lang="en-US" altLang="en-US" sz="2800"/>
              <a:t>1831 Liebig &amp; Soebiran- cloroform</a:t>
            </a:r>
          </a:p>
          <a:p>
            <a:pPr eaLnBrk="1" hangingPunct="1"/>
            <a:r>
              <a:rPr lang="en-US" altLang="en-US" sz="2800"/>
              <a:t>1848 Etika Farmasis Amerika</a:t>
            </a:r>
          </a:p>
          <a:p>
            <a:pPr eaLnBrk="1" hangingPunct="1"/>
            <a:r>
              <a:rPr lang="en-US" altLang="en-US" sz="2800"/>
              <a:t>1852 APA</a:t>
            </a:r>
          </a:p>
          <a:p>
            <a:pPr eaLnBrk="1" hangingPunct="1"/>
            <a:r>
              <a:rPr lang="en-US" altLang="en-US" sz="2800"/>
              <a:t>1865 Confrensi Farmasis Internas. I</a:t>
            </a:r>
          </a:p>
          <a:p>
            <a:pPr eaLnBrk="1" hangingPunct="1"/>
            <a:r>
              <a:rPr lang="en-US" altLang="en-US" sz="2800"/>
              <a:t>1902 Farmakope Internasional I  </a:t>
            </a:r>
          </a:p>
        </p:txBody>
      </p:sp>
    </p:spTree>
    <p:extLst>
      <p:ext uri="{BB962C8B-B14F-4D97-AF65-F5344CB8AC3E}">
        <p14:creationId xmlns:p14="http://schemas.microsoft.com/office/powerpoint/2010/main" val="4145768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CDF65E28-FF6B-EB47-9D2B-6EF42A6210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896938"/>
            <a:ext cx="6705600" cy="550862"/>
          </a:xfrm>
        </p:spPr>
        <p:txBody>
          <a:bodyPr/>
          <a:lstStyle/>
          <a:p>
            <a:pPr eaLnBrk="1" hangingPunct="1"/>
            <a:r>
              <a:rPr lang="en-US" altLang="en-US" sz="4000"/>
              <a:t>Perubahan Profesi Farmasi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13A62BB-4A4B-9442-99B5-017D79B0F7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6705600" cy="43735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Tahap Tradisional (sblm 1960)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   Fungsi farmasis : menyediakan, membuat &amp; mendistribusikan obat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   Melibatkan seni &amp; ilmu pembuatan obat d</a:t>
            </a:r>
            <a:r>
              <a:rPr lang="id-ID" altLang="en-US"/>
              <a:t>a</a:t>
            </a:r>
            <a:r>
              <a:rPr lang="en-US" altLang="en-US"/>
              <a:t>r</a:t>
            </a:r>
            <a:r>
              <a:rPr lang="id-ID" altLang="en-US"/>
              <a:t>i</a:t>
            </a:r>
            <a:r>
              <a:rPr lang="en-US" altLang="en-US"/>
              <a:t> sumber alam atau sintetik m</a:t>
            </a:r>
            <a:r>
              <a:rPr lang="id-ID" altLang="en-US"/>
              <a:t>en</a:t>
            </a:r>
            <a:r>
              <a:rPr lang="en-US" altLang="en-US"/>
              <a:t>j</a:t>
            </a:r>
            <a:r>
              <a:rPr lang="id-ID" altLang="en-US"/>
              <a:t>a</a:t>
            </a:r>
            <a:r>
              <a:rPr lang="en-US" altLang="en-US"/>
              <a:t>d</a:t>
            </a:r>
            <a:r>
              <a:rPr lang="id-ID" altLang="en-US"/>
              <a:t>i</a:t>
            </a:r>
            <a:r>
              <a:rPr lang="en-US" altLang="en-US"/>
              <a:t> sediaan/produk yg sesuai u</a:t>
            </a:r>
            <a:r>
              <a:rPr lang="id-ID" altLang="en-US"/>
              <a:t>ntuk</a:t>
            </a:r>
            <a:r>
              <a:rPr lang="en-US" altLang="en-US"/>
              <a:t> mencegah, mendiagnosa atau mengobati penyakit. </a:t>
            </a:r>
          </a:p>
        </p:txBody>
      </p:sp>
    </p:spTree>
    <p:extLst>
      <p:ext uri="{BB962C8B-B14F-4D97-AF65-F5344CB8AC3E}">
        <p14:creationId xmlns:p14="http://schemas.microsoft.com/office/powerpoint/2010/main" val="7896776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67EB5A71-3FAB-754E-8342-1DAEEA4FBD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896938"/>
            <a:ext cx="6629400" cy="627062"/>
          </a:xfrm>
        </p:spPr>
        <p:txBody>
          <a:bodyPr/>
          <a:lstStyle/>
          <a:p>
            <a:pPr eaLnBrk="1" hangingPunct="1"/>
            <a:r>
              <a:rPr lang="en-US" altLang="en-US" sz="4000"/>
              <a:t>Tahap Transisional </a:t>
            </a:r>
            <a:br>
              <a:rPr lang="en-US" altLang="en-US" sz="4000"/>
            </a:br>
            <a:endParaRPr lang="en-US" altLang="en-US" sz="4000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8264EAD8-EB72-6145-8D08-AC319FDE1A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6705600" cy="4373563"/>
          </a:xfrm>
        </p:spPr>
        <p:txBody>
          <a:bodyPr/>
          <a:lstStyle/>
          <a:p>
            <a:pPr eaLnBrk="1" hangingPunct="1"/>
            <a:r>
              <a:rPr lang="en-US" altLang="en-US"/>
              <a:t>Th. 1960-1970</a:t>
            </a:r>
          </a:p>
          <a:p>
            <a:pPr eaLnBrk="1" hangingPunct="1"/>
            <a:r>
              <a:rPr lang="en-US" altLang="en-US"/>
              <a:t>Timbul karena sebagian besar pembuatan obat d</a:t>
            </a:r>
            <a:r>
              <a:rPr lang="id-ID" altLang="en-US"/>
              <a:t>ari</a:t>
            </a:r>
            <a:r>
              <a:rPr lang="en-US" altLang="en-US"/>
              <a:t> industri</a:t>
            </a:r>
          </a:p>
          <a:p>
            <a:pPr eaLnBrk="1" hangingPunct="1"/>
            <a:r>
              <a:rPr lang="en-US" altLang="en-US"/>
              <a:t>Penyiapan resep racikan </a:t>
            </a:r>
            <a:r>
              <a:rPr lang="id-ID" altLang="en-US"/>
              <a:t>dapat</a:t>
            </a:r>
            <a:r>
              <a:rPr lang="en-US" altLang="en-US"/>
              <a:t> dilakukan asisten apoteker</a:t>
            </a:r>
          </a:p>
        </p:txBody>
      </p:sp>
    </p:spTree>
    <p:extLst>
      <p:ext uri="{BB962C8B-B14F-4D97-AF65-F5344CB8AC3E}">
        <p14:creationId xmlns:p14="http://schemas.microsoft.com/office/powerpoint/2010/main" val="42002709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26D154AA-10E2-524E-8D83-134E43AA9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896938"/>
            <a:ext cx="6705600" cy="474662"/>
          </a:xfrm>
        </p:spPr>
        <p:txBody>
          <a:bodyPr/>
          <a:lstStyle/>
          <a:p>
            <a:pPr eaLnBrk="1" hangingPunct="1"/>
            <a:r>
              <a:rPr lang="en-US" altLang="en-US" sz="4000"/>
              <a:t>Tahap Masa Kini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0F357B1-2E2E-8549-8B14-FB25B362A4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6705600" cy="43735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I</a:t>
            </a:r>
            <a:r>
              <a:rPr lang="id-ID" altLang="en-US"/>
              <a:t>lmu </a:t>
            </a:r>
            <a:r>
              <a:rPr lang="en-US" altLang="en-US"/>
              <a:t> kedokteran cenderung mkn spesialistis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Obat-obat baru yg efektif s</a:t>
            </a:r>
            <a:r>
              <a:rPr lang="id-ID" altLang="en-US"/>
              <a:t>eca</a:t>
            </a:r>
            <a:r>
              <a:rPr lang="en-US" altLang="en-US"/>
              <a:t>r</a:t>
            </a:r>
            <a:r>
              <a:rPr lang="id-ID" altLang="en-US"/>
              <a:t>a</a:t>
            </a:r>
            <a:r>
              <a:rPr lang="en-US" altLang="en-US"/>
              <a:t> terapetik berkembang pesat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Peningkatan biaya kesehatan sektor publik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Tuntutan masyarakat pd pelayanan &amp; pertanggungjawaban medis</a:t>
            </a:r>
          </a:p>
          <a:p>
            <a:pPr eaLnBrk="1" hangingPunct="1">
              <a:lnSpc>
                <a:spcPct val="90000"/>
              </a:lnSpc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83992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>
            <a:extLst>
              <a:ext uri="{FF2B5EF4-FFF2-40B4-BE49-F238E27FC236}">
                <a16:creationId xmlns:a16="http://schemas.microsoft.com/office/drawing/2014/main" id="{5A85EDD5-2B73-A94D-A922-2A21C81E57C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5486400" cy="457200"/>
          </a:xfrm>
        </p:spPr>
        <p:txBody>
          <a:bodyPr/>
          <a:lstStyle/>
          <a:p>
            <a:pPr eaLnBrk="1" hangingPunct="1"/>
            <a:r>
              <a:rPr lang="en-US" altLang="en-US" sz="4000"/>
              <a:t>lanjutan</a:t>
            </a:r>
          </a:p>
        </p:txBody>
      </p:sp>
      <p:sp>
        <p:nvSpPr>
          <p:cNvPr id="15363" name="Rectangle 5">
            <a:extLst>
              <a:ext uri="{FF2B5EF4-FFF2-40B4-BE49-F238E27FC236}">
                <a16:creationId xmlns:a16="http://schemas.microsoft.com/office/drawing/2014/main" id="{E710D74C-B96D-6946-B457-70239C25CE2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85800" y="1752600"/>
            <a:ext cx="6400800" cy="4572000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en-US"/>
              <a:t>Farmasis : profesi berpendidikan tinggi ttp tdk dimanfaatkan s</a:t>
            </a:r>
            <a:r>
              <a:rPr lang="id-ID" altLang="en-US"/>
              <a:t>esuai</a:t>
            </a:r>
            <a:r>
              <a:rPr lang="en-US" altLang="en-US"/>
              <a:t> pendidikannya</a:t>
            </a:r>
            <a:endParaRPr lang="id-ID" altLang="en-US"/>
          </a:p>
          <a:p>
            <a:pPr eaLnBrk="1" hangingPunct="1">
              <a:buFontTx/>
              <a:buChar char="•"/>
            </a:pPr>
            <a:r>
              <a:rPr lang="en-US" altLang="en-US"/>
              <a:t> munculnya farmasi bangsal /farmasi klinis</a:t>
            </a:r>
          </a:p>
          <a:p>
            <a:pPr eaLnBrk="1" hangingPunct="1">
              <a:buFontTx/>
              <a:buChar char="•"/>
            </a:pPr>
            <a:r>
              <a:rPr lang="en-US" altLang="en-US"/>
              <a:t> meliputi : pelayanan farmasi klinis srta pelayanan teknis/non klinis</a:t>
            </a:r>
          </a:p>
        </p:txBody>
      </p:sp>
    </p:spTree>
    <p:extLst>
      <p:ext uri="{BB962C8B-B14F-4D97-AF65-F5344CB8AC3E}">
        <p14:creationId xmlns:p14="http://schemas.microsoft.com/office/powerpoint/2010/main" val="36005914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FC1B17A-7F1F-5B47-AF38-4934B4C042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6705600" cy="457200"/>
          </a:xfrm>
        </p:spPr>
        <p:txBody>
          <a:bodyPr/>
          <a:lstStyle/>
          <a:p>
            <a:pPr eaLnBrk="1" hangingPunct="1"/>
            <a:r>
              <a:rPr lang="en-US" altLang="en-US" sz="4000"/>
              <a:t>Tahap Pharmaceutical Care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B73CA75-5AFE-1F44-AA29-98172C7190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6705600" cy="4572000"/>
          </a:xfrm>
        </p:spPr>
        <p:txBody>
          <a:bodyPr/>
          <a:lstStyle/>
          <a:p>
            <a:pPr eaLnBrk="1" hangingPunct="1"/>
            <a:r>
              <a:rPr lang="en-US" altLang="en-US"/>
              <a:t>Pelayanan menekankan :</a:t>
            </a:r>
          </a:p>
          <a:p>
            <a:pPr eaLnBrk="1" hangingPunct="1">
              <a:buFontTx/>
              <a:buNone/>
            </a:pPr>
            <a:r>
              <a:rPr lang="en-US" altLang="en-US"/>
              <a:t>   Penilaian (Assesment)</a:t>
            </a:r>
          </a:p>
          <a:p>
            <a:pPr eaLnBrk="1" hangingPunct="1">
              <a:buFontTx/>
              <a:buNone/>
            </a:pPr>
            <a:r>
              <a:rPr lang="en-US" altLang="en-US"/>
              <a:t>   Pengembangan perencanaan perawatan (development of a care plan)</a:t>
            </a:r>
          </a:p>
          <a:p>
            <a:pPr eaLnBrk="1" hangingPunct="1">
              <a:buFontTx/>
              <a:buNone/>
            </a:pPr>
            <a:r>
              <a:rPr lang="en-US" altLang="en-US"/>
              <a:t>   Evaluasi</a:t>
            </a:r>
          </a:p>
        </p:txBody>
      </p:sp>
    </p:spTree>
    <p:extLst>
      <p:ext uri="{BB962C8B-B14F-4D97-AF65-F5344CB8AC3E}">
        <p14:creationId xmlns:p14="http://schemas.microsoft.com/office/powerpoint/2010/main" val="40854433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>
            <a:extLst>
              <a:ext uri="{FF2B5EF4-FFF2-40B4-BE49-F238E27FC236}">
                <a16:creationId xmlns:a16="http://schemas.microsoft.com/office/drawing/2014/main" id="{9F6B9208-9966-A74E-9980-951D1881C1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667000"/>
            <a:ext cx="6705600" cy="931863"/>
          </a:xfrm>
        </p:spPr>
        <p:txBody>
          <a:bodyPr/>
          <a:lstStyle/>
          <a:p>
            <a:pPr eaLnBrk="1" hangingPunct="1"/>
            <a:r>
              <a:rPr lang="en-US" altLang="en-US"/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652662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>
            <a:extLst>
              <a:ext uri="{FF2B5EF4-FFF2-40B4-BE49-F238E27FC236}">
                <a16:creationId xmlns:a16="http://schemas.microsoft.com/office/drawing/2014/main" id="{A8173D69-8690-B345-810C-CE20E903CE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379662"/>
            <a:ext cx="8763000" cy="135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400" b="1" dirty="0">
                <a:solidFill>
                  <a:schemeClr val="tx2"/>
                </a:solidFill>
                <a:latin typeface="Times New Roman" panose="02020603050405020304" pitchFamily="18" charset="0"/>
              </a:rPr>
              <a:t>SEJARAH DAN EVOLUSI FARMASI</a:t>
            </a:r>
          </a:p>
        </p:txBody>
      </p:sp>
      <p:sp>
        <p:nvSpPr>
          <p:cNvPr id="2051" name="Rectangle 6">
            <a:extLst>
              <a:ext uri="{FF2B5EF4-FFF2-40B4-BE49-F238E27FC236}">
                <a16:creationId xmlns:a16="http://schemas.microsoft.com/office/drawing/2014/main" id="{388BDE30-F3F8-FA4C-B6C9-21D544BF6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914400"/>
            <a:ext cx="201295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id-ID" altLang="en-US" sz="1400"/>
          </a:p>
        </p:txBody>
      </p:sp>
      <p:sp>
        <p:nvSpPr>
          <p:cNvPr id="2052" name="Rectangle 7">
            <a:extLst>
              <a:ext uri="{FF2B5EF4-FFF2-40B4-BE49-F238E27FC236}">
                <a16:creationId xmlns:a16="http://schemas.microsoft.com/office/drawing/2014/main" id="{68B5F413-317F-8944-A958-ACA55F937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657600"/>
            <a:ext cx="45847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5000"/>
              </a:lnSpc>
            </a:pPr>
            <a:endParaRPr lang="id-ID" altLang="en-US"/>
          </a:p>
        </p:txBody>
      </p:sp>
      <p:sp>
        <p:nvSpPr>
          <p:cNvPr id="2053" name="Rectangle 8">
            <a:extLst>
              <a:ext uri="{FF2B5EF4-FFF2-40B4-BE49-F238E27FC236}">
                <a16:creationId xmlns:a16="http://schemas.microsoft.com/office/drawing/2014/main" id="{4D6F0127-0B6B-CB4C-AA0C-4710D76AB8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200400"/>
            <a:ext cx="533717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endParaRPr lang="id-ID" altLang="en-US" sz="2000"/>
          </a:p>
        </p:txBody>
      </p:sp>
    </p:spTree>
    <p:extLst>
      <p:ext uri="{BB962C8B-B14F-4D97-AF65-F5344CB8AC3E}">
        <p14:creationId xmlns:p14="http://schemas.microsoft.com/office/powerpoint/2010/main" val="3373234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C:\Users\arsil\Desktop\Smartcreative2.jpg">
            <a:extLst>
              <a:ext uri="{FF2B5EF4-FFF2-40B4-BE49-F238E27FC236}">
                <a16:creationId xmlns:a16="http://schemas.microsoft.com/office/drawing/2014/main" id="{80DE1D44-6FA7-0E4B-BA95-C95AF212B8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72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2" name="Title 5">
            <a:extLst>
              <a:ext uri="{FF2B5EF4-FFF2-40B4-BE49-F238E27FC236}">
                <a16:creationId xmlns:a16="http://schemas.microsoft.com/office/drawing/2014/main" id="{4096F518-ED71-1B49-860C-D646DC1B108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33400" y="685800"/>
            <a:ext cx="8229600" cy="685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KEMAMPUAN AKHIR YANG DIHARAPKAN</a:t>
            </a:r>
          </a:p>
        </p:txBody>
      </p:sp>
      <p:sp>
        <p:nvSpPr>
          <p:cNvPr id="15363" name="Content Placeholder 5">
            <a:extLst>
              <a:ext uri="{FF2B5EF4-FFF2-40B4-BE49-F238E27FC236}">
                <a16:creationId xmlns:a16="http://schemas.microsoft.com/office/drawing/2014/main" id="{A148C77D-8BCF-D047-89FF-E24326944B4C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57200" y="1524000"/>
            <a:ext cx="8229600" cy="4602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ID" altLang="en-US" dirty="0" err="1"/>
              <a:t>Mahasiswa</a:t>
            </a:r>
            <a:r>
              <a:rPr lang="en-ID" altLang="en-US" dirty="0"/>
              <a:t> </a:t>
            </a:r>
            <a:r>
              <a:rPr lang="en-ID" altLang="en-US" dirty="0" err="1"/>
              <a:t>mampu</a:t>
            </a:r>
            <a:r>
              <a:rPr lang="en-ID" altLang="en-US" dirty="0"/>
              <a:t> </a:t>
            </a:r>
            <a:r>
              <a:rPr lang="en-ID" altLang="en-US" dirty="0" err="1"/>
              <a:t>memahami</a:t>
            </a:r>
            <a:r>
              <a:rPr lang="en-ID" altLang="en-US" dirty="0"/>
              <a:t> SEJARAH FARMASI</a:t>
            </a:r>
          </a:p>
          <a:p>
            <a:pPr eaLnBrk="1" hangingPunct="1"/>
            <a:r>
              <a:rPr lang="en-ID" altLang="en-US" dirty="0" err="1"/>
              <a:t>Mahasiswa</a:t>
            </a:r>
            <a:r>
              <a:rPr lang="en-ID" altLang="en-US" dirty="0"/>
              <a:t> </a:t>
            </a:r>
            <a:r>
              <a:rPr lang="en-ID" altLang="en-US" dirty="0" err="1"/>
              <a:t>mampu</a:t>
            </a:r>
            <a:r>
              <a:rPr lang="en-ID" altLang="en-US" dirty="0"/>
              <a:t> </a:t>
            </a:r>
            <a:r>
              <a:rPr lang="en-ID" altLang="en-US" dirty="0" err="1"/>
              <a:t>memahami</a:t>
            </a:r>
            <a:r>
              <a:rPr lang="en-ID" altLang="en-US" dirty="0"/>
              <a:t> EVOLUSI ILMU  FARMASI </a:t>
            </a:r>
          </a:p>
          <a:p>
            <a:pPr eaLnBrk="1" hangingPunct="1"/>
            <a:r>
              <a:rPr lang="en-ID" altLang="en-US" dirty="0" err="1"/>
              <a:t>Mahasiswa</a:t>
            </a:r>
            <a:r>
              <a:rPr lang="en-ID" altLang="en-US" dirty="0"/>
              <a:t> </a:t>
            </a:r>
            <a:r>
              <a:rPr lang="en-ID" altLang="en-US" dirty="0" err="1"/>
              <a:t>mampu</a:t>
            </a:r>
            <a:r>
              <a:rPr lang="en-ID" altLang="en-US" dirty="0"/>
              <a:t> </a:t>
            </a:r>
            <a:r>
              <a:rPr lang="en-ID" altLang="en-US" dirty="0" err="1"/>
              <a:t>memahami</a:t>
            </a:r>
            <a:r>
              <a:rPr lang="en-ID" altLang="en-US" dirty="0"/>
              <a:t> </a:t>
            </a:r>
            <a:r>
              <a:rPr lang="en-ID" altLang="en-US" dirty="0" err="1"/>
              <a:t>perbedaan</a:t>
            </a:r>
            <a:r>
              <a:rPr lang="en-ID" altLang="en-US" dirty="0"/>
              <a:t> </a:t>
            </a:r>
            <a:r>
              <a:rPr lang="en-ID" altLang="en-US" dirty="0" err="1"/>
              <a:t>ilmu</a:t>
            </a:r>
            <a:r>
              <a:rPr lang="en-ID" altLang="en-US" dirty="0"/>
              <a:t> </a:t>
            </a:r>
            <a:r>
              <a:rPr lang="en-ID" altLang="en-US" dirty="0" err="1"/>
              <a:t>farmasi</a:t>
            </a:r>
            <a:r>
              <a:rPr lang="en-ID" altLang="en-US" dirty="0"/>
              <a:t> </a:t>
            </a:r>
            <a:r>
              <a:rPr lang="en-ID" altLang="en-US" dirty="0" err="1"/>
              <a:t>dan</a:t>
            </a:r>
            <a:r>
              <a:rPr lang="en-ID" altLang="en-US" dirty="0"/>
              <a:t> </a:t>
            </a:r>
            <a:r>
              <a:rPr lang="en-ID" altLang="en-US" dirty="0" err="1"/>
              <a:t>kedokteran</a:t>
            </a:r>
            <a:r>
              <a:rPr lang="en-ID" altLang="en-US" dirty="0"/>
              <a:t> </a:t>
            </a:r>
            <a:r>
              <a:rPr lang="en-ID" altLang="en-US" dirty="0" err="1"/>
              <a:t>berdasarkan</a:t>
            </a:r>
            <a:r>
              <a:rPr lang="en-ID" altLang="en-US" dirty="0"/>
              <a:t> </a:t>
            </a:r>
            <a:r>
              <a:rPr lang="en-ID" altLang="en-US" dirty="0" err="1"/>
              <a:t>sejarahnya</a:t>
            </a:r>
            <a:endParaRPr lang="en-US" dirty="0"/>
          </a:p>
          <a:p>
            <a:pPr eaLnBrk="1" hangingPunct="1"/>
            <a:endParaRPr lang="id-ID" alt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768734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B31D419-7D9C-6146-808A-0F61B9B388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896938"/>
            <a:ext cx="6705600" cy="474662"/>
          </a:xfrm>
        </p:spPr>
        <p:txBody>
          <a:bodyPr/>
          <a:lstStyle/>
          <a:p>
            <a:pPr algn="l" eaLnBrk="1" hangingPunct="1"/>
            <a:r>
              <a:rPr lang="en-US" altLang="en-US" sz="3200"/>
              <a:t>Sebelum Masehi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857C972-6E03-5D4B-B31D-3DDBC1F757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69342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2000  Tablet Tanah Sumerian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     resep tertua yg brp tulisan: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     carpenter plant, gum resin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     markasi &amp; thymi 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1500   Papyrus Ebers, tulisan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     kertas, pjg 60 feet,lebar 1 f,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     berisi 800 formula, 700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     obat tumbuhan, mineral,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     hewan, lumpang, ayakan,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     timbangan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154669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A44268A-344D-BD41-A2A8-C00CA829E0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896938"/>
            <a:ext cx="6705600" cy="550862"/>
          </a:xfrm>
        </p:spPr>
        <p:txBody>
          <a:bodyPr/>
          <a:lstStyle/>
          <a:p>
            <a:pPr algn="l" eaLnBrk="1" hangingPunct="1"/>
            <a:r>
              <a:rPr lang="en-US" altLang="en-US" sz="3200"/>
              <a:t>Pengantar Pandangan Ilmiah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B47060D-48D2-4A4E-AD82-D17A4AE1E6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6705600" cy="4525963"/>
          </a:xfrm>
        </p:spPr>
        <p:txBody>
          <a:bodyPr/>
          <a:lstStyle/>
          <a:p>
            <a:pPr eaLnBrk="1" hangingPunct="1">
              <a:lnSpc>
                <a:spcPct val="105000"/>
              </a:lnSpc>
            </a:pPr>
            <a:r>
              <a:rPr lang="en-US" altLang="en-US"/>
              <a:t>460 SM Hipokrates, dokter Yunani, memperkenalkan farmasi &amp; kedokteran scr ilmiah.</a:t>
            </a:r>
          </a:p>
          <a:p>
            <a:pPr eaLnBrk="1" hangingPunct="1">
              <a:lnSpc>
                <a:spcPct val="105000"/>
              </a:lnSpc>
              <a:buFontTx/>
              <a:buNone/>
            </a:pPr>
            <a:r>
              <a:rPr lang="en-US" altLang="en-US"/>
              <a:t>   Sumpah Hipokrates: tata cara &amp; perilaku profesi penyembuhan, bpk ilmu kedokteran, istilah farmakon : obat yg dimurnikan utk kebaikan.</a:t>
            </a:r>
          </a:p>
        </p:txBody>
      </p:sp>
    </p:spTree>
    <p:extLst>
      <p:ext uri="{BB962C8B-B14F-4D97-AF65-F5344CB8AC3E}">
        <p14:creationId xmlns:p14="http://schemas.microsoft.com/office/powerpoint/2010/main" val="151885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52CEDDF-CFA3-8549-AE13-2F5598CFFE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896938"/>
            <a:ext cx="6705600" cy="550862"/>
          </a:xfrm>
        </p:spPr>
        <p:txBody>
          <a:bodyPr/>
          <a:lstStyle/>
          <a:p>
            <a:pPr algn="l" eaLnBrk="1" hangingPunct="1"/>
            <a:r>
              <a:rPr lang="en-US" altLang="en-US" sz="3200"/>
              <a:t>Lanjutan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BFDFBB59-9062-1D49-A9E9-5D509D8062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6705600" cy="4876800"/>
          </a:xfrm>
        </p:spPr>
        <p:txBody>
          <a:bodyPr/>
          <a:lstStyle/>
          <a:p>
            <a:pPr eaLnBrk="1" hangingPunct="1"/>
            <a:r>
              <a:rPr lang="en-US" altLang="en-US" sz="2800" i="1"/>
              <a:t>50 M </a:t>
            </a:r>
            <a:r>
              <a:rPr lang="en-US" altLang="en-US" sz="2800"/>
              <a:t> Dioscorides</a:t>
            </a:r>
          </a:p>
          <a:p>
            <a:pPr eaLnBrk="1" hangingPunct="1">
              <a:buFontTx/>
              <a:buNone/>
            </a:pPr>
            <a:r>
              <a:rPr lang="en-US" altLang="en-US" sz="2800" i="1"/>
              <a:t>    dokte</a:t>
            </a:r>
            <a:r>
              <a:rPr lang="en-US" altLang="en-US" sz="2800"/>
              <a:t>r Yunani yg I menggunakan ilmu</a:t>
            </a:r>
          </a:p>
          <a:p>
            <a:pPr eaLnBrk="1" hangingPunct="1">
              <a:buFontTx/>
              <a:buNone/>
            </a:pPr>
            <a:r>
              <a:rPr lang="en-US" altLang="en-US" sz="2800"/>
              <a:t>    tumbuhan, menulis De Materia Medika</a:t>
            </a:r>
          </a:p>
          <a:p>
            <a:pPr eaLnBrk="1" hangingPunct="1">
              <a:buFontTx/>
              <a:buNone/>
            </a:pPr>
            <a:r>
              <a:rPr lang="en-US" altLang="en-US" sz="2800"/>
              <a:t>    ilmu farmakognosi : standarisasi simplisia, membuat : aspidium, opium, </a:t>
            </a:r>
          </a:p>
          <a:p>
            <a:pPr eaLnBrk="1" hangingPunct="1">
              <a:buFontTx/>
              <a:buNone/>
            </a:pPr>
            <a:r>
              <a:rPr lang="en-US" altLang="en-US" sz="2800"/>
              <a:t>    ergot, hyosyamus, cinnamomi</a:t>
            </a:r>
            <a:endParaRPr lang="en-US" altLang="en-US" sz="2800" i="1"/>
          </a:p>
        </p:txBody>
      </p:sp>
    </p:spTree>
    <p:extLst>
      <p:ext uri="{BB962C8B-B14F-4D97-AF65-F5344CB8AC3E}">
        <p14:creationId xmlns:p14="http://schemas.microsoft.com/office/powerpoint/2010/main" val="2368250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5E3E05B-3F49-834C-AA97-61014FD954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896938"/>
            <a:ext cx="6705600" cy="550862"/>
          </a:xfrm>
        </p:spPr>
        <p:txBody>
          <a:bodyPr/>
          <a:lstStyle/>
          <a:p>
            <a:pPr algn="l" eaLnBrk="1" hangingPunct="1"/>
            <a:r>
              <a:rPr lang="en-US" altLang="en-US" sz="3200"/>
              <a:t>lanjutan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B3B42C2-A297-E345-AD0B-631E595ED3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6705600" cy="4525963"/>
          </a:xfrm>
        </p:spPr>
        <p:txBody>
          <a:bodyPr/>
          <a:lstStyle/>
          <a:p>
            <a:pPr eaLnBrk="1" hangingPunct="1"/>
            <a:r>
              <a:rPr lang="en-US" altLang="en-US"/>
              <a:t>150 M   Galen</a:t>
            </a:r>
          </a:p>
          <a:p>
            <a:pPr eaLnBrk="1" hangingPunct="1">
              <a:buFontTx/>
              <a:buNone/>
            </a:pPr>
            <a:r>
              <a:rPr lang="en-US" altLang="en-US"/>
              <a:t>    Membuat campuran obat dg penyarian (sediaan galenik), Galen cerat’s</a:t>
            </a:r>
          </a:p>
          <a:p>
            <a:pPr eaLnBrk="1" hangingPunct="1"/>
            <a:r>
              <a:rPr lang="en-US" altLang="en-US"/>
              <a:t>Farmasi merup</a:t>
            </a:r>
            <a:r>
              <a:rPr lang="id-ID" altLang="en-US"/>
              <a:t>akan</a:t>
            </a:r>
            <a:r>
              <a:rPr lang="en-US" altLang="en-US"/>
              <a:t> f</a:t>
            </a:r>
            <a:r>
              <a:rPr lang="id-ID" altLang="en-US"/>
              <a:t>ungsi</a:t>
            </a:r>
            <a:r>
              <a:rPr lang="en-US" altLang="en-US"/>
              <a:t> d</a:t>
            </a:r>
            <a:r>
              <a:rPr lang="id-ID" altLang="en-US"/>
              <a:t>ari</a:t>
            </a:r>
            <a:r>
              <a:rPr lang="en-US" altLang="en-US"/>
              <a:t> kedokteran</a:t>
            </a:r>
            <a:r>
              <a:rPr lang="id-ID" altLang="en-US"/>
              <a:t> sampai </a:t>
            </a:r>
            <a:r>
              <a:rPr lang="en-US" altLang="en-US"/>
              <a:t>meningkatnya jumlah &amp; jenis obat, s</a:t>
            </a:r>
            <a:r>
              <a:rPr lang="id-ID" altLang="en-US"/>
              <a:t>e</a:t>
            </a:r>
            <a:r>
              <a:rPr lang="en-US" altLang="en-US"/>
              <a:t>m</a:t>
            </a:r>
            <a:r>
              <a:rPr lang="id-ID" altLang="en-US"/>
              <a:t>a</a:t>
            </a:r>
            <a:r>
              <a:rPr lang="en-US" altLang="en-US"/>
              <a:t>k</a:t>
            </a:r>
            <a:r>
              <a:rPr lang="id-ID" altLang="en-US"/>
              <a:t>i</a:t>
            </a:r>
            <a:r>
              <a:rPr lang="en-US" altLang="en-US"/>
              <a:t>n rumit cara pembuatannya</a:t>
            </a:r>
          </a:p>
        </p:txBody>
      </p:sp>
    </p:spTree>
    <p:extLst>
      <p:ext uri="{BB962C8B-B14F-4D97-AF65-F5344CB8AC3E}">
        <p14:creationId xmlns:p14="http://schemas.microsoft.com/office/powerpoint/2010/main" val="3665005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DF90B7F-743B-4640-B451-5461D2E337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896938"/>
            <a:ext cx="6705600" cy="550862"/>
          </a:xfrm>
        </p:spPr>
        <p:txBody>
          <a:bodyPr/>
          <a:lstStyle/>
          <a:p>
            <a:pPr algn="l" eaLnBrk="1" hangingPunct="1"/>
            <a:r>
              <a:rPr lang="en-US" altLang="en-US" sz="3200"/>
              <a:t>Farmasi terpisah dr Kedokteran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22C5510-4B19-8749-A2D1-CDE475C1E5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6705600" cy="4648200"/>
          </a:xfrm>
        </p:spPr>
        <p:txBody>
          <a:bodyPr/>
          <a:lstStyle/>
          <a:p>
            <a:pPr eaLnBrk="1" hangingPunct="1"/>
            <a:r>
              <a:rPr lang="en-US" altLang="en-US"/>
              <a:t>1240 M  Two Sicilies</a:t>
            </a:r>
          </a:p>
          <a:p>
            <a:pPr eaLnBrk="1" hangingPunct="1"/>
            <a:r>
              <a:rPr lang="en-US" altLang="en-US"/>
              <a:t>Dekrit Raja Jerman Frederick II</a:t>
            </a:r>
          </a:p>
          <a:p>
            <a:pPr eaLnBrk="1" hangingPunct="1"/>
            <a:r>
              <a:rPr lang="en-US" altLang="en-US"/>
              <a:t>Farmasi membutuhkan ilmu, ketrampilan, inisiatif &amp; tanggungjawab khusus u</a:t>
            </a:r>
            <a:r>
              <a:rPr lang="id-ID" altLang="en-US"/>
              <a:t>ntuk </a:t>
            </a:r>
            <a:r>
              <a:rPr lang="en-US" altLang="en-US"/>
              <a:t>menghasilkan produk yg memadai utk manusia</a:t>
            </a:r>
          </a:p>
        </p:txBody>
      </p:sp>
    </p:spTree>
    <p:extLst>
      <p:ext uri="{BB962C8B-B14F-4D97-AF65-F5344CB8AC3E}">
        <p14:creationId xmlns:p14="http://schemas.microsoft.com/office/powerpoint/2010/main" val="893233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>
            <a:extLst>
              <a:ext uri="{FF2B5EF4-FFF2-40B4-BE49-F238E27FC236}">
                <a16:creationId xmlns:a16="http://schemas.microsoft.com/office/drawing/2014/main" id="{2FBBB6E2-5BD2-6241-8355-4735DD27E56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838200"/>
            <a:ext cx="6019800" cy="685800"/>
          </a:xfrm>
        </p:spPr>
        <p:txBody>
          <a:bodyPr/>
          <a:lstStyle/>
          <a:p>
            <a:pPr algn="l" eaLnBrk="1" hangingPunct="1"/>
            <a:r>
              <a:rPr lang="en-US" altLang="en-US" sz="3200"/>
              <a:t>Pengaruh Ilmu Kimia</a:t>
            </a:r>
          </a:p>
        </p:txBody>
      </p:sp>
      <p:sp>
        <p:nvSpPr>
          <p:cNvPr id="8195" name="Rectangle 5">
            <a:extLst>
              <a:ext uri="{FF2B5EF4-FFF2-40B4-BE49-F238E27FC236}">
                <a16:creationId xmlns:a16="http://schemas.microsoft.com/office/drawing/2014/main" id="{DFFECE5D-1A44-3843-B07F-9A89B431F1E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28600" y="1600200"/>
            <a:ext cx="6781800" cy="4648200"/>
          </a:xfrm>
        </p:spPr>
        <p:txBody>
          <a:bodyPr/>
          <a:lstStyle/>
          <a:p>
            <a:pPr marL="236538" indent="-236538" algn="l" eaLnBrk="1" hangingPunct="1">
              <a:buFontTx/>
              <a:buChar char="•"/>
            </a:pPr>
            <a:r>
              <a:rPr lang="en-US" altLang="en-US" sz="2800"/>
              <a:t>1529 M  Paracelsus</a:t>
            </a:r>
          </a:p>
          <a:p>
            <a:pPr marL="236538" indent="-236538" algn="l" eaLnBrk="1" hangingPunct="1"/>
            <a:r>
              <a:rPr lang="en-US" altLang="en-US" sz="2800"/>
              <a:t>  Dokter dan ahli kimia Swiss</a:t>
            </a:r>
          </a:p>
          <a:p>
            <a:pPr marL="236538" indent="-236538" algn="l" eaLnBrk="1" hangingPunct="1"/>
            <a:r>
              <a:rPr lang="en-US" altLang="en-US" sz="2800"/>
              <a:t>  memperkenalkan sejumlah besar</a:t>
            </a:r>
          </a:p>
          <a:p>
            <a:pPr marL="236538" indent="-236538" algn="l" eaLnBrk="1" hangingPunct="1"/>
            <a:r>
              <a:rPr lang="en-US" altLang="en-US" sz="2800"/>
              <a:t>  zat kimia utk dipakai sbg obat  internal </a:t>
            </a:r>
          </a:p>
          <a:p>
            <a:pPr marL="236538" indent="-236538" algn="l" eaLnBrk="1" hangingPunct="1">
              <a:buFontTx/>
              <a:buChar char="•"/>
            </a:pPr>
            <a:r>
              <a:rPr lang="en-US" altLang="en-US" sz="2800"/>
              <a:t>1742 M  Karl Wilhelm Scheele</a:t>
            </a:r>
          </a:p>
          <a:p>
            <a:pPr marL="236538" indent="-236538" algn="l" eaLnBrk="1" hangingPunct="1"/>
            <a:r>
              <a:rPr lang="en-US" altLang="en-US" sz="2800"/>
              <a:t>   ahli farmasi Swedia, penemu :   </a:t>
            </a:r>
          </a:p>
          <a:p>
            <a:pPr marL="236538" indent="-236538" algn="l" eaLnBrk="1" hangingPunct="1"/>
            <a:r>
              <a:rPr lang="en-US" altLang="en-US" sz="2800"/>
              <a:t>   asam laktat, asam sitrat, oksalat,    tatrat, arsenat. Identifikasi : gliserin, asm benzoat, oksigen       </a:t>
            </a:r>
          </a:p>
        </p:txBody>
      </p:sp>
    </p:spTree>
    <p:extLst>
      <p:ext uri="{BB962C8B-B14F-4D97-AF65-F5344CB8AC3E}">
        <p14:creationId xmlns:p14="http://schemas.microsoft.com/office/powerpoint/2010/main" val="3021489628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PPT UEU Pertemuan 1 - Copy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PPT UEU Pertemuan 1 - Copy 1</Template>
  <TotalTime>3439</TotalTime>
  <Words>605</Words>
  <Application>Microsoft Macintosh PowerPoint</Application>
  <PresentationFormat>On-screen Show (4:3)</PresentationFormat>
  <Paragraphs>104</Paragraphs>
  <Slides>18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Template PPT UEU Pertemuan 1 - Copy 1</vt:lpstr>
      <vt:lpstr>PowerPoint Presentation</vt:lpstr>
      <vt:lpstr>PowerPoint Presentation</vt:lpstr>
      <vt:lpstr>KEMAMPUAN AKHIR YANG DIHARAPKAN</vt:lpstr>
      <vt:lpstr>Sebelum Masehi</vt:lpstr>
      <vt:lpstr>Pengantar Pandangan Ilmiah</vt:lpstr>
      <vt:lpstr>Lanjutan</vt:lpstr>
      <vt:lpstr>lanjutan</vt:lpstr>
      <vt:lpstr>Farmasi terpisah dr Kedokteran</vt:lpstr>
      <vt:lpstr>Pengaruh Ilmu Kimia</vt:lpstr>
      <vt:lpstr>lanjutan</vt:lpstr>
      <vt:lpstr>lanjutan</vt:lpstr>
      <vt:lpstr>lanjutan</vt:lpstr>
      <vt:lpstr>Perubahan Profesi Farmasi</vt:lpstr>
      <vt:lpstr>Tahap Transisional  </vt:lpstr>
      <vt:lpstr>Tahap Masa Kini</vt:lpstr>
      <vt:lpstr>lanjutan</vt:lpstr>
      <vt:lpstr>Tahap Pharmaceutical Care</vt:lpstr>
      <vt:lpstr>Terima kasih</vt:lpstr>
    </vt:vector>
  </TitlesOfParts>
  <Company>signDesign Communications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rimba</dc:creator>
  <cp:lastModifiedBy>afre raya</cp:lastModifiedBy>
  <cp:revision>255</cp:revision>
  <dcterms:created xsi:type="dcterms:W3CDTF">2010-08-24T06:47:44Z</dcterms:created>
  <dcterms:modified xsi:type="dcterms:W3CDTF">2019-01-22T05:05:49Z</dcterms:modified>
</cp:coreProperties>
</file>