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1238" y="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AA9764DA-D448-48AB-BA59-38CB7F3106A6}" type="datetimeFigureOut">
              <a:rPr lang="en-US" smtClean="0"/>
              <a:t>3/3/2019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E31609D5-B3D5-4D43-9BE7-D80E92D5F1A1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764DA-D448-48AB-BA59-38CB7F3106A6}" type="datetimeFigureOut">
              <a:rPr lang="en-US" smtClean="0"/>
              <a:t>3/3/2019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609D5-B3D5-4D43-9BE7-D80E92D5F1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764DA-D448-48AB-BA59-38CB7F3106A6}" type="datetimeFigureOut">
              <a:rPr lang="en-US" smtClean="0"/>
              <a:t>3/3/2019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609D5-B3D5-4D43-9BE7-D80E92D5F1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764DA-D448-48AB-BA59-38CB7F3106A6}" type="datetimeFigureOut">
              <a:rPr lang="en-US" smtClean="0"/>
              <a:t>3/3/2019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609D5-B3D5-4D43-9BE7-D80E92D5F1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764DA-D448-48AB-BA59-38CB7F3106A6}" type="datetimeFigureOut">
              <a:rPr lang="en-US" smtClean="0"/>
              <a:t>3/3/2019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609D5-B3D5-4D43-9BE7-D80E92D5F1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764DA-D448-48AB-BA59-38CB7F3106A6}" type="datetimeFigureOut">
              <a:rPr lang="en-US" smtClean="0"/>
              <a:t>3/3/2019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609D5-B3D5-4D43-9BE7-D80E92D5F1A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764DA-D448-48AB-BA59-38CB7F3106A6}" type="datetimeFigureOut">
              <a:rPr lang="en-US" smtClean="0"/>
              <a:t>3/3/2019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609D5-B3D5-4D43-9BE7-D80E92D5F1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764DA-D448-48AB-BA59-38CB7F3106A6}" type="datetimeFigureOut">
              <a:rPr lang="en-US" smtClean="0"/>
              <a:t>3/3/2019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609D5-B3D5-4D43-9BE7-D80E92D5F1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764DA-D448-48AB-BA59-38CB7F3106A6}" type="datetimeFigureOut">
              <a:rPr lang="en-US" smtClean="0"/>
              <a:t>3/3/2019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609D5-B3D5-4D43-9BE7-D80E92D5F1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764DA-D448-48AB-BA59-38CB7F3106A6}" type="datetimeFigureOut">
              <a:rPr lang="en-US" smtClean="0"/>
              <a:t>3/3/2019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609D5-B3D5-4D43-9BE7-D80E92D5F1A1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764DA-D448-48AB-BA59-38CB7F3106A6}" type="datetimeFigureOut">
              <a:rPr lang="en-US" smtClean="0"/>
              <a:t>3/3/2019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609D5-B3D5-4D43-9BE7-D80E92D5F1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AA9764DA-D448-48AB-BA59-38CB7F3106A6}" type="datetimeFigureOut">
              <a:rPr lang="en-US" smtClean="0"/>
              <a:t>3/3/2019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E31609D5-B3D5-4D43-9BE7-D80E92D5F1A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endParaRPr lang="en-US" dirty="0" smtClean="0"/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 smtClean="0"/>
              <a:t>Pertemuan</a:t>
            </a:r>
            <a:r>
              <a:rPr lang="en-US" dirty="0" smtClean="0"/>
              <a:t> 1</a:t>
            </a:r>
          </a:p>
        </p:txBody>
      </p:sp>
    </p:spTree>
    <p:extLst>
      <p:ext uri="{BB962C8B-B14F-4D97-AF65-F5344CB8AC3E}">
        <p14:creationId xmlns:p14="http://schemas.microsoft.com/office/powerpoint/2010/main" val="14962409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rrowheads="1"/>
          </p:cNvSpPr>
          <p:nvPr>
            <p:ph idx="1"/>
          </p:nvPr>
        </p:nvSpPr>
        <p:spPr>
          <a:xfrm>
            <a:off x="685800" y="914400"/>
            <a:ext cx="7772400" cy="51816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ja-JP" smtClean="0">
                <a:ea typeface="ＭＳ Ｐゴシック" charset="-128"/>
              </a:rPr>
              <a:t>Leading :</a:t>
            </a:r>
          </a:p>
          <a:p>
            <a:pPr lvl="1" eaLnBrk="1" hangingPunct="1">
              <a:defRPr/>
            </a:pPr>
            <a:r>
              <a:rPr lang="en-US" altLang="ja-JP" smtClean="0">
                <a:ea typeface="ＭＳ Ｐゴシック" charset="-128"/>
              </a:rPr>
              <a:t>mengarahkan dan memotivasi</a:t>
            </a:r>
          </a:p>
          <a:p>
            <a:pPr lvl="1" eaLnBrk="1" hangingPunct="1">
              <a:defRPr/>
            </a:pPr>
            <a:r>
              <a:rPr lang="en-US" altLang="ja-JP" smtClean="0">
                <a:ea typeface="ＭＳ Ｐゴシック" charset="-128"/>
              </a:rPr>
              <a:t>memilih komunikasi yang paling efektif</a:t>
            </a:r>
          </a:p>
          <a:p>
            <a:pPr lvl="1" eaLnBrk="1" hangingPunct="1">
              <a:defRPr/>
            </a:pPr>
            <a:r>
              <a:rPr lang="en-US" altLang="ja-JP" smtClean="0">
                <a:ea typeface="ＭＳ Ｐゴシック" charset="-128"/>
              </a:rPr>
              <a:t>menyelesaikan konflik</a:t>
            </a:r>
          </a:p>
          <a:p>
            <a:pPr eaLnBrk="1" hangingPunct="1">
              <a:defRPr/>
            </a:pPr>
            <a:r>
              <a:rPr lang="en-US" altLang="ja-JP" smtClean="0">
                <a:ea typeface="ＭＳ Ｐゴシック" charset="-128"/>
              </a:rPr>
              <a:t>Controlling :</a:t>
            </a:r>
          </a:p>
          <a:p>
            <a:pPr lvl="1" eaLnBrk="1" hangingPunct="1">
              <a:defRPr/>
            </a:pPr>
            <a:r>
              <a:rPr lang="en-US" altLang="ja-JP" smtClean="0">
                <a:ea typeface="ＭＳ Ｐゴシック" charset="-128"/>
              </a:rPr>
              <a:t>memonitor aktivitas apakah sesuai dengan rencana</a:t>
            </a:r>
          </a:p>
          <a:p>
            <a:pPr lvl="1" eaLnBrk="1" hangingPunct="1">
              <a:defRPr/>
            </a:pPr>
            <a:r>
              <a:rPr lang="en-US" altLang="ja-JP" smtClean="0">
                <a:ea typeface="ＭＳ Ｐゴシック" charset="-128"/>
              </a:rPr>
              <a:t>memperbaiki penyimpangan</a:t>
            </a:r>
          </a:p>
        </p:txBody>
      </p:sp>
    </p:spTree>
    <p:extLst>
      <p:ext uri="{BB962C8B-B14F-4D97-AF65-F5344CB8AC3E}">
        <p14:creationId xmlns:p14="http://schemas.microsoft.com/office/powerpoint/2010/main" val="39542259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rrowheads="1"/>
          </p:cNvSpPr>
          <p:nvPr>
            <p:ph idx="1"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eaLnBrk="1" hangingPunct="1">
              <a:lnSpc>
                <a:spcPct val="75000"/>
              </a:lnSpc>
              <a:defRPr/>
            </a:pPr>
            <a:r>
              <a:rPr lang="en-US" altLang="ja-JP" b="1" smtClean="0">
                <a:ea typeface="ＭＳ Ｐゴシック" charset="-128"/>
              </a:rPr>
              <a:t>Peran manajemen </a:t>
            </a:r>
            <a:r>
              <a:rPr lang="en-US" altLang="ja-JP" smtClean="0">
                <a:ea typeface="ＭＳ Ｐゴシック" charset="-128"/>
              </a:rPr>
              <a:t>(Robbins, 1999:13)</a:t>
            </a:r>
            <a:r>
              <a:rPr lang="en-US" altLang="ja-JP" b="1" smtClean="0">
                <a:ea typeface="ＭＳ Ｐゴシック" charset="-128"/>
              </a:rPr>
              <a:t> </a:t>
            </a:r>
          </a:p>
          <a:p>
            <a:pPr lvl="1" eaLnBrk="1" hangingPunct="1">
              <a:lnSpc>
                <a:spcPct val="75000"/>
              </a:lnSpc>
              <a:defRPr/>
            </a:pPr>
            <a:r>
              <a:rPr lang="en-US" altLang="ja-JP" smtClean="0">
                <a:ea typeface="ＭＳ Ｐゴシック" charset="-128"/>
              </a:rPr>
              <a:t>interpersonal roles</a:t>
            </a:r>
          </a:p>
          <a:p>
            <a:pPr lvl="2" eaLnBrk="1" hangingPunct="1">
              <a:lnSpc>
                <a:spcPct val="75000"/>
              </a:lnSpc>
              <a:defRPr/>
            </a:pPr>
            <a:r>
              <a:rPr lang="en-US" altLang="ja-JP" smtClean="0">
                <a:ea typeface="ＭＳ Ｐゴシック" charset="-128"/>
              </a:rPr>
              <a:t>sebagai figur kepala</a:t>
            </a:r>
          </a:p>
          <a:p>
            <a:pPr lvl="2" eaLnBrk="1" hangingPunct="1">
              <a:lnSpc>
                <a:spcPct val="75000"/>
              </a:lnSpc>
              <a:defRPr/>
            </a:pPr>
            <a:r>
              <a:rPr lang="en-US" altLang="ja-JP" smtClean="0">
                <a:ea typeface="ＭＳ Ｐゴシック" charset="-128"/>
              </a:rPr>
              <a:t>peran sebagai pemimpin</a:t>
            </a:r>
          </a:p>
          <a:p>
            <a:pPr lvl="2" eaLnBrk="1" hangingPunct="1">
              <a:lnSpc>
                <a:spcPct val="75000"/>
              </a:lnSpc>
              <a:defRPr/>
            </a:pPr>
            <a:r>
              <a:rPr lang="en-US" altLang="ja-JP" smtClean="0">
                <a:ea typeface="ＭＳ Ｐゴシック" charset="-128"/>
              </a:rPr>
              <a:t>berkomunikasi untuk membangun dan mempertahankan saling pengertian dan kerja sama</a:t>
            </a:r>
          </a:p>
          <a:p>
            <a:pPr lvl="1" eaLnBrk="1" hangingPunct="1">
              <a:lnSpc>
                <a:spcPct val="75000"/>
              </a:lnSpc>
              <a:defRPr/>
            </a:pPr>
            <a:r>
              <a:rPr lang="en-US" altLang="ja-JP" smtClean="0">
                <a:ea typeface="ＭＳ Ｐゴシック" charset="-128"/>
              </a:rPr>
              <a:t>informational roles</a:t>
            </a:r>
          </a:p>
          <a:p>
            <a:pPr lvl="2" eaLnBrk="1" hangingPunct="1">
              <a:lnSpc>
                <a:spcPct val="75000"/>
              </a:lnSpc>
              <a:defRPr/>
            </a:pPr>
            <a:r>
              <a:rPr lang="en-US" altLang="ja-JP" smtClean="0">
                <a:ea typeface="ＭＳ Ｐゴシック" charset="-128"/>
              </a:rPr>
              <a:t>memonitor</a:t>
            </a:r>
          </a:p>
          <a:p>
            <a:pPr lvl="2" eaLnBrk="1" hangingPunct="1">
              <a:lnSpc>
                <a:spcPct val="75000"/>
              </a:lnSpc>
              <a:defRPr/>
            </a:pPr>
            <a:r>
              <a:rPr lang="en-US" altLang="ja-JP" smtClean="0">
                <a:ea typeface="ＭＳ Ｐゴシック" charset="-128"/>
              </a:rPr>
              <a:t>diseminator</a:t>
            </a:r>
          </a:p>
          <a:p>
            <a:pPr lvl="2" eaLnBrk="1" hangingPunct="1">
              <a:lnSpc>
                <a:spcPct val="75000"/>
              </a:lnSpc>
              <a:defRPr/>
            </a:pPr>
            <a:r>
              <a:rPr lang="en-US" altLang="ja-JP" smtClean="0">
                <a:ea typeface="ＭＳ Ｐゴシック" charset="-128"/>
              </a:rPr>
              <a:t>jurubicara aktivitas  </a:t>
            </a:r>
          </a:p>
          <a:p>
            <a:pPr lvl="1" eaLnBrk="1" hangingPunct="1">
              <a:lnSpc>
                <a:spcPct val="75000"/>
              </a:lnSpc>
              <a:defRPr/>
            </a:pPr>
            <a:r>
              <a:rPr lang="en-US" altLang="ja-JP" smtClean="0">
                <a:ea typeface="ＭＳ Ｐゴシック" charset="-128"/>
              </a:rPr>
              <a:t>decisional roles</a:t>
            </a:r>
          </a:p>
          <a:p>
            <a:pPr lvl="2" eaLnBrk="1" hangingPunct="1">
              <a:lnSpc>
                <a:spcPct val="75000"/>
              </a:lnSpc>
              <a:defRPr/>
            </a:pPr>
            <a:r>
              <a:rPr lang="en-US" altLang="ja-JP" smtClean="0">
                <a:ea typeface="ＭＳ Ｐゴシック" charset="-128"/>
              </a:rPr>
              <a:t>kewirausahaan</a:t>
            </a:r>
          </a:p>
          <a:p>
            <a:pPr lvl="2" eaLnBrk="1" hangingPunct="1">
              <a:lnSpc>
                <a:spcPct val="75000"/>
              </a:lnSpc>
              <a:defRPr/>
            </a:pPr>
            <a:r>
              <a:rPr lang="en-US" altLang="ja-JP" smtClean="0">
                <a:ea typeface="ＭＳ Ｐゴシック" charset="-128"/>
              </a:rPr>
              <a:t>penanganan gangguan</a:t>
            </a:r>
          </a:p>
          <a:p>
            <a:pPr lvl="2" eaLnBrk="1" hangingPunct="1">
              <a:lnSpc>
                <a:spcPct val="75000"/>
              </a:lnSpc>
              <a:defRPr/>
            </a:pPr>
            <a:r>
              <a:rPr lang="en-US" altLang="ja-JP" smtClean="0">
                <a:ea typeface="ＭＳ Ｐゴシック" charset="-128"/>
              </a:rPr>
              <a:t>alokasi sumber daya</a:t>
            </a:r>
          </a:p>
          <a:p>
            <a:pPr lvl="2" eaLnBrk="1" hangingPunct="1">
              <a:lnSpc>
                <a:spcPct val="75000"/>
              </a:lnSpc>
              <a:defRPr/>
            </a:pPr>
            <a:r>
              <a:rPr lang="en-US" altLang="ja-JP" smtClean="0">
                <a:ea typeface="ＭＳ Ｐゴシック" charset="-128"/>
              </a:rPr>
              <a:t>negosiator</a:t>
            </a:r>
          </a:p>
        </p:txBody>
      </p:sp>
    </p:spTree>
    <p:extLst>
      <p:ext uri="{BB962C8B-B14F-4D97-AF65-F5344CB8AC3E}">
        <p14:creationId xmlns:p14="http://schemas.microsoft.com/office/powerpoint/2010/main" val="35112473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rrowheads="1"/>
          </p:cNvSpPr>
          <p:nvPr>
            <p:ph idx="1"/>
          </p:nvPr>
        </p:nvSpPr>
        <p:spPr>
          <a:xfrm>
            <a:off x="685800" y="685800"/>
            <a:ext cx="7772400" cy="5410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altLang="ja-JP" b="1" smtClean="0">
                <a:ea typeface="ＭＳ Ｐゴシック" charset="-128"/>
              </a:rPr>
              <a:t>Peran manajemen</a:t>
            </a:r>
            <a:r>
              <a:rPr lang="en-US" altLang="ja-JP" smtClean="0">
                <a:ea typeface="ＭＳ Ｐゴシック" charset="-128"/>
              </a:rPr>
              <a:t> (Rigs, 1980:58-61)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ja-JP" smtClean="0">
                <a:ea typeface="ＭＳ Ｐゴシック" charset="-128"/>
              </a:rPr>
              <a:t>koordinasi, agar aktivitas efektif, dengan tahapan :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altLang="ja-JP" smtClean="0">
                <a:ea typeface="ＭＳ Ｐゴシック" charset="-128"/>
              </a:rPr>
              <a:t>komunikasi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altLang="ja-JP" smtClean="0">
                <a:ea typeface="ＭＳ Ｐゴシック" charset="-128"/>
              </a:rPr>
              <a:t>pengertian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altLang="ja-JP" smtClean="0">
                <a:ea typeface="ＭＳ Ｐゴシック" charset="-128"/>
              </a:rPr>
              <a:t>hubungan sesama manusia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altLang="ja-JP" smtClean="0">
                <a:ea typeface="ＭＳ Ｐゴシック" charset="-128"/>
              </a:rPr>
              <a:t>kerjasama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altLang="ja-JP" smtClean="0">
                <a:ea typeface="ＭＳ Ｐゴシック" charset="-128"/>
              </a:rPr>
              <a:t>koordinasi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ja-JP" smtClean="0">
                <a:ea typeface="ＭＳ Ｐゴシック" charset="-128"/>
              </a:rPr>
              <a:t>pengendalian, melalui :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altLang="ja-JP" smtClean="0">
                <a:ea typeface="ＭＳ Ｐゴシック" charset="-128"/>
              </a:rPr>
              <a:t>kebijakan yang ada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altLang="ja-JP" smtClean="0">
                <a:ea typeface="ＭＳ Ｐゴシック" charset="-128"/>
              </a:rPr>
              <a:t>standar operasi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altLang="ja-JP" smtClean="0">
                <a:ea typeface="ＭＳ Ｐゴシック" charset="-128"/>
              </a:rPr>
              <a:t>prinsip perkecualian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altLang="ja-JP" smtClean="0">
                <a:ea typeface="ＭＳ Ｐゴシック" charset="-128"/>
              </a:rPr>
              <a:t>personalia yang bertanggung jawab</a:t>
            </a:r>
            <a:endParaRPr lang="ja-JP" altLang="en-US" smtClean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997208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rrowheads="1"/>
          </p:cNvSpPr>
          <p:nvPr>
            <p:ph idx="1"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ja-JP" smtClean="0">
                <a:ea typeface="ＭＳ Ｐゴシック" charset="-128"/>
              </a:rPr>
              <a:t>Management skills</a:t>
            </a:r>
          </a:p>
          <a:p>
            <a:pPr lvl="1" eaLnBrk="1" hangingPunct="1">
              <a:defRPr/>
            </a:pPr>
            <a:r>
              <a:rPr lang="en-US" altLang="ja-JP" smtClean="0">
                <a:ea typeface="ＭＳ Ｐゴシック" charset="-128"/>
              </a:rPr>
              <a:t>technical skills</a:t>
            </a:r>
          </a:p>
          <a:p>
            <a:pPr lvl="2" eaLnBrk="1" hangingPunct="1">
              <a:defRPr/>
            </a:pPr>
            <a:r>
              <a:rPr lang="en-US" altLang="ja-JP" smtClean="0">
                <a:ea typeface="ＭＳ Ｐゴシック" charset="-128"/>
              </a:rPr>
              <a:t>pengetahuan dan kemampuan bidang yang spesifik</a:t>
            </a:r>
          </a:p>
          <a:p>
            <a:pPr lvl="1" eaLnBrk="1" hangingPunct="1">
              <a:defRPr/>
            </a:pPr>
            <a:r>
              <a:rPr lang="en-US" altLang="ja-JP" smtClean="0">
                <a:ea typeface="ＭＳ Ｐゴシック" charset="-128"/>
              </a:rPr>
              <a:t>human skills</a:t>
            </a:r>
          </a:p>
          <a:p>
            <a:pPr lvl="2" eaLnBrk="1" hangingPunct="1">
              <a:defRPr/>
            </a:pPr>
            <a:r>
              <a:rPr lang="en-US" altLang="ja-JP" smtClean="0">
                <a:ea typeface="ＭＳ Ｐゴシック" charset="-128"/>
              </a:rPr>
              <a:t>kemampuan bekerja bersama orang lain, baik individu maupun kelompok</a:t>
            </a:r>
          </a:p>
          <a:p>
            <a:pPr lvl="1" eaLnBrk="1" hangingPunct="1">
              <a:defRPr/>
            </a:pPr>
            <a:r>
              <a:rPr lang="en-US" altLang="ja-JP" smtClean="0">
                <a:ea typeface="ＭＳ Ｐゴシック" charset="-128"/>
              </a:rPr>
              <a:t>conceptual skills</a:t>
            </a:r>
          </a:p>
          <a:p>
            <a:pPr lvl="2" eaLnBrk="1" hangingPunct="1">
              <a:defRPr/>
            </a:pPr>
            <a:r>
              <a:rPr lang="en-US" altLang="ja-JP" smtClean="0">
                <a:ea typeface="ＭＳ Ｐゴシック" charset="-128"/>
              </a:rPr>
              <a:t>kemampuan untuk berfikir dan mengkonsep suatu situasi yang abstrak</a:t>
            </a:r>
          </a:p>
          <a:p>
            <a:pPr lvl="2" eaLnBrk="1" hangingPunct="1">
              <a:defRPr/>
            </a:pPr>
            <a:r>
              <a:rPr lang="en-US" altLang="ja-JP" smtClean="0">
                <a:ea typeface="ＭＳ Ｐゴシック" charset="-128"/>
              </a:rPr>
              <a:t>mampu melihat suatu organisasi secara keseluruhan</a:t>
            </a:r>
          </a:p>
          <a:p>
            <a:pPr lvl="2" eaLnBrk="1" hangingPunct="1">
              <a:defRPr/>
            </a:pPr>
            <a:r>
              <a:rPr lang="en-US" altLang="ja-JP" smtClean="0">
                <a:ea typeface="ＭＳ Ｐゴシック" charset="-128"/>
              </a:rPr>
              <a:t>mampu memvisualisasi bagaimana menyesuaikan organisasi dengan lingkungan</a:t>
            </a:r>
          </a:p>
        </p:txBody>
      </p:sp>
    </p:spTree>
    <p:extLst>
      <p:ext uri="{BB962C8B-B14F-4D97-AF65-F5344CB8AC3E}">
        <p14:creationId xmlns:p14="http://schemas.microsoft.com/office/powerpoint/2010/main" val="7217938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rrowheads="1"/>
          </p:cNvSpPr>
          <p:nvPr>
            <p:ph idx="1"/>
          </p:nvPr>
        </p:nvSpPr>
        <p:spPr>
          <a:xfrm>
            <a:off x="685800" y="914400"/>
            <a:ext cx="7772400" cy="5181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ja-JP" smtClean="0">
                <a:ea typeface="ＭＳ Ｐゴシック" charset="-128"/>
              </a:rPr>
              <a:t>Manajemen perusahaan / industri dapat dipandang terdiri dari 5 hal 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ja-JP" smtClean="0">
                <a:ea typeface="ＭＳ Ｐゴシック" charset="-128"/>
              </a:rPr>
              <a:t>Manajemen Operasi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altLang="ja-JP" smtClean="0">
                <a:ea typeface="ＭＳ Ｐゴシック" charset="-128"/>
              </a:rPr>
              <a:t>struktur manajemen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altLang="ja-JP" smtClean="0">
                <a:ea typeface="ＭＳ Ｐゴシック" charset="-128"/>
              </a:rPr>
              <a:t>analisa operasi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altLang="ja-JP" smtClean="0">
                <a:ea typeface="ＭＳ Ｐゴシック" charset="-128"/>
              </a:rPr>
              <a:t>resiko dan peramalan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altLang="ja-JP" smtClean="0">
                <a:ea typeface="ＭＳ Ｐゴシック" charset="-128"/>
              </a:rPr>
              <a:t>keuangan dan modal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ja-JP" smtClean="0">
                <a:ea typeface="ＭＳ Ｐゴシック" charset="-128"/>
              </a:rPr>
              <a:t>Perencanaan sumber daya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altLang="ja-JP" smtClean="0">
                <a:ea typeface="ＭＳ Ｐゴシック" charset="-128"/>
              </a:rPr>
              <a:t>riset dan pengembangan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altLang="ja-JP" smtClean="0">
                <a:ea typeface="ＭＳ Ｐゴシック" charset="-128"/>
              </a:rPr>
              <a:t>fasilitas fisik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altLang="ja-JP" smtClean="0">
                <a:ea typeface="ＭＳ Ｐゴシック" charset="-128"/>
              </a:rPr>
              <a:t>perencanaan produksi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altLang="ja-JP" smtClean="0">
                <a:ea typeface="ＭＳ Ｐゴシック" charset="-128"/>
              </a:rPr>
              <a:t>produktivitas</a:t>
            </a:r>
          </a:p>
        </p:txBody>
      </p:sp>
    </p:spTree>
    <p:extLst>
      <p:ext uri="{BB962C8B-B14F-4D97-AF65-F5344CB8AC3E}">
        <p14:creationId xmlns:p14="http://schemas.microsoft.com/office/powerpoint/2010/main" val="21463934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rrowheads="1"/>
          </p:cNvSpPr>
          <p:nvPr>
            <p:ph idx="1"/>
          </p:nvPr>
        </p:nvSpPr>
        <p:spPr>
          <a:xfrm>
            <a:off x="685800" y="990600"/>
            <a:ext cx="7772400" cy="5105400"/>
          </a:xfrm>
        </p:spPr>
        <p:txBody>
          <a:bodyPr/>
          <a:lstStyle/>
          <a:p>
            <a:pPr lvl="1" eaLnBrk="1" hangingPunct="1">
              <a:defRPr/>
            </a:pPr>
            <a:r>
              <a:rPr lang="en-US" altLang="ja-JP" smtClean="0">
                <a:ea typeface="ＭＳ Ｐゴシック" charset="-128"/>
              </a:rPr>
              <a:t>Pengendalian produksi</a:t>
            </a:r>
          </a:p>
          <a:p>
            <a:pPr lvl="2" eaLnBrk="1" hangingPunct="1">
              <a:defRPr/>
            </a:pPr>
            <a:r>
              <a:rPr lang="en-US" altLang="ja-JP" smtClean="0">
                <a:ea typeface="ＭＳ Ｐゴシック" charset="-128"/>
              </a:rPr>
              <a:t>aliran produk</a:t>
            </a:r>
          </a:p>
          <a:p>
            <a:pPr lvl="2" eaLnBrk="1" hangingPunct="1">
              <a:defRPr/>
            </a:pPr>
            <a:r>
              <a:rPr lang="en-US" altLang="ja-JP" smtClean="0">
                <a:ea typeface="ＭＳ Ｐゴシック" charset="-128"/>
              </a:rPr>
              <a:t>aliran bahan</a:t>
            </a:r>
          </a:p>
          <a:p>
            <a:pPr lvl="2" eaLnBrk="1" hangingPunct="1">
              <a:defRPr/>
            </a:pPr>
            <a:r>
              <a:rPr lang="en-US" altLang="ja-JP" smtClean="0">
                <a:ea typeface="ＭＳ Ｐゴシック" charset="-128"/>
              </a:rPr>
              <a:t>pengendalian kuantitas</a:t>
            </a:r>
          </a:p>
          <a:p>
            <a:pPr lvl="2" eaLnBrk="1" hangingPunct="1">
              <a:defRPr/>
            </a:pPr>
            <a:r>
              <a:rPr lang="en-US" altLang="ja-JP" smtClean="0">
                <a:ea typeface="ＭＳ Ｐゴシック" charset="-128"/>
              </a:rPr>
              <a:t>pengendalian kualitas</a:t>
            </a:r>
          </a:p>
          <a:p>
            <a:pPr lvl="1" eaLnBrk="1" hangingPunct="1">
              <a:defRPr/>
            </a:pPr>
            <a:r>
              <a:rPr lang="en-US" altLang="ja-JP" smtClean="0">
                <a:ea typeface="ＭＳ Ｐゴシック" charset="-128"/>
              </a:rPr>
              <a:t>Manajemen personalia</a:t>
            </a:r>
          </a:p>
          <a:p>
            <a:pPr lvl="2" eaLnBrk="1" hangingPunct="1">
              <a:defRPr/>
            </a:pPr>
            <a:r>
              <a:rPr lang="en-US" altLang="ja-JP" smtClean="0">
                <a:ea typeface="ＭＳ Ｐゴシック" charset="-128"/>
              </a:rPr>
              <a:t>penarikan dan pelatihan</a:t>
            </a:r>
          </a:p>
          <a:p>
            <a:pPr lvl="2" eaLnBrk="1" hangingPunct="1">
              <a:defRPr/>
            </a:pPr>
            <a:r>
              <a:rPr lang="en-US" altLang="ja-JP" smtClean="0">
                <a:ea typeface="ＭＳ Ｐゴシック" charset="-128"/>
              </a:rPr>
              <a:t>hubungan industrial</a:t>
            </a:r>
          </a:p>
          <a:p>
            <a:pPr lvl="2" eaLnBrk="1" hangingPunct="1">
              <a:defRPr/>
            </a:pPr>
            <a:r>
              <a:rPr lang="en-US" altLang="ja-JP" smtClean="0">
                <a:ea typeface="ＭＳ Ｐゴシック" charset="-128"/>
              </a:rPr>
              <a:t>job dan penggajian</a:t>
            </a:r>
          </a:p>
          <a:p>
            <a:pPr lvl="2" eaLnBrk="1" hangingPunct="1">
              <a:defRPr/>
            </a:pPr>
            <a:r>
              <a:rPr lang="en-US" altLang="ja-JP" smtClean="0">
                <a:ea typeface="ＭＳ Ｐゴシック" charset="-128"/>
              </a:rPr>
              <a:t>motivasi</a:t>
            </a:r>
          </a:p>
        </p:txBody>
      </p:sp>
    </p:spTree>
    <p:extLst>
      <p:ext uri="{BB962C8B-B14F-4D97-AF65-F5344CB8AC3E}">
        <p14:creationId xmlns:p14="http://schemas.microsoft.com/office/powerpoint/2010/main" val="17819241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rrowheads="1"/>
          </p:cNvSpPr>
          <p:nvPr>
            <p:ph idx="1"/>
          </p:nvPr>
        </p:nvSpPr>
        <p:spPr>
          <a:xfrm>
            <a:off x="685800" y="838200"/>
            <a:ext cx="7772400" cy="5257800"/>
          </a:xfrm>
        </p:spPr>
        <p:txBody>
          <a:bodyPr/>
          <a:lstStyle/>
          <a:p>
            <a:pPr lvl="1" eaLnBrk="1" hangingPunct="1">
              <a:defRPr/>
            </a:pPr>
            <a:r>
              <a:rPr lang="en-US" altLang="ja-JP" smtClean="0">
                <a:ea typeface="ＭＳ Ｐゴシック" charset="-128"/>
              </a:rPr>
              <a:t>Koordinasi organisasi</a:t>
            </a:r>
          </a:p>
          <a:p>
            <a:pPr lvl="2" eaLnBrk="1" hangingPunct="1">
              <a:defRPr/>
            </a:pPr>
            <a:r>
              <a:rPr lang="en-US" altLang="ja-JP" smtClean="0">
                <a:ea typeface="ＭＳ Ｐゴシック" charset="-128"/>
              </a:rPr>
              <a:t>pemasaran</a:t>
            </a:r>
          </a:p>
          <a:p>
            <a:pPr lvl="2" eaLnBrk="1" hangingPunct="1">
              <a:defRPr/>
            </a:pPr>
            <a:r>
              <a:rPr lang="en-US" altLang="ja-JP" smtClean="0">
                <a:ea typeface="ＭＳ Ｐゴシック" charset="-128"/>
              </a:rPr>
              <a:t>pengendalian internal</a:t>
            </a:r>
          </a:p>
          <a:p>
            <a:pPr lvl="1" eaLnBrk="1" hangingPunct="1">
              <a:defRPr/>
            </a:pPr>
            <a:endParaRPr lang="en-US" altLang="ja-JP" smtClean="0">
              <a:ea typeface="ＭＳ Ｐゴシック" charset="-128"/>
            </a:endParaRPr>
          </a:p>
          <a:p>
            <a:pPr lvl="1" eaLnBrk="1" hangingPunct="1">
              <a:defRPr/>
            </a:pPr>
            <a:r>
              <a:rPr lang="en-US" altLang="ja-JP" smtClean="0">
                <a:ea typeface="ＭＳ Ｐゴシック" charset="-128"/>
              </a:rPr>
              <a:t>Kelima hal tersebut membentuk lima rantai saling berhubungan, yakni secara berurutan :</a:t>
            </a:r>
          </a:p>
          <a:p>
            <a:pPr lvl="2" eaLnBrk="1" hangingPunct="1">
              <a:defRPr/>
            </a:pPr>
            <a:r>
              <a:rPr lang="en-US" altLang="ja-JP" smtClean="0">
                <a:ea typeface="ＭＳ Ｐゴシック" charset="-128"/>
              </a:rPr>
              <a:t>manajemen</a:t>
            </a:r>
          </a:p>
          <a:p>
            <a:pPr lvl="2" eaLnBrk="1" hangingPunct="1">
              <a:defRPr/>
            </a:pPr>
            <a:r>
              <a:rPr lang="en-US" altLang="ja-JP" smtClean="0">
                <a:ea typeface="ＭＳ Ｐゴシック" charset="-128"/>
              </a:rPr>
              <a:t>sumber daya</a:t>
            </a:r>
          </a:p>
          <a:p>
            <a:pPr lvl="2" eaLnBrk="1" hangingPunct="1">
              <a:defRPr/>
            </a:pPr>
            <a:r>
              <a:rPr lang="en-US" altLang="ja-JP" smtClean="0">
                <a:ea typeface="ＭＳ Ｐゴシック" charset="-128"/>
              </a:rPr>
              <a:t>produksi</a:t>
            </a:r>
          </a:p>
          <a:p>
            <a:pPr lvl="2" eaLnBrk="1" hangingPunct="1">
              <a:defRPr/>
            </a:pPr>
            <a:r>
              <a:rPr lang="en-US" altLang="ja-JP" smtClean="0">
                <a:ea typeface="ＭＳ Ｐゴシック" charset="-128"/>
              </a:rPr>
              <a:t>personalia</a:t>
            </a:r>
          </a:p>
          <a:p>
            <a:pPr lvl="2" eaLnBrk="1" hangingPunct="1">
              <a:defRPr/>
            </a:pPr>
            <a:r>
              <a:rPr lang="en-US" altLang="ja-JP" smtClean="0">
                <a:ea typeface="ＭＳ Ｐゴシック" charset="-128"/>
              </a:rPr>
              <a:t>organisasi</a:t>
            </a:r>
          </a:p>
        </p:txBody>
      </p:sp>
    </p:spTree>
    <p:extLst>
      <p:ext uri="{BB962C8B-B14F-4D97-AF65-F5344CB8AC3E}">
        <p14:creationId xmlns:p14="http://schemas.microsoft.com/office/powerpoint/2010/main" val="14703565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ja-JP" smtClean="0">
                <a:ea typeface="ＭＳ Ｐゴシック" charset="-128"/>
              </a:rPr>
              <a:t>Manajemen perusahaan industri dapat diartikan sebagai pengelolaan suatu perusahaan industri.  </a:t>
            </a:r>
          </a:p>
          <a:p>
            <a:pPr eaLnBrk="1" hangingPunct="1">
              <a:defRPr/>
            </a:pPr>
            <a:r>
              <a:rPr lang="en-US" altLang="ja-JP" smtClean="0">
                <a:ea typeface="ＭＳ Ｐゴシック" charset="-128"/>
              </a:rPr>
              <a:t>Hal tersebut dapat dijelaskan melalui penjabaran dua pengertian dasar :</a:t>
            </a:r>
          </a:p>
          <a:p>
            <a:pPr lvl="1" eaLnBrk="1" hangingPunct="1">
              <a:defRPr/>
            </a:pPr>
            <a:r>
              <a:rPr lang="en-US" altLang="ja-JP" smtClean="0">
                <a:ea typeface="ＭＳ Ｐゴシック" charset="-128"/>
              </a:rPr>
              <a:t>perusahaan industri</a:t>
            </a:r>
          </a:p>
          <a:p>
            <a:pPr lvl="1" eaLnBrk="1" hangingPunct="1">
              <a:defRPr/>
            </a:pPr>
            <a:r>
              <a:rPr lang="en-US" altLang="ja-JP" smtClean="0">
                <a:ea typeface="ＭＳ Ｐゴシック" charset="-128"/>
              </a:rPr>
              <a:t>manajemen</a:t>
            </a:r>
          </a:p>
        </p:txBody>
      </p:sp>
    </p:spTree>
    <p:extLst>
      <p:ext uri="{BB962C8B-B14F-4D97-AF65-F5344CB8AC3E}">
        <p14:creationId xmlns:p14="http://schemas.microsoft.com/office/powerpoint/2010/main" val="12857691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rrowheads="1"/>
          </p:cNvSpPr>
          <p:nvPr>
            <p:ph idx="1"/>
          </p:nvPr>
        </p:nvSpPr>
        <p:spPr>
          <a:xfrm>
            <a:off x="685800" y="914400"/>
            <a:ext cx="7772400" cy="51816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ja-JP" b="1" smtClean="0">
                <a:ea typeface="ＭＳ Ｐゴシック" charset="-128"/>
              </a:rPr>
              <a:t>Perusahaan industri</a:t>
            </a:r>
            <a:r>
              <a:rPr lang="en-US" altLang="ja-JP" smtClean="0">
                <a:ea typeface="ＭＳ Ｐゴシック" charset="-128"/>
              </a:rPr>
              <a:t> dapat dijelaskan melalui penjabaran proses kegiatan ekonomi dasar yang meliputi :</a:t>
            </a:r>
          </a:p>
          <a:p>
            <a:pPr lvl="1" eaLnBrk="1" hangingPunct="1">
              <a:defRPr/>
            </a:pPr>
            <a:r>
              <a:rPr lang="en-US" altLang="ja-JP" smtClean="0">
                <a:ea typeface="ＭＳ Ｐゴシック" charset="-128"/>
              </a:rPr>
              <a:t>industri primer</a:t>
            </a:r>
          </a:p>
          <a:p>
            <a:pPr lvl="1" eaLnBrk="1" hangingPunct="1">
              <a:defRPr/>
            </a:pPr>
            <a:r>
              <a:rPr lang="en-US" altLang="ja-JP" smtClean="0">
                <a:ea typeface="ＭＳ Ｐゴシック" charset="-128"/>
              </a:rPr>
              <a:t>proses manufaktur / pengolahan</a:t>
            </a:r>
          </a:p>
          <a:p>
            <a:pPr lvl="1" eaLnBrk="1" hangingPunct="1">
              <a:defRPr/>
            </a:pPr>
            <a:r>
              <a:rPr lang="en-US" altLang="ja-JP" smtClean="0">
                <a:ea typeface="ＭＳ Ｐゴシック" charset="-128"/>
              </a:rPr>
              <a:t>proses distribusi</a:t>
            </a:r>
          </a:p>
          <a:p>
            <a:pPr lvl="2" eaLnBrk="1" hangingPunct="1">
              <a:defRPr/>
            </a:pPr>
            <a:r>
              <a:rPr lang="en-US" altLang="ja-JP" smtClean="0">
                <a:ea typeface="ＭＳ Ｐゴシック" charset="-128"/>
              </a:rPr>
              <a:t>dari produsen ke produsen</a:t>
            </a:r>
          </a:p>
          <a:p>
            <a:pPr lvl="2" eaLnBrk="1" hangingPunct="1">
              <a:defRPr/>
            </a:pPr>
            <a:r>
              <a:rPr lang="en-US" altLang="ja-JP" smtClean="0">
                <a:ea typeface="ＭＳ Ｐゴシック" charset="-128"/>
              </a:rPr>
              <a:t>dari produsen ke konsumen</a:t>
            </a:r>
          </a:p>
          <a:p>
            <a:pPr lvl="1" eaLnBrk="1" hangingPunct="1">
              <a:defRPr/>
            </a:pPr>
            <a:r>
              <a:rPr lang="en-US" altLang="ja-JP" smtClean="0">
                <a:ea typeface="ＭＳ Ｐゴシック" charset="-128"/>
              </a:rPr>
              <a:t>industri jasa </a:t>
            </a:r>
          </a:p>
          <a:p>
            <a:pPr eaLnBrk="1" hangingPunct="1">
              <a:defRPr/>
            </a:pPr>
            <a:endParaRPr lang="ja-JP" altLang="en-US" smtClean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404552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rrowheads="1"/>
          </p:cNvSpPr>
          <p:nvPr>
            <p:ph idx="1"/>
          </p:nvPr>
        </p:nvSpPr>
        <p:spPr>
          <a:xfrm>
            <a:off x="685800" y="914400"/>
            <a:ext cx="7772400" cy="51816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ja-JP" b="1" smtClean="0">
                <a:ea typeface="ＭＳ Ｐゴシック" charset="-128"/>
              </a:rPr>
              <a:t>Perusahaan industri</a:t>
            </a:r>
            <a:r>
              <a:rPr lang="en-US" altLang="ja-JP" smtClean="0">
                <a:ea typeface="ＭＳ Ｐゴシック" charset="-128"/>
              </a:rPr>
              <a:t> :</a:t>
            </a:r>
          </a:p>
          <a:p>
            <a:pPr lvl="1" eaLnBrk="1" hangingPunct="1">
              <a:defRPr/>
            </a:pPr>
            <a:r>
              <a:rPr lang="en-US" altLang="ja-JP" smtClean="0">
                <a:ea typeface="ＭＳ Ｐゴシック" charset="-128"/>
              </a:rPr>
              <a:t>dipimpin oleh manajemen</a:t>
            </a:r>
          </a:p>
          <a:p>
            <a:pPr lvl="1" eaLnBrk="1" hangingPunct="1">
              <a:defRPr/>
            </a:pPr>
            <a:r>
              <a:rPr lang="en-US" altLang="ja-JP" smtClean="0">
                <a:ea typeface="ＭＳ Ｐゴシック" charset="-128"/>
              </a:rPr>
              <a:t>mengkombinasikan input sumber daya secara proporsional untuk menghasilkan barang / jasa</a:t>
            </a:r>
          </a:p>
          <a:p>
            <a:pPr eaLnBrk="1" hangingPunct="1">
              <a:defRPr/>
            </a:pPr>
            <a:r>
              <a:rPr lang="en-US" altLang="ja-JP" smtClean="0">
                <a:ea typeface="ＭＳ Ｐゴシック" charset="-128"/>
              </a:rPr>
              <a:t> </a:t>
            </a:r>
            <a:r>
              <a:rPr lang="en-US" altLang="ja-JP" b="1" smtClean="0">
                <a:ea typeface="ＭＳ Ｐゴシック" charset="-128"/>
              </a:rPr>
              <a:t>Industrial production / Operation</a:t>
            </a:r>
            <a:r>
              <a:rPr lang="en-US" altLang="ja-JP" smtClean="0">
                <a:ea typeface="ＭＳ Ｐゴシック" charset="-128"/>
              </a:rPr>
              <a:t> </a:t>
            </a:r>
          </a:p>
          <a:p>
            <a:pPr lvl="1" eaLnBrk="1" hangingPunct="1">
              <a:defRPr/>
            </a:pPr>
            <a:r>
              <a:rPr lang="en-US" altLang="ja-JP" smtClean="0">
                <a:ea typeface="ＭＳ Ｐゴシック" charset="-128"/>
              </a:rPr>
              <a:t>transformasi bahan mentah menjadi sesuatu yang dibutuhkan </a:t>
            </a:r>
          </a:p>
          <a:p>
            <a:pPr lvl="2" eaLnBrk="1" hangingPunct="1">
              <a:defRPr/>
            </a:pPr>
            <a:r>
              <a:rPr lang="en-US" altLang="ja-JP" smtClean="0">
                <a:ea typeface="ＭＳ Ｐゴシック" charset="-128"/>
              </a:rPr>
              <a:t>producers goods / services industries</a:t>
            </a:r>
          </a:p>
          <a:p>
            <a:pPr lvl="2" eaLnBrk="1" hangingPunct="1">
              <a:defRPr/>
            </a:pPr>
            <a:r>
              <a:rPr lang="en-US" altLang="ja-JP" smtClean="0">
                <a:ea typeface="ＭＳ Ｐゴシック" charset="-128"/>
              </a:rPr>
              <a:t>consummers goods / services industries</a:t>
            </a:r>
          </a:p>
        </p:txBody>
      </p:sp>
    </p:spTree>
    <p:extLst>
      <p:ext uri="{BB962C8B-B14F-4D97-AF65-F5344CB8AC3E}">
        <p14:creationId xmlns:p14="http://schemas.microsoft.com/office/powerpoint/2010/main" val="21925105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rrowheads="1"/>
          </p:cNvSpPr>
          <p:nvPr>
            <p:ph idx="1"/>
          </p:nvPr>
        </p:nvSpPr>
        <p:spPr>
          <a:xfrm>
            <a:off x="685800" y="838200"/>
            <a:ext cx="77724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ja-JP" smtClean="0">
                <a:ea typeface="ＭＳ Ｐゴシック" charset="-128"/>
              </a:rPr>
              <a:t>Manajemen </a:t>
            </a:r>
            <a:r>
              <a:rPr lang="en-US" altLang="ja-JP" b="1" smtClean="0">
                <a:ea typeface="ＭＳ Ｐゴシック" charset="-128"/>
              </a:rPr>
              <a:t>perusahaan industri</a:t>
            </a:r>
            <a:r>
              <a:rPr lang="en-US" altLang="ja-JP" smtClean="0">
                <a:ea typeface="ＭＳ Ｐゴシック" charset="-128"/>
              </a:rPr>
              <a:t> </a:t>
            </a:r>
          </a:p>
          <a:p>
            <a:pPr lvl="1" eaLnBrk="1" hangingPunct="1">
              <a:defRPr/>
            </a:pPr>
            <a:r>
              <a:rPr lang="en-US" altLang="ja-JP" smtClean="0">
                <a:ea typeface="ＭＳ Ｐゴシック" charset="-128"/>
              </a:rPr>
              <a:t>Perusahaan industri sebagai suatu organisasi</a:t>
            </a:r>
          </a:p>
          <a:p>
            <a:pPr lvl="1" eaLnBrk="1" hangingPunct="1">
              <a:defRPr/>
            </a:pPr>
            <a:r>
              <a:rPr lang="en-US" altLang="ja-JP" smtClean="0">
                <a:ea typeface="ＭＳ Ｐゴシック" charset="-128"/>
              </a:rPr>
              <a:t>Organisasi memiliki tiga pilar :</a:t>
            </a:r>
          </a:p>
          <a:p>
            <a:pPr lvl="2" eaLnBrk="1" hangingPunct="1">
              <a:defRPr/>
            </a:pPr>
            <a:r>
              <a:rPr lang="en-US" altLang="ja-JP" smtClean="0">
                <a:ea typeface="ＭＳ Ｐゴシック" charset="-128"/>
              </a:rPr>
              <a:t>Distinct goals</a:t>
            </a:r>
          </a:p>
          <a:p>
            <a:pPr lvl="2" eaLnBrk="1" hangingPunct="1">
              <a:defRPr/>
            </a:pPr>
            <a:r>
              <a:rPr lang="en-US" altLang="ja-JP" smtClean="0">
                <a:ea typeface="ＭＳ Ｐゴシック" charset="-128"/>
              </a:rPr>
              <a:t>Deliberate structure</a:t>
            </a:r>
          </a:p>
          <a:p>
            <a:pPr lvl="2" eaLnBrk="1" hangingPunct="1">
              <a:defRPr/>
            </a:pPr>
            <a:r>
              <a:rPr lang="en-US" altLang="ja-JP" smtClean="0">
                <a:ea typeface="ＭＳ Ｐゴシック" charset="-128"/>
              </a:rPr>
              <a:t>People</a:t>
            </a:r>
          </a:p>
        </p:txBody>
      </p:sp>
    </p:spTree>
    <p:extLst>
      <p:ext uri="{BB962C8B-B14F-4D97-AF65-F5344CB8AC3E}">
        <p14:creationId xmlns:p14="http://schemas.microsoft.com/office/powerpoint/2010/main" val="34073619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rrowheads="1"/>
          </p:cNvSpPr>
          <p:nvPr>
            <p:ph idx="1"/>
          </p:nvPr>
        </p:nvSpPr>
        <p:spPr>
          <a:xfrm>
            <a:off x="685800" y="838200"/>
            <a:ext cx="7772400" cy="5257800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  <a:defRPr/>
            </a:pPr>
            <a:r>
              <a:rPr lang="en-US" altLang="ja-JP" b="1" smtClean="0">
                <a:ea typeface="ＭＳ Ｐゴシック" charset="-128"/>
              </a:rPr>
              <a:t>Fungsi utama perusahaan industri</a:t>
            </a:r>
            <a:r>
              <a:rPr lang="en-US" altLang="ja-JP" smtClean="0">
                <a:ea typeface="ＭＳ Ｐゴシック" charset="-128"/>
              </a:rPr>
              <a:t> (Rigs, 1980:33-36) :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altLang="ja-JP" smtClean="0">
                <a:ea typeface="ＭＳ Ｐゴシック" charset="-128"/>
              </a:rPr>
              <a:t>pengembangan produk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altLang="ja-JP" smtClean="0">
                <a:ea typeface="ＭＳ Ｐゴシック" charset="-128"/>
              </a:rPr>
              <a:t>pembelian (pemesanan, mencari, subkontrak)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altLang="ja-JP" smtClean="0">
                <a:ea typeface="ＭＳ Ｐゴシック" charset="-128"/>
              </a:rPr>
              <a:t>hubungan industrial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altLang="ja-JP" smtClean="0">
                <a:ea typeface="ＭＳ Ｐゴシック" charset="-128"/>
              </a:rPr>
              <a:t>proses manufaktur, pada umumnya ada 3 aspek :</a:t>
            </a:r>
          </a:p>
          <a:p>
            <a:pPr lvl="3" eaLnBrk="1" hangingPunct="1">
              <a:lnSpc>
                <a:spcPct val="90000"/>
              </a:lnSpc>
              <a:defRPr/>
            </a:pPr>
            <a:r>
              <a:rPr lang="en-US" altLang="ja-JP" smtClean="0">
                <a:ea typeface="ＭＳ Ｐゴシック" charset="-128"/>
              </a:rPr>
              <a:t>teknik industri (perencanaan, standarisasi, metoda)</a:t>
            </a:r>
          </a:p>
          <a:p>
            <a:pPr lvl="3" eaLnBrk="1" hangingPunct="1">
              <a:lnSpc>
                <a:spcPct val="90000"/>
              </a:lnSpc>
              <a:defRPr/>
            </a:pPr>
            <a:r>
              <a:rPr lang="en-US" altLang="ja-JP" smtClean="0">
                <a:ea typeface="ＭＳ Ｐゴシック" charset="-128"/>
              </a:rPr>
              <a:t>plant service (penerimaan, shipping, gudang, transportasi internal)</a:t>
            </a:r>
          </a:p>
          <a:p>
            <a:pPr lvl="3" eaLnBrk="1" hangingPunct="1">
              <a:lnSpc>
                <a:spcPct val="90000"/>
              </a:lnSpc>
              <a:defRPr/>
            </a:pPr>
            <a:r>
              <a:rPr lang="en-US" altLang="ja-JP" smtClean="0">
                <a:ea typeface="ＭＳ Ｐゴシック" charset="-128"/>
              </a:rPr>
              <a:t>plant engineering (mesin, listrik, peralatan, sumber daya, perawatan)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altLang="ja-JP" smtClean="0">
                <a:ea typeface="ＭＳ Ｐゴシック" charset="-128"/>
              </a:rPr>
              <a:t>pemasaran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altLang="ja-JP" smtClean="0">
                <a:ea typeface="ＭＳ Ｐゴシック" charset="-128"/>
              </a:rPr>
              <a:t>keuangan internal dan pelayanan administrasi</a:t>
            </a:r>
          </a:p>
          <a:p>
            <a:pPr lvl="1" eaLnBrk="1" hangingPunct="1">
              <a:defRPr/>
            </a:pPr>
            <a:endParaRPr lang="ja-JP" altLang="en-US" smtClean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417446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rrowheads="1"/>
          </p:cNvSpPr>
          <p:nvPr>
            <p:ph idx="1"/>
          </p:nvPr>
        </p:nvSpPr>
        <p:spPr>
          <a:xfrm>
            <a:off x="685800" y="838200"/>
            <a:ext cx="7772400" cy="52578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altLang="ja-JP" b="1" smtClean="0">
                <a:ea typeface="ＭＳ Ｐゴシック" charset="-128"/>
              </a:rPr>
              <a:t>Manajemen</a:t>
            </a:r>
            <a:r>
              <a:rPr lang="en-US" altLang="ja-JP" smtClean="0">
                <a:ea typeface="ＭＳ Ｐゴシック" charset="-128"/>
              </a:rPr>
              <a:t> perusahaan industri</a:t>
            </a:r>
          </a:p>
          <a:p>
            <a:pPr lvl="1" eaLnBrk="1" hangingPunct="1">
              <a:defRPr/>
            </a:pPr>
            <a:r>
              <a:rPr lang="en-US" altLang="ja-JP" smtClean="0">
                <a:ea typeface="ＭＳ Ｐゴシック" charset="-128"/>
              </a:rPr>
              <a:t>Beberapa hal penting dalam pembahasan makna manajemen :</a:t>
            </a:r>
          </a:p>
          <a:p>
            <a:pPr lvl="2" eaLnBrk="1" hangingPunct="1">
              <a:defRPr/>
            </a:pPr>
            <a:r>
              <a:rPr lang="en-US" altLang="ja-JP" smtClean="0">
                <a:ea typeface="ＭＳ Ｐゴシック" charset="-128"/>
              </a:rPr>
              <a:t>siapa manajer itu ?		</a:t>
            </a:r>
          </a:p>
          <a:p>
            <a:pPr lvl="2" eaLnBrk="1" hangingPunct="1">
              <a:defRPr/>
            </a:pPr>
            <a:r>
              <a:rPr lang="en-US" altLang="ja-JP" smtClean="0">
                <a:ea typeface="ＭＳ Ｐゴシック" charset="-128"/>
              </a:rPr>
              <a:t>apa itu manajemen ?</a:t>
            </a:r>
          </a:p>
          <a:p>
            <a:pPr lvl="2" eaLnBrk="1" hangingPunct="1">
              <a:defRPr/>
            </a:pPr>
            <a:r>
              <a:rPr lang="en-US" altLang="ja-JP" smtClean="0">
                <a:ea typeface="ＭＳ Ｐゴシック" charset="-128"/>
              </a:rPr>
              <a:t>Apa yang dilakukan manajemen ?</a:t>
            </a:r>
          </a:p>
          <a:p>
            <a:pPr eaLnBrk="1" hangingPunct="1">
              <a:defRPr/>
            </a:pPr>
            <a:r>
              <a:rPr lang="en-US" altLang="ja-JP" b="1" smtClean="0">
                <a:ea typeface="ＭＳ Ｐゴシック" charset="-128"/>
              </a:rPr>
              <a:t>Siapa manajer itu ?</a:t>
            </a:r>
          </a:p>
          <a:p>
            <a:pPr lvl="1" eaLnBrk="1" hangingPunct="1">
              <a:defRPr/>
            </a:pPr>
            <a:r>
              <a:rPr lang="en-US" altLang="ja-JP" smtClean="0">
                <a:ea typeface="ＭＳ Ｐゴシック" charset="-128"/>
              </a:rPr>
              <a:t>Anggota organisasi yang mengintegrasikan / mengkoordinasikan aktivitas kerja yang lain</a:t>
            </a:r>
          </a:p>
          <a:p>
            <a:pPr lvl="1" eaLnBrk="1" hangingPunct="1">
              <a:defRPr/>
            </a:pPr>
            <a:r>
              <a:rPr lang="en-US" altLang="ja-JP" smtClean="0">
                <a:ea typeface="ＭＳ Ｐゴシック" charset="-128"/>
              </a:rPr>
              <a:t>Level manajer : top, middle dan first line manajer</a:t>
            </a:r>
            <a:endParaRPr lang="ja-JP" altLang="en-US" smtClean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371634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rrowheads="1"/>
          </p:cNvSpPr>
          <p:nvPr>
            <p:ph idx="1"/>
          </p:nvPr>
        </p:nvSpPr>
        <p:spPr>
          <a:xfrm>
            <a:off x="685800" y="838200"/>
            <a:ext cx="77724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ja-JP" b="1" smtClean="0">
                <a:ea typeface="ＭＳ Ｐゴシック" charset="-128"/>
              </a:rPr>
              <a:t>Apa manajemen itu ?</a:t>
            </a:r>
            <a:endParaRPr lang="en-US" altLang="ja-JP" smtClean="0">
              <a:ea typeface="ＭＳ Ｐゴシック" charset="-128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ja-JP" smtClean="0">
                <a:ea typeface="ＭＳ Ｐゴシック" charset="-128"/>
              </a:rPr>
              <a:t>Proses koordinasi dan integrasi aktivitas kerja sehingga bisa mencapai efisiensi dan efektivitas melalui orang lain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ja-JP" smtClean="0">
                <a:ea typeface="ＭＳ Ｐゴシック" charset="-128"/>
              </a:rPr>
              <a:t>Efisiensi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altLang="ja-JP" smtClean="0">
                <a:ea typeface="ＭＳ Ｐゴシック" charset="-128"/>
              </a:rPr>
              <a:t>hubungan input dan output serta tujuan agar meminimasi biaya sumber daya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ja-JP" smtClean="0">
                <a:ea typeface="ＭＳ Ｐゴシック" charset="-128"/>
              </a:rPr>
              <a:t>Efektivitas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altLang="ja-JP" smtClean="0">
                <a:ea typeface="ＭＳ Ｐゴシック" charset="-128"/>
              </a:rPr>
              <a:t>pencapaian tujuan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ja-JP" b="1" smtClean="0">
                <a:ea typeface="ＭＳ Ｐゴシック" charset="-128"/>
              </a:rPr>
              <a:t>Apa yang dilakukan manajer ?</a:t>
            </a:r>
            <a:endParaRPr lang="en-US" altLang="ja-JP" smtClean="0">
              <a:ea typeface="ＭＳ Ｐゴシック" charset="-128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ja-JP" smtClean="0">
                <a:ea typeface="ＭＳ Ｐゴシック" charset="-128"/>
              </a:rPr>
              <a:t>Melakukan fungsi-fungsi manajemen, yakni planning, organizing, leading, controlling</a:t>
            </a:r>
            <a:endParaRPr lang="ja-JP" altLang="en-US" smtClean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634606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rrowheads="1"/>
          </p:cNvSpPr>
          <p:nvPr>
            <p:ph idx="1"/>
          </p:nvPr>
        </p:nvSpPr>
        <p:spPr>
          <a:xfrm>
            <a:off x="685800" y="838200"/>
            <a:ext cx="7772400" cy="52578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ja-JP" smtClean="0">
                <a:ea typeface="ＭＳ Ｐゴシック" charset="-128"/>
              </a:rPr>
              <a:t>Planning</a:t>
            </a:r>
          </a:p>
          <a:p>
            <a:pPr lvl="1" eaLnBrk="1" hangingPunct="1">
              <a:defRPr/>
            </a:pPr>
            <a:r>
              <a:rPr lang="en-US" altLang="ja-JP" smtClean="0">
                <a:ea typeface="ＭＳ Ｐゴシック" charset="-128"/>
              </a:rPr>
              <a:t>mendefinisikan tujuan / sasaran</a:t>
            </a:r>
          </a:p>
          <a:p>
            <a:pPr lvl="1" eaLnBrk="1" hangingPunct="1">
              <a:defRPr/>
            </a:pPr>
            <a:r>
              <a:rPr lang="en-US" altLang="ja-JP" smtClean="0">
                <a:ea typeface="ＭＳ Ｐゴシック" charset="-128"/>
              </a:rPr>
              <a:t>membangun strategi</a:t>
            </a:r>
          </a:p>
          <a:p>
            <a:pPr lvl="1" eaLnBrk="1" hangingPunct="1">
              <a:defRPr/>
            </a:pPr>
            <a:r>
              <a:rPr lang="en-US" altLang="ja-JP" smtClean="0">
                <a:ea typeface="ＭＳ Ｐゴシック" charset="-128"/>
              </a:rPr>
              <a:t>mengembangkan rencana untuk koordinasi aktivitas</a:t>
            </a:r>
          </a:p>
          <a:p>
            <a:pPr eaLnBrk="1" hangingPunct="1">
              <a:defRPr/>
            </a:pPr>
            <a:r>
              <a:rPr lang="en-US" altLang="ja-JP" smtClean="0">
                <a:ea typeface="ＭＳ Ｐゴシック" charset="-128"/>
              </a:rPr>
              <a:t>Organizing, menentukan :</a:t>
            </a:r>
          </a:p>
          <a:p>
            <a:pPr lvl="1" eaLnBrk="1" hangingPunct="1">
              <a:defRPr/>
            </a:pPr>
            <a:r>
              <a:rPr lang="en-US" altLang="ja-JP" smtClean="0">
                <a:ea typeface="ＭＳ Ｐゴシック" charset="-128"/>
              </a:rPr>
              <a:t>apa yang perlu dilakukan</a:t>
            </a:r>
          </a:p>
          <a:p>
            <a:pPr lvl="1" eaLnBrk="1" hangingPunct="1">
              <a:defRPr/>
            </a:pPr>
            <a:r>
              <a:rPr lang="en-US" altLang="ja-JP" smtClean="0">
                <a:ea typeface="ＭＳ Ｐゴシック" charset="-128"/>
              </a:rPr>
              <a:t>siapa yang melakukannya</a:t>
            </a:r>
          </a:p>
          <a:p>
            <a:pPr lvl="1" eaLnBrk="1" hangingPunct="1">
              <a:defRPr/>
            </a:pPr>
            <a:r>
              <a:rPr lang="en-US" altLang="ja-JP" smtClean="0">
                <a:ea typeface="ＭＳ Ｐゴシック" charset="-128"/>
              </a:rPr>
              <a:t>bagaimana melakukannya</a:t>
            </a:r>
          </a:p>
          <a:p>
            <a:pPr lvl="1" eaLnBrk="1" hangingPunct="1">
              <a:defRPr/>
            </a:pPr>
            <a:r>
              <a:rPr lang="en-US" altLang="ja-JP" smtClean="0">
                <a:ea typeface="ＭＳ Ｐゴシック" charset="-128"/>
              </a:rPr>
              <a:t>siapa dan kepada siapa melaporkan</a:t>
            </a:r>
          </a:p>
        </p:txBody>
      </p:sp>
    </p:spTree>
    <p:extLst>
      <p:ext uri="{BB962C8B-B14F-4D97-AF65-F5344CB8AC3E}">
        <p14:creationId xmlns:p14="http://schemas.microsoft.com/office/powerpoint/2010/main" val="27102458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</TotalTime>
  <Words>510</Words>
  <Application>Microsoft Office PowerPoint</Application>
  <PresentationFormat>On-screen Show (4:3)</PresentationFormat>
  <Paragraphs>134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ＭＳ Ｐゴシック</vt:lpstr>
      <vt:lpstr>Century Gothic</vt:lpstr>
      <vt:lpstr>Wingdings 2</vt:lpstr>
      <vt:lpstr>Austin</vt:lpstr>
      <vt:lpstr>Konsep Dasar Manajemen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Konsep Dasar Manajemen</dc:title>
  <dc:creator>Jaka</dc:creator>
  <cp:lastModifiedBy>asus</cp:lastModifiedBy>
  <cp:revision>1</cp:revision>
  <dcterms:created xsi:type="dcterms:W3CDTF">2018-04-10T06:10:57Z</dcterms:created>
  <dcterms:modified xsi:type="dcterms:W3CDTF">2019-03-03T14:54:24Z</dcterms:modified>
</cp:coreProperties>
</file>