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6" r:id="rId2"/>
    <p:sldId id="335" r:id="rId3"/>
    <p:sldId id="406" r:id="rId4"/>
    <p:sldId id="386" r:id="rId5"/>
    <p:sldId id="380" r:id="rId6"/>
    <p:sldId id="381" r:id="rId7"/>
    <p:sldId id="407" r:id="rId8"/>
    <p:sldId id="388" r:id="rId9"/>
    <p:sldId id="389" r:id="rId10"/>
    <p:sldId id="404" r:id="rId11"/>
    <p:sldId id="390" r:id="rId12"/>
    <p:sldId id="391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  <p:sldId id="41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16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031FCEB-93DB-AA47-9DF4-F86EF81EF3B1}" type="datetimeFigureOut">
              <a:rPr lang="id-ID"/>
              <a:pPr>
                <a:defRPr/>
              </a:pPr>
              <a:t>4/21/18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255078D-E0DD-D249-ACA6-DB11D929D6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83EA9E-AE0D-7043-B211-26FF35BC9E2B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14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16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17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20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21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83EA9E-AE0D-7043-B211-26FF35BC9E2B}" type="slidenum">
              <a:rPr lang="id-ID" sz="1200">
                <a:latin typeface="Calibri" charset="0"/>
              </a:rPr>
              <a:pPr eaLnBrk="1" hangingPunct="1"/>
              <a:t>3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D64F8-6FC2-B64E-ACC6-BB7679899630}" type="slidenum">
              <a:rPr lang="id-ID" sz="1200">
                <a:latin typeface="Calibri" charset="0"/>
              </a:rPr>
              <a:pPr eaLnBrk="1" hangingPunct="1"/>
              <a:t>4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E61AB7-D1E2-7140-A1F7-36CDA662A710}" type="slidenum">
              <a:rPr lang="id-ID" sz="1200">
                <a:latin typeface="Calibri" charset="0"/>
              </a:rPr>
              <a:pPr eaLnBrk="1" hangingPunct="1"/>
              <a:t>5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F73478-9A4D-1043-95FC-8A65711960DF}" type="slidenum">
              <a:rPr lang="id-ID" sz="1200">
                <a:latin typeface="Calibri" charset="0"/>
              </a:rPr>
              <a:pPr eaLnBrk="1" hangingPunct="1"/>
              <a:t>6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6F82AB-2E69-DB41-8817-96BC9DF7325C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A7588D-F115-DF46-B9D6-4AFF294A4BC4}" type="slidenum">
              <a:rPr lang="id-ID" sz="1200">
                <a:latin typeface="Calibri" charset="0"/>
              </a:rPr>
              <a:pPr eaLnBrk="1" hangingPunct="1"/>
              <a:t>9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7118C2-B310-2F4A-A678-CFF977287F4A}" type="slidenum">
              <a:rPr lang="id-ID" sz="1200">
                <a:latin typeface="Calibri" charset="0"/>
              </a:rPr>
              <a:pPr eaLnBrk="1" hangingPunct="1"/>
              <a:t>11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0FA09-6E24-034B-977B-C02C981954CC}" type="slidenum">
              <a:rPr lang="id-ID" sz="1200">
                <a:latin typeface="Calibri" charset="0"/>
              </a:rPr>
              <a:pPr eaLnBrk="1" hangingPunct="1"/>
              <a:t>12</a:t>
            </a:fld>
            <a:endParaRPr lang="id-ID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0A52-4819-0A4B-A4B3-0A9F9FBDE062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DD2A3-6C33-BF44-9CFA-042BB7ED1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0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84B7-C60C-7443-AF03-7797E9C8AE31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A0C5-25B2-2C46-AF93-0779391F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F730-74FD-594A-A6B8-35639DBD45FA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F4B3-1553-8F44-AE75-6CAFCB5A8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7F2EE-01F5-9D47-B81D-70FB956A55AA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B9993-0DB3-D748-A088-ECCD5D8B7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4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B77ED-B6D9-CF42-88B9-3CC6C2B3577E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375-0BF8-A94B-8A65-E914538C8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A2E0B-F3E4-1543-8129-FCF92B668333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7CC40-5FD6-AC4C-AF6B-4BBC7320E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3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4681C-620D-BC4B-B9FE-E9F5EB0C2C75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0404-D14A-6941-8B17-D09E0BD47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8B8C-6154-8347-88E5-F1BAA8DF9E5C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AC8F-8B03-5441-9942-837876A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1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B4F-C020-E34A-AB63-B77C7BC6CFDA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B334-E64C-B341-BCFE-90F4ACAC5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BCCB-11EB-A24E-9FF4-735C2EB1D851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EE2F0-C63C-8341-8EB2-31BE5B2AC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D199-4A5B-3742-ADFA-0AD3FD53FC79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7A83-5DFB-B144-BC16-0316054CE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8F6F550-0479-2F40-8998-85B9A2E844D5}" type="datetime1">
              <a:rPr lang="en-US"/>
              <a:pPr>
                <a:defRPr/>
              </a:pPr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2BA2374-0AC2-F94A-9CA3-5D661A7C2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048000" y="3657600"/>
            <a:ext cx="6096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Teknik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> Sampling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  <a:t/>
            </a:r>
            <a:b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charset="0"/>
              </a:rPr>
            </a:br>
            <a:r>
              <a:rPr lang="en-US" sz="2000" b="1" dirty="0" err="1" smtClean="0">
                <a:solidFill>
                  <a:schemeClr val="bg1"/>
                </a:solidFill>
              </a:rPr>
              <a:t>Rian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Adi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Pamungkas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S.Kep</a:t>
            </a:r>
            <a:r>
              <a:rPr lang="en-US" sz="2000" b="1" dirty="0">
                <a:solidFill>
                  <a:schemeClr val="bg1"/>
                </a:solidFill>
              </a:rPr>
              <a:t>. Ns., MNS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Prodi S1 </a:t>
            </a:r>
            <a:r>
              <a:rPr lang="en-US" sz="2000" b="1" dirty="0" err="1">
                <a:solidFill>
                  <a:schemeClr val="bg1"/>
                </a:solidFill>
              </a:rPr>
              <a:t>Keperawatan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8-04-03 at 12.18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23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1219200" y="3048000"/>
            <a:ext cx="2667000" cy="3657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Simple Random sampling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Systematic random sampling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Proportionate stratified random sampling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Disproportionate stratified random sampling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Cluster sampling   </a:t>
            </a:r>
          </a:p>
          <a:p>
            <a:pPr marL="514350" indent="-514350">
              <a:buFont typeface="+mj-lt"/>
              <a:buAutoNum type="alphaLcPeriod"/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34000" y="2971800"/>
            <a:ext cx="2667000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Quota sampling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Incidental sampling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Purposive sampling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Total sampling (sampling </a:t>
            </a:r>
            <a:r>
              <a:rPr lang="en-US" sz="2000" dirty="0" err="1">
                <a:cs typeface="+mn-cs"/>
              </a:rPr>
              <a:t>jenuh</a:t>
            </a:r>
            <a:r>
              <a:rPr lang="en-US" sz="2000" dirty="0">
                <a:cs typeface="+mn-cs"/>
              </a:rPr>
              <a:t>)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sz="2000" dirty="0">
                <a:cs typeface="+mn-cs"/>
              </a:rPr>
              <a:t>Snowball sampling    </a:t>
            </a:r>
          </a:p>
          <a:p>
            <a:pPr marL="514350" indent="-514350">
              <a:buFont typeface="+mj-lt"/>
              <a:buAutoNum type="alphaLcPeriod"/>
              <a:defRPr/>
            </a:pP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13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2211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>
                <a:cs typeface="Times New Roman" charset="0"/>
              </a:rPr>
              <a:t>Setiap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elemen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dalam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populasi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mempunyai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kesempatan</a:t>
            </a:r>
            <a:r>
              <a:rPr lang="en-US" sz="3600" dirty="0">
                <a:cs typeface="Times New Roman" charset="0"/>
              </a:rPr>
              <a:t> yang </a:t>
            </a:r>
            <a:r>
              <a:rPr lang="en-US" sz="3600" dirty="0" err="1">
                <a:cs typeface="Times New Roman" charset="0"/>
              </a:rPr>
              <a:t>sama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untuk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diseleksi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sebagai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subyek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dalam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sampel</a:t>
            </a:r>
            <a:r>
              <a:rPr lang="en-US" sz="3600" dirty="0">
                <a:cs typeface="Times New Roman" charset="0"/>
              </a:rPr>
              <a:t>. </a:t>
            </a:r>
            <a:r>
              <a:rPr lang="en-US" sz="3600" dirty="0" err="1">
                <a:cs typeface="Times New Roman" charset="0"/>
              </a:rPr>
              <a:t>Representatif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ini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penting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untuk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generalisasi</a:t>
            </a:r>
            <a:r>
              <a:rPr lang="en-US" sz="3600" dirty="0"/>
              <a:t> </a:t>
            </a:r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5725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Times New Roman" charset="0"/>
              </a:rPr>
              <a:t>Probability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992563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en-US" sz="3600" dirty="0" err="1"/>
              <a:t>Setiap</a:t>
            </a:r>
            <a:r>
              <a:rPr lang="en-US" sz="3600" dirty="0"/>
              <a:t> </a:t>
            </a:r>
            <a:r>
              <a:rPr lang="en-US" sz="3600" dirty="0" err="1"/>
              <a:t>elemen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populasi</a:t>
            </a:r>
            <a:r>
              <a:rPr lang="en-US" sz="3600" dirty="0"/>
              <a:t> </a:t>
            </a:r>
            <a:r>
              <a:rPr lang="en-US" sz="3600" dirty="0" err="1"/>
              <a:t>belum</a:t>
            </a:r>
            <a:r>
              <a:rPr lang="en-US" sz="3600" dirty="0"/>
              <a:t> </a:t>
            </a:r>
            <a:r>
              <a:rPr lang="en-US" sz="3600" dirty="0" err="1"/>
              <a:t>tentu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kesempatan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diseleksi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subyek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sampel</a:t>
            </a:r>
            <a:r>
              <a:rPr lang="en-US" sz="3600" dirty="0"/>
              <a:t>.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hal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yang </a:t>
            </a:r>
            <a:r>
              <a:rPr lang="en-US" sz="3600" dirty="0" err="1"/>
              <a:t>utama</a:t>
            </a:r>
            <a:endParaRPr lang="en-US" sz="3600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Nonprobability </a:t>
            </a:r>
            <a:r>
              <a:rPr lang="en-US" sz="3600" dirty="0" smtClean="0">
                <a:latin typeface="Arial" charset="0"/>
              </a:rPr>
              <a:t>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3992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/>
              <a:t>Tehnik</a:t>
            </a:r>
            <a:r>
              <a:rPr lang="en-US" sz="3600" dirty="0"/>
              <a:t> </a:t>
            </a:r>
            <a:r>
              <a:rPr lang="en-US" sz="3600" dirty="0" err="1"/>
              <a:t>penarikan</a:t>
            </a:r>
            <a:r>
              <a:rPr lang="en-US" sz="3600" dirty="0"/>
              <a:t> </a:t>
            </a:r>
            <a:r>
              <a:rPr lang="en-US" sz="3600" dirty="0" err="1"/>
              <a:t>sampel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sederhana</a:t>
            </a:r>
            <a:endParaRPr lang="en-US" sz="3600" dirty="0"/>
          </a:p>
          <a:p>
            <a:pPr eaLnBrk="1" hangingPunct="1">
              <a:defRPr/>
            </a:pPr>
            <a:r>
              <a:rPr lang="en-US" sz="3600" dirty="0" err="1"/>
              <a:t>Tehnik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bisa</a:t>
            </a:r>
            <a:r>
              <a:rPr lang="en-US" sz="3600" dirty="0"/>
              <a:t> </a:t>
            </a:r>
            <a:r>
              <a:rPr lang="en-US" sz="3600" dirty="0" err="1"/>
              <a:t>menggunakan</a:t>
            </a:r>
            <a:r>
              <a:rPr lang="en-US" sz="3600" dirty="0"/>
              <a:t> </a:t>
            </a:r>
            <a:r>
              <a:rPr lang="en-US" sz="3600" dirty="0" err="1"/>
              <a:t>undian</a:t>
            </a:r>
            <a:r>
              <a:rPr lang="en-US" sz="3600" dirty="0"/>
              <a:t>, </a:t>
            </a:r>
            <a:r>
              <a:rPr lang="en-US" sz="3600" dirty="0" err="1"/>
              <a:t>tabel</a:t>
            </a:r>
            <a:r>
              <a:rPr lang="en-US" sz="3600" dirty="0"/>
              <a:t> </a:t>
            </a:r>
            <a:r>
              <a:rPr lang="en-US" sz="3600" dirty="0" err="1"/>
              <a:t>angka</a:t>
            </a:r>
            <a:r>
              <a:rPr lang="en-US" sz="3600" dirty="0"/>
              <a:t> </a:t>
            </a:r>
            <a:r>
              <a:rPr lang="en-US" sz="3600" dirty="0" err="1"/>
              <a:t>acak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komputer</a:t>
            </a:r>
            <a:r>
              <a:rPr lang="en-US" sz="3600" dirty="0"/>
              <a:t> </a:t>
            </a: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Simple Random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2374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 err="1">
                <a:latin typeface="Arial" charset="0"/>
              </a:rPr>
              <a:t>Skema</a:t>
            </a:r>
            <a:r>
              <a:rPr lang="en-US" sz="3600" dirty="0">
                <a:latin typeface="Arial" charset="0"/>
              </a:rPr>
              <a:t> simple random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" name="Picture 3" descr="Screen Shot 2018-04-03 at 12.32.5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543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51110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2973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dirty="0" err="1"/>
              <a:t>penarikan</a:t>
            </a:r>
            <a:r>
              <a:rPr lang="en-US" sz="3600" dirty="0"/>
              <a:t> sample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menggunakan</a:t>
            </a:r>
            <a:r>
              <a:rPr lang="en-US" sz="3600" dirty="0"/>
              <a:t> </a:t>
            </a:r>
            <a:r>
              <a:rPr lang="en-US" sz="3600" dirty="0" err="1"/>
              <a:t>kerangka</a:t>
            </a:r>
            <a:r>
              <a:rPr lang="en-US" sz="3600" dirty="0"/>
              <a:t> interval </a:t>
            </a:r>
          </a:p>
          <a:p>
            <a:pPr eaLnBrk="1" hangingPunct="1">
              <a:defRPr/>
            </a:pPr>
            <a:r>
              <a:rPr lang="en-US" sz="3600" dirty="0" err="1"/>
              <a:t>Mirip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tehnik</a:t>
            </a:r>
            <a:r>
              <a:rPr lang="en-US" sz="3600" dirty="0"/>
              <a:t> simple random sampling </a:t>
            </a:r>
          </a:p>
          <a:p>
            <a:pPr eaLnBrk="1" hangingPunct="1">
              <a:defRPr/>
            </a:pPr>
            <a:r>
              <a:rPr lang="en-US" sz="3600" dirty="0" err="1"/>
              <a:t>Pengundiannya</a:t>
            </a:r>
            <a:r>
              <a:rPr lang="en-US" sz="3600" dirty="0"/>
              <a:t> </a:t>
            </a:r>
            <a:r>
              <a:rPr lang="en-US" sz="3600" dirty="0" err="1"/>
              <a:t>hanya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sekali</a:t>
            </a:r>
            <a:r>
              <a:rPr lang="en-US" sz="3600" dirty="0"/>
              <a:t> </a:t>
            </a:r>
            <a:r>
              <a:rPr lang="en-US" sz="3600" dirty="0" err="1"/>
              <a:t>selanjutnya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interval </a:t>
            </a:r>
            <a:r>
              <a:rPr lang="en-US" sz="3600" dirty="0" err="1"/>
              <a:t>sampel</a:t>
            </a:r>
            <a:r>
              <a:rPr lang="en-US" sz="3600" dirty="0"/>
              <a:t> </a:t>
            </a:r>
          </a:p>
          <a:p>
            <a:pPr eaLnBrk="1" hangingPunct="1">
              <a:defRPr/>
            </a:pPr>
            <a:r>
              <a:rPr lang="en-US" sz="3600" dirty="0"/>
              <a:t>Interval </a:t>
            </a:r>
            <a:r>
              <a:rPr lang="en-US" sz="3600" dirty="0" err="1"/>
              <a:t>menunjukkan</a:t>
            </a:r>
            <a:r>
              <a:rPr lang="en-US" sz="3600" dirty="0"/>
              <a:t> </a:t>
            </a:r>
            <a:r>
              <a:rPr lang="en-US" sz="3600" dirty="0" err="1"/>
              <a:t>jarak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nomor-nomor</a:t>
            </a:r>
            <a:r>
              <a:rPr lang="en-US" sz="3600" dirty="0"/>
              <a:t> </a:t>
            </a:r>
            <a:r>
              <a:rPr lang="en-US" sz="3600" dirty="0" err="1"/>
              <a:t>urut</a:t>
            </a:r>
            <a:r>
              <a:rPr lang="en-US" sz="3600" dirty="0"/>
              <a:t> </a:t>
            </a: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Systematic random sampling 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5397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 err="1">
                <a:latin typeface="Arial" charset="0"/>
              </a:rPr>
              <a:t>Skema</a:t>
            </a:r>
            <a:r>
              <a:rPr lang="en-US" sz="3600" dirty="0">
                <a:latin typeface="Arial" charset="0"/>
              </a:rPr>
              <a:t> systematic random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5" name="Picture 3" descr="Screen Shot 2018-04-03 at 12.40.3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642853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4297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Times New Roman" charset="0"/>
              </a:rPr>
              <a:t>Digunakan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untuk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mengurangi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pengaruh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faktor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heterogen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melakukan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pembagian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elemen-elemen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populasi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ke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dalam</a:t>
            </a:r>
            <a:r>
              <a:rPr lang="en-US" sz="2400" dirty="0">
                <a:cs typeface="Times New Roman" charset="0"/>
              </a:rPr>
              <a:t> strata. </a:t>
            </a:r>
            <a:r>
              <a:rPr lang="en-US" sz="2400" dirty="0" err="1">
                <a:cs typeface="Times New Roman" charset="0"/>
              </a:rPr>
              <a:t>Selanjutnya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dari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masing-masing</a:t>
            </a:r>
            <a:r>
              <a:rPr lang="en-US" sz="2400" dirty="0">
                <a:cs typeface="Times New Roman" charset="0"/>
              </a:rPr>
              <a:t> strata </a:t>
            </a:r>
            <a:r>
              <a:rPr lang="en-US" sz="2400" dirty="0" err="1">
                <a:cs typeface="Times New Roman" charset="0"/>
              </a:rPr>
              <a:t>dipilih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sampelnya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secara</a:t>
            </a:r>
            <a:r>
              <a:rPr lang="en-US" sz="2400" dirty="0">
                <a:cs typeface="Times New Roman" charset="0"/>
              </a:rPr>
              <a:t> random </a:t>
            </a:r>
            <a:r>
              <a:rPr lang="en-US" sz="2400" dirty="0" err="1">
                <a:cs typeface="Times New Roman" charset="0"/>
              </a:rPr>
              <a:t>sesuai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proporsinya</a:t>
            </a:r>
            <a:r>
              <a:rPr lang="en-US" sz="2400" dirty="0">
                <a:cs typeface="Times New Roman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Times New Roman" charset="0"/>
              </a:rPr>
              <a:t>Sampling </a:t>
            </a:r>
            <a:r>
              <a:rPr lang="en-US" sz="2400" dirty="0" err="1">
                <a:cs typeface="Times New Roman" charset="0"/>
              </a:rPr>
              <a:t>ini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banyak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digunakan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untuk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mempelajari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karakteristik</a:t>
            </a:r>
            <a:r>
              <a:rPr lang="en-US" sz="2400" dirty="0">
                <a:cs typeface="Times New Roman" charset="0"/>
              </a:rPr>
              <a:t> yang </a:t>
            </a:r>
            <a:r>
              <a:rPr lang="en-US" sz="2400" dirty="0" err="1">
                <a:cs typeface="Times New Roman" charset="0"/>
              </a:rPr>
              <a:t>berbeda</a:t>
            </a:r>
            <a:r>
              <a:rPr lang="en-US" sz="2400" dirty="0">
                <a:cs typeface="Times New Roman" charset="0"/>
              </a:rPr>
              <a:t>, </a:t>
            </a:r>
            <a:r>
              <a:rPr lang="en-US" sz="2400" dirty="0" err="1">
                <a:cs typeface="Times New Roman" charset="0"/>
              </a:rPr>
              <a:t>misalnya</a:t>
            </a:r>
            <a:r>
              <a:rPr lang="en-US" sz="2400" dirty="0">
                <a:cs typeface="Times New Roman" charset="0"/>
              </a:rPr>
              <a:t>, di </a:t>
            </a:r>
            <a:r>
              <a:rPr lang="en-US" sz="2400" dirty="0" err="1">
                <a:cs typeface="Times New Roman" charset="0"/>
              </a:rPr>
              <a:t>sekolah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ada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kls</a:t>
            </a:r>
            <a:r>
              <a:rPr lang="en-US" sz="2400" dirty="0">
                <a:cs typeface="Times New Roman" charset="0"/>
              </a:rPr>
              <a:t> I, </a:t>
            </a:r>
            <a:r>
              <a:rPr lang="en-US" sz="2400" dirty="0" err="1">
                <a:cs typeface="Times New Roman" charset="0"/>
              </a:rPr>
              <a:t>kls</a:t>
            </a:r>
            <a:r>
              <a:rPr lang="en-US" sz="2400" dirty="0">
                <a:cs typeface="Times New Roman" charset="0"/>
              </a:rPr>
              <a:t> II, </a:t>
            </a:r>
            <a:r>
              <a:rPr lang="en-US" sz="2400" dirty="0" err="1">
                <a:cs typeface="Times New Roman" charset="0"/>
              </a:rPr>
              <a:t>dan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kls</a:t>
            </a:r>
            <a:r>
              <a:rPr lang="en-US" sz="2400" dirty="0">
                <a:cs typeface="Times New Roman" charset="0"/>
              </a:rPr>
              <a:t> III. </a:t>
            </a:r>
            <a:r>
              <a:rPr lang="en-US" sz="2400" dirty="0" err="1">
                <a:cs typeface="Times New Roman" charset="0"/>
              </a:rPr>
              <a:t>Atau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responden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dapat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dibedakan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menurut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jenis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kelamin</a:t>
            </a:r>
            <a:r>
              <a:rPr lang="en-US" sz="2400" dirty="0">
                <a:cs typeface="Times New Roman" charset="0"/>
              </a:rPr>
              <a:t>; </a:t>
            </a:r>
            <a:r>
              <a:rPr lang="en-US" sz="2400" dirty="0" err="1">
                <a:cs typeface="Times New Roman" charset="0"/>
              </a:rPr>
              <a:t>laki-laki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dan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perempuan</a:t>
            </a:r>
            <a:r>
              <a:rPr lang="en-US" sz="2400" dirty="0">
                <a:cs typeface="Times New Roman" charset="0"/>
              </a:rPr>
              <a:t>, </a:t>
            </a:r>
            <a:r>
              <a:rPr lang="en-US" sz="2400" dirty="0" err="1">
                <a:cs typeface="Times New Roman" charset="0"/>
              </a:rPr>
              <a:t>dll</a:t>
            </a:r>
            <a:r>
              <a:rPr lang="en-US" sz="2400" dirty="0">
                <a:cs typeface="Times New Roman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cs typeface="Times New Roman" charset="0"/>
              </a:rPr>
              <a:t>Keadaan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populasi</a:t>
            </a:r>
            <a:r>
              <a:rPr lang="en-US" sz="2400" dirty="0">
                <a:cs typeface="Times New Roman" charset="0"/>
              </a:rPr>
              <a:t> yang </a:t>
            </a:r>
            <a:r>
              <a:rPr lang="en-US" sz="2400" dirty="0" err="1">
                <a:cs typeface="Times New Roman" charset="0"/>
              </a:rPr>
              <a:t>heterogen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tidak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akan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terwakili</a:t>
            </a:r>
            <a:r>
              <a:rPr lang="en-US" sz="2400" dirty="0">
                <a:cs typeface="Times New Roman" charset="0"/>
              </a:rPr>
              <a:t>, </a:t>
            </a:r>
            <a:r>
              <a:rPr lang="en-US" sz="2400" dirty="0" err="1">
                <a:cs typeface="Times New Roman" charset="0"/>
              </a:rPr>
              <a:t>bila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menggunakan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teknik</a:t>
            </a:r>
            <a:r>
              <a:rPr lang="en-US" sz="2400" dirty="0">
                <a:cs typeface="Times New Roman" charset="0"/>
              </a:rPr>
              <a:t> random. </a:t>
            </a:r>
            <a:r>
              <a:rPr lang="en-US" sz="2400" dirty="0" err="1">
                <a:cs typeface="Times New Roman" charset="0"/>
              </a:rPr>
              <a:t>Karena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hasilnya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mungkin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satu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kelompok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terlalu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banyak</a:t>
            </a:r>
            <a:r>
              <a:rPr lang="en-US" sz="2400" dirty="0">
                <a:cs typeface="Times New Roman" charset="0"/>
              </a:rPr>
              <a:t> yang </a:t>
            </a:r>
            <a:r>
              <a:rPr lang="en-US" sz="2400" dirty="0" err="1">
                <a:cs typeface="Times New Roman" charset="0"/>
              </a:rPr>
              <a:t>terpilih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menjadi</a:t>
            </a:r>
            <a:r>
              <a:rPr lang="en-US" sz="2400" dirty="0">
                <a:cs typeface="Times New Roman" charset="0"/>
              </a:rPr>
              <a:t> </a:t>
            </a:r>
            <a:r>
              <a:rPr lang="en-US" sz="2400" dirty="0" err="1">
                <a:cs typeface="Times New Roman" charset="0"/>
              </a:rPr>
              <a:t>sampel</a:t>
            </a:r>
            <a:r>
              <a:rPr lang="en-US" sz="2400" dirty="0">
                <a:cs typeface="Times New Roman" charset="0"/>
              </a:rPr>
              <a:t>.</a:t>
            </a: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i="1" dirty="0">
                <a:latin typeface="Arial" charset="0"/>
                <a:cs typeface="Times New Roman" charset="0"/>
              </a:rPr>
              <a:t>Stratified Random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382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creen Shot 2018-04-03 at 1.55.4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696200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2448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err="1" smtClean="0">
                <a:cs typeface="Times New Roman" charset="0"/>
              </a:rPr>
              <a:t>Elemen</a:t>
            </a:r>
            <a:r>
              <a:rPr lang="en-US" dirty="0" err="1">
                <a:cs typeface="Times New Roman" charset="0"/>
              </a:rPr>
              <a:t>-elemen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dalam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populasi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dibagi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dalam</a:t>
            </a:r>
            <a:r>
              <a:rPr lang="en-US" dirty="0">
                <a:cs typeface="Times New Roman" charset="0"/>
              </a:rPr>
              <a:t> cluster </a:t>
            </a:r>
            <a:r>
              <a:rPr lang="en-US" dirty="0" err="1">
                <a:cs typeface="Times New Roman" charset="0"/>
              </a:rPr>
              <a:t>atau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kelompok</a:t>
            </a:r>
            <a:r>
              <a:rPr lang="en-US" dirty="0">
                <a:cs typeface="Times New Roman" charset="0"/>
              </a:rPr>
              <a:t>, </a:t>
            </a:r>
            <a:r>
              <a:rPr lang="en-US" dirty="0" err="1">
                <a:cs typeface="Times New Roman" charset="0"/>
              </a:rPr>
              <a:t>jika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ada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beberapa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kelompok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dengan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heterogenitas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dalam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kelompoknya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homogenitas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antar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kelompok</a:t>
            </a:r>
            <a:r>
              <a:rPr lang="en-US" dirty="0">
                <a:cs typeface="Times New Roman" charset="0"/>
              </a:rPr>
              <a:t>. </a:t>
            </a:r>
            <a:r>
              <a:rPr lang="en-US" dirty="0" err="1">
                <a:cs typeface="Times New Roman" charset="0"/>
              </a:rPr>
              <a:t>Teknik</a:t>
            </a:r>
            <a:r>
              <a:rPr lang="en-US" dirty="0">
                <a:cs typeface="Times New Roman" charset="0"/>
              </a:rPr>
              <a:t> cluster </a:t>
            </a:r>
            <a:r>
              <a:rPr lang="en-US" dirty="0" err="1">
                <a:cs typeface="Times New Roman" charset="0"/>
              </a:rPr>
              <a:t>sering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digunakan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oleh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para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peneliti</a:t>
            </a:r>
            <a:r>
              <a:rPr lang="en-US" dirty="0">
                <a:cs typeface="Times New Roman" charset="0"/>
              </a:rPr>
              <a:t> di </a:t>
            </a:r>
            <a:r>
              <a:rPr lang="en-US" dirty="0" err="1">
                <a:cs typeface="Times New Roman" charset="0"/>
              </a:rPr>
              <a:t>lapangan</a:t>
            </a:r>
            <a:r>
              <a:rPr lang="en-US" dirty="0">
                <a:cs typeface="Times New Roman" charset="0"/>
              </a:rPr>
              <a:t> yang </a:t>
            </a:r>
            <a:r>
              <a:rPr lang="en-US" dirty="0" err="1">
                <a:cs typeface="Times New Roman" charset="0"/>
              </a:rPr>
              <a:t>mungkin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wilayahnya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luas</a:t>
            </a:r>
            <a:r>
              <a:rPr lang="en-US" dirty="0">
                <a:cs typeface="Times New Roman" charset="0"/>
              </a:rPr>
              <a:t>.</a:t>
            </a:r>
          </a:p>
          <a:p>
            <a:pPr algn="just" eaLnBrk="1" hangingPunct="1">
              <a:defRPr/>
            </a:pPr>
            <a:r>
              <a:rPr lang="en-US" dirty="0" smtClean="0">
                <a:cs typeface="Times New Roman" charset="0"/>
              </a:rPr>
              <a:t>Sampling </a:t>
            </a:r>
            <a:r>
              <a:rPr lang="en-US" dirty="0" err="1">
                <a:cs typeface="Times New Roman" charset="0"/>
              </a:rPr>
              <a:t>ini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mudah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murah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tapi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tidak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efisien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dalam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hal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ketepatan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serta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tidak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umum</a:t>
            </a:r>
            <a:endParaRPr lang="en-US" dirty="0">
              <a:cs typeface="Times New Roman" charset="0"/>
            </a:endParaRPr>
          </a:p>
          <a:p>
            <a:pPr algn="just" eaLnBrk="1" hangingPunct="1">
              <a:defRPr/>
            </a:pPr>
            <a:endParaRPr lang="en-US" dirty="0">
              <a:cs typeface="Times New Roman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i="1" dirty="0">
                <a:latin typeface="Arial" charset="0"/>
                <a:cs typeface="Times New Roman" charset="0"/>
              </a:rPr>
              <a:t>Cluster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83268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err="1">
                <a:latin typeface="Calibri" charset="0"/>
              </a:rPr>
              <a:t>Mahasiswa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>
                <a:latin typeface="Calibri" charset="0"/>
              </a:rPr>
              <a:t>mampu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err="1" smtClean="0">
                <a:latin typeface="Calibri" charset="0"/>
              </a:rPr>
              <a:t>memahami</a:t>
            </a:r>
            <a:r>
              <a:rPr lang="en-US" sz="2800" dirty="0" smtClean="0">
                <a:latin typeface="Calibri" charset="0"/>
              </a:rPr>
              <a:t> </a:t>
            </a:r>
            <a:endParaRPr lang="en-US" sz="2800" dirty="0">
              <a:latin typeface="Calibri" charset="0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it-IT" sz="2800" dirty="0" err="1" smtClean="0">
                <a:latin typeface="Calibri" charset="0"/>
              </a:rPr>
              <a:t>Definisi</a:t>
            </a:r>
            <a:r>
              <a:rPr lang="it-IT" sz="2800" dirty="0" smtClean="0">
                <a:latin typeface="Calibri" charset="0"/>
              </a:rPr>
              <a:t> </a:t>
            </a:r>
            <a:r>
              <a:rPr lang="it-IT" sz="2800" dirty="0" err="1" smtClean="0">
                <a:latin typeface="Calibri" charset="0"/>
              </a:rPr>
              <a:t>populasi</a:t>
            </a:r>
            <a:r>
              <a:rPr lang="it-IT" sz="2800" dirty="0" smtClean="0">
                <a:latin typeface="Calibri" charset="0"/>
              </a:rPr>
              <a:t>, </a:t>
            </a:r>
            <a:r>
              <a:rPr lang="it-IT" sz="2800" dirty="0" err="1" smtClean="0">
                <a:latin typeface="Calibri" charset="0"/>
              </a:rPr>
              <a:t>sampel</a:t>
            </a:r>
            <a:r>
              <a:rPr lang="it-IT" sz="2800" dirty="0" smtClean="0">
                <a:latin typeface="Calibri" charset="0"/>
              </a:rPr>
              <a:t>, &amp; </a:t>
            </a:r>
            <a:r>
              <a:rPr lang="it-IT" sz="2800" dirty="0" err="1" smtClean="0">
                <a:latin typeface="Calibri" charset="0"/>
              </a:rPr>
              <a:t>sampling</a:t>
            </a:r>
            <a:endParaRPr lang="it-IT" sz="2800" dirty="0" smtClean="0">
              <a:latin typeface="Calibri" charset="0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it-IT" sz="2800" dirty="0" err="1" smtClean="0">
                <a:latin typeface="Calibri" charset="0"/>
              </a:rPr>
              <a:t>Desain</a:t>
            </a:r>
            <a:r>
              <a:rPr lang="it-IT" sz="2800" dirty="0" smtClean="0">
                <a:latin typeface="Calibri" charset="0"/>
              </a:rPr>
              <a:t> </a:t>
            </a:r>
            <a:r>
              <a:rPr lang="it-IT" sz="2800" dirty="0" err="1" smtClean="0">
                <a:latin typeface="Calibri" charset="0"/>
              </a:rPr>
              <a:t>probability</a:t>
            </a:r>
            <a:r>
              <a:rPr lang="it-IT" sz="2800" dirty="0" smtClean="0">
                <a:latin typeface="Calibri" charset="0"/>
              </a:rPr>
              <a:t> </a:t>
            </a:r>
            <a:r>
              <a:rPr lang="it-IT" sz="2800" dirty="0" err="1" smtClean="0">
                <a:latin typeface="Calibri" charset="0"/>
              </a:rPr>
              <a:t>sampling</a:t>
            </a:r>
            <a:endParaRPr lang="it-IT" sz="2800" dirty="0" smtClean="0">
              <a:latin typeface="Calibri" charset="0"/>
            </a:endParaRPr>
          </a:p>
          <a:p>
            <a:pPr marL="514350" indent="-514350">
              <a:buFont typeface="Arial" charset="0"/>
              <a:buAutoNum type="arabicPeriod"/>
            </a:pPr>
            <a:r>
              <a:rPr lang="it-IT" sz="2800" dirty="0" err="1" smtClean="0">
                <a:latin typeface="Calibri" charset="0"/>
              </a:rPr>
              <a:t>Desain</a:t>
            </a:r>
            <a:r>
              <a:rPr lang="it-IT" sz="2800" dirty="0" smtClean="0">
                <a:latin typeface="Calibri" charset="0"/>
              </a:rPr>
              <a:t> Non-</a:t>
            </a:r>
            <a:r>
              <a:rPr lang="it-IT" sz="2800" dirty="0" err="1" smtClean="0">
                <a:latin typeface="Calibri" charset="0"/>
              </a:rPr>
              <a:t>probability</a:t>
            </a:r>
            <a:r>
              <a:rPr lang="it-IT" sz="2800" dirty="0" smtClean="0">
                <a:latin typeface="Calibri" charset="0"/>
              </a:rPr>
              <a:t> </a:t>
            </a:r>
            <a:r>
              <a:rPr lang="it-IT" sz="2800" dirty="0" err="1">
                <a:latin typeface="Calibri" charset="0"/>
              </a:rPr>
              <a:t>sampling</a:t>
            </a:r>
            <a:r>
              <a:rPr lang="it-IT" sz="2800" dirty="0">
                <a:latin typeface="Calibri" charset="0"/>
              </a:rPr>
              <a:t/>
            </a:r>
            <a:br>
              <a:rPr lang="it-IT" sz="2800" dirty="0">
                <a:latin typeface="Calibri" charset="0"/>
              </a:rPr>
            </a:br>
            <a:endParaRPr lang="it-IT" sz="2800" dirty="0">
              <a:latin typeface="Calibri" charset="0"/>
            </a:endParaRPr>
          </a:p>
          <a:p>
            <a:pPr marL="0" indent="0">
              <a:buNone/>
            </a:pPr>
            <a:r>
              <a:rPr lang="it-IT" sz="2800" dirty="0">
                <a:latin typeface="Calibri" charset="0"/>
              </a:rPr>
              <a:t/>
            </a:r>
            <a:br>
              <a:rPr lang="it-IT" sz="2800" dirty="0">
                <a:latin typeface="Calibri" charset="0"/>
              </a:rPr>
            </a:br>
            <a:endParaRPr lang="it-IT" sz="2800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</a:rPr>
              <a:t> </a:t>
            </a:r>
            <a:endParaRPr lang="id-ID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cs typeface="Times New Roman" charset="0"/>
              </a:rPr>
              <a:t>Cara </a:t>
            </a:r>
            <a:r>
              <a:rPr lang="en-US" dirty="0" err="1">
                <a:cs typeface="Times New Roman" charset="0"/>
              </a:rPr>
              <a:t>pengambilan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sampel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pada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prinsipnya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menggunakan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pertimbangan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tertentu</a:t>
            </a:r>
            <a:r>
              <a:rPr lang="en-US" dirty="0">
                <a:cs typeface="Times New Roman" charset="0"/>
              </a:rPr>
              <a:t> yang </a:t>
            </a:r>
            <a:r>
              <a:rPr lang="en-US" dirty="0" err="1">
                <a:cs typeface="Times New Roman" charset="0"/>
              </a:rPr>
              <a:t>digunakan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oleh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peneliti</a:t>
            </a:r>
            <a:r>
              <a:rPr lang="en-US" dirty="0">
                <a:cs typeface="Times New Roman" charset="0"/>
              </a:rPr>
              <a:t>. </a:t>
            </a:r>
            <a:r>
              <a:rPr lang="en-US" dirty="0" err="1">
                <a:cs typeface="Times New Roman" charset="0"/>
              </a:rPr>
              <a:t>Misalnya</a:t>
            </a:r>
            <a:r>
              <a:rPr lang="en-US" dirty="0">
                <a:cs typeface="Times New Roman" charset="0"/>
              </a:rPr>
              <a:t>, </a:t>
            </a:r>
            <a:r>
              <a:rPr lang="en-US" dirty="0" err="1">
                <a:cs typeface="Times New Roman" charset="0"/>
              </a:rPr>
              <a:t>jumlah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responden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terlalu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kecil</a:t>
            </a:r>
            <a:r>
              <a:rPr lang="en-US" dirty="0">
                <a:cs typeface="Times New Roman" charset="0"/>
              </a:rPr>
              <a:t>, </a:t>
            </a:r>
            <a:r>
              <a:rPr lang="en-US" dirty="0" err="1">
                <a:cs typeface="Times New Roman" charset="0"/>
              </a:rPr>
              <a:t>jumlah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populasi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tidak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diketahui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secara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pasti</a:t>
            </a:r>
            <a:endParaRPr lang="en-US" dirty="0">
              <a:cs typeface="Times New Roman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b="1" i="1" dirty="0">
                <a:latin typeface="Arial" charset="0"/>
                <a:cs typeface="Times New Roman" charset="0"/>
              </a:rPr>
              <a:t>Non Probability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59880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>
                <a:latin typeface="Comic Sans MS" charset="0"/>
              </a:rPr>
              <a:t>Accidental (</a:t>
            </a:r>
            <a:r>
              <a:rPr lang="en-US" sz="3600" dirty="0" err="1">
                <a:latin typeface="Comic Sans MS" charset="0"/>
              </a:rPr>
              <a:t>Kebetulan</a:t>
            </a:r>
            <a:r>
              <a:rPr lang="en-US" sz="3600" dirty="0">
                <a:latin typeface="Comic Sans MS" charset="0"/>
              </a:rPr>
              <a:t>)</a:t>
            </a:r>
          </a:p>
          <a:p>
            <a:pPr algn="ctr" eaLnBrk="1" hangingPunct="1">
              <a:defRPr/>
            </a:pPr>
            <a:r>
              <a:rPr lang="en-US" sz="3600" dirty="0">
                <a:latin typeface="Comic Sans MS" charset="0"/>
              </a:rPr>
              <a:t>Purposive sampling (</a:t>
            </a:r>
            <a:r>
              <a:rPr lang="en-US" sz="3600" dirty="0" err="1">
                <a:latin typeface="Comic Sans MS" charset="0"/>
              </a:rPr>
              <a:t>Bertujuan</a:t>
            </a:r>
            <a:r>
              <a:rPr lang="en-US" sz="3600" dirty="0">
                <a:latin typeface="Comic Sans MS" charset="0"/>
              </a:rPr>
              <a:t>)</a:t>
            </a:r>
          </a:p>
          <a:p>
            <a:pPr algn="ctr" eaLnBrk="1" hangingPunct="1">
              <a:defRPr/>
            </a:pPr>
            <a:r>
              <a:rPr lang="en-US" sz="3600" dirty="0">
                <a:latin typeface="Comic Sans MS" charset="0"/>
              </a:rPr>
              <a:t>Quota sampling (</a:t>
            </a:r>
            <a:r>
              <a:rPr lang="en-US" sz="3600" dirty="0" err="1">
                <a:latin typeface="Comic Sans MS" charset="0"/>
              </a:rPr>
              <a:t>Jatah</a:t>
            </a:r>
            <a:r>
              <a:rPr lang="en-US" sz="3600" dirty="0">
                <a:latin typeface="Comic Sans MS" charset="0"/>
              </a:rPr>
              <a:t>)</a:t>
            </a:r>
          </a:p>
          <a:p>
            <a:pPr algn="ctr" eaLnBrk="1" hangingPunct="1">
              <a:defRPr/>
            </a:pPr>
            <a:r>
              <a:rPr lang="en-US" dirty="0" err="1">
                <a:latin typeface="Comic Sans MS" charset="0"/>
                <a:cs typeface="Times New Roman" charset="0"/>
              </a:rPr>
              <a:t>Getok</a:t>
            </a:r>
            <a:r>
              <a:rPr lang="en-US" dirty="0">
                <a:latin typeface="Comic Sans MS" charset="0"/>
                <a:cs typeface="Times New Roman" charset="0"/>
              </a:rPr>
              <a:t> </a:t>
            </a:r>
            <a:r>
              <a:rPr lang="en-US" dirty="0" err="1">
                <a:latin typeface="Comic Sans MS" charset="0"/>
                <a:cs typeface="Times New Roman" charset="0"/>
              </a:rPr>
              <a:t>Tular</a:t>
            </a:r>
            <a:r>
              <a:rPr lang="en-US" dirty="0">
                <a:latin typeface="Comic Sans MS" charset="0"/>
                <a:cs typeface="Times New Roman" charset="0"/>
              </a:rPr>
              <a:t>/Snowball Sampling</a:t>
            </a:r>
            <a:r>
              <a:rPr lang="en-US" sz="3600" dirty="0">
                <a:latin typeface="Comic Sans MS" charset="0"/>
              </a:rPr>
              <a:t> </a:t>
            </a: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>
                <a:latin typeface="Arial" charset="0"/>
              </a:rPr>
              <a:t>4 </a:t>
            </a:r>
            <a:r>
              <a:rPr lang="en-US" sz="3600" dirty="0" err="1">
                <a:latin typeface="Arial" charset="0"/>
              </a:rPr>
              <a:t>Macam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Teknik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b="1" i="1" dirty="0">
                <a:latin typeface="Arial" charset="0"/>
                <a:cs typeface="Times New Roman" charset="0"/>
              </a:rPr>
              <a:t>Non Probability Sampling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89778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Comic Sans MS" charset="0"/>
              </a:rPr>
              <a:t>ISTILAH PENTING DALAM PENELITIAN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1" algn="ctr" eaLnBrk="1" hangingPunct="1">
              <a:lnSpc>
                <a:spcPct val="90000"/>
              </a:lnSpc>
              <a:defRPr/>
            </a:pPr>
            <a:r>
              <a:rPr lang="en-US" sz="3500" dirty="0">
                <a:latin typeface="Comic Sans MS" charset="0"/>
              </a:rPr>
              <a:t>POPULASI</a:t>
            </a:r>
          </a:p>
          <a:p>
            <a:pPr lvl="1" algn="ctr" eaLnBrk="1" hangingPunct="1">
              <a:lnSpc>
                <a:spcPct val="90000"/>
              </a:lnSpc>
              <a:defRPr/>
            </a:pPr>
            <a:r>
              <a:rPr lang="en-US" sz="3500" dirty="0">
                <a:latin typeface="Comic Sans MS" charset="0"/>
              </a:rPr>
              <a:t>SAMPEL</a:t>
            </a:r>
          </a:p>
          <a:p>
            <a:pPr lvl="1" algn="ctr" eaLnBrk="1" hangingPunct="1">
              <a:lnSpc>
                <a:spcPct val="90000"/>
              </a:lnSpc>
              <a:defRPr/>
            </a:pPr>
            <a:r>
              <a:rPr lang="en-US" sz="3500" dirty="0">
                <a:latin typeface="Comic Sans MS" charset="0"/>
              </a:rPr>
              <a:t>Sampling</a:t>
            </a:r>
          </a:p>
          <a:p>
            <a:pPr marL="0" indent="0">
              <a:buFont typeface="Arial" charset="0"/>
              <a:buNone/>
            </a:pPr>
            <a:r>
              <a:rPr lang="it-IT" sz="2800" dirty="0" smtClean="0">
                <a:latin typeface="Calibri" charset="0"/>
              </a:rPr>
              <a:t>. </a:t>
            </a:r>
            <a:endParaRPr lang="it-IT" sz="2800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sz="2800" dirty="0">
                <a:latin typeface="Calibri" charset="0"/>
              </a:rPr>
              <a:t> </a:t>
            </a:r>
            <a:endParaRPr lang="id-ID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979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Arial" charset="0"/>
              </a:rPr>
              <a:t>Populasi</a:t>
            </a:r>
            <a:r>
              <a:rPr lang="en-US" sz="3200" dirty="0">
                <a:latin typeface="Arial" charset="0"/>
              </a:rPr>
              <a:t>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068763"/>
          </a:xfrm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2800" dirty="0" err="1"/>
              <a:t>Populasi</a:t>
            </a:r>
            <a:r>
              <a:rPr lang="en-US" sz="2800" dirty="0"/>
              <a:t>: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di </a:t>
            </a:r>
            <a:r>
              <a:rPr lang="en-US" sz="2800" dirty="0" err="1"/>
              <a:t>teliti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parameter 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, </a:t>
            </a:r>
            <a:r>
              <a:rPr lang="en-US" sz="2800" dirty="0" err="1"/>
              <a:t>kelompok</a:t>
            </a:r>
            <a:r>
              <a:rPr lang="en-US" sz="2800" dirty="0"/>
              <a:t>,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Tahoma"/>
                <a:cs typeface="Tahoma"/>
              </a:rPr>
              <a:t>Bagian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dari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populasi</a:t>
            </a:r>
            <a:r>
              <a:rPr lang="en-US" dirty="0">
                <a:latin typeface="Tahoma"/>
                <a:cs typeface="Tahoma"/>
              </a:rPr>
              <a:t> yang </a:t>
            </a:r>
            <a:r>
              <a:rPr lang="en-US" dirty="0" err="1">
                <a:latin typeface="Tahoma"/>
                <a:cs typeface="Tahoma"/>
              </a:rPr>
              <a:t>dianggap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dapat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mewakili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secara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keseluruhan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dari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sifat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karakter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dari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populasi</a:t>
            </a:r>
            <a:endParaRPr lang="en-US" dirty="0">
              <a:latin typeface="Tahoma"/>
              <a:cs typeface="Tahoma"/>
            </a:endParaRPr>
          </a:p>
          <a:p>
            <a:pPr eaLnBrk="1" hangingPunct="1">
              <a:defRPr/>
            </a:pPr>
            <a:r>
              <a:rPr lang="en-US" dirty="0" err="1">
                <a:latin typeface="Tahoma"/>
                <a:cs typeface="Tahoma"/>
              </a:rPr>
              <a:t>Ukuran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keragaman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sampel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menjadi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penentu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baik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tidaknya</a:t>
            </a:r>
            <a:r>
              <a:rPr lang="en-US" dirty="0">
                <a:latin typeface="Tahoma"/>
                <a:cs typeface="Tahoma"/>
              </a:rPr>
              <a:t> </a:t>
            </a:r>
            <a:r>
              <a:rPr lang="en-US" dirty="0" err="1">
                <a:latin typeface="Tahoma"/>
                <a:cs typeface="Tahoma"/>
              </a:rPr>
              <a:t>sampel</a:t>
            </a:r>
            <a:r>
              <a:rPr lang="en-US" dirty="0">
                <a:latin typeface="Tahoma"/>
                <a:cs typeface="Tahoma"/>
              </a:rPr>
              <a:t> yang di </a:t>
            </a:r>
            <a:r>
              <a:rPr lang="en-US" dirty="0" err="1">
                <a:latin typeface="Tahoma"/>
                <a:cs typeface="Tahoma"/>
              </a:rPr>
              <a:t>ambil</a:t>
            </a:r>
            <a:r>
              <a:rPr lang="en-US" dirty="0">
                <a:latin typeface="Tahoma"/>
                <a:cs typeface="Tahoma"/>
              </a:rPr>
              <a:t> 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3200" dirty="0" err="1">
                <a:latin typeface="Arial" charset="0"/>
              </a:rPr>
              <a:t>Sampel</a:t>
            </a:r>
            <a:endParaRPr lang="en-US" sz="3200" i="1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Arial" charset="0"/>
              </a:rPr>
              <a:t>SAMPLING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2355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cs typeface="Times New Roman" charset="0"/>
              </a:rPr>
              <a:t>Proses </a:t>
            </a:r>
            <a:r>
              <a:rPr lang="en-US" sz="3600" dirty="0" err="1">
                <a:cs typeface="Times New Roman" charset="0"/>
              </a:rPr>
              <a:t>pengambilan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atau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penyeleksian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sampel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dari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populasi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tersebut</a:t>
            </a:r>
            <a:r>
              <a:rPr lang="en-US" sz="3600" dirty="0">
                <a:cs typeface="Times New Roman" charset="0"/>
              </a:rPr>
              <a:t> </a:t>
            </a:r>
            <a:endParaRPr lang="en-US" sz="3600" dirty="0" smtClean="0">
              <a:cs typeface="Times New Roman" charset="0"/>
            </a:endParaRPr>
          </a:p>
          <a:p>
            <a:pPr eaLnBrk="1" hangingPunct="1">
              <a:defRPr/>
            </a:pPr>
            <a:endParaRPr lang="en-US" sz="3600" dirty="0">
              <a:cs typeface="Times New Roman" charset="0"/>
            </a:endParaRPr>
          </a:p>
          <a:p>
            <a:pPr eaLnBrk="1" hangingPunct="1">
              <a:defRPr/>
            </a:pPr>
            <a:r>
              <a:rPr lang="en-US" sz="3600" dirty="0">
                <a:cs typeface="Times New Roman" charset="0"/>
              </a:rPr>
              <a:t>Hal yang </a:t>
            </a:r>
            <a:r>
              <a:rPr lang="en-US" sz="3600" dirty="0" err="1">
                <a:cs typeface="Times New Roman" charset="0"/>
              </a:rPr>
              <a:t>perlu</a:t>
            </a:r>
            <a:r>
              <a:rPr lang="en-US" sz="3600" dirty="0">
                <a:cs typeface="Times New Roman" charset="0"/>
              </a:rPr>
              <a:t> di </a:t>
            </a:r>
            <a:r>
              <a:rPr lang="en-US" sz="3600" dirty="0" err="1">
                <a:cs typeface="Times New Roman" charset="0"/>
              </a:rPr>
              <a:t>perhatikan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dalam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tehnik</a:t>
            </a:r>
            <a:r>
              <a:rPr lang="en-US" sz="3600" dirty="0">
                <a:cs typeface="Times New Roman" charset="0"/>
              </a:rPr>
              <a:t> sampling </a:t>
            </a:r>
            <a:r>
              <a:rPr lang="en-US" sz="3600" dirty="0" err="1">
                <a:cs typeface="Times New Roman" charset="0"/>
              </a:rPr>
              <a:t>yaitu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Representatif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dan</a:t>
            </a:r>
            <a:r>
              <a:rPr lang="en-US" sz="3600" dirty="0">
                <a:cs typeface="Times New Roman" charset="0"/>
              </a:rPr>
              <a:t> size </a:t>
            </a:r>
            <a:r>
              <a:rPr lang="en-US" sz="3600" dirty="0" err="1">
                <a:cs typeface="Times New Roman" charset="0"/>
              </a:rPr>
              <a:t>sampel</a:t>
            </a:r>
            <a:r>
              <a:rPr lang="en-US" sz="3600" dirty="0">
                <a:cs typeface="Times New Roman" charset="0"/>
              </a:rPr>
              <a:t> </a:t>
            </a:r>
            <a:endParaRPr lang="en-US" sz="3600" dirty="0"/>
          </a:p>
          <a:p>
            <a:pPr marL="1371600" lvl="1" indent="-457200" eaLnBrk="1" hangingPunct="1">
              <a:tabLst>
                <a:tab pos="625475" algn="l"/>
              </a:tabLst>
              <a:defRPr/>
            </a:pPr>
            <a:endParaRPr lang="en-US" sz="36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Console" charset="0"/>
                <a:ea typeface="ＭＳ Ｐゴシック" charset="0"/>
              </a:rPr>
              <a:t>ALUR PEMIKIRAN POPULASI DAN SAMPEL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1" y="1092200"/>
            <a:ext cx="7619999" cy="49530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   </a:t>
            </a: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	</a:t>
            </a:r>
            <a:r>
              <a:rPr lang="en-US" dirty="0" smtClean="0">
                <a:cs typeface="+mn-cs"/>
              </a:rPr>
              <a:t>	</a:t>
            </a:r>
            <a:r>
              <a:rPr lang="en-US" dirty="0" err="1" smtClean="0">
                <a:cs typeface="+mn-cs"/>
              </a:rPr>
              <a:t>Sampel</a:t>
            </a:r>
            <a:r>
              <a:rPr lang="en-US" dirty="0" smtClean="0">
                <a:cs typeface="+mn-cs"/>
              </a:rPr>
              <a:t>			     </a:t>
            </a:r>
            <a:r>
              <a:rPr lang="en-US" dirty="0" err="1" smtClean="0">
                <a:cs typeface="+mn-cs"/>
              </a:rPr>
              <a:t>Populasi</a:t>
            </a:r>
            <a:r>
              <a:rPr lang="en-US" dirty="0" smtClean="0">
                <a:cs typeface="+mn-cs"/>
              </a:rPr>
              <a:t>			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		</a:t>
            </a:r>
            <a:endParaRPr lang="en-US" dirty="0" smtClean="0"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dirty="0">
                <a:cs typeface="+mn-cs"/>
              </a:rPr>
              <a:t>	</a:t>
            </a:r>
            <a:r>
              <a:rPr lang="en-US" dirty="0" smtClean="0">
                <a:cs typeface="+mn-cs"/>
              </a:rPr>
              <a:t>	</a:t>
            </a:r>
            <a:r>
              <a:rPr lang="en-US" dirty="0" err="1" smtClean="0">
                <a:cs typeface="+mn-cs"/>
              </a:rPr>
              <a:t>Hasil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Temuan</a:t>
            </a:r>
            <a:endParaRPr lang="en-US" dirty="0" smtClean="0">
              <a:cs typeface="+mn-cs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905000" y="22860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905000" y="22860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733800" y="23114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1905000" y="3124200"/>
            <a:ext cx="1828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248400" y="2286000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8382000" y="22860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6248400" y="3124200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6248400" y="22860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038600" y="2667000"/>
            <a:ext cx="2209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743200" y="31242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133600" y="44196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133600" y="4419600"/>
            <a:ext cx="2895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029200" y="4419600"/>
            <a:ext cx="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2133600" y="5257800"/>
            <a:ext cx="2895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5105400" y="3200400"/>
            <a:ext cx="2362200" cy="1524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69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600" dirty="0" err="1" smtClean="0">
                <a:cs typeface="Times New Roman" charset="0"/>
              </a:rPr>
              <a:t>Tidak</a:t>
            </a:r>
            <a:r>
              <a:rPr lang="en-US" sz="3600" dirty="0" smtClean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mungkin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untuk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mengumpulkan</a:t>
            </a:r>
            <a:r>
              <a:rPr lang="en-US" sz="3600" dirty="0">
                <a:cs typeface="Times New Roman" charset="0"/>
              </a:rPr>
              <a:t>    </a:t>
            </a:r>
            <a:r>
              <a:rPr lang="en-US" sz="3600" dirty="0" err="1">
                <a:cs typeface="Times New Roman" charset="0"/>
              </a:rPr>
              <a:t>seluruh</a:t>
            </a:r>
            <a:r>
              <a:rPr lang="en-US" sz="3600" dirty="0">
                <a:cs typeface="Times New Roman" charset="0"/>
              </a:rPr>
              <a:t> data</a:t>
            </a:r>
          </a:p>
          <a:p>
            <a:pPr algn="just" eaLnBrk="1" hangingPunct="1">
              <a:defRPr/>
            </a:pPr>
            <a:r>
              <a:rPr lang="en-US" sz="3600" dirty="0" err="1" smtClean="0">
                <a:cs typeface="Times New Roman" charset="0"/>
              </a:rPr>
              <a:t>Menghemat</a:t>
            </a:r>
            <a:r>
              <a:rPr lang="en-US" sz="3600" dirty="0" smtClean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waktu</a:t>
            </a:r>
            <a:r>
              <a:rPr lang="en-US" sz="3600" dirty="0">
                <a:cs typeface="Times New Roman" charset="0"/>
              </a:rPr>
              <a:t>, </a:t>
            </a:r>
            <a:r>
              <a:rPr lang="en-US" sz="3600" dirty="0" err="1">
                <a:cs typeface="Times New Roman" charset="0"/>
              </a:rPr>
              <a:t>biaya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dan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sumber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daya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lainnya</a:t>
            </a:r>
            <a:endParaRPr lang="en-US" sz="3600" dirty="0">
              <a:cs typeface="Times New Roman" charset="0"/>
            </a:endParaRPr>
          </a:p>
          <a:p>
            <a:pPr algn="just" eaLnBrk="1" hangingPunct="1">
              <a:defRPr/>
            </a:pPr>
            <a:r>
              <a:rPr lang="en-US" sz="3600" dirty="0" err="1" smtClean="0">
                <a:cs typeface="Times New Roman" charset="0"/>
              </a:rPr>
              <a:t>Kadang</a:t>
            </a:r>
            <a:r>
              <a:rPr lang="en-US" sz="3600" dirty="0" smtClean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lebih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dipercaya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sebab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peneliti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tidak</a:t>
            </a:r>
            <a:r>
              <a:rPr lang="en-US" sz="3600" dirty="0">
                <a:cs typeface="Times New Roman" charset="0"/>
              </a:rPr>
              <a:t> </a:t>
            </a:r>
            <a:r>
              <a:rPr lang="en-US" sz="3600" dirty="0" err="1">
                <a:cs typeface="Times New Roman" charset="0"/>
              </a:rPr>
              <a:t>lelah</a:t>
            </a:r>
            <a:endParaRPr lang="en-US" sz="3600" dirty="0">
              <a:cs typeface="Times New Roman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725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Monotype Corsiva" charset="0"/>
              </a:rPr>
              <a:t>ALASAN SAMPLING</a:t>
            </a:r>
            <a:r>
              <a:rPr lang="tr-TR" sz="36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tr-TR" sz="3600" dirty="0">
                <a:solidFill>
                  <a:srgbClr val="000000"/>
                </a:solidFill>
                <a:latin typeface="Calibri" charset="0"/>
              </a:rPr>
            </a:b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latin typeface="Comic Sans MS" charset="0"/>
              </a:rPr>
              <a:t>PROBABILITY SAMPLING</a:t>
            </a:r>
          </a:p>
          <a:p>
            <a:pPr algn="ctr" eaLnBrk="1" hangingPunct="1">
              <a:defRPr/>
            </a:pPr>
            <a:r>
              <a:rPr lang="en-US" dirty="0">
                <a:latin typeface="Comic Sans MS" charset="0"/>
              </a:rPr>
              <a:t>NONPROBABILITY SAMPLING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 smtClean="0"/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alibri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r>
              <a:rPr lang="en-US" sz="3600" dirty="0">
                <a:latin typeface="Comic Sans MS" charset="0"/>
              </a:rPr>
              <a:t>TIPE DESAIN SAMPLING</a:t>
            </a:r>
            <a:endParaRPr lang="en-US" sz="3600" dirty="0"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509</Words>
  <Application>Microsoft Macintosh PowerPoint</Application>
  <PresentationFormat>On-screen Show (4:3)</PresentationFormat>
  <Paragraphs>97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KEMAMPUAN AKHIR YANG DIHARAPKAN</vt:lpstr>
      <vt:lpstr>ISTILAH PENTING DALAM PENELITIAN</vt:lpstr>
      <vt:lpstr>Populasi </vt:lpstr>
      <vt:lpstr>Sampel</vt:lpstr>
      <vt:lpstr>SAMPLING</vt:lpstr>
      <vt:lpstr>ALUR PEMIKIRAN POPULASI DAN SAMPEL</vt:lpstr>
      <vt:lpstr>ALASAN SAMPLING </vt:lpstr>
      <vt:lpstr>TIPE DESAIN SAMPLING</vt:lpstr>
      <vt:lpstr>PowerPoint Presentation</vt:lpstr>
      <vt:lpstr>Probability Sampling</vt:lpstr>
      <vt:lpstr>Nonprobability Sampling</vt:lpstr>
      <vt:lpstr>Simple Random sampling</vt:lpstr>
      <vt:lpstr>Skema simple random sampling</vt:lpstr>
      <vt:lpstr>Systematic random sampling </vt:lpstr>
      <vt:lpstr>Skema systematic random sampling</vt:lpstr>
      <vt:lpstr>Stratified Random Sampling</vt:lpstr>
      <vt:lpstr>PowerPoint Presentation</vt:lpstr>
      <vt:lpstr>Cluster Sampling</vt:lpstr>
      <vt:lpstr>Non Probability Sampling</vt:lpstr>
      <vt:lpstr>4 Macam Teknik Non Probability Sampling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Admin</cp:lastModifiedBy>
  <cp:revision>219</cp:revision>
  <dcterms:created xsi:type="dcterms:W3CDTF">2010-08-24T06:47:44Z</dcterms:created>
  <dcterms:modified xsi:type="dcterms:W3CDTF">2018-04-21T13:53:14Z</dcterms:modified>
</cp:coreProperties>
</file>