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1" r:id="rId2"/>
    <p:sldId id="319" r:id="rId3"/>
    <p:sldId id="307" r:id="rId4"/>
    <p:sldId id="308" r:id="rId5"/>
    <p:sldId id="309" r:id="rId6"/>
    <p:sldId id="318" r:id="rId7"/>
    <p:sldId id="311" r:id="rId8"/>
    <p:sldId id="312" r:id="rId9"/>
    <p:sldId id="317" r:id="rId10"/>
    <p:sldId id="320" r:id="rId11"/>
    <p:sldId id="321" r:id="rId12"/>
    <p:sldId id="27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A0A35D-CA2D-4C1E-95FA-24C26DA4ACF7}" v="9" dt="2020-07-18T17:40:21.6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fitri Mursyid" userId="a519e7d3bc7d4201" providerId="LiveId" clId="{3DA0A35D-CA2D-4C1E-95FA-24C26DA4ACF7}"/>
    <pc:docChg chg="addSld modSld">
      <pc:chgData name="Safitri Mursyid" userId="a519e7d3bc7d4201" providerId="LiveId" clId="{3DA0A35D-CA2D-4C1E-95FA-24C26DA4ACF7}" dt="2020-07-18T17:52:19.388" v="49" actId="1076"/>
      <pc:docMkLst>
        <pc:docMk/>
      </pc:docMkLst>
      <pc:sldChg chg="modSp mod">
        <pc:chgData name="Safitri Mursyid" userId="a519e7d3bc7d4201" providerId="LiveId" clId="{3DA0A35D-CA2D-4C1E-95FA-24C26DA4ACF7}" dt="2020-07-18T17:52:19.388" v="49" actId="1076"/>
        <pc:sldMkLst>
          <pc:docMk/>
          <pc:sldMk cId="3688085825" sldId="261"/>
        </pc:sldMkLst>
        <pc:spChg chg="mod">
          <ac:chgData name="Safitri Mursyid" userId="a519e7d3bc7d4201" providerId="LiveId" clId="{3DA0A35D-CA2D-4C1E-95FA-24C26DA4ACF7}" dt="2020-07-18T17:52:19.388" v="49" actId="1076"/>
          <ac:spMkLst>
            <pc:docMk/>
            <pc:sldMk cId="3688085825" sldId="261"/>
            <ac:spMk id="2" creationId="{00000000-0000-0000-0000-000000000000}"/>
          </ac:spMkLst>
        </pc:spChg>
      </pc:sldChg>
      <pc:sldChg chg="modSp new mod">
        <pc:chgData name="Safitri Mursyid" userId="a519e7d3bc7d4201" providerId="LiveId" clId="{3DA0A35D-CA2D-4C1E-95FA-24C26DA4ACF7}" dt="2020-07-18T17:40:59.272" v="23" actId="120"/>
        <pc:sldMkLst>
          <pc:docMk/>
          <pc:sldMk cId="3199477708" sldId="321"/>
        </pc:sldMkLst>
        <pc:spChg chg="mod">
          <ac:chgData name="Safitri Mursyid" userId="a519e7d3bc7d4201" providerId="LiveId" clId="{3DA0A35D-CA2D-4C1E-95FA-24C26DA4ACF7}" dt="2020-07-18T17:40:59.272" v="23" actId="120"/>
          <ac:spMkLst>
            <pc:docMk/>
            <pc:sldMk cId="3199477708" sldId="321"/>
            <ac:spMk id="3" creationId="{D7A6D8E4-3086-40C5-A4A8-7565559EBC3F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A1AF9F-4E94-48A2-9A8A-3671B9C531F5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FDBD115-3496-4069-B8E3-082FD400AE6E}">
      <dgm:prSet phldrT="[Text]"/>
      <dgm:spPr/>
      <dgm:t>
        <a:bodyPr/>
        <a:lstStyle/>
        <a:p>
          <a:pPr rtl="0"/>
          <a:r>
            <a:rPr lang="en-US" b="0" i="0" dirty="0">
              <a:solidFill>
                <a:schemeClr val="tx1"/>
              </a:solidFill>
            </a:rPr>
            <a:t>MATERI ATAU KUMPULAN FAKTA YANG DIPAKAI UNTUK KEPERLUAN SUATU ANALISA, DISKUSI, ATAU TES STATISTIK</a:t>
          </a:r>
          <a:endParaRPr lang="en-US" dirty="0"/>
        </a:p>
      </dgm:t>
    </dgm:pt>
    <dgm:pt modelId="{7B4F4FFE-1C0D-449C-887F-585D43FD5691}" type="parTrans" cxnId="{86FA7609-F3A0-4A40-9F52-CE6E4A078468}">
      <dgm:prSet/>
      <dgm:spPr/>
      <dgm:t>
        <a:bodyPr/>
        <a:lstStyle/>
        <a:p>
          <a:endParaRPr lang="en-US"/>
        </a:p>
      </dgm:t>
    </dgm:pt>
    <dgm:pt modelId="{8AA3C9A1-85FE-4C81-93EF-BC1535A2969A}" type="sibTrans" cxnId="{86FA7609-F3A0-4A40-9F52-CE6E4A078468}">
      <dgm:prSet/>
      <dgm:spPr/>
      <dgm:t>
        <a:bodyPr/>
        <a:lstStyle/>
        <a:p>
          <a:endParaRPr lang="en-US"/>
        </a:p>
      </dgm:t>
    </dgm:pt>
    <dgm:pt modelId="{35C18B8B-6DD9-418A-B0AF-3125F96AF6F7}">
      <dgm:prSet/>
      <dgm:spPr/>
      <dgm:t>
        <a:bodyPr/>
        <a:lstStyle/>
        <a:p>
          <a:pPr rtl="0"/>
          <a:r>
            <a:rPr lang="en-US" b="0" i="0">
              <a:solidFill>
                <a:schemeClr val="tx1"/>
              </a:solidFill>
            </a:rPr>
            <a:t>BERASAL DARI BAHASA LATIN : DATUM</a:t>
          </a:r>
          <a:endParaRPr lang="en-US" dirty="0">
            <a:solidFill>
              <a:schemeClr val="tx1"/>
            </a:solidFill>
          </a:endParaRPr>
        </a:p>
      </dgm:t>
    </dgm:pt>
    <dgm:pt modelId="{D9FF9254-CDCF-451E-A3C8-0D4AA84C3F94}" type="parTrans" cxnId="{1E087C32-4577-4B64-A41D-F5F14B94D24B}">
      <dgm:prSet/>
      <dgm:spPr/>
      <dgm:t>
        <a:bodyPr/>
        <a:lstStyle/>
        <a:p>
          <a:endParaRPr lang="en-US"/>
        </a:p>
      </dgm:t>
    </dgm:pt>
    <dgm:pt modelId="{730A61D3-E71E-422E-827E-13722461FF47}" type="sibTrans" cxnId="{1E087C32-4577-4B64-A41D-F5F14B94D24B}">
      <dgm:prSet/>
      <dgm:spPr/>
      <dgm:t>
        <a:bodyPr/>
        <a:lstStyle/>
        <a:p>
          <a:endParaRPr lang="en-US"/>
        </a:p>
      </dgm:t>
    </dgm:pt>
    <dgm:pt modelId="{8A30C289-83D0-42C9-9F5D-879D203F92A5}">
      <dgm:prSet/>
      <dgm:spPr/>
      <dgm:t>
        <a:bodyPr/>
        <a:lstStyle/>
        <a:p>
          <a:pPr rtl="0"/>
          <a:r>
            <a:rPr lang="en-US" b="0" i="0">
              <a:solidFill>
                <a:schemeClr val="tx1"/>
              </a:solidFill>
            </a:rPr>
            <a:t>SUATU HIMPUNAN ANGKA YANG BERASAL DARI HASIL PENGUKURAN INDIVIDU – INDIVIDU</a:t>
          </a:r>
          <a:endParaRPr lang="en-US" dirty="0">
            <a:solidFill>
              <a:schemeClr val="tx1"/>
            </a:solidFill>
          </a:endParaRPr>
        </a:p>
      </dgm:t>
    </dgm:pt>
    <dgm:pt modelId="{8953117E-386E-4EE0-A8A3-E7DCEEC3B533}" type="parTrans" cxnId="{5F8C536C-97AC-4387-B328-3C8CB464F45B}">
      <dgm:prSet/>
      <dgm:spPr/>
      <dgm:t>
        <a:bodyPr/>
        <a:lstStyle/>
        <a:p>
          <a:endParaRPr lang="en-US"/>
        </a:p>
      </dgm:t>
    </dgm:pt>
    <dgm:pt modelId="{9BCCF7B4-F208-4E0B-9E73-B8CFDDB8F507}" type="sibTrans" cxnId="{5F8C536C-97AC-4387-B328-3C8CB464F45B}">
      <dgm:prSet/>
      <dgm:spPr/>
      <dgm:t>
        <a:bodyPr/>
        <a:lstStyle/>
        <a:p>
          <a:endParaRPr lang="en-US"/>
        </a:p>
      </dgm:t>
    </dgm:pt>
    <dgm:pt modelId="{25C38CC2-F0B2-4ADE-A4C0-4EC2AD696BB9}" type="pres">
      <dgm:prSet presAssocID="{C7A1AF9F-4E94-48A2-9A8A-3671B9C531F5}" presName="Name0" presStyleCnt="0">
        <dgm:presLayoutVars>
          <dgm:dir/>
          <dgm:resizeHandles val="exact"/>
        </dgm:presLayoutVars>
      </dgm:prSet>
      <dgm:spPr/>
    </dgm:pt>
    <dgm:pt modelId="{D58E3361-08A9-4858-A8A6-314E64B260CA}" type="pres">
      <dgm:prSet presAssocID="{35C18B8B-6DD9-418A-B0AF-3125F96AF6F7}" presName="node" presStyleLbl="node1" presStyleIdx="0" presStyleCnt="3">
        <dgm:presLayoutVars>
          <dgm:bulletEnabled val="1"/>
        </dgm:presLayoutVars>
      </dgm:prSet>
      <dgm:spPr/>
    </dgm:pt>
    <dgm:pt modelId="{11359F0B-D80F-412E-87CE-151DD3C4B1EA}" type="pres">
      <dgm:prSet presAssocID="{730A61D3-E71E-422E-827E-13722461FF47}" presName="sibTrans" presStyleCnt="0"/>
      <dgm:spPr/>
    </dgm:pt>
    <dgm:pt modelId="{84D8DD30-393A-4FC4-9A00-A4E77E907320}" type="pres">
      <dgm:prSet presAssocID="{AFDBD115-3496-4069-B8E3-082FD400AE6E}" presName="node" presStyleLbl="node1" presStyleIdx="1" presStyleCnt="3">
        <dgm:presLayoutVars>
          <dgm:bulletEnabled val="1"/>
        </dgm:presLayoutVars>
      </dgm:prSet>
      <dgm:spPr/>
    </dgm:pt>
    <dgm:pt modelId="{55158D0A-E040-47F1-99FF-F6D4BA6E0F8F}" type="pres">
      <dgm:prSet presAssocID="{8AA3C9A1-85FE-4C81-93EF-BC1535A2969A}" presName="sibTrans" presStyleCnt="0"/>
      <dgm:spPr/>
    </dgm:pt>
    <dgm:pt modelId="{B9677683-95F6-414E-8AD6-13C7BA8900D4}" type="pres">
      <dgm:prSet presAssocID="{8A30C289-83D0-42C9-9F5D-879D203F92A5}" presName="node" presStyleLbl="node1" presStyleIdx="2" presStyleCnt="3">
        <dgm:presLayoutVars>
          <dgm:bulletEnabled val="1"/>
        </dgm:presLayoutVars>
      </dgm:prSet>
      <dgm:spPr/>
    </dgm:pt>
  </dgm:ptLst>
  <dgm:cxnLst>
    <dgm:cxn modelId="{86FA7609-F3A0-4A40-9F52-CE6E4A078468}" srcId="{C7A1AF9F-4E94-48A2-9A8A-3671B9C531F5}" destId="{AFDBD115-3496-4069-B8E3-082FD400AE6E}" srcOrd="1" destOrd="0" parTransId="{7B4F4FFE-1C0D-449C-887F-585D43FD5691}" sibTransId="{8AA3C9A1-85FE-4C81-93EF-BC1535A2969A}"/>
    <dgm:cxn modelId="{DC191B25-632E-4CD5-8334-3EDD39399C41}" type="presOf" srcId="{35C18B8B-6DD9-418A-B0AF-3125F96AF6F7}" destId="{D58E3361-08A9-4858-A8A6-314E64B260CA}" srcOrd="0" destOrd="0" presId="urn:microsoft.com/office/officeart/2005/8/layout/hList6"/>
    <dgm:cxn modelId="{1E087C32-4577-4B64-A41D-F5F14B94D24B}" srcId="{C7A1AF9F-4E94-48A2-9A8A-3671B9C531F5}" destId="{35C18B8B-6DD9-418A-B0AF-3125F96AF6F7}" srcOrd="0" destOrd="0" parTransId="{D9FF9254-CDCF-451E-A3C8-0D4AA84C3F94}" sibTransId="{730A61D3-E71E-422E-827E-13722461FF47}"/>
    <dgm:cxn modelId="{E039D062-F668-4650-A735-0B3C29DCD4BA}" type="presOf" srcId="{AFDBD115-3496-4069-B8E3-082FD400AE6E}" destId="{84D8DD30-393A-4FC4-9A00-A4E77E907320}" srcOrd="0" destOrd="0" presId="urn:microsoft.com/office/officeart/2005/8/layout/hList6"/>
    <dgm:cxn modelId="{5F8C536C-97AC-4387-B328-3C8CB464F45B}" srcId="{C7A1AF9F-4E94-48A2-9A8A-3671B9C531F5}" destId="{8A30C289-83D0-42C9-9F5D-879D203F92A5}" srcOrd="2" destOrd="0" parTransId="{8953117E-386E-4EE0-A8A3-E7DCEEC3B533}" sibTransId="{9BCCF7B4-F208-4E0B-9E73-B8CFDDB8F507}"/>
    <dgm:cxn modelId="{A09194E0-FFBC-44FD-AF47-D95D67F0B3FF}" type="presOf" srcId="{C7A1AF9F-4E94-48A2-9A8A-3671B9C531F5}" destId="{25C38CC2-F0B2-4ADE-A4C0-4EC2AD696BB9}" srcOrd="0" destOrd="0" presId="urn:microsoft.com/office/officeart/2005/8/layout/hList6"/>
    <dgm:cxn modelId="{42BB0DF3-417E-4602-86C2-8C19F7106366}" type="presOf" srcId="{8A30C289-83D0-42C9-9F5D-879D203F92A5}" destId="{B9677683-95F6-414E-8AD6-13C7BA8900D4}" srcOrd="0" destOrd="0" presId="urn:microsoft.com/office/officeart/2005/8/layout/hList6"/>
    <dgm:cxn modelId="{E393CFD0-E286-4D74-8B51-A11BE7BAD08C}" type="presParOf" srcId="{25C38CC2-F0B2-4ADE-A4C0-4EC2AD696BB9}" destId="{D58E3361-08A9-4858-A8A6-314E64B260CA}" srcOrd="0" destOrd="0" presId="urn:microsoft.com/office/officeart/2005/8/layout/hList6"/>
    <dgm:cxn modelId="{272885C0-C645-4F30-A35D-BF33D182C83C}" type="presParOf" srcId="{25C38CC2-F0B2-4ADE-A4C0-4EC2AD696BB9}" destId="{11359F0B-D80F-412E-87CE-151DD3C4B1EA}" srcOrd="1" destOrd="0" presId="urn:microsoft.com/office/officeart/2005/8/layout/hList6"/>
    <dgm:cxn modelId="{BF36C418-C5B2-4D58-89BA-53F067CBAFAD}" type="presParOf" srcId="{25C38CC2-F0B2-4ADE-A4C0-4EC2AD696BB9}" destId="{84D8DD30-393A-4FC4-9A00-A4E77E907320}" srcOrd="2" destOrd="0" presId="urn:microsoft.com/office/officeart/2005/8/layout/hList6"/>
    <dgm:cxn modelId="{5648A8DE-5507-4B68-90C5-586406C9BFC4}" type="presParOf" srcId="{25C38CC2-F0B2-4ADE-A4C0-4EC2AD696BB9}" destId="{55158D0A-E040-47F1-99FF-F6D4BA6E0F8F}" srcOrd="3" destOrd="0" presId="urn:microsoft.com/office/officeart/2005/8/layout/hList6"/>
    <dgm:cxn modelId="{3947F61C-6E81-4968-93DC-C2DB90B7550A}" type="presParOf" srcId="{25C38CC2-F0B2-4ADE-A4C0-4EC2AD696BB9}" destId="{B9677683-95F6-414E-8AD6-13C7BA8900D4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8E3361-08A9-4858-A8A6-314E64B260CA}">
      <dsp:nvSpPr>
        <dsp:cNvPr id="0" name=""/>
        <dsp:cNvSpPr/>
      </dsp:nvSpPr>
      <dsp:spPr>
        <a:xfrm rot="16200000">
          <a:off x="-1063873" y="1064617"/>
          <a:ext cx="4064000" cy="1934765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0" tIns="0" rIns="119896" bIns="0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i="0" kern="1200">
              <a:solidFill>
                <a:schemeClr val="tx1"/>
              </a:solidFill>
            </a:rPr>
            <a:t>BERASAL DARI BAHASA LATIN : DATUM</a:t>
          </a:r>
          <a:endParaRPr lang="en-US" sz="1900" kern="1200" dirty="0">
            <a:solidFill>
              <a:schemeClr val="tx1"/>
            </a:solidFill>
          </a:endParaRPr>
        </a:p>
      </dsp:txBody>
      <dsp:txXfrm rot="5400000">
        <a:off x="744" y="812800"/>
        <a:ext cx="1934765" cy="2438400"/>
      </dsp:txXfrm>
    </dsp:sp>
    <dsp:sp modelId="{84D8DD30-393A-4FC4-9A00-A4E77E907320}">
      <dsp:nvSpPr>
        <dsp:cNvPr id="0" name=""/>
        <dsp:cNvSpPr/>
      </dsp:nvSpPr>
      <dsp:spPr>
        <a:xfrm rot="16200000">
          <a:off x="1016000" y="1064617"/>
          <a:ext cx="4064000" cy="1934765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0" tIns="0" rIns="119896" bIns="0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i="0" kern="1200" dirty="0">
              <a:solidFill>
                <a:schemeClr val="tx1"/>
              </a:solidFill>
            </a:rPr>
            <a:t>MATERI ATAU KUMPULAN FAKTA YANG DIPAKAI UNTUK KEPERLUAN SUATU ANALISA, DISKUSI, ATAU TES STATISTIK</a:t>
          </a:r>
          <a:endParaRPr lang="en-US" sz="1900" kern="1200" dirty="0"/>
        </a:p>
      </dsp:txBody>
      <dsp:txXfrm rot="5400000">
        <a:off x="2080617" y="812800"/>
        <a:ext cx="1934765" cy="2438400"/>
      </dsp:txXfrm>
    </dsp:sp>
    <dsp:sp modelId="{B9677683-95F6-414E-8AD6-13C7BA8900D4}">
      <dsp:nvSpPr>
        <dsp:cNvPr id="0" name=""/>
        <dsp:cNvSpPr/>
      </dsp:nvSpPr>
      <dsp:spPr>
        <a:xfrm rot="16200000">
          <a:off x="3095873" y="1064617"/>
          <a:ext cx="4064000" cy="1934765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0" tIns="0" rIns="119896" bIns="0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i="0" kern="1200">
              <a:solidFill>
                <a:schemeClr val="tx1"/>
              </a:solidFill>
            </a:rPr>
            <a:t>SUATU HIMPUNAN ANGKA YANG BERASAL DARI HASIL PENGUKURAN INDIVIDU – INDIVIDU</a:t>
          </a:r>
          <a:endParaRPr lang="en-US" sz="1900" kern="1200" dirty="0">
            <a:solidFill>
              <a:schemeClr val="tx1"/>
            </a:solidFill>
          </a:endParaRPr>
        </a:p>
      </dsp:txBody>
      <dsp:txXfrm rot="5400000">
        <a:off x="4160490" y="812800"/>
        <a:ext cx="1934765" cy="2438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BFADB-D95B-44FE-B609-D628CFFFBB89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8BC3DC-28EB-422E-9F7A-73C0C2E81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722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96952" y="1124744"/>
            <a:ext cx="5542384" cy="103797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Dosen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59832" y="3573016"/>
            <a:ext cx="5360640" cy="4320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d-ID" dirty="0"/>
              <a:t>SESI PERKULIHAN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 userDrawn="1"/>
        </p:nvSpPr>
        <p:spPr>
          <a:xfrm>
            <a:off x="2987824" y="5132412"/>
            <a:ext cx="5360640" cy="45682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 userDrawn="1"/>
        </p:nvSpPr>
        <p:spPr>
          <a:xfrm>
            <a:off x="2969888" y="4916388"/>
            <a:ext cx="5360640" cy="43204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635896" y="2204864"/>
            <a:ext cx="4176713" cy="7207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id-ID" dirty="0"/>
              <a:t>MATA KULIAH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203575" y="4149725"/>
            <a:ext cx="5127625" cy="1198563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id-ID" dirty="0"/>
              <a:t>Topik Perkuliahan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39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926976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536" y="1916832"/>
            <a:ext cx="7992888" cy="4176464"/>
          </a:xfrm>
          <a:prstGeom prst="rect">
            <a:avLst/>
          </a:prstGeom>
        </p:spPr>
        <p:txBody>
          <a:bodyPr/>
          <a:lstStyle>
            <a:lvl1pPr marL="342900" indent="-342900" algn="l">
              <a:buFont typeface="Courier New" panose="02070309020205020404" pitchFamily="49" charset="0"/>
              <a:buChar char="o"/>
              <a:defRPr sz="240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80975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1422"/>
            <a:ext cx="8429684" cy="8572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1B2F56-3B81-46C4-83DC-F242D69E3A07}" type="datetimeFigureOut">
              <a:rPr lang="id-ID" smtClean="0"/>
              <a:pPr/>
              <a:t>19/07/2020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2C9F28-B1F7-4194-B611-0E6A3AACC120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5283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51405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868144" y="6495420"/>
            <a:ext cx="3097213" cy="333375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www.esaunggul.ac.id</a:t>
            </a:r>
          </a:p>
        </p:txBody>
      </p:sp>
    </p:spTree>
    <p:extLst>
      <p:ext uri="{BB962C8B-B14F-4D97-AF65-F5344CB8AC3E}">
        <p14:creationId xmlns:p14="http://schemas.microsoft.com/office/powerpoint/2010/main" val="1807382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68313" y="1773238"/>
            <a:ext cx="3959671" cy="417671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4643438" y="1773238"/>
            <a:ext cx="3960812" cy="41767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0469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21576B-E1C5-45F0-93D0-4652DD844997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864BF1-00C7-481D-B429-40D01BB62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180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2938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22933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3008313" cy="129614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76672"/>
            <a:ext cx="5111750" cy="564949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44824"/>
            <a:ext cx="3008313" cy="42813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8510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1603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www.esaunggul.ac.id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876256" y="6489371"/>
            <a:ext cx="2177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14"/>
              </a:rPr>
              <a:t>www.esaunggul.ac.id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326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60" r:id="rId10"/>
    <p:sldLayoutId id="214748366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06682" y="2018932"/>
            <a:ext cx="6145657" cy="648072"/>
          </a:xfrm>
        </p:spPr>
        <p:txBody>
          <a:bodyPr/>
          <a:lstStyle/>
          <a:p>
            <a:pPr algn="l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Dra Safitri M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M.Si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Aziz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Luthfi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M.Sc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87824" y="3573016"/>
            <a:ext cx="5688632" cy="432048"/>
          </a:xfrm>
        </p:spPr>
        <p:txBody>
          <a:bodyPr/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SESI 2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627784" y="1268760"/>
            <a:ext cx="6151123" cy="720080"/>
          </a:xfrm>
        </p:spPr>
        <p:txBody>
          <a:bodyPr/>
          <a:lstStyle/>
          <a:p>
            <a:pPr algn="l"/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Statistik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Psikologi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987824" y="4149080"/>
            <a:ext cx="5616624" cy="1367507"/>
          </a:xfrm>
        </p:spPr>
        <p:txBody>
          <a:bodyPr/>
          <a:lstStyle/>
          <a:p>
            <a:r>
              <a:rPr lang="id-ID" sz="3200" b="1" dirty="0">
                <a:ln w="18415" cmpd="sng">
                  <a:solidFill>
                    <a:schemeClr val="bg1"/>
                  </a:solidFill>
                  <a:prstDash val="solid"/>
                </a:ln>
                <a:effectLst>
                  <a:glow rad="101600">
                    <a:srgbClr val="FFFF0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PENGUMPULAN DATA &amp; PENGOLAHAN DATA</a:t>
            </a:r>
          </a:p>
          <a:p>
            <a:endParaRPr lang="id-ID" sz="3200" b="1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880858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35289-7D1E-4517-BBB9-A767CC060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034" y="71422"/>
            <a:ext cx="8429684" cy="385778"/>
          </a:xfrm>
        </p:spPr>
        <p:txBody>
          <a:bodyPr/>
          <a:lstStyle/>
          <a:p>
            <a:r>
              <a:rPr lang="en-US" sz="3200" dirty="0" err="1"/>
              <a:t>Contoh</a:t>
            </a:r>
            <a:r>
              <a:rPr lang="en-US" sz="3200" dirty="0"/>
              <a:t> </a:t>
            </a:r>
            <a:r>
              <a:rPr lang="en-US" sz="3200" dirty="0" err="1"/>
              <a:t>Jurnal</a:t>
            </a:r>
            <a:endParaRPr lang="en-ID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5F6F5-FB55-473F-B4CD-CFAE864521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/>
          <a:lstStyle/>
          <a:p>
            <a:r>
              <a:rPr lang="en-ID" dirty="0">
                <a:solidFill>
                  <a:schemeClr val="tx1"/>
                </a:solidFill>
              </a:rPr>
              <a:t>HUBUNGAN DUKUNGAN SOSIAL DENGAN MOTIVASI BELAJAR PADA MAHASISWA UNIVERSITAS ESA UNGGUL </a:t>
            </a:r>
            <a:r>
              <a:rPr lang="en-ID" dirty="0" err="1">
                <a:solidFill>
                  <a:schemeClr val="tx1"/>
                </a:solidFill>
              </a:rPr>
              <a:t>Darabila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Suciani</a:t>
            </a:r>
            <a:r>
              <a:rPr lang="en-ID" dirty="0">
                <a:solidFill>
                  <a:schemeClr val="tx1"/>
                </a:solidFill>
              </a:rPr>
              <a:t>, </a:t>
            </a:r>
            <a:r>
              <a:rPr lang="en-ID" dirty="0" err="1">
                <a:solidFill>
                  <a:schemeClr val="tx1"/>
                </a:solidFill>
              </a:rPr>
              <a:t>Yuli</a:t>
            </a:r>
            <a:r>
              <a:rPr lang="en-ID" dirty="0">
                <a:solidFill>
                  <a:schemeClr val="tx1"/>
                </a:solidFill>
              </a:rPr>
              <a:t> Asmi </a:t>
            </a:r>
            <a:r>
              <a:rPr lang="en-ID" dirty="0" err="1">
                <a:solidFill>
                  <a:schemeClr val="tx1"/>
                </a:solidFill>
              </a:rPr>
              <a:t>Rozali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Fakultas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Psikologi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Universitas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Esa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Unggul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Jln</a:t>
            </a:r>
            <a:r>
              <a:rPr lang="en-ID" dirty="0">
                <a:solidFill>
                  <a:schemeClr val="tx1"/>
                </a:solidFill>
              </a:rPr>
              <a:t>. Arjuna </a:t>
            </a:r>
            <a:r>
              <a:rPr lang="en-ID" dirty="0" err="1">
                <a:solidFill>
                  <a:schemeClr val="tx1"/>
                </a:solidFill>
              </a:rPr>
              <a:t>utara</a:t>
            </a:r>
            <a:r>
              <a:rPr lang="en-ID" dirty="0">
                <a:solidFill>
                  <a:schemeClr val="tx1"/>
                </a:solidFill>
              </a:rPr>
              <a:t> Tol </a:t>
            </a:r>
            <a:r>
              <a:rPr lang="en-ID" dirty="0" err="1">
                <a:solidFill>
                  <a:schemeClr val="tx1"/>
                </a:solidFill>
              </a:rPr>
              <a:t>Tomang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Kebon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Jeruk</a:t>
            </a:r>
            <a:r>
              <a:rPr lang="en-ID" dirty="0">
                <a:solidFill>
                  <a:schemeClr val="tx1"/>
                </a:solidFill>
              </a:rPr>
              <a:t>, Jakarta 11510 darabilasuciani@ymail.com </a:t>
            </a:r>
          </a:p>
          <a:p>
            <a:r>
              <a:rPr lang="en-ID" dirty="0" err="1">
                <a:solidFill>
                  <a:schemeClr val="tx1"/>
                </a:solidFill>
              </a:rPr>
              <a:t>Abstrak</a:t>
            </a:r>
            <a:r>
              <a:rPr lang="en-ID" dirty="0">
                <a:solidFill>
                  <a:schemeClr val="tx1"/>
                </a:solidFill>
              </a:rPr>
              <a:t> </a:t>
            </a:r>
          </a:p>
          <a:p>
            <a:pPr algn="just"/>
            <a:r>
              <a:rPr lang="en-ID" dirty="0" err="1">
                <a:solidFill>
                  <a:schemeClr val="tx1"/>
                </a:solidFill>
              </a:rPr>
              <a:t>Mahasiswa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memiliki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peran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sebagai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seorang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pembelajar</a:t>
            </a:r>
            <a:r>
              <a:rPr lang="en-ID" dirty="0">
                <a:solidFill>
                  <a:schemeClr val="tx1"/>
                </a:solidFill>
              </a:rPr>
              <a:t> dan </a:t>
            </a:r>
            <a:r>
              <a:rPr lang="en-ID" dirty="0" err="1">
                <a:solidFill>
                  <a:schemeClr val="tx1"/>
                </a:solidFill>
              </a:rPr>
              <a:t>berinteraksi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dengan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mahasiswa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lainnya</a:t>
            </a:r>
            <a:r>
              <a:rPr lang="en-ID" dirty="0">
                <a:solidFill>
                  <a:schemeClr val="tx1"/>
                </a:solidFill>
              </a:rPr>
              <a:t>. </a:t>
            </a:r>
            <a:r>
              <a:rPr lang="en-ID" dirty="0" err="1">
                <a:solidFill>
                  <a:schemeClr val="tx1"/>
                </a:solidFill>
              </a:rPr>
              <a:t>Dukungan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sosial</a:t>
            </a:r>
            <a:r>
              <a:rPr lang="en-ID" dirty="0">
                <a:solidFill>
                  <a:schemeClr val="tx1"/>
                </a:solidFill>
              </a:rPr>
              <a:t> yang </a:t>
            </a:r>
            <a:r>
              <a:rPr lang="en-ID" dirty="0" err="1">
                <a:solidFill>
                  <a:schemeClr val="tx1"/>
                </a:solidFill>
              </a:rPr>
              <a:t>positif</a:t>
            </a:r>
            <a:r>
              <a:rPr lang="en-ID" dirty="0">
                <a:solidFill>
                  <a:schemeClr val="tx1"/>
                </a:solidFill>
              </a:rPr>
              <a:t> yang </a:t>
            </a:r>
            <a:r>
              <a:rPr lang="en-ID" dirty="0" err="1">
                <a:solidFill>
                  <a:schemeClr val="tx1"/>
                </a:solidFill>
              </a:rPr>
              <a:t>dimiliki</a:t>
            </a:r>
            <a:r>
              <a:rPr lang="en-ID" dirty="0">
                <a:solidFill>
                  <a:schemeClr val="tx1"/>
                </a:solidFill>
              </a:rPr>
              <a:t> oleh </a:t>
            </a:r>
            <a:r>
              <a:rPr lang="en-ID" dirty="0" err="1">
                <a:solidFill>
                  <a:schemeClr val="tx1"/>
                </a:solidFill>
              </a:rPr>
              <a:t>mahasiswa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dapat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membantu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mahasiswa</a:t>
            </a:r>
            <a:r>
              <a:rPr lang="en-ID" dirty="0">
                <a:solidFill>
                  <a:schemeClr val="tx1"/>
                </a:solidFill>
              </a:rPr>
              <a:t> di </a:t>
            </a:r>
            <a:r>
              <a:rPr lang="en-ID" dirty="0" err="1">
                <a:solidFill>
                  <a:schemeClr val="tx1"/>
                </a:solidFill>
              </a:rPr>
              <a:t>dalam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menghadapi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tuntutan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belajarnya</a:t>
            </a:r>
            <a:r>
              <a:rPr lang="en-ID" dirty="0">
                <a:solidFill>
                  <a:schemeClr val="tx1"/>
                </a:solidFill>
              </a:rPr>
              <a:t> dan </a:t>
            </a:r>
            <a:r>
              <a:rPr lang="en-ID" dirty="0" err="1">
                <a:solidFill>
                  <a:schemeClr val="tx1"/>
                </a:solidFill>
              </a:rPr>
              <a:t>dapat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menjadi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pembangkit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motivasi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belajar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mahasiswa</a:t>
            </a:r>
            <a:r>
              <a:rPr lang="en-ID" dirty="0">
                <a:solidFill>
                  <a:schemeClr val="tx1"/>
                </a:solidFill>
              </a:rPr>
              <a:t>. </a:t>
            </a:r>
            <a:r>
              <a:rPr lang="en-ID" dirty="0" err="1">
                <a:solidFill>
                  <a:schemeClr val="tx1"/>
                </a:solidFill>
              </a:rPr>
              <a:t>Tujuan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penelitian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ini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akan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melihat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hubungan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dukungan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sosial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dengan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motivasi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belajar</a:t>
            </a:r>
            <a:r>
              <a:rPr lang="en-ID" dirty="0">
                <a:solidFill>
                  <a:schemeClr val="tx1"/>
                </a:solidFill>
              </a:rPr>
              <a:t>, </a:t>
            </a:r>
            <a:r>
              <a:rPr lang="en-ID" dirty="0" err="1">
                <a:solidFill>
                  <a:schemeClr val="tx1"/>
                </a:solidFill>
              </a:rPr>
              <a:t>gambaran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motivasi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belajar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dengan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sumber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dukungan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sosial</a:t>
            </a:r>
            <a:r>
              <a:rPr lang="en-ID" dirty="0">
                <a:solidFill>
                  <a:schemeClr val="tx1"/>
                </a:solidFill>
              </a:rPr>
              <a:t> yang </a:t>
            </a:r>
            <a:r>
              <a:rPr lang="en-ID" dirty="0" err="1">
                <a:solidFill>
                  <a:schemeClr val="tx1"/>
                </a:solidFill>
              </a:rPr>
              <a:t>mempengaruhi</a:t>
            </a:r>
            <a:r>
              <a:rPr lang="en-ID" dirty="0">
                <a:solidFill>
                  <a:schemeClr val="tx1"/>
                </a:solidFill>
              </a:rPr>
              <a:t>. </a:t>
            </a:r>
            <a:r>
              <a:rPr lang="en-ID" dirty="0" err="1">
                <a:solidFill>
                  <a:schemeClr val="tx1"/>
                </a:solidFill>
              </a:rPr>
              <a:t>Penelitian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ini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bersifat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kuantitatif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noneksperimental.Sampel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penelitian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berjumlah</a:t>
            </a:r>
            <a:r>
              <a:rPr lang="en-ID" dirty="0">
                <a:solidFill>
                  <a:schemeClr val="tx1"/>
                </a:solidFill>
              </a:rPr>
              <a:t> 130 </a:t>
            </a:r>
            <a:r>
              <a:rPr lang="en-ID" dirty="0" err="1">
                <a:solidFill>
                  <a:schemeClr val="tx1"/>
                </a:solidFill>
              </a:rPr>
              <a:t>mahasiswa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Universitas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Esa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Unggul</a:t>
            </a:r>
            <a:r>
              <a:rPr lang="en-ID" dirty="0">
                <a:solidFill>
                  <a:schemeClr val="tx1"/>
                </a:solidFill>
              </a:rPr>
              <a:t>. </a:t>
            </a:r>
            <a:r>
              <a:rPr lang="en-ID" dirty="0" err="1">
                <a:solidFill>
                  <a:schemeClr val="tx1"/>
                </a:solidFill>
              </a:rPr>
              <a:t>Menggunakan</a:t>
            </a:r>
            <a:r>
              <a:rPr lang="en-ID" dirty="0">
                <a:solidFill>
                  <a:schemeClr val="tx1"/>
                </a:solidFill>
              </a:rPr>
              <a:t> Teknik sample random sampling, </a:t>
            </a:r>
            <a:r>
              <a:rPr lang="en-ID" dirty="0" err="1">
                <a:solidFill>
                  <a:schemeClr val="tx1"/>
                </a:solidFill>
              </a:rPr>
              <a:t>dengan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alat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ukur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dukungan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sosial</a:t>
            </a:r>
            <a:r>
              <a:rPr lang="en-ID" dirty="0">
                <a:solidFill>
                  <a:schemeClr val="tx1"/>
                </a:solidFill>
              </a:rPr>
              <a:t> (36 valid) dan </a:t>
            </a:r>
            <a:r>
              <a:rPr lang="en-ID" dirty="0" err="1">
                <a:solidFill>
                  <a:schemeClr val="tx1"/>
                </a:solidFill>
              </a:rPr>
              <a:t>motivasi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belajar</a:t>
            </a:r>
            <a:r>
              <a:rPr lang="en-ID" dirty="0">
                <a:solidFill>
                  <a:schemeClr val="tx1"/>
                </a:solidFill>
              </a:rPr>
              <a:t> (45 valid) </a:t>
            </a:r>
            <a:r>
              <a:rPr lang="en-ID" dirty="0" err="1">
                <a:solidFill>
                  <a:schemeClr val="tx1"/>
                </a:solidFill>
              </a:rPr>
              <a:t>dalam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bentuk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skala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likert</a:t>
            </a:r>
            <a:r>
              <a:rPr lang="en-ID" dirty="0">
                <a:solidFill>
                  <a:schemeClr val="tx1"/>
                </a:solidFill>
              </a:rPr>
              <a:t>. </a:t>
            </a:r>
            <a:r>
              <a:rPr lang="en-ID" dirty="0" err="1">
                <a:solidFill>
                  <a:schemeClr val="tx1"/>
                </a:solidFill>
              </a:rPr>
              <a:t>Koefisien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reliabilitas</a:t>
            </a:r>
            <a:r>
              <a:rPr lang="en-ID" dirty="0">
                <a:solidFill>
                  <a:schemeClr val="tx1"/>
                </a:solidFill>
              </a:rPr>
              <a:t> (</a:t>
            </a:r>
            <a:r>
              <a:rPr lang="el-GR" dirty="0">
                <a:solidFill>
                  <a:schemeClr val="tx1"/>
                </a:solidFill>
              </a:rPr>
              <a:t>α) 0,924 </a:t>
            </a:r>
            <a:r>
              <a:rPr lang="en-ID" dirty="0" err="1">
                <a:solidFill>
                  <a:schemeClr val="tx1"/>
                </a:solidFill>
              </a:rPr>
              <a:t>untuk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variabel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dukungan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sosial</a:t>
            </a:r>
            <a:r>
              <a:rPr lang="en-ID" dirty="0">
                <a:solidFill>
                  <a:schemeClr val="tx1"/>
                </a:solidFill>
              </a:rPr>
              <a:t> dan 0,936 </a:t>
            </a:r>
            <a:r>
              <a:rPr lang="en-ID" dirty="0" err="1">
                <a:solidFill>
                  <a:schemeClr val="tx1"/>
                </a:solidFill>
              </a:rPr>
              <a:t>untuk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motivasi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belajar</a:t>
            </a:r>
            <a:r>
              <a:rPr lang="en-ID" dirty="0">
                <a:solidFill>
                  <a:schemeClr val="tx1"/>
                </a:solidFill>
              </a:rPr>
              <a:t>. Hasil </a:t>
            </a:r>
            <a:r>
              <a:rPr lang="en-ID" dirty="0" err="1">
                <a:solidFill>
                  <a:schemeClr val="tx1"/>
                </a:solidFill>
              </a:rPr>
              <a:t>penelitian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menunjukkan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koefisien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korelasi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sebesar</a:t>
            </a:r>
            <a:r>
              <a:rPr lang="en-ID" dirty="0">
                <a:solidFill>
                  <a:schemeClr val="tx1"/>
                </a:solidFill>
              </a:rPr>
              <a:t> 0,694 </a:t>
            </a:r>
            <a:r>
              <a:rPr lang="en-ID" dirty="0" err="1">
                <a:solidFill>
                  <a:schemeClr val="tx1"/>
                </a:solidFill>
              </a:rPr>
              <a:t>dengan</a:t>
            </a:r>
            <a:r>
              <a:rPr lang="en-ID" dirty="0">
                <a:solidFill>
                  <a:schemeClr val="tx1"/>
                </a:solidFill>
              </a:rPr>
              <a:t> sig 0,000 (p&lt;0,05)</a:t>
            </a:r>
          </a:p>
        </p:txBody>
      </p:sp>
    </p:spTree>
    <p:extLst>
      <p:ext uri="{BB962C8B-B14F-4D97-AF65-F5344CB8AC3E}">
        <p14:creationId xmlns:p14="http://schemas.microsoft.com/office/powerpoint/2010/main" val="193070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43429-2EBA-4EF6-AA92-A46E21739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6D8E4-3086-40C5-A4A8-7565559EBC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sz="36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Dari </a:t>
            </a:r>
            <a:r>
              <a:rPr lang="en-ID" sz="3600" dirty="0" err="1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jurnal</a:t>
            </a:r>
            <a:r>
              <a:rPr lang="en-ID" sz="36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ID" sz="3600" dirty="0" err="1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diatas</a:t>
            </a:r>
            <a:r>
              <a:rPr lang="en-ID" sz="36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ID" sz="3600" dirty="0" err="1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bisa</a:t>
            </a:r>
            <a:r>
              <a:rPr lang="en-ID" sz="36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ID" sz="3600" dirty="0" err="1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dilihat</a:t>
            </a:r>
            <a:r>
              <a:rPr lang="en-ID" sz="36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ID" sz="3600" dirty="0" err="1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bahwa</a:t>
            </a:r>
            <a:r>
              <a:rPr lang="en-ID" sz="36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 :</a:t>
            </a:r>
          </a:p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en-ID" sz="3600" dirty="0" err="1">
                <a:solidFill>
                  <a:schemeClr val="tx1"/>
                </a:solidFill>
              </a:rPr>
              <a:t>penelitian</a:t>
            </a:r>
            <a:r>
              <a:rPr lang="en-ID" sz="3600" dirty="0">
                <a:solidFill>
                  <a:schemeClr val="tx1"/>
                </a:solidFill>
              </a:rPr>
              <a:t> </a:t>
            </a:r>
            <a:r>
              <a:rPr lang="en-ID" sz="3600" dirty="0" err="1">
                <a:solidFill>
                  <a:schemeClr val="tx1"/>
                </a:solidFill>
              </a:rPr>
              <a:t>berjenis</a:t>
            </a:r>
            <a:r>
              <a:rPr lang="en-ID" sz="3600" dirty="0">
                <a:solidFill>
                  <a:schemeClr val="tx1"/>
                </a:solidFill>
              </a:rPr>
              <a:t> </a:t>
            </a:r>
            <a:r>
              <a:rPr lang="en-ID" sz="3600" dirty="0" err="1">
                <a:solidFill>
                  <a:schemeClr val="tx1"/>
                </a:solidFill>
              </a:rPr>
              <a:t>kuantitatif</a:t>
            </a:r>
            <a:r>
              <a:rPr lang="en-ID" sz="3600" dirty="0">
                <a:solidFill>
                  <a:schemeClr val="tx1"/>
                </a:solidFill>
              </a:rPr>
              <a:t>,  </a:t>
            </a:r>
            <a:r>
              <a:rPr lang="en-ID" sz="3600" dirty="0" err="1">
                <a:solidFill>
                  <a:schemeClr val="tx1"/>
                </a:solidFill>
              </a:rPr>
              <a:t>korelasional</a:t>
            </a:r>
            <a:endParaRPr lang="en-ID" sz="3600" dirty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  <a:p>
            <a:pPr marL="571500" lvl="0" indent="-571500" algn="l">
              <a:buFont typeface="Wingdings" panose="05000000000000000000" pitchFamily="2" charset="2"/>
              <a:buChar char="Ø"/>
            </a:pPr>
            <a:r>
              <a:rPr lang="en-ID" sz="3600" dirty="0">
                <a:solidFill>
                  <a:schemeClr val="tx1"/>
                </a:solidFill>
                <a:latin typeface="+mj-lt"/>
              </a:rPr>
              <a:t>Ada 2 </a:t>
            </a:r>
            <a:r>
              <a:rPr lang="en-ID" sz="3600" dirty="0" err="1">
                <a:solidFill>
                  <a:schemeClr val="tx1"/>
                </a:solidFill>
                <a:latin typeface="+mj-lt"/>
              </a:rPr>
              <a:t>variabel</a:t>
            </a:r>
            <a:r>
              <a:rPr lang="en-ID" sz="36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ID" sz="3600" dirty="0" err="1">
                <a:solidFill>
                  <a:schemeClr val="tx1"/>
                </a:solidFill>
                <a:latin typeface="+mj-lt"/>
              </a:rPr>
              <a:t>yaitu</a:t>
            </a:r>
            <a:r>
              <a:rPr lang="en-ID" sz="36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ID" sz="3600" dirty="0" err="1">
                <a:solidFill>
                  <a:schemeClr val="tx1"/>
                </a:solidFill>
                <a:latin typeface="+mj-lt"/>
              </a:rPr>
              <a:t>dukungan</a:t>
            </a:r>
            <a:r>
              <a:rPr lang="en-ID" sz="36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ID" sz="3600" dirty="0" err="1">
                <a:solidFill>
                  <a:schemeClr val="tx1"/>
                </a:solidFill>
                <a:latin typeface="+mj-lt"/>
              </a:rPr>
              <a:t>sosial</a:t>
            </a:r>
            <a:r>
              <a:rPr lang="en-ID" sz="3600" dirty="0">
                <a:solidFill>
                  <a:schemeClr val="tx1"/>
                </a:solidFill>
                <a:latin typeface="+mj-lt"/>
              </a:rPr>
              <a:t> dan </a:t>
            </a:r>
            <a:r>
              <a:rPr lang="en-ID" sz="3600" dirty="0" err="1">
                <a:solidFill>
                  <a:schemeClr val="tx1"/>
                </a:solidFill>
                <a:latin typeface="+mj-lt"/>
              </a:rPr>
              <a:t>Motivasi</a:t>
            </a:r>
            <a:r>
              <a:rPr lang="en-ID" sz="36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ID" sz="3600" dirty="0" err="1">
                <a:solidFill>
                  <a:schemeClr val="tx1"/>
                </a:solidFill>
                <a:latin typeface="+mj-lt"/>
              </a:rPr>
              <a:t>Belajar</a:t>
            </a:r>
            <a:r>
              <a:rPr lang="en-ID" sz="3600" dirty="0">
                <a:solidFill>
                  <a:schemeClr val="tx1"/>
                </a:solidFill>
                <a:latin typeface="+mj-lt"/>
              </a:rPr>
              <a:t>. </a:t>
            </a:r>
          </a:p>
          <a:p>
            <a:pPr marL="571500" lvl="0" indent="-571500" algn="l">
              <a:buFont typeface="Wingdings" panose="05000000000000000000" pitchFamily="2" charset="2"/>
              <a:buChar char="Ø"/>
            </a:pPr>
            <a:r>
              <a:rPr lang="en-ID" sz="3600" dirty="0">
                <a:solidFill>
                  <a:schemeClr val="tx1"/>
                </a:solidFill>
                <a:latin typeface="+mj-lt"/>
              </a:rPr>
              <a:t>Teknik Sampling </a:t>
            </a:r>
            <a:r>
              <a:rPr lang="en-ID" sz="3600" dirty="0" err="1">
                <a:solidFill>
                  <a:schemeClr val="tx1"/>
                </a:solidFill>
                <a:latin typeface="+mj-lt"/>
              </a:rPr>
              <a:t>nya</a:t>
            </a:r>
            <a:r>
              <a:rPr lang="en-ID" sz="3600" dirty="0">
                <a:solidFill>
                  <a:schemeClr val="tx1"/>
                </a:solidFill>
                <a:latin typeface="+mj-lt"/>
              </a:rPr>
              <a:t> random sampling</a:t>
            </a:r>
          </a:p>
          <a:p>
            <a:pPr marL="571500" lvl="0" indent="-571500" algn="l">
              <a:buFont typeface="Wingdings" panose="05000000000000000000" pitchFamily="2" charset="2"/>
              <a:buChar char="Ø"/>
            </a:pPr>
            <a:r>
              <a:rPr lang="en-ID" sz="3600" dirty="0" err="1">
                <a:solidFill>
                  <a:schemeClr val="tx1"/>
                </a:solidFill>
                <a:latin typeface="+mj-lt"/>
              </a:rPr>
              <a:t>Pengambilan</a:t>
            </a:r>
            <a:r>
              <a:rPr lang="en-ID" sz="3600" dirty="0">
                <a:solidFill>
                  <a:schemeClr val="tx1"/>
                </a:solidFill>
                <a:latin typeface="+mj-lt"/>
              </a:rPr>
              <a:t> data : </a:t>
            </a:r>
            <a:r>
              <a:rPr lang="en-ID" sz="3600" dirty="0" err="1">
                <a:solidFill>
                  <a:schemeClr val="tx1"/>
                </a:solidFill>
                <a:latin typeface="+mj-lt"/>
              </a:rPr>
              <a:t>kuesioner</a:t>
            </a:r>
            <a:endParaRPr lang="en-ID" sz="3600" dirty="0">
              <a:solidFill>
                <a:schemeClr val="tx1"/>
              </a:solidFill>
              <a:latin typeface="+mj-lt"/>
            </a:endParaRPr>
          </a:p>
          <a:p>
            <a:r>
              <a:rPr lang="en-ID" sz="3600" dirty="0">
                <a:solidFill>
                  <a:schemeClr val="tx1"/>
                </a:solidFill>
                <a:latin typeface="+mj-lt"/>
              </a:rPr>
              <a:t> 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1994777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2492897"/>
            <a:ext cx="8208912" cy="720079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en-US" sz="8000" dirty="0" err="1"/>
              <a:t>Terima</a:t>
            </a:r>
            <a:r>
              <a:rPr lang="en-US" sz="8000" dirty="0"/>
              <a:t> </a:t>
            </a:r>
            <a:r>
              <a:rPr lang="en-US" sz="8000" dirty="0" err="1"/>
              <a:t>Kasih</a:t>
            </a:r>
            <a:endParaRPr lang="en-US" sz="8000" dirty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39383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KONSEP DATA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57556504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85390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123" y="457200"/>
            <a:ext cx="8429684" cy="857248"/>
          </a:xfrm>
        </p:spPr>
        <p:txBody>
          <a:bodyPr/>
          <a:lstStyle/>
          <a:p>
            <a:r>
              <a:rPr lang="en-US" dirty="0"/>
              <a:t>PENGUMPULAN DA</a:t>
            </a:r>
            <a:r>
              <a:rPr lang="id-ID" dirty="0"/>
              <a:t>TA</a:t>
            </a:r>
          </a:p>
        </p:txBody>
      </p:sp>
      <p:grpSp>
        <p:nvGrpSpPr>
          <p:cNvPr id="3" name="Group 3"/>
          <p:cNvGrpSpPr/>
          <p:nvPr/>
        </p:nvGrpSpPr>
        <p:grpSpPr>
          <a:xfrm>
            <a:off x="642910" y="1571612"/>
            <a:ext cx="2789695" cy="1373506"/>
            <a:chOff x="0" y="2081"/>
            <a:chExt cx="2789695" cy="1373506"/>
          </a:xfrm>
          <a:scene3d>
            <a:camera prst="orthographicFront"/>
            <a:lightRig rig="flat" dir="t"/>
          </a:scene3d>
        </p:grpSpPr>
        <p:sp>
          <p:nvSpPr>
            <p:cNvPr id="5" name="Rounded Rectangle 4"/>
            <p:cNvSpPr/>
            <p:nvPr/>
          </p:nvSpPr>
          <p:spPr>
            <a:xfrm>
              <a:off x="0" y="2081"/>
              <a:ext cx="2789695" cy="1373506"/>
            </a:xfrm>
            <a:prstGeom prst="roundRect">
              <a:avLst/>
            </a:prstGeom>
            <a:gradFill>
              <a:gsLst>
                <a:gs pos="0">
                  <a:srgbClr val="002060"/>
                </a:gs>
                <a:gs pos="80000">
                  <a:schemeClr val="accent5">
                    <a:lumMod val="75000"/>
                  </a:schemeClr>
                </a:gs>
                <a:gs pos="100000">
                  <a:schemeClr val="accent5">
                    <a:hueOff val="0"/>
                    <a:satOff val="0"/>
                    <a:lumOff val="0"/>
                    <a:alphaOff val="0"/>
                    <a:shade val="94000"/>
                    <a:satMod val="135000"/>
                  </a:schemeClr>
                </a:gs>
              </a:gsLst>
            </a:gra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67049" y="69130"/>
              <a:ext cx="2655597" cy="123940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6690" tIns="93345" rIns="186690" bIns="93345" numCol="1" spcCol="1270" anchor="ctr" anchorCtr="0">
              <a:noAutofit/>
            </a:bodyPr>
            <a:lstStyle/>
            <a:p>
              <a:pPr lvl="0" algn="ctr" defTabSz="2178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900" b="0" i="0" kern="1200"/>
                <a:t>Variabel</a:t>
              </a:r>
              <a:endParaRPr lang="en-US" sz="4900" kern="1200"/>
            </a:p>
          </p:txBody>
        </p:sp>
      </p:grpSp>
      <p:grpSp>
        <p:nvGrpSpPr>
          <p:cNvPr id="4" name="Group 6"/>
          <p:cNvGrpSpPr/>
          <p:nvPr/>
        </p:nvGrpSpPr>
        <p:grpSpPr>
          <a:xfrm>
            <a:off x="642910" y="3042204"/>
            <a:ext cx="2789695" cy="1373506"/>
            <a:chOff x="0" y="1444263"/>
            <a:chExt cx="2789695" cy="1373506"/>
          </a:xfrm>
          <a:scene3d>
            <a:camera prst="orthographicFront"/>
            <a:lightRig rig="flat" dir="t"/>
          </a:scene3d>
        </p:grpSpPr>
        <p:sp>
          <p:nvSpPr>
            <p:cNvPr id="11" name="Rounded Rectangle 10"/>
            <p:cNvSpPr/>
            <p:nvPr/>
          </p:nvSpPr>
          <p:spPr>
            <a:xfrm>
              <a:off x="0" y="1444263"/>
              <a:ext cx="2789695" cy="1373506"/>
            </a:xfrm>
            <a:prstGeom prst="roundRect">
              <a:avLst/>
            </a:prstGeom>
            <a:gradFill>
              <a:gsLst>
                <a:gs pos="0">
                  <a:srgbClr val="006600"/>
                </a:gs>
                <a:gs pos="80000">
                  <a:srgbClr val="00B050"/>
                </a:gs>
                <a:gs pos="100000">
                  <a:schemeClr val="accent5">
                    <a:hueOff val="-4966938"/>
                    <a:satOff val="19906"/>
                    <a:lumOff val="4314"/>
                    <a:alphaOff val="0"/>
                    <a:shade val="94000"/>
                    <a:satMod val="135000"/>
                  </a:schemeClr>
                </a:gs>
              </a:gsLst>
            </a:gra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4966938"/>
                <a:satOff val="19906"/>
                <a:lumOff val="4314"/>
                <a:alphaOff val="0"/>
              </a:schemeClr>
            </a:fillRef>
            <a:effectRef idx="2">
              <a:schemeClr val="accent5">
                <a:hueOff val="-4966938"/>
                <a:satOff val="19906"/>
                <a:lumOff val="431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ounded Rectangle 4"/>
            <p:cNvSpPr/>
            <p:nvPr/>
          </p:nvSpPr>
          <p:spPr>
            <a:xfrm>
              <a:off x="67049" y="1511312"/>
              <a:ext cx="2655597" cy="123940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6690" tIns="93345" rIns="186690" bIns="93345" numCol="1" spcCol="1270" anchor="ctr" anchorCtr="0">
              <a:noAutofit/>
            </a:bodyPr>
            <a:lstStyle/>
            <a:p>
              <a:pPr lvl="0" algn="ctr" defTabSz="2178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900" b="0" i="0" kern="1200"/>
                <a:t>Populasi</a:t>
              </a:r>
              <a:endParaRPr lang="en-US" sz="4900" kern="1200"/>
            </a:p>
          </p:txBody>
        </p:sp>
      </p:grpSp>
      <p:grpSp>
        <p:nvGrpSpPr>
          <p:cNvPr id="7" name="Group 7"/>
          <p:cNvGrpSpPr/>
          <p:nvPr/>
        </p:nvGrpSpPr>
        <p:grpSpPr>
          <a:xfrm>
            <a:off x="642910" y="4555824"/>
            <a:ext cx="2789695" cy="1373506"/>
            <a:chOff x="0" y="2886445"/>
            <a:chExt cx="2789695" cy="1373506"/>
          </a:xfrm>
          <a:scene3d>
            <a:camera prst="orthographicFront"/>
            <a:lightRig rig="flat" dir="t"/>
          </a:scene3d>
        </p:grpSpPr>
        <p:sp>
          <p:nvSpPr>
            <p:cNvPr id="9" name="Rounded Rectangle 8"/>
            <p:cNvSpPr/>
            <p:nvPr/>
          </p:nvSpPr>
          <p:spPr>
            <a:xfrm>
              <a:off x="0" y="2886445"/>
              <a:ext cx="2789695" cy="1373506"/>
            </a:xfrm>
            <a:prstGeom prst="roundRect">
              <a:avLst/>
            </a:prstGeom>
            <a:gradFill>
              <a:gsLst>
                <a:gs pos="0">
                  <a:schemeClr val="accent6">
                    <a:lumMod val="50000"/>
                  </a:schemeClr>
                </a:gs>
                <a:gs pos="80000">
                  <a:srgbClr val="800000"/>
                </a:gs>
                <a:gs pos="100000">
                  <a:schemeClr val="accent5">
                    <a:hueOff val="-9933876"/>
                    <a:satOff val="39811"/>
                    <a:lumOff val="8628"/>
                    <a:alphaOff val="0"/>
                    <a:shade val="94000"/>
                    <a:satMod val="135000"/>
                  </a:schemeClr>
                </a:gs>
              </a:gsLst>
            </a:gra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9933876"/>
                <a:satOff val="39811"/>
                <a:lumOff val="8628"/>
                <a:alphaOff val="0"/>
              </a:schemeClr>
            </a:fillRef>
            <a:effectRef idx="2">
              <a:schemeClr val="accent5">
                <a:hueOff val="-9933876"/>
                <a:satOff val="39811"/>
                <a:lumOff val="862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6"/>
            <p:cNvSpPr/>
            <p:nvPr/>
          </p:nvSpPr>
          <p:spPr>
            <a:xfrm>
              <a:off x="67049" y="2953494"/>
              <a:ext cx="2655597" cy="123940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6690" tIns="93345" rIns="186690" bIns="93345" numCol="1" spcCol="1270" anchor="ctr" anchorCtr="0">
              <a:noAutofit/>
            </a:bodyPr>
            <a:lstStyle/>
            <a:p>
              <a:pPr lvl="0" algn="ctr" defTabSz="2178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900" b="0" i="0" kern="1200"/>
                <a:t>Sampel</a:t>
              </a:r>
              <a:endParaRPr lang="en-US" sz="4900" kern="1200"/>
            </a:p>
          </p:txBody>
        </p:sp>
      </p:grpSp>
      <p:grpSp>
        <p:nvGrpSpPr>
          <p:cNvPr id="8" name="Group 12"/>
          <p:cNvGrpSpPr/>
          <p:nvPr/>
        </p:nvGrpSpPr>
        <p:grpSpPr>
          <a:xfrm>
            <a:off x="3428992" y="1714488"/>
            <a:ext cx="4959457" cy="1098805"/>
            <a:chOff x="2789695" y="139432"/>
            <a:chExt cx="4959457" cy="1098805"/>
          </a:xfrm>
          <a:scene3d>
            <a:camera prst="orthographicFront"/>
            <a:lightRig rig="flat" dir="t"/>
          </a:scene3d>
        </p:grpSpPr>
        <p:sp>
          <p:nvSpPr>
            <p:cNvPr id="20" name="Round Same Side Corner Rectangle 19"/>
            <p:cNvSpPr/>
            <p:nvPr/>
          </p:nvSpPr>
          <p:spPr>
            <a:xfrm rot="5400000">
              <a:off x="4720021" y="-1790894"/>
              <a:ext cx="1098805" cy="4959457"/>
            </a:xfrm>
            <a:prstGeom prst="round2SameRect">
              <a:avLst/>
            </a:prstGeom>
            <a:sp3d extrusionH="12700" prstMaterial="plastic">
              <a:bevelT w="50800" h="50800"/>
            </a:sp3d>
          </p:spPr>
          <p:style>
            <a:lnRef idx="1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Round Same Side Corner Rectangle 4"/>
            <p:cNvSpPr/>
            <p:nvPr/>
          </p:nvSpPr>
          <p:spPr>
            <a:xfrm>
              <a:off x="2789696" y="193070"/>
              <a:ext cx="4905818" cy="99152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0010" tIns="40005" rIns="80010" bIns="40005" numCol="1" spcCol="1270" anchor="ctr" anchorCtr="0">
              <a:noAutofit/>
            </a:bodyPr>
            <a:lstStyle/>
            <a:p>
              <a:pPr marL="228600" lvl="1" indent="-228600" algn="l" defTabSz="9334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>
                  <a:srgbClr val="F54D00"/>
                </a:buClr>
                <a:buSzPct val="100000"/>
                <a:buFont typeface="Wingdings" pitchFamily="2" charset="2"/>
                <a:buChar char="Ø"/>
              </a:pPr>
              <a:r>
                <a:rPr lang="en-US" sz="2100" b="0" i="0" kern="1200">
                  <a:solidFill>
                    <a:srgbClr val="002060"/>
                  </a:solidFill>
                  <a:latin typeface="Segoe Print" pitchFamily="2" charset="0"/>
                </a:rPr>
                <a:t>Sesuatu yang memiliki karakteristik yang nilainya dapat berubah atau berbeda</a:t>
              </a:r>
              <a:endParaRPr lang="en-US" sz="2100" kern="1200">
                <a:solidFill>
                  <a:srgbClr val="002060"/>
                </a:solidFill>
                <a:latin typeface="Segoe Print" pitchFamily="2" charset="0"/>
              </a:endParaRPr>
            </a:p>
          </p:txBody>
        </p:sp>
      </p:grpSp>
      <p:grpSp>
        <p:nvGrpSpPr>
          <p:cNvPr id="13" name="Group 13"/>
          <p:cNvGrpSpPr/>
          <p:nvPr/>
        </p:nvGrpSpPr>
        <p:grpSpPr>
          <a:xfrm>
            <a:off x="3428992" y="3156670"/>
            <a:ext cx="4959457" cy="1098805"/>
            <a:chOff x="2789695" y="1581614"/>
            <a:chExt cx="4959457" cy="1098805"/>
          </a:xfrm>
          <a:scene3d>
            <a:camera prst="orthographicFront"/>
            <a:lightRig rig="flat" dir="t"/>
          </a:scene3d>
        </p:grpSpPr>
        <p:sp>
          <p:nvSpPr>
            <p:cNvPr id="18" name="Round Same Side Corner Rectangle 17"/>
            <p:cNvSpPr/>
            <p:nvPr/>
          </p:nvSpPr>
          <p:spPr>
            <a:xfrm rot="5400000">
              <a:off x="4720021" y="-348712"/>
              <a:ext cx="1098805" cy="4959457"/>
            </a:xfrm>
            <a:prstGeom prst="round2SameRect">
              <a:avLst/>
            </a:prstGeom>
            <a:sp3d extrusionH="12700" prstMaterial="plastic">
              <a:bevelT w="50800" h="50800"/>
            </a:sp3d>
          </p:spPr>
          <p:style>
            <a:lnRef idx="1">
              <a:schemeClr val="accent5">
                <a:tint val="40000"/>
                <a:alpha val="90000"/>
                <a:hueOff val="-5370241"/>
                <a:satOff val="24126"/>
                <a:lumOff val="1658"/>
                <a:alphaOff val="0"/>
              </a:schemeClr>
            </a:lnRef>
            <a:fillRef idx="1">
              <a:schemeClr val="accent5">
                <a:tint val="40000"/>
                <a:alpha val="90000"/>
                <a:hueOff val="-5370241"/>
                <a:satOff val="24126"/>
                <a:lumOff val="1658"/>
                <a:alphaOff val="0"/>
              </a:schemeClr>
            </a:fillRef>
            <a:effectRef idx="2">
              <a:schemeClr val="accent5">
                <a:tint val="40000"/>
                <a:alpha val="90000"/>
                <a:hueOff val="-5370241"/>
                <a:satOff val="24126"/>
                <a:lumOff val="1658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Round Same Side Corner Rectangle 6"/>
            <p:cNvSpPr/>
            <p:nvPr/>
          </p:nvSpPr>
          <p:spPr>
            <a:xfrm>
              <a:off x="2789696" y="1635252"/>
              <a:ext cx="4905818" cy="99152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0010" tIns="40005" rIns="80010" bIns="40005" numCol="1" spcCol="1270" anchor="ctr" anchorCtr="0">
              <a:noAutofit/>
            </a:bodyPr>
            <a:lstStyle/>
            <a:p>
              <a:pPr marL="228600" lvl="1" indent="-228600" algn="l" defTabSz="9334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>
                  <a:srgbClr val="FF0000"/>
                </a:buClr>
                <a:buFont typeface="Wingdings" pitchFamily="2" charset="2"/>
                <a:buChar char="ü"/>
              </a:pPr>
              <a:endParaRPr lang="en-US" sz="2100" kern="1200" dirty="0">
                <a:solidFill>
                  <a:srgbClr val="336600"/>
                </a:solidFill>
                <a:latin typeface="Segoe Print" pitchFamily="2" charset="0"/>
              </a:endParaRPr>
            </a:p>
          </p:txBody>
        </p:sp>
      </p:grpSp>
      <p:grpSp>
        <p:nvGrpSpPr>
          <p:cNvPr id="14" name="Group 14"/>
          <p:cNvGrpSpPr/>
          <p:nvPr/>
        </p:nvGrpSpPr>
        <p:grpSpPr>
          <a:xfrm>
            <a:off x="3428992" y="4687649"/>
            <a:ext cx="4959457" cy="1098805"/>
            <a:chOff x="2789695" y="3023795"/>
            <a:chExt cx="4959457" cy="1098805"/>
          </a:xfrm>
          <a:scene3d>
            <a:camera prst="orthographicFront"/>
            <a:lightRig rig="flat" dir="t"/>
          </a:scene3d>
        </p:grpSpPr>
        <p:sp>
          <p:nvSpPr>
            <p:cNvPr id="16" name="Round Same Side Corner Rectangle 15"/>
            <p:cNvSpPr/>
            <p:nvPr/>
          </p:nvSpPr>
          <p:spPr>
            <a:xfrm rot="5400000">
              <a:off x="4720021" y="1093469"/>
              <a:ext cx="1098805" cy="4959457"/>
            </a:xfrm>
            <a:prstGeom prst="round2SameRect">
              <a:avLst/>
            </a:prstGeom>
            <a:sp3d extrusionH="12700" prstMaterial="plastic">
              <a:bevelT w="50800" h="50800"/>
            </a:sp3d>
          </p:spPr>
          <p:style>
            <a:lnRef idx="1">
              <a:schemeClr val="accent5">
                <a:tint val="40000"/>
                <a:alpha val="90000"/>
                <a:hueOff val="-10740482"/>
                <a:satOff val="48253"/>
                <a:lumOff val="3317"/>
                <a:alphaOff val="0"/>
              </a:schemeClr>
            </a:lnRef>
            <a:fillRef idx="1">
              <a:schemeClr val="accent5">
                <a:tint val="40000"/>
                <a:alpha val="90000"/>
                <a:hueOff val="-10740482"/>
                <a:satOff val="48253"/>
                <a:lumOff val="3317"/>
                <a:alphaOff val="0"/>
              </a:schemeClr>
            </a:fillRef>
            <a:effectRef idx="2">
              <a:schemeClr val="accent5">
                <a:tint val="40000"/>
                <a:alpha val="90000"/>
                <a:hueOff val="-10740482"/>
                <a:satOff val="48253"/>
                <a:lumOff val="3317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Round Same Side Corner Rectangle 8"/>
            <p:cNvSpPr/>
            <p:nvPr/>
          </p:nvSpPr>
          <p:spPr>
            <a:xfrm>
              <a:off x="2789696" y="3077434"/>
              <a:ext cx="4905818" cy="99152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0010" tIns="40005" rIns="80010" bIns="40005" numCol="1" spcCol="1270" anchor="ctr" anchorCtr="0">
              <a:noAutofit/>
            </a:bodyPr>
            <a:lstStyle/>
            <a:p>
              <a:pPr marL="228600" lvl="1" indent="-228600" defTabSz="9334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>
                  <a:srgbClr val="FF0000"/>
                </a:buClr>
                <a:buFontTx/>
                <a:buChar char="••"/>
              </a:pPr>
              <a:r>
                <a:rPr lang="en-US" sz="2100" b="0" i="0" kern="1200" dirty="0" err="1">
                  <a:solidFill>
                    <a:srgbClr val="800000"/>
                  </a:solidFill>
                  <a:latin typeface="Segoe Print" pitchFamily="2" charset="0"/>
                </a:rPr>
                <a:t>Suatu</a:t>
              </a:r>
              <a:r>
                <a:rPr lang="en-US" sz="2100" b="0" i="0" kern="1200" dirty="0">
                  <a:solidFill>
                    <a:srgbClr val="800000"/>
                  </a:solidFill>
                  <a:latin typeface="Segoe Print" pitchFamily="2" charset="0"/>
                </a:rPr>
                <a:t> </a:t>
              </a:r>
              <a:r>
                <a:rPr lang="en-US" sz="2100" b="0" i="0" kern="1200" dirty="0" err="1">
                  <a:solidFill>
                    <a:srgbClr val="800000"/>
                  </a:solidFill>
                  <a:latin typeface="Segoe Print" pitchFamily="2" charset="0"/>
                </a:rPr>
                <a:t>himpunan</a:t>
              </a:r>
              <a:r>
                <a:rPr lang="en-US" sz="2100" b="0" i="0" kern="1200" dirty="0">
                  <a:solidFill>
                    <a:srgbClr val="800000"/>
                  </a:solidFill>
                  <a:latin typeface="Segoe Print" pitchFamily="2" charset="0"/>
                </a:rPr>
                <a:t> </a:t>
              </a:r>
              <a:r>
                <a:rPr lang="en-US" sz="2100" b="0" i="0" kern="1200" dirty="0" err="1">
                  <a:solidFill>
                    <a:srgbClr val="800000"/>
                  </a:solidFill>
                  <a:latin typeface="Segoe Print" pitchFamily="2" charset="0"/>
                </a:rPr>
                <a:t>bagian</a:t>
              </a:r>
              <a:r>
                <a:rPr lang="en-US" sz="2100" b="0" i="0" kern="1200" dirty="0">
                  <a:solidFill>
                    <a:srgbClr val="800000"/>
                  </a:solidFill>
                  <a:latin typeface="Segoe Print" pitchFamily="2" charset="0"/>
                </a:rPr>
                <a:t> </a:t>
              </a:r>
              <a:r>
                <a:rPr lang="en-US" sz="2100" b="0" i="0" kern="1200" dirty="0" err="1">
                  <a:solidFill>
                    <a:srgbClr val="800000"/>
                  </a:solidFill>
                  <a:latin typeface="Segoe Print" pitchFamily="2" charset="0"/>
                </a:rPr>
                <a:t>dari</a:t>
              </a:r>
              <a:r>
                <a:rPr lang="en-US" sz="2100" b="0" i="0" kern="1200" dirty="0">
                  <a:solidFill>
                    <a:srgbClr val="800000"/>
                  </a:solidFill>
                  <a:latin typeface="Segoe Print" pitchFamily="2" charset="0"/>
                </a:rPr>
                <a:t> </a:t>
              </a:r>
              <a:r>
                <a:rPr lang="en-US" sz="2100" b="0" i="0" kern="1200" dirty="0" err="1">
                  <a:solidFill>
                    <a:srgbClr val="800000"/>
                  </a:solidFill>
                  <a:latin typeface="Segoe Print" pitchFamily="2" charset="0"/>
                </a:rPr>
                <a:t>populasi</a:t>
              </a:r>
              <a:endParaRPr lang="en-US" sz="2100" kern="1200" dirty="0">
                <a:solidFill>
                  <a:srgbClr val="800000"/>
                </a:solidFill>
                <a:latin typeface="Segoe Print" pitchFamily="2" charset="0"/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3445469" y="3143232"/>
            <a:ext cx="488934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err="1"/>
              <a:t>Keseluruhan</a:t>
            </a:r>
            <a:r>
              <a:rPr lang="en-US" sz="2400" i="1" dirty="0"/>
              <a:t> </a:t>
            </a:r>
            <a:r>
              <a:rPr lang="en-US" sz="2400" i="1" dirty="0" err="1"/>
              <a:t>pengamatan</a:t>
            </a:r>
            <a:r>
              <a:rPr lang="en-US" sz="2400" i="1" dirty="0"/>
              <a:t> ( </a:t>
            </a:r>
            <a:r>
              <a:rPr lang="en-US" sz="2400" i="1" dirty="0" err="1"/>
              <a:t>terbatas</a:t>
            </a:r>
            <a:r>
              <a:rPr lang="en-US" sz="2400" i="1" dirty="0"/>
              <a:t>/ </a:t>
            </a:r>
            <a:r>
              <a:rPr lang="en-US" sz="2400" i="1" dirty="0" err="1"/>
              <a:t>tidak</a:t>
            </a:r>
            <a:r>
              <a:rPr lang="en-US" sz="2400" i="1" dirty="0"/>
              <a:t> </a:t>
            </a:r>
            <a:r>
              <a:rPr lang="en-US" sz="2400" i="1" dirty="0" err="1"/>
              <a:t>terbatas</a:t>
            </a:r>
            <a:r>
              <a:rPr lang="en-US" sz="2400" i="1" dirty="0"/>
              <a:t>) yang </a:t>
            </a:r>
            <a:r>
              <a:rPr lang="en-US" sz="2400" i="1" dirty="0" err="1"/>
              <a:t>menjadi</a:t>
            </a:r>
            <a:r>
              <a:rPr lang="en-US" sz="2400" i="1" dirty="0"/>
              <a:t> </a:t>
            </a:r>
            <a:r>
              <a:rPr lang="en-US" sz="2400" i="1" dirty="0" err="1"/>
              <a:t>perhatian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1893503961"/>
      </p:ext>
    </p:extLst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492" y="390367"/>
            <a:ext cx="8429684" cy="857248"/>
          </a:xfrm>
        </p:spPr>
        <p:txBody>
          <a:bodyPr/>
          <a:lstStyle/>
          <a:p>
            <a:r>
              <a:rPr lang="en-US" dirty="0"/>
              <a:t>METODE PENGUMPULAN DAT</a:t>
            </a:r>
            <a:r>
              <a:rPr lang="id-ID" dirty="0"/>
              <a:t>A</a:t>
            </a:r>
          </a:p>
        </p:txBody>
      </p:sp>
      <p:grpSp>
        <p:nvGrpSpPr>
          <p:cNvPr id="3" name="Group 5"/>
          <p:cNvGrpSpPr/>
          <p:nvPr/>
        </p:nvGrpSpPr>
        <p:grpSpPr>
          <a:xfrm>
            <a:off x="857224" y="2357430"/>
            <a:ext cx="2701203" cy="2687763"/>
            <a:chOff x="1071538" y="2071678"/>
            <a:chExt cx="2701203" cy="2687763"/>
          </a:xfrm>
        </p:grpSpPr>
        <p:sp>
          <p:nvSpPr>
            <p:cNvPr id="4" name="Oval 3"/>
            <p:cNvSpPr/>
            <p:nvPr/>
          </p:nvSpPr>
          <p:spPr>
            <a:xfrm>
              <a:off x="1084978" y="2071678"/>
              <a:ext cx="2687763" cy="2687763"/>
            </a:xfrm>
            <a:prstGeom prst="ellipse">
              <a:avLst/>
            </a:pr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pic>
          <p:nvPicPr>
            <p:cNvPr id="5" name="Picture 4" descr="How to design a valid &lt;strong&gt;research&lt;/strong&gt; survey | Socialbrite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1538" y="2301869"/>
              <a:ext cx="2670092" cy="2185261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</p:grpSp>
      <p:grpSp>
        <p:nvGrpSpPr>
          <p:cNvPr id="6" name="Group 6"/>
          <p:cNvGrpSpPr/>
          <p:nvPr/>
        </p:nvGrpSpPr>
        <p:grpSpPr>
          <a:xfrm>
            <a:off x="4286248" y="1283241"/>
            <a:ext cx="1612657" cy="1612657"/>
            <a:chOff x="3222004" y="755"/>
            <a:chExt cx="1612657" cy="1612657"/>
          </a:xfrm>
          <a:scene3d>
            <a:camera prst="orthographicFront"/>
            <a:lightRig rig="flat" dir="t"/>
          </a:scene3d>
        </p:grpSpPr>
        <p:sp>
          <p:nvSpPr>
            <p:cNvPr id="11" name="Oval 10"/>
            <p:cNvSpPr/>
            <p:nvPr/>
          </p:nvSpPr>
          <p:spPr>
            <a:xfrm>
              <a:off x="3222004" y="755"/>
              <a:ext cx="1612657" cy="1612657"/>
            </a:xfrm>
            <a:prstGeom prst="ellipse">
              <a:avLst/>
            </a:prstGeom>
            <a:gradFill>
              <a:gsLst>
                <a:gs pos="0">
                  <a:srgbClr val="006600"/>
                </a:gs>
                <a:gs pos="80000">
                  <a:schemeClr val="accent3">
                    <a:lumMod val="50000"/>
                  </a:schemeClr>
                </a:gs>
                <a:gs pos="100000">
                  <a:schemeClr val="accent3">
                    <a:hueOff val="0"/>
                    <a:satOff val="0"/>
                    <a:lumOff val="0"/>
                    <a:alphaOff val="0"/>
                    <a:shade val="94000"/>
                    <a:satMod val="135000"/>
                  </a:schemeClr>
                </a:gs>
              </a:gsLst>
            </a:gra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Oval 4"/>
            <p:cNvSpPr/>
            <p:nvPr/>
          </p:nvSpPr>
          <p:spPr>
            <a:xfrm>
              <a:off x="3458172" y="236923"/>
              <a:ext cx="1140321" cy="114032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605" tIns="14605" rIns="14605" bIns="14605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2300" kern="1200"/>
                <a:t>SENSUS</a:t>
              </a:r>
              <a:endParaRPr lang="en-US" sz="2300" kern="1200"/>
            </a:p>
          </p:txBody>
        </p:sp>
      </p:grpSp>
      <p:grpSp>
        <p:nvGrpSpPr>
          <p:cNvPr id="7" name="Group 7"/>
          <p:cNvGrpSpPr/>
          <p:nvPr/>
        </p:nvGrpSpPr>
        <p:grpSpPr>
          <a:xfrm>
            <a:off x="4286248" y="4500570"/>
            <a:ext cx="1612657" cy="1612657"/>
            <a:chOff x="3222004" y="2679616"/>
            <a:chExt cx="1612657" cy="1612657"/>
          </a:xfrm>
          <a:scene3d>
            <a:camera prst="orthographicFront"/>
            <a:lightRig rig="flat" dir="t"/>
          </a:scene3d>
        </p:grpSpPr>
        <p:sp>
          <p:nvSpPr>
            <p:cNvPr id="9" name="Oval 8"/>
            <p:cNvSpPr/>
            <p:nvPr/>
          </p:nvSpPr>
          <p:spPr>
            <a:xfrm>
              <a:off x="3222004" y="2679616"/>
              <a:ext cx="1612657" cy="1612657"/>
            </a:xfrm>
            <a:prstGeom prst="ellipse">
              <a:avLst/>
            </a:prstGeom>
            <a:gradFill>
              <a:gsLst>
                <a:gs pos="0">
                  <a:srgbClr val="002060"/>
                </a:gs>
                <a:gs pos="80000">
                  <a:schemeClr val="tx2">
                    <a:lumMod val="50000"/>
                  </a:schemeClr>
                </a:gs>
                <a:gs pos="100000">
                  <a:srgbClr val="0070C0"/>
                </a:gs>
              </a:gsLst>
            </a:gra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Oval 6"/>
            <p:cNvSpPr/>
            <p:nvPr/>
          </p:nvSpPr>
          <p:spPr>
            <a:xfrm>
              <a:off x="3458172" y="2915784"/>
              <a:ext cx="1140321" cy="114032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605" tIns="14605" rIns="14605" bIns="14605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300" b="0" i="0" kern="1200"/>
                <a:t>Sampling</a:t>
              </a:r>
              <a:endParaRPr lang="en-US" sz="2300" kern="1200"/>
            </a:p>
          </p:txBody>
        </p:sp>
      </p:grpSp>
      <p:cxnSp>
        <p:nvCxnSpPr>
          <p:cNvPr id="14" name="Shape 13"/>
          <p:cNvCxnSpPr>
            <a:stCxn id="4" idx="0"/>
            <a:endCxn id="11" idx="2"/>
          </p:cNvCxnSpPr>
          <p:nvPr/>
        </p:nvCxnSpPr>
        <p:spPr>
          <a:xfrm rot="5400000" flipH="1" flipV="1">
            <a:off x="3116467" y="1187649"/>
            <a:ext cx="267860" cy="2071702"/>
          </a:xfrm>
          <a:prstGeom prst="bentConnector2">
            <a:avLst/>
          </a:prstGeom>
          <a:ln w="25400">
            <a:solidFill>
              <a:srgbClr val="8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hape 12"/>
          <p:cNvCxnSpPr>
            <a:stCxn id="4" idx="4"/>
            <a:endCxn id="9" idx="2"/>
          </p:cNvCxnSpPr>
          <p:nvPr/>
        </p:nvCxnSpPr>
        <p:spPr>
          <a:xfrm rot="16200000" flipH="1">
            <a:off x="3119544" y="4140195"/>
            <a:ext cx="261706" cy="2071702"/>
          </a:xfrm>
          <a:prstGeom prst="bentConnector2">
            <a:avLst/>
          </a:prstGeom>
          <a:ln w="25400">
            <a:solidFill>
              <a:srgbClr val="8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5786446" y="1514291"/>
            <a:ext cx="30718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>
                <a:latin typeface="Segoe Print" pitchFamily="2" charset="0"/>
              </a:rPr>
              <a:t>Cara pengumpulan data dimana seluruh elemen populasi diselidiki satu per satu</a:t>
            </a:r>
            <a:endParaRPr lang="id-ID">
              <a:latin typeface="Segoe Print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86446" y="4714884"/>
            <a:ext cx="30718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>
                <a:solidFill>
                  <a:srgbClr val="002060"/>
                </a:solidFill>
                <a:latin typeface="Segoe Print" pitchFamily="2" charset="0"/>
              </a:rPr>
              <a:t>Cara pengumpulan data dimana yang diselidiki adalah elemen sampel dari suatu populasi</a:t>
            </a:r>
            <a:endParaRPr lang="id-ID">
              <a:solidFill>
                <a:srgbClr val="002060"/>
              </a:solidFill>
              <a:latin typeface="Segoe Pri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020392"/>
      </p:ext>
    </p:extLst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28600"/>
            <a:ext cx="8429684" cy="700070"/>
          </a:xfrm>
        </p:spPr>
        <p:txBody>
          <a:bodyPr/>
          <a:lstStyle/>
          <a:p>
            <a:r>
              <a:rPr lang="id-ID" dirty="0"/>
              <a:t>METODE PENARIKAN SAMP</a:t>
            </a:r>
            <a:r>
              <a:rPr lang="en-US" dirty="0"/>
              <a:t>EL</a:t>
            </a: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609600" y="914400"/>
            <a:ext cx="8077200" cy="685800"/>
          </a:xfrm>
          <a:prstGeom prst="rect">
            <a:avLst/>
          </a:prstGeom>
          <a:solidFill>
            <a:srgbClr val="C00000"/>
          </a:solidFill>
          <a:ln>
            <a:solidFill>
              <a:srgbClr val="000019"/>
            </a:solidFill>
          </a:ln>
          <a:effectLst>
            <a:outerShdw blurRad="50800" dist="38100" dir="2700000" algn="tl" rotWithShape="0">
              <a:srgbClr val="FFFF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Segoe Print" pitchFamily="2" charset="0"/>
              </a:rPr>
              <a:t>TEKNIK SAMPLING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2195451"/>
            <a:ext cx="3810000" cy="187828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srgbClr val="FFFF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FFFF66"/>
              </a:solidFill>
              <a:latin typeface="Comic Sans MS" pitchFamily="66" charset="0"/>
            </a:endParaRPr>
          </a:p>
          <a:p>
            <a:pPr algn="ctr"/>
            <a:r>
              <a:rPr lang="en-US" sz="2000" b="1" dirty="0">
                <a:solidFill>
                  <a:srgbClr val="FFFF66"/>
                </a:solidFill>
                <a:latin typeface="Comic Sans MS" pitchFamily="66" charset="0"/>
              </a:rPr>
              <a:t>Probability Sampling</a:t>
            </a:r>
          </a:p>
          <a:p>
            <a:pPr algn="ctr"/>
            <a:r>
              <a:rPr lang="en-US" sz="2000" dirty="0" err="1"/>
              <a:t>Metoda</a:t>
            </a:r>
            <a:r>
              <a:rPr lang="en-US" sz="2000" dirty="0"/>
              <a:t> yang </a:t>
            </a:r>
            <a:r>
              <a:rPr lang="en-US" sz="2000" dirty="0" err="1"/>
              <a:t>memberikan</a:t>
            </a:r>
            <a:r>
              <a:rPr lang="en-US" sz="2000" dirty="0"/>
              <a:t> </a:t>
            </a:r>
            <a:r>
              <a:rPr lang="en-US" sz="2000" dirty="0" err="1"/>
              <a:t>peluang</a:t>
            </a:r>
            <a:r>
              <a:rPr lang="en-US" sz="2000" dirty="0"/>
              <a:t> </a:t>
            </a:r>
            <a:r>
              <a:rPr lang="en-US" sz="2000" dirty="0" err="1"/>
              <a:t>sama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setiap</a:t>
            </a:r>
            <a:r>
              <a:rPr lang="en-US" sz="2000" dirty="0"/>
              <a:t> </a:t>
            </a:r>
            <a:r>
              <a:rPr lang="en-US" sz="2000" dirty="0" err="1"/>
              <a:t>anggota</a:t>
            </a:r>
            <a:r>
              <a:rPr lang="en-US" sz="2000" dirty="0"/>
              <a:t> </a:t>
            </a:r>
            <a:r>
              <a:rPr lang="en-US" sz="2000" dirty="0" err="1"/>
              <a:t>populasi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dipilih</a:t>
            </a:r>
            <a:endParaRPr lang="en-US" sz="2000" dirty="0"/>
          </a:p>
          <a:p>
            <a:pPr algn="ctr"/>
            <a:endParaRPr lang="en-US" sz="2000" b="1" dirty="0">
              <a:solidFill>
                <a:srgbClr val="FFFF66"/>
              </a:solidFill>
              <a:latin typeface="Comic Sans MS" pitchFamily="66" charset="0"/>
            </a:endParaRPr>
          </a:p>
          <a:p>
            <a:pPr algn="ctr"/>
            <a:endParaRPr lang="en-US" sz="2000" b="1" dirty="0">
              <a:solidFill>
                <a:srgbClr val="FFFF66"/>
              </a:solidFill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48101" y="2057399"/>
            <a:ext cx="4114800" cy="2565811"/>
          </a:xfrm>
          <a:prstGeom prst="rect">
            <a:avLst/>
          </a:prstGeom>
          <a:solidFill>
            <a:srgbClr val="002060"/>
          </a:solidFill>
          <a:ln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srgbClr val="FFFF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09600" indent="-609600" algn="ctr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FFFF00"/>
                </a:solidFill>
              </a:rPr>
              <a:t>Non Probability Sampling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000" dirty="0" err="1"/>
              <a:t>Metoda</a:t>
            </a:r>
            <a:r>
              <a:rPr lang="en-US" sz="2000" dirty="0"/>
              <a:t> yang </a:t>
            </a:r>
            <a:r>
              <a:rPr lang="en-US" sz="2000" dirty="0" err="1"/>
              <a:t>mengandalkan</a:t>
            </a:r>
            <a:endParaRPr lang="en-US" sz="2000" dirty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000" dirty="0" err="1"/>
              <a:t>kemampuan</a:t>
            </a:r>
            <a:r>
              <a:rPr lang="en-US" sz="2000" dirty="0"/>
              <a:t> </a:t>
            </a:r>
            <a:r>
              <a:rPr lang="en-US" sz="2000" dirty="0" err="1"/>
              <a:t>pengetahuan</a:t>
            </a:r>
            <a:r>
              <a:rPr lang="en-US" sz="2000" dirty="0"/>
              <a:t>,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000" dirty="0" err="1"/>
              <a:t>pengalaman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kepercayaan</a:t>
            </a:r>
            <a:r>
              <a:rPr lang="en-US" sz="2000" dirty="0"/>
              <a:t> </a:t>
            </a:r>
            <a:r>
              <a:rPr lang="en-US" sz="2000" dirty="0" err="1"/>
              <a:t>peneliti</a:t>
            </a:r>
            <a:endParaRPr lang="en-US" sz="2000" dirty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memilih</a:t>
            </a:r>
            <a:r>
              <a:rPr lang="en-US" sz="2000" dirty="0"/>
              <a:t> </a:t>
            </a:r>
            <a:r>
              <a:rPr lang="en-US" sz="2000" dirty="0" err="1"/>
              <a:t>anggota</a:t>
            </a:r>
            <a:r>
              <a:rPr lang="en-US" sz="2000" dirty="0"/>
              <a:t> </a:t>
            </a:r>
            <a:r>
              <a:rPr lang="en-US" sz="2000" dirty="0" err="1"/>
              <a:t>populasi</a:t>
            </a:r>
            <a:endParaRPr lang="en-US" sz="2000" dirty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000" dirty="0" err="1"/>
              <a:t>sehingga</a:t>
            </a:r>
            <a:r>
              <a:rPr lang="en-US" sz="2000" dirty="0"/>
              <a:t> </a:t>
            </a:r>
            <a:r>
              <a:rPr lang="en-US" sz="2000" dirty="0" err="1"/>
              <a:t>menyebabkan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semua</a:t>
            </a:r>
            <a:endParaRPr lang="en-US" sz="2000" dirty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000" dirty="0" err="1"/>
              <a:t>anggota</a:t>
            </a:r>
            <a:r>
              <a:rPr lang="en-US" sz="2000" dirty="0"/>
              <a:t> </a:t>
            </a:r>
            <a:r>
              <a:rPr lang="en-US" sz="2000" dirty="0" err="1"/>
              <a:t>populasi</a:t>
            </a:r>
            <a:r>
              <a:rPr lang="en-US" sz="2000" dirty="0"/>
              <a:t> </a:t>
            </a:r>
            <a:r>
              <a:rPr lang="en-US" sz="2000" dirty="0" err="1"/>
              <a:t>memilki</a:t>
            </a:r>
            <a:r>
              <a:rPr lang="en-US" sz="2000" dirty="0"/>
              <a:t> </a:t>
            </a:r>
            <a:r>
              <a:rPr lang="en-US" sz="2000" dirty="0" err="1"/>
              <a:t>peluang</a:t>
            </a:r>
            <a:endParaRPr lang="en-US" sz="2000" dirty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000" dirty="0"/>
              <a:t>yang </a:t>
            </a:r>
            <a:r>
              <a:rPr lang="en-US" sz="2000" dirty="0" err="1"/>
              <a:t>sama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dipilih</a:t>
            </a:r>
            <a:r>
              <a:rPr lang="en-US" sz="2000" dirty="0"/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" y="5064331"/>
            <a:ext cx="3810000" cy="11430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srgbClr val="FFFF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US" sz="2000" b="1" dirty="0">
                <a:solidFill>
                  <a:srgbClr val="FFFF66"/>
                </a:solidFill>
              </a:rPr>
              <a:t>Simple Random Sampling</a:t>
            </a:r>
          </a:p>
          <a:p>
            <a:pPr marL="342900" indent="-342900">
              <a:buAutoNum type="arabicPeriod"/>
            </a:pPr>
            <a:r>
              <a:rPr lang="en-US" sz="2000" b="1" dirty="0">
                <a:solidFill>
                  <a:srgbClr val="FFFF66"/>
                </a:solidFill>
              </a:rPr>
              <a:t>Stratified Random Sampling</a:t>
            </a:r>
          </a:p>
          <a:p>
            <a:pPr marL="342900" indent="-342900">
              <a:buAutoNum type="arabicPeriod"/>
            </a:pPr>
            <a:r>
              <a:rPr lang="en-US" sz="2000" b="1" dirty="0">
                <a:solidFill>
                  <a:srgbClr val="FFFF66"/>
                </a:solidFill>
              </a:rPr>
              <a:t>Cluster sampling</a:t>
            </a:r>
          </a:p>
        </p:txBody>
      </p:sp>
      <p:sp>
        <p:nvSpPr>
          <p:cNvPr id="8" name="Rectangle 7"/>
          <p:cNvSpPr/>
          <p:nvPr/>
        </p:nvSpPr>
        <p:spPr>
          <a:xfrm>
            <a:off x="4876800" y="5028705"/>
            <a:ext cx="3810000" cy="1143000"/>
          </a:xfrm>
          <a:prstGeom prst="rect">
            <a:avLst/>
          </a:prstGeom>
          <a:solidFill>
            <a:srgbClr val="002060"/>
          </a:solidFill>
          <a:ln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srgbClr val="FFFF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US" sz="2000" b="1">
                <a:solidFill>
                  <a:schemeClr val="accent5">
                    <a:lumMod val="60000"/>
                    <a:lumOff val="40000"/>
                  </a:schemeClr>
                </a:solidFill>
              </a:rPr>
              <a:t>Systematic Sampling</a:t>
            </a:r>
          </a:p>
          <a:p>
            <a:pPr marL="342900" indent="-342900">
              <a:buAutoNum type="arabicPeriod"/>
            </a:pPr>
            <a:r>
              <a:rPr lang="en-US" sz="2000" b="1">
                <a:solidFill>
                  <a:schemeClr val="accent5">
                    <a:lumMod val="60000"/>
                    <a:lumOff val="40000"/>
                  </a:schemeClr>
                </a:solidFill>
              </a:rPr>
              <a:t>Quota Sampling</a:t>
            </a:r>
          </a:p>
          <a:p>
            <a:pPr marL="342900" indent="-342900">
              <a:buAutoNum type="arabicPeriod"/>
            </a:pPr>
            <a:r>
              <a:rPr lang="en-US" sz="2000" b="1">
                <a:solidFill>
                  <a:schemeClr val="accent5">
                    <a:lumMod val="60000"/>
                    <a:lumOff val="40000"/>
                  </a:schemeClr>
                </a:solidFill>
              </a:rPr>
              <a:t>Purposive Sampling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2476005" y="1600200"/>
            <a:ext cx="2969" cy="595251"/>
          </a:xfrm>
          <a:prstGeom prst="straightConnector1">
            <a:avLst/>
          </a:prstGeom>
          <a:ln w="63500"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505693" y="4073731"/>
            <a:ext cx="0" cy="990600"/>
          </a:xfrm>
          <a:prstGeom prst="straightConnector1">
            <a:avLst/>
          </a:prstGeom>
          <a:ln w="63500"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685808" y="1574470"/>
            <a:ext cx="9896" cy="482929"/>
          </a:xfrm>
          <a:prstGeom prst="straightConnector1">
            <a:avLst/>
          </a:prstGeom>
          <a:ln w="6350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705600" y="4343400"/>
            <a:ext cx="19792" cy="726374"/>
          </a:xfrm>
          <a:prstGeom prst="straightConnector1">
            <a:avLst/>
          </a:prstGeom>
          <a:ln w="6350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847353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ALAT PENGUMPULAN DATA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57159" y="1285860"/>
            <a:ext cx="1071569" cy="4929222"/>
          </a:xfrm>
          <a:prstGeom prst="roundRect">
            <a:avLst>
              <a:gd name="adj" fmla="val 10000"/>
            </a:avLst>
          </a:prstGeom>
          <a:gradFill>
            <a:gsLst>
              <a:gs pos="0">
                <a:srgbClr val="3E0000"/>
              </a:gs>
              <a:gs pos="80000">
                <a:srgbClr val="003300"/>
              </a:gs>
              <a:gs pos="100000">
                <a:srgbClr val="00002A"/>
              </a:gs>
            </a:gsLst>
          </a:gra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wordArtVert" anchor="ctr"/>
          <a:lstStyle/>
          <a:p>
            <a:r>
              <a:rPr lang="en-US" sz="3600" dirty="0">
                <a:latin typeface="Segoe Print" pitchFamily="2" charset="0"/>
              </a:rPr>
              <a:t> </a:t>
            </a:r>
          </a:p>
          <a:p>
            <a:r>
              <a:rPr lang="en-US" sz="3600" dirty="0">
                <a:latin typeface="Segoe Print" pitchFamily="2" charset="0"/>
              </a:rPr>
              <a:t>ALAT</a:t>
            </a:r>
          </a:p>
          <a:p>
            <a:r>
              <a:rPr lang="en-US" sz="3600" dirty="0">
                <a:latin typeface="Segoe Print" pitchFamily="2" charset="0"/>
              </a:rPr>
              <a:t>A</a:t>
            </a:r>
            <a:endParaRPr lang="id-ID" sz="3600" dirty="0">
              <a:latin typeface="Segoe Print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643042" y="1285860"/>
            <a:ext cx="7072362" cy="914400"/>
          </a:xfrm>
          <a:prstGeom prst="roundRect">
            <a:avLst/>
          </a:prstGeom>
          <a:gradFill flip="none" rotWithShape="1">
            <a:gsLst>
              <a:gs pos="0">
                <a:srgbClr val="191800"/>
              </a:gs>
              <a:gs pos="80000">
                <a:srgbClr val="3E0000"/>
              </a:gs>
              <a:gs pos="100000">
                <a:srgbClr val="00002A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/>
              <a:t>Kuesioner</a:t>
            </a:r>
            <a:endParaRPr lang="id-ID" sz="4000" dirty="0"/>
          </a:p>
        </p:txBody>
      </p:sp>
      <p:sp>
        <p:nvSpPr>
          <p:cNvPr id="10" name="Rounded Rectangle 9"/>
          <p:cNvSpPr/>
          <p:nvPr/>
        </p:nvSpPr>
        <p:spPr>
          <a:xfrm>
            <a:off x="1643042" y="2586038"/>
            <a:ext cx="7072362" cy="914400"/>
          </a:xfrm>
          <a:prstGeom prst="roundRect">
            <a:avLst/>
          </a:prstGeom>
          <a:gradFill flip="none" rotWithShape="1">
            <a:gsLst>
              <a:gs pos="0">
                <a:srgbClr val="191800"/>
              </a:gs>
              <a:gs pos="80000">
                <a:srgbClr val="3E0000"/>
              </a:gs>
              <a:gs pos="100000">
                <a:srgbClr val="00002A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000" dirty="0"/>
              <a:t>Observa</a:t>
            </a:r>
            <a:r>
              <a:rPr lang="en-US" sz="4000" dirty="0" err="1"/>
              <a:t>si</a:t>
            </a:r>
            <a:endParaRPr lang="id-ID" sz="4000" dirty="0"/>
          </a:p>
        </p:txBody>
      </p:sp>
      <p:sp>
        <p:nvSpPr>
          <p:cNvPr id="11" name="Rounded Rectangle 10"/>
          <p:cNvSpPr/>
          <p:nvPr/>
        </p:nvSpPr>
        <p:spPr>
          <a:xfrm>
            <a:off x="1643042" y="3929066"/>
            <a:ext cx="7072362" cy="914400"/>
          </a:xfrm>
          <a:prstGeom prst="roundRect">
            <a:avLst/>
          </a:prstGeom>
          <a:gradFill flip="none" rotWithShape="1">
            <a:gsLst>
              <a:gs pos="0">
                <a:srgbClr val="191800"/>
              </a:gs>
              <a:gs pos="80000">
                <a:srgbClr val="3E0000"/>
              </a:gs>
              <a:gs pos="100000">
                <a:srgbClr val="00002A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000" dirty="0"/>
              <a:t>Inter</a:t>
            </a:r>
            <a:r>
              <a:rPr lang="en-US" sz="4000" dirty="0"/>
              <a:t>view</a:t>
            </a:r>
            <a:endParaRPr lang="id-ID" sz="4000" dirty="0"/>
          </a:p>
        </p:txBody>
      </p:sp>
      <p:sp>
        <p:nvSpPr>
          <p:cNvPr id="12" name="Rounded Rectangle 11"/>
          <p:cNvSpPr/>
          <p:nvPr/>
        </p:nvSpPr>
        <p:spPr>
          <a:xfrm>
            <a:off x="1643042" y="5229244"/>
            <a:ext cx="7072362" cy="914400"/>
          </a:xfrm>
          <a:prstGeom prst="roundRect">
            <a:avLst/>
          </a:prstGeom>
          <a:gradFill flip="none" rotWithShape="1">
            <a:gsLst>
              <a:gs pos="0">
                <a:srgbClr val="191800"/>
              </a:gs>
              <a:gs pos="80000">
                <a:srgbClr val="3E0000"/>
              </a:gs>
              <a:gs pos="100000">
                <a:srgbClr val="00002A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/>
              <a:t>Alat</a:t>
            </a:r>
            <a:r>
              <a:rPr lang="en-US" sz="4000" dirty="0"/>
              <a:t> </a:t>
            </a:r>
            <a:r>
              <a:rPr lang="en-US" sz="4000" dirty="0" err="1"/>
              <a:t>perekam</a:t>
            </a:r>
            <a:endParaRPr lang="id-ID" sz="4000" dirty="0"/>
          </a:p>
        </p:txBody>
      </p:sp>
    </p:spTree>
    <p:extLst>
      <p:ext uri="{BB962C8B-B14F-4D97-AF65-F5344CB8AC3E}">
        <p14:creationId xmlns:p14="http://schemas.microsoft.com/office/powerpoint/2010/main" val="4292829077"/>
      </p:ext>
    </p:extLst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PENGOLAHAN DATA</a:t>
            </a:r>
          </a:p>
        </p:txBody>
      </p:sp>
      <p:sp>
        <p:nvSpPr>
          <p:cNvPr id="13" name="Oval 12"/>
          <p:cNvSpPr/>
          <p:nvPr/>
        </p:nvSpPr>
        <p:spPr>
          <a:xfrm>
            <a:off x="2714612" y="3517646"/>
            <a:ext cx="3643338" cy="2054494"/>
          </a:xfrm>
          <a:prstGeom prst="ellipse">
            <a:avLst/>
          </a:pr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d-ID" sz="3200" b="1">
                <a:latin typeface="Segoe Print" pitchFamily="2" charset="0"/>
              </a:rPr>
              <a:t>METODE</a:t>
            </a:r>
          </a:p>
        </p:txBody>
      </p:sp>
      <p:sp>
        <p:nvSpPr>
          <p:cNvPr id="5" name="Left Arrow 4"/>
          <p:cNvSpPr/>
          <p:nvPr/>
        </p:nvSpPr>
        <p:spPr>
          <a:xfrm rot="12900000">
            <a:off x="3071895" y="2981447"/>
            <a:ext cx="637572" cy="585530"/>
          </a:xfrm>
          <a:prstGeom prst="leftArrow">
            <a:avLst>
              <a:gd name="adj1" fmla="val 60000"/>
              <a:gd name="adj2" fmla="val 50000"/>
            </a:avLst>
          </a:prstGeom>
          <a:scene3d>
            <a:camera prst="orthographicFront"/>
            <a:lightRig rig="flat" dir="t"/>
          </a:scene3d>
          <a:sp3d z="-190500" prstMaterial="plastic">
            <a:bevelT w="50800" h="50800"/>
            <a:bevelB w="25400" h="2540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Rounded Rectangle 10"/>
          <p:cNvSpPr/>
          <p:nvPr/>
        </p:nvSpPr>
        <p:spPr>
          <a:xfrm>
            <a:off x="1323502" y="1729372"/>
            <a:ext cx="1951769" cy="1561415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d-ID" sz="2800" b="1">
                <a:solidFill>
                  <a:srgbClr val="800000"/>
                </a:solidFill>
              </a:rPr>
              <a:t>Manual</a:t>
            </a:r>
          </a:p>
        </p:txBody>
      </p:sp>
      <p:sp>
        <p:nvSpPr>
          <p:cNvPr id="7" name="Left Arrow 6"/>
          <p:cNvSpPr/>
          <p:nvPr/>
        </p:nvSpPr>
        <p:spPr>
          <a:xfrm rot="19500000">
            <a:off x="5429242" y="2964665"/>
            <a:ext cx="696089" cy="585530"/>
          </a:xfrm>
          <a:prstGeom prst="leftArrow">
            <a:avLst>
              <a:gd name="adj1" fmla="val 60000"/>
              <a:gd name="adj2" fmla="val 50000"/>
            </a:avLst>
          </a:prstGeom>
          <a:scene3d>
            <a:camera prst="orthographicFront"/>
            <a:lightRig rig="flat" dir="t"/>
          </a:scene3d>
          <a:sp3d z="-190500" prstMaterial="plastic">
            <a:bevelT w="50800" h="50800"/>
            <a:bevelB w="25400" h="2540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-9933876"/>
              <a:satOff val="39811"/>
              <a:lumOff val="8628"/>
              <a:alphaOff val="0"/>
            </a:schemeClr>
          </a:fillRef>
          <a:effectRef idx="2">
            <a:schemeClr val="accent5">
              <a:hueOff val="-9933876"/>
              <a:satOff val="39811"/>
              <a:lumOff val="8628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Rounded Rectangle 8"/>
          <p:cNvSpPr/>
          <p:nvPr/>
        </p:nvSpPr>
        <p:spPr>
          <a:xfrm>
            <a:off x="5868729" y="1729372"/>
            <a:ext cx="1951769" cy="1561415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-9933876"/>
              <a:satOff val="39811"/>
              <a:lumOff val="8628"/>
              <a:alphaOff val="0"/>
            </a:schemeClr>
          </a:fillRef>
          <a:effectRef idx="2">
            <a:schemeClr val="accent5">
              <a:hueOff val="-9933876"/>
              <a:satOff val="39811"/>
              <a:lumOff val="8628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800" b="1">
                <a:solidFill>
                  <a:srgbClr val="003300"/>
                </a:solidFill>
              </a:rPr>
              <a:t>Elektronik</a:t>
            </a:r>
            <a:endParaRPr lang="id-ID" sz="2800" b="1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006554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1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29684" cy="857248"/>
          </a:xfrm>
        </p:spPr>
        <p:txBody>
          <a:bodyPr/>
          <a:lstStyle/>
          <a:p>
            <a:r>
              <a:rPr lang="en-US" dirty="0" err="1"/>
              <a:t>Analisa</a:t>
            </a:r>
            <a:r>
              <a:rPr lang="en-US" dirty="0"/>
              <a:t> </a:t>
            </a:r>
            <a:r>
              <a:rPr lang="en-US" dirty="0" err="1"/>
              <a:t>Statistik</a:t>
            </a:r>
            <a:r>
              <a:rPr lang="en-US" dirty="0"/>
              <a:t> </a:t>
            </a:r>
            <a:r>
              <a:rPr lang="en-US" dirty="0" err="1"/>
              <a:t>Skala</a:t>
            </a:r>
            <a:r>
              <a:rPr lang="en-US" dirty="0"/>
              <a:t> </a:t>
            </a:r>
            <a:r>
              <a:rPr lang="en-US" dirty="0" err="1"/>
              <a:t>Pengukuran</a:t>
            </a:r>
            <a:r>
              <a:rPr lang="en-US" dirty="0"/>
              <a:t>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90600" y="1600201"/>
            <a:ext cx="2667000" cy="1295400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800" b="1" dirty="0" err="1">
                <a:solidFill>
                  <a:srgbClr val="800000"/>
                </a:solidFill>
              </a:rPr>
              <a:t>Skala</a:t>
            </a:r>
            <a:r>
              <a:rPr lang="en-US" sz="2800" b="1" dirty="0">
                <a:solidFill>
                  <a:srgbClr val="800000"/>
                </a:solidFill>
              </a:rPr>
              <a:t> Nominal </a:t>
            </a:r>
            <a:endParaRPr lang="id-ID" sz="2800" b="1" dirty="0">
              <a:solidFill>
                <a:srgbClr val="800000"/>
              </a:solidFill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1143000" y="4343400"/>
            <a:ext cx="2667000" cy="1295400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err="1">
                <a:solidFill>
                  <a:srgbClr val="800000"/>
                </a:solidFill>
              </a:rPr>
              <a:t>Skala</a:t>
            </a:r>
            <a:r>
              <a:rPr lang="en-US" sz="2800" b="1" dirty="0">
                <a:solidFill>
                  <a:srgbClr val="800000"/>
                </a:solidFill>
              </a:rPr>
              <a:t> Ordinal  </a:t>
            </a:r>
            <a:endParaRPr lang="id-ID" sz="2800" b="1" dirty="0">
              <a:solidFill>
                <a:srgbClr val="8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95948" y="1066800"/>
            <a:ext cx="3810000" cy="2438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        - </a:t>
            </a:r>
            <a:r>
              <a:rPr lang="en-US" sz="2400" dirty="0" err="1">
                <a:solidFill>
                  <a:schemeClr val="tx1"/>
                </a:solidFill>
              </a:rPr>
              <a:t>Uji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Binomium</a:t>
            </a:r>
            <a:endParaRPr lang="en-US" sz="2400" dirty="0">
              <a:solidFill>
                <a:schemeClr val="tx1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400" dirty="0">
                <a:solidFill>
                  <a:schemeClr val="tx1"/>
                </a:solidFill>
              </a:rPr>
              <a:t>      - </a:t>
            </a:r>
            <a:r>
              <a:rPr lang="en-US" sz="2400" dirty="0" err="1">
                <a:solidFill>
                  <a:schemeClr val="tx1"/>
                </a:solidFill>
              </a:rPr>
              <a:t>Uji</a:t>
            </a:r>
            <a:r>
              <a:rPr lang="en-US" sz="2400" dirty="0">
                <a:solidFill>
                  <a:schemeClr val="tx1"/>
                </a:solidFill>
              </a:rPr>
              <a:t> Chi </a:t>
            </a:r>
            <a:r>
              <a:rPr lang="en-US" sz="2400" dirty="0" err="1">
                <a:solidFill>
                  <a:schemeClr val="tx1"/>
                </a:solidFill>
              </a:rPr>
              <a:t>Kuadrat</a:t>
            </a:r>
            <a:endParaRPr lang="en-US" sz="2400" dirty="0">
              <a:solidFill>
                <a:schemeClr val="tx1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400" dirty="0">
                <a:solidFill>
                  <a:schemeClr val="tx1"/>
                </a:solidFill>
              </a:rPr>
              <a:t>      - </a:t>
            </a:r>
            <a:r>
              <a:rPr lang="en-US" sz="2400" dirty="0" err="1">
                <a:solidFill>
                  <a:schemeClr val="tx1"/>
                </a:solidFill>
              </a:rPr>
              <a:t>UJi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Perubahan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tanda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Mc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Nemar</a:t>
            </a:r>
            <a:endParaRPr lang="en-US" sz="2400" dirty="0">
              <a:solidFill>
                <a:schemeClr val="tx1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400" dirty="0">
                <a:solidFill>
                  <a:schemeClr val="tx1"/>
                </a:solidFill>
              </a:rPr>
              <a:t>      - </a:t>
            </a:r>
            <a:r>
              <a:rPr lang="en-US" sz="2400" dirty="0" err="1">
                <a:solidFill>
                  <a:schemeClr val="tx1"/>
                </a:solidFill>
              </a:rPr>
              <a:t>Uji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Peluang</a:t>
            </a:r>
            <a:r>
              <a:rPr lang="en-US" sz="2400" dirty="0">
                <a:solidFill>
                  <a:schemeClr val="tx1"/>
                </a:solidFill>
              </a:rPr>
              <a:t> Fisher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400" dirty="0">
                <a:solidFill>
                  <a:schemeClr val="tx1"/>
                </a:solidFill>
              </a:rPr>
              <a:t>      - </a:t>
            </a:r>
            <a:r>
              <a:rPr lang="en-US" sz="2400" dirty="0" err="1">
                <a:solidFill>
                  <a:schemeClr val="tx1"/>
                </a:solidFill>
              </a:rPr>
              <a:t>Uji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Cohran</a:t>
            </a:r>
            <a:endParaRPr lang="en-US" sz="2400" dirty="0">
              <a:solidFill>
                <a:schemeClr val="tx1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400" dirty="0">
                <a:solidFill>
                  <a:schemeClr val="tx1"/>
                </a:solidFill>
              </a:rPr>
              <a:t>      - </a:t>
            </a:r>
            <a:r>
              <a:rPr lang="en-US" sz="2400" dirty="0" err="1">
                <a:solidFill>
                  <a:schemeClr val="tx1"/>
                </a:solidFill>
              </a:rPr>
              <a:t>Uji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Koefisien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kontigen</a:t>
            </a:r>
            <a:r>
              <a:rPr lang="en-US" dirty="0" err="1">
                <a:solidFill>
                  <a:schemeClr val="tx1"/>
                </a:solidFill>
              </a:rPr>
              <a:t>si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19649" y="3771900"/>
            <a:ext cx="3810000" cy="2438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  <a:buFontTx/>
              <a:buChar char="-"/>
            </a:pPr>
            <a:r>
              <a:rPr lang="en-US" sz="2400" dirty="0" err="1">
                <a:solidFill>
                  <a:schemeClr val="tx1"/>
                </a:solidFill>
              </a:rPr>
              <a:t>Uji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Kolmogrof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Smirnof</a:t>
            </a:r>
            <a:endParaRPr lang="en-US" sz="24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sz="2400" dirty="0" err="1">
                <a:solidFill>
                  <a:schemeClr val="tx1"/>
                </a:solidFill>
              </a:rPr>
              <a:t>UJi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Deret</a:t>
            </a:r>
            <a:endParaRPr lang="en-US" sz="24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sz="2400" dirty="0" err="1">
                <a:solidFill>
                  <a:schemeClr val="tx1"/>
                </a:solidFill>
              </a:rPr>
              <a:t>Uji</a:t>
            </a:r>
            <a:r>
              <a:rPr lang="en-US" sz="2400" dirty="0">
                <a:solidFill>
                  <a:schemeClr val="tx1"/>
                </a:solidFill>
              </a:rPr>
              <a:t> Median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sz="2400" dirty="0" err="1">
                <a:solidFill>
                  <a:schemeClr val="tx1"/>
                </a:solidFill>
              </a:rPr>
              <a:t>Uji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Deret</a:t>
            </a:r>
            <a:r>
              <a:rPr lang="en-US" sz="2400" dirty="0">
                <a:solidFill>
                  <a:schemeClr val="tx1"/>
                </a:solidFill>
              </a:rPr>
              <a:t>,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sz="2400" dirty="0" err="1">
                <a:solidFill>
                  <a:schemeClr val="tx1"/>
                </a:solidFill>
              </a:rPr>
              <a:t>Uji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Koefisien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Korelasi</a:t>
            </a:r>
            <a:r>
              <a:rPr lang="en-US" sz="2400" dirty="0">
                <a:solidFill>
                  <a:schemeClr val="tx1"/>
                </a:solidFill>
              </a:rPr>
              <a:t> Rank Spearman, </a:t>
            </a:r>
            <a:r>
              <a:rPr lang="en-US" sz="2400" dirty="0" err="1">
                <a:solidFill>
                  <a:schemeClr val="tx1"/>
                </a:solidFill>
              </a:rPr>
              <a:t>dll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437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29684" cy="857248"/>
          </a:xfrm>
        </p:spPr>
        <p:txBody>
          <a:bodyPr/>
          <a:lstStyle/>
          <a:p>
            <a:r>
              <a:rPr lang="en-US" dirty="0" err="1"/>
              <a:t>Analisa</a:t>
            </a:r>
            <a:r>
              <a:rPr lang="en-US" dirty="0"/>
              <a:t> </a:t>
            </a:r>
            <a:r>
              <a:rPr lang="en-US" dirty="0" err="1"/>
              <a:t>Statistik</a:t>
            </a:r>
            <a:r>
              <a:rPr lang="en-US" dirty="0"/>
              <a:t> </a:t>
            </a:r>
            <a:r>
              <a:rPr lang="en-US" dirty="0" err="1"/>
              <a:t>Skala</a:t>
            </a:r>
            <a:r>
              <a:rPr lang="en-US" dirty="0"/>
              <a:t> </a:t>
            </a:r>
            <a:r>
              <a:rPr lang="en-US" dirty="0" err="1"/>
              <a:t>Pengukuran</a:t>
            </a:r>
            <a:r>
              <a:rPr lang="en-US" dirty="0"/>
              <a:t>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90600" y="1600201"/>
            <a:ext cx="2667000" cy="1295400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2800" b="1" dirty="0" err="1">
                <a:solidFill>
                  <a:schemeClr val="tx1"/>
                </a:solidFill>
              </a:rPr>
              <a:t>Skala</a:t>
            </a:r>
            <a:r>
              <a:rPr lang="en-US" sz="2800" b="1" dirty="0">
                <a:solidFill>
                  <a:schemeClr val="tx1"/>
                </a:solidFill>
              </a:rPr>
              <a:t> Interval</a:t>
            </a:r>
            <a:br>
              <a:rPr lang="en-US" sz="2800" dirty="0">
                <a:solidFill>
                  <a:schemeClr val="tx1"/>
                </a:solidFill>
              </a:rPr>
            </a:br>
            <a:endParaRPr lang="id-ID" sz="2800" b="1" dirty="0">
              <a:solidFill>
                <a:schemeClr val="tx1"/>
              </a:solidFill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1143000" y="4343400"/>
            <a:ext cx="2667000" cy="1295400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err="1">
                <a:solidFill>
                  <a:srgbClr val="800000"/>
                </a:solidFill>
              </a:rPr>
              <a:t>Skala</a:t>
            </a:r>
            <a:r>
              <a:rPr lang="en-US" sz="2800" b="1" dirty="0">
                <a:solidFill>
                  <a:srgbClr val="800000"/>
                </a:solidFill>
              </a:rPr>
              <a:t> Ratio</a:t>
            </a:r>
            <a:endParaRPr lang="id-ID" sz="2800" b="1" dirty="0">
              <a:solidFill>
                <a:srgbClr val="8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95948" y="1066800"/>
            <a:ext cx="4338452" cy="2438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err="1">
                <a:solidFill>
                  <a:schemeClr val="tx1"/>
                </a:solidFill>
              </a:rPr>
              <a:t>Uji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statistik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Parametrik</a:t>
            </a:r>
            <a:r>
              <a:rPr lang="en-US" sz="2400" dirty="0">
                <a:solidFill>
                  <a:schemeClr val="tx1"/>
                </a:solidFill>
              </a:rPr>
              <a:t>, yang </a:t>
            </a:r>
            <a:r>
              <a:rPr lang="en-US" sz="2400" dirty="0" err="1">
                <a:solidFill>
                  <a:schemeClr val="tx1"/>
                </a:solidFill>
              </a:rPr>
              <a:t>meliputi</a:t>
            </a:r>
            <a:r>
              <a:rPr lang="en-US" sz="2400" dirty="0">
                <a:solidFill>
                  <a:schemeClr val="tx1"/>
                </a:solidFill>
              </a:rPr>
              <a:t> 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tx1"/>
                </a:solidFill>
              </a:rPr>
              <a:t>    - </a:t>
            </a:r>
            <a:r>
              <a:rPr lang="en-US" sz="2400" dirty="0" err="1">
                <a:solidFill>
                  <a:schemeClr val="tx1"/>
                </a:solidFill>
              </a:rPr>
              <a:t>Uji</a:t>
            </a:r>
            <a:r>
              <a:rPr lang="en-US" sz="2400" dirty="0">
                <a:solidFill>
                  <a:schemeClr val="tx1"/>
                </a:solidFill>
              </a:rPr>
              <a:t> t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tx1"/>
                </a:solidFill>
              </a:rPr>
              <a:t>    - </a:t>
            </a:r>
            <a:r>
              <a:rPr lang="en-US" sz="2400" dirty="0" err="1">
                <a:solidFill>
                  <a:schemeClr val="tx1"/>
                </a:solidFill>
              </a:rPr>
              <a:t>Uji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Anova</a:t>
            </a:r>
            <a:endParaRPr lang="en-US" sz="24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tx1"/>
                </a:solidFill>
              </a:rPr>
              <a:t>    - </a:t>
            </a:r>
            <a:r>
              <a:rPr lang="en-US" sz="2400" dirty="0" err="1">
                <a:solidFill>
                  <a:schemeClr val="tx1"/>
                </a:solidFill>
              </a:rPr>
              <a:t>Uji</a:t>
            </a:r>
            <a:r>
              <a:rPr lang="en-US" sz="2400" dirty="0">
                <a:solidFill>
                  <a:schemeClr val="tx1"/>
                </a:solidFill>
              </a:rPr>
              <a:t> Pearson Product Moment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tx1"/>
                </a:solidFill>
              </a:rPr>
              <a:t>    - </a:t>
            </a:r>
            <a:r>
              <a:rPr lang="en-US" sz="2400" dirty="0" err="1">
                <a:solidFill>
                  <a:schemeClr val="tx1"/>
                </a:solidFill>
              </a:rPr>
              <a:t>Uji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Korelasi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Parsial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ganda</a:t>
            </a:r>
            <a:endParaRPr lang="en-US" sz="24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tx1"/>
                </a:solidFill>
              </a:rPr>
              <a:t>    - </a:t>
            </a:r>
            <a:r>
              <a:rPr lang="en-US" sz="2400" dirty="0" err="1">
                <a:solidFill>
                  <a:schemeClr val="tx1"/>
                </a:solidFill>
              </a:rPr>
              <a:t>Uji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regresi</a:t>
            </a:r>
            <a:endParaRPr lang="en-US" sz="24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tx1"/>
                </a:solidFill>
              </a:rPr>
              <a:t>  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19648" y="3771900"/>
            <a:ext cx="4290952" cy="2438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err="1">
                <a:solidFill>
                  <a:schemeClr val="tx1"/>
                </a:solidFill>
              </a:rPr>
              <a:t>Uji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Stasistik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Parametrik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meliputi</a:t>
            </a:r>
            <a:r>
              <a:rPr lang="en-US" sz="2400" dirty="0">
                <a:solidFill>
                  <a:schemeClr val="tx1"/>
                </a:solidFill>
              </a:rPr>
              <a:t> 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tx1"/>
                </a:solidFill>
              </a:rPr>
              <a:t>   - </a:t>
            </a:r>
            <a:r>
              <a:rPr lang="en-US" sz="2400" dirty="0" err="1">
                <a:solidFill>
                  <a:schemeClr val="tx1"/>
                </a:solidFill>
              </a:rPr>
              <a:t>Uji</a:t>
            </a:r>
            <a:r>
              <a:rPr lang="en-US" sz="2400" dirty="0">
                <a:solidFill>
                  <a:schemeClr val="tx1"/>
                </a:solidFill>
              </a:rPr>
              <a:t> t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tx1"/>
                </a:solidFill>
              </a:rPr>
              <a:t>   - </a:t>
            </a:r>
            <a:r>
              <a:rPr lang="en-US" sz="2400" dirty="0" err="1">
                <a:solidFill>
                  <a:schemeClr val="tx1"/>
                </a:solidFill>
              </a:rPr>
              <a:t>Uji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Anova</a:t>
            </a:r>
            <a:endParaRPr lang="en-US" sz="24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tx1"/>
                </a:solidFill>
              </a:rPr>
              <a:t>   - </a:t>
            </a:r>
            <a:r>
              <a:rPr lang="en-US" sz="2400" dirty="0" err="1">
                <a:solidFill>
                  <a:schemeClr val="tx1"/>
                </a:solidFill>
              </a:rPr>
              <a:t>Uji</a:t>
            </a:r>
            <a:r>
              <a:rPr lang="en-US" sz="2400" dirty="0">
                <a:solidFill>
                  <a:schemeClr val="tx1"/>
                </a:solidFill>
              </a:rPr>
              <a:t> Pearson Product moment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tx1"/>
                </a:solidFill>
              </a:rPr>
              <a:t>   - </a:t>
            </a:r>
            <a:r>
              <a:rPr lang="en-US" sz="2400" dirty="0" err="1">
                <a:solidFill>
                  <a:schemeClr val="tx1"/>
                </a:solidFill>
              </a:rPr>
              <a:t>Uji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Korelasi</a:t>
            </a:r>
            <a:endParaRPr lang="en-US" sz="24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tx1"/>
                </a:solidFill>
              </a:rPr>
              <a:t>   - </a:t>
            </a:r>
            <a:r>
              <a:rPr lang="en-US" sz="2400" dirty="0" err="1">
                <a:solidFill>
                  <a:schemeClr val="tx1"/>
                </a:solidFill>
              </a:rPr>
              <a:t>Uji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Regresi</a:t>
            </a:r>
            <a:endParaRPr lang="en-US" sz="24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580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0-Blanko-PPT-sesi-1 Baru (3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0-Blanko-PPT-sesi-1 Baru (3)</Template>
  <TotalTime>82</TotalTime>
  <Words>529</Words>
  <Application>Microsoft Office PowerPoint</Application>
  <PresentationFormat>On-screen Show (4:3)</PresentationFormat>
  <Paragraphs>94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Comic Sans MS</vt:lpstr>
      <vt:lpstr>Courier New</vt:lpstr>
      <vt:lpstr>Segoe Print</vt:lpstr>
      <vt:lpstr>Wingdings</vt:lpstr>
      <vt:lpstr>0-Blanko-PPT-sesi-1 Baru (3)</vt:lpstr>
      <vt:lpstr>Dra Safitri M M.Si Ir Aziz Luthfi M.Sc</vt:lpstr>
      <vt:lpstr>KONSEP DATA</vt:lpstr>
      <vt:lpstr>PENGUMPULAN DATA</vt:lpstr>
      <vt:lpstr>METODE PENGUMPULAN DATA</vt:lpstr>
      <vt:lpstr>METODE PENARIKAN SAMPEL</vt:lpstr>
      <vt:lpstr>ALAT PENGUMPULAN DATA</vt:lpstr>
      <vt:lpstr>PENGOLAHAN DATA</vt:lpstr>
      <vt:lpstr>Analisa Statistik Skala Pengukuran  </vt:lpstr>
      <vt:lpstr>Analisa Statistik Skala Pengukuran  </vt:lpstr>
      <vt:lpstr>Contoh Jurnal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Mulyo.W</dc:creator>
  <cp:lastModifiedBy>Safitri Mursyid</cp:lastModifiedBy>
  <cp:revision>11</cp:revision>
  <dcterms:created xsi:type="dcterms:W3CDTF">2019-09-17T08:27:08Z</dcterms:created>
  <dcterms:modified xsi:type="dcterms:W3CDTF">2020-07-18T17:52:34Z</dcterms:modified>
</cp:coreProperties>
</file>