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316" r:id="rId2"/>
    <p:sldId id="401" r:id="rId3"/>
    <p:sldId id="421" r:id="rId4"/>
    <p:sldId id="410" r:id="rId5"/>
    <p:sldId id="419" r:id="rId6"/>
    <p:sldId id="403" r:id="rId7"/>
    <p:sldId id="420" r:id="rId8"/>
    <p:sldId id="411" r:id="rId9"/>
    <p:sldId id="422" r:id="rId10"/>
    <p:sldId id="418" r:id="rId11"/>
    <p:sldId id="423" r:id="rId12"/>
    <p:sldId id="426" r:id="rId13"/>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B0604020202020204" pitchFamily="34"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FFFF"/>
    <a:srgbClr val="FAFAFA"/>
    <a:srgbClr val="F6FC1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92"/>
    <p:restoredTop sz="93189"/>
  </p:normalViewPr>
  <p:slideViewPr>
    <p:cSldViewPr showGuides="1">
      <p:cViewPr varScale="1">
        <p:scale>
          <a:sx n="68" d="100"/>
          <a:sy n="68" d="100"/>
        </p:scale>
        <p:origin x="-1470" y="-96"/>
      </p:cViewPr>
      <p:guideLst>
        <p:guide orient="horz" pos="2160"/>
        <p:guide pos="2832"/>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id-ID" sz="1200" b="0" i="0" u="none" strike="noStrike" kern="1200" cap="none" spc="0" normalizeH="0" baseline="0" noProof="0">
              <a:ln>
                <a:noFill/>
              </a:ln>
              <a:solidFill>
                <a:schemeClr val="tx1"/>
              </a:solidFill>
              <a:effectLst/>
              <a:uLnTx/>
              <a:uFillTx/>
              <a:latin typeface="+mn-lt"/>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1658577803"/>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a:solidFill>
              <a:srgbClr val="000000">
                <a:alpha val="100000"/>
              </a:srgbClr>
            </a:solidFill>
            <a:miter lim="800000"/>
          </a:ln>
        </p:spPr>
      </p:sp>
      <p:sp>
        <p:nvSpPr>
          <p:cNvPr id="15363" name="Notes Placeholder 2"/>
          <p:cNvSpPr>
            <a:spLocks noGrp="1"/>
          </p:cNvSpPr>
          <p:nvPr>
            <p:ph type="body" idx="1"/>
          </p:nvPr>
        </p:nvSpPr>
        <p:spPr>
          <a:noFill/>
          <a:ln>
            <a:noFill/>
          </a:ln>
        </p:spPr>
        <p:txBody>
          <a:bodyPr wrap="square" lIns="91440" tIns="45720" rIns="91440" bIns="45720" anchor="t"/>
          <a:lstStyle/>
          <a:p>
            <a:pPr lvl="0"/>
            <a:endParaRPr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173410232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10</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11</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12</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2</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3</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4</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5</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6</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7</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8</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a:ln>
            <a:solidFill>
              <a:srgbClr val="000000">
                <a:alpha val="100000"/>
              </a:srgbClr>
            </a:solidFill>
            <a:miter lim="800000"/>
          </a:ln>
        </p:spPr>
      </p:sp>
      <p:sp>
        <p:nvSpPr>
          <p:cNvPr id="17411" name="Notes Placeholder 2"/>
          <p:cNvSpPr>
            <a:spLocks noGrp="1"/>
          </p:cNvSpPr>
          <p:nvPr>
            <p:ph type="body" idx="1"/>
          </p:nvPr>
        </p:nvSpPr>
        <p:spPr>
          <a:noFill/>
          <a:ln>
            <a:noFill/>
          </a:ln>
        </p:spPr>
        <p:txBody>
          <a:bodyPr wrap="square" lIns="91440" tIns="45720" rIns="91440" bIns="45720" anchor="t"/>
          <a:lstStyle/>
          <a:p>
            <a:pPr lvl="0"/>
            <a:endParaRPr lang="id-ID" altLang="x-none" dirty="0"/>
          </a:p>
        </p:txBody>
      </p:sp>
      <p:sp>
        <p:nvSpPr>
          <p:cNvPr id="4" name="Slide Number Placeholder 3"/>
          <p:cNvSpPr txBox="1">
            <a:spLocks noGrp="1"/>
          </p:cNvSpPr>
          <p:nvPr>
            <p:ph type="sldNum" sz="quarter"/>
          </p:nvPr>
        </p:nvSpPr>
        <p:spPr>
          <a:noFill/>
        </p:spPr>
        <p:txBody>
          <a:bodyPr lIns="91440" tIns="45720" rIns="91440" bIns="45720" rtlCol="0" anchor="b"/>
          <a:lstStyle/>
          <a:p>
            <a:pPr lvl="0" algn="r" eaLnBrk="1" hangingPunct="1"/>
            <a:fld id="{9A0DB2DC-4C9A-4742-B13C-FB6460FD3503}" type="slidenum">
              <a:rPr lang="id-ID" altLang="x-none" sz="1200" dirty="0">
                <a:latin typeface="Calibri" panose="020F0502020204030204" pitchFamily="34" charset="0"/>
              </a:rPr>
              <a:pPr lvl="0" algn="r" eaLnBrk="1" hangingPunct="1"/>
              <a:t>9</a:t>
            </a:fld>
            <a:endParaRPr lang="id-ID" altLang="x-none" sz="1200" dirty="0">
              <a:latin typeface="Calibri" panose="020F0502020204030204" pitchFamily="34" charset="0"/>
            </a:endParaRPr>
          </a:p>
        </p:txBody>
      </p:sp>
    </p:spTree>
    <p:extLst>
      <p:ext uri="{BB962C8B-B14F-4D97-AF65-F5344CB8AC3E}">
        <p14:creationId xmlns="" xmlns:p14="http://schemas.microsoft.com/office/powerpoint/2010/main" val="24675075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fld id="{9A0DB2DC-4C9A-4742-B13C-FB6460FD3503}" type="slidenum">
              <a:rPr lang="en-US" dirty="0"/>
              <a:pPr lvl="0" eaLnBrk="1" hangingPunct="1"/>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457200" y="274638"/>
            <a:ext cx="8229600" cy="1143000"/>
          </a:xfrm>
          <a:prstGeom prst="rect">
            <a:avLst/>
          </a:prstGeom>
          <a:noFill/>
          <a:ln w="9525">
            <a:noFill/>
          </a:ln>
        </p:spPr>
        <p:txBody>
          <a:bodyPr anchor="ctr"/>
          <a:lstStyle/>
          <a:p>
            <a:pPr lvl="0"/>
            <a:r>
              <a:rPr dirty="0"/>
              <a:t>Click to edit Master title style</a:t>
            </a:r>
          </a:p>
        </p:txBody>
      </p:sp>
      <p:sp>
        <p:nvSpPr>
          <p:cNvPr id="1027" name="Text Placeholder 2"/>
          <p:cNvSpPr>
            <a:spLocks noGrp="1"/>
          </p:cNvSpPr>
          <p:nvPr>
            <p:ph type="body" idx="1"/>
          </p:nvPr>
        </p:nvSpPr>
        <p:spPr>
          <a:xfrm>
            <a:off x="457200" y="1600200"/>
            <a:ext cx="8229600" cy="4525963"/>
          </a:xfrm>
          <a:prstGeom prst="rect">
            <a:avLst/>
          </a:prstGeom>
          <a:noFill/>
          <a:ln w="9525">
            <a:noFill/>
          </a:ln>
        </p:spPr>
        <p:txBody>
          <a:bodyPr/>
          <a:lstStyle/>
          <a:p>
            <a:pPr lvl="0"/>
            <a:r>
              <a:rPr dirty="0"/>
              <a:t>Click to edit Master text styles</a:t>
            </a:r>
          </a:p>
          <a:p>
            <a:pPr lvl="1"/>
            <a:r>
              <a:rPr dirty="0"/>
              <a:t>Second level</a:t>
            </a:r>
          </a:p>
          <a:p>
            <a:pPr lvl="2"/>
            <a:r>
              <a:rPr dirty="0"/>
              <a:t>Third level</a:t>
            </a:r>
          </a:p>
          <a:p>
            <a:pPr lvl="3"/>
            <a:r>
              <a:rPr dirty="0"/>
              <a:t>Fourth level</a:t>
            </a:r>
          </a:p>
          <a:p>
            <a:pPr lvl="4"/>
            <a:r>
              <a:rPr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1C5C0B86-F696-4745-A3A4-B9D65039FB9B}" type="datetime1">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pPr marL="0" marR="0" lvl="0" indent="0" algn="l" defTabSz="914400" rtl="0" eaLnBrk="1" fontAlgn="auto" latinLnBrk="0" hangingPunct="1">
                <a:lnSpc>
                  <a:spcPct val="100000"/>
                </a:lnSpc>
                <a:spcBef>
                  <a:spcPts val="0"/>
                </a:spcBef>
                <a:spcAft>
                  <a:spcPts val="0"/>
                </a:spcAft>
                <a:buClrTx/>
                <a:buSzTx/>
                <a:buFontTx/>
                <a:buNone/>
                <a:defRPr/>
              </a:pPr>
              <a:t>9/7/2019</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latin typeface="Calibri" panose="020F0502020204030204" pitchFamily="34" charset="0"/>
              </a:defRPr>
            </a:lvl1pPr>
          </a:lstStyle>
          <a:p>
            <a:pPr lvl="0" eaLnBrk="1" hangingPunct="1"/>
            <a:fld id="{9A0DB2DC-4C9A-4742-B13C-FB6460FD3503}" type="slidenum">
              <a:rPr lang="en-US" dirty="0"/>
              <a:pPr lvl="0" eaLnBrk="1" hangingPunct="1"/>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anose="020F0502020204030204" pitchFamily="34" charset="0"/>
        </a:defRPr>
      </a:lvl2pPr>
      <a:lvl3pPr algn="ctr" rtl="0" eaLnBrk="0" fontAlgn="base" hangingPunct="0">
        <a:spcBef>
          <a:spcPct val="0"/>
        </a:spcBef>
        <a:spcAft>
          <a:spcPct val="0"/>
        </a:spcAft>
        <a:defRPr sz="4400">
          <a:solidFill>
            <a:schemeClr val="tx1"/>
          </a:solidFill>
          <a:latin typeface="Calibri" panose="020F0502020204030204" pitchFamily="34" charset="0"/>
        </a:defRPr>
      </a:lvl3pPr>
      <a:lvl4pPr algn="ctr" rtl="0" eaLnBrk="0" fontAlgn="base" hangingPunct="0">
        <a:spcBef>
          <a:spcPct val="0"/>
        </a:spcBef>
        <a:spcAft>
          <a:spcPct val="0"/>
        </a:spcAft>
        <a:defRPr sz="4400">
          <a:solidFill>
            <a:schemeClr val="tx1"/>
          </a:solidFill>
          <a:latin typeface="Calibri" panose="020F0502020204030204" pitchFamily="34" charset="0"/>
        </a:defRPr>
      </a:lvl4pPr>
      <a:lvl5pPr algn="ctr" rtl="0" eaLnBrk="0" fontAlgn="base" hangingPunct="0">
        <a:spcBef>
          <a:spcPct val="0"/>
        </a:spcBef>
        <a:spcAft>
          <a:spcPct val="0"/>
        </a:spcAft>
        <a:defRPr sz="4400">
          <a:solidFill>
            <a:schemeClr val="tx1"/>
          </a:solidFill>
          <a:latin typeface="Calibri" panose="020F0502020204030204" pitchFamily="34" charset="0"/>
        </a:defRPr>
      </a:lvl5pPr>
      <a:lvl6pPr marL="457200" algn="ctr" rtl="0" fontAlgn="base">
        <a:spcBef>
          <a:spcPct val="0"/>
        </a:spcBef>
        <a:spcAft>
          <a:spcPct val="0"/>
        </a:spcAft>
        <a:defRPr sz="4400">
          <a:solidFill>
            <a:schemeClr val="tx1"/>
          </a:solidFill>
          <a:latin typeface="Calibri" panose="020F0502020204030204" pitchFamily="34" charset="0"/>
        </a:defRPr>
      </a:lvl6pPr>
      <a:lvl7pPr marL="914400" algn="ctr" rtl="0" fontAlgn="base">
        <a:spcBef>
          <a:spcPct val="0"/>
        </a:spcBef>
        <a:spcAft>
          <a:spcPct val="0"/>
        </a:spcAft>
        <a:defRPr sz="4400">
          <a:solidFill>
            <a:schemeClr val="tx1"/>
          </a:solidFill>
          <a:latin typeface="Calibri" panose="020F0502020204030204" pitchFamily="34" charset="0"/>
        </a:defRPr>
      </a:lvl7pPr>
      <a:lvl8pPr marL="1371600" algn="ctr" rtl="0" fontAlgn="base">
        <a:spcBef>
          <a:spcPct val="0"/>
        </a:spcBef>
        <a:spcAft>
          <a:spcPct val="0"/>
        </a:spcAft>
        <a:defRPr sz="4400">
          <a:solidFill>
            <a:schemeClr val="tx1"/>
          </a:solidFill>
          <a:latin typeface="Calibri" panose="020F0502020204030204" pitchFamily="34" charset="0"/>
        </a:defRPr>
      </a:lvl8pPr>
      <a:lvl9pPr marL="1828800" algn="ctr" rtl="0" fontAlgn="base">
        <a:spcBef>
          <a:spcPct val="0"/>
        </a:spcBef>
        <a:spcAft>
          <a:spcPct val="0"/>
        </a:spcAft>
        <a:defRPr sz="4400">
          <a:solidFill>
            <a:schemeClr val="tx1"/>
          </a:solidFill>
          <a:latin typeface="Calibri" panose="020F0502020204030204"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www.theclassroom.com/difference-between-inference-drawing-conclusions-4962.html"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rsil\Desktop\Smartcreative.jpg"/>
          <p:cNvPicPr>
            <a:picLocks noChangeAspect="1"/>
          </p:cNvPicPr>
          <p:nvPr/>
        </p:nvPicPr>
        <p:blipFill>
          <a:blip r:embed="rId3"/>
          <a:srcRect l="1051" r="800" b="504"/>
          <a:stretch>
            <a:fillRect/>
          </a:stretch>
        </p:blipFill>
        <p:spPr>
          <a:xfrm>
            <a:off x="0" y="304800"/>
            <a:ext cx="9144000" cy="6840538"/>
          </a:xfrm>
          <a:prstGeom prst="rect">
            <a:avLst/>
          </a:prstGeom>
          <a:noFill/>
          <a:ln w="9525">
            <a:noFill/>
          </a:ln>
        </p:spPr>
      </p:pic>
      <p:sp>
        <p:nvSpPr>
          <p:cNvPr id="2051" name="TextBox 1"/>
          <p:cNvSpPr txBox="1"/>
          <p:nvPr/>
        </p:nvSpPr>
        <p:spPr>
          <a:xfrm>
            <a:off x="3200400" y="3725863"/>
            <a:ext cx="5638800" cy="1198880"/>
          </a:xfrm>
          <a:prstGeom prst="rect">
            <a:avLst/>
          </a:prstGeom>
          <a:noFill/>
          <a:ln w="9525">
            <a:noFill/>
          </a:ln>
        </p:spPr>
        <p:txBody>
          <a:bodyPr>
            <a:spAutoFit/>
          </a:bodyPr>
          <a:lstStyle/>
          <a:p>
            <a:pPr algn="ctr"/>
            <a:r>
              <a:rPr lang="en-US" b="1" dirty="0" smtClean="0">
                <a:solidFill>
                  <a:schemeClr val="bg1"/>
                </a:solidFill>
              </a:rPr>
              <a:t>INTERMEDIATE READING</a:t>
            </a:r>
            <a:endParaRPr lang="id-ID" b="1" dirty="0">
              <a:solidFill>
                <a:schemeClr val="bg1"/>
              </a:solidFill>
              <a:latin typeface="Arial" panose="020B0604020202020204" pitchFamily="34" charset="0"/>
            </a:endParaRPr>
          </a:p>
          <a:p>
            <a:pPr algn="ctr"/>
            <a:r>
              <a:rPr lang="id-ID" b="1" dirty="0">
                <a:solidFill>
                  <a:schemeClr val="bg1"/>
                </a:solidFill>
                <a:latin typeface="Arial" panose="020B0604020202020204" pitchFamily="34" charset="0"/>
              </a:rPr>
              <a:t>WEEK</a:t>
            </a:r>
            <a:r>
              <a:rPr b="1">
                <a:solidFill>
                  <a:schemeClr val="bg1"/>
                </a:solidFill>
                <a:latin typeface="Arial" panose="020B0604020202020204" pitchFamily="34" charset="0"/>
              </a:rPr>
              <a:t> </a:t>
            </a:r>
            <a:r>
              <a:rPr lang="en-US" b="1" dirty="0" smtClean="0">
                <a:solidFill>
                  <a:schemeClr val="bg1"/>
                </a:solidFill>
                <a:latin typeface="Arial" panose="020B0604020202020204" pitchFamily="34" charset="0"/>
              </a:rPr>
              <a:t>12</a:t>
            </a:r>
            <a:r>
              <a:rPr lang="id-ID" b="1" dirty="0" smtClean="0">
                <a:solidFill>
                  <a:schemeClr val="bg1"/>
                </a:solidFill>
                <a:latin typeface="Arial" panose="020B0604020202020204" pitchFamily="34" charset="0"/>
              </a:rPr>
              <a:t>:</a:t>
            </a:r>
            <a:r>
              <a:rPr lang="en-US" b="1" dirty="0" smtClean="0">
                <a:solidFill>
                  <a:schemeClr val="bg1"/>
                </a:solidFill>
                <a:latin typeface="Arial" panose="020B0604020202020204" pitchFamily="34" charset="0"/>
              </a:rPr>
              <a:t>Make Inferences &amp; Draw a Conclusion</a:t>
            </a:r>
            <a:endParaRPr lang="id-ID" b="1" dirty="0">
              <a:solidFill>
                <a:schemeClr val="bg1"/>
              </a:solidFill>
              <a:latin typeface="Arial" panose="020B0604020202020204" pitchFamily="34" charset="0"/>
            </a:endParaRPr>
          </a:p>
          <a:p>
            <a:pPr algn="ctr"/>
            <a:r>
              <a:rPr lang="en-US" b="1" dirty="0" smtClean="0">
                <a:solidFill>
                  <a:schemeClr val="bg1"/>
                </a:solidFill>
              </a:rPr>
              <a:t>MEIYANTI </a:t>
            </a:r>
            <a:r>
              <a:rPr lang="en-US" b="1" dirty="0" err="1" smtClean="0">
                <a:solidFill>
                  <a:schemeClr val="bg1"/>
                </a:solidFill>
              </a:rPr>
              <a:t>NURCHAERANI,M.Hum</a:t>
            </a:r>
            <a:endParaRPr b="1" dirty="0">
              <a:solidFill>
                <a:schemeClr val="bg1"/>
              </a:solidFill>
              <a:latin typeface="Arial" panose="020B0604020202020204" pitchFamily="34" charset="0"/>
            </a:endParaRPr>
          </a:p>
          <a:p>
            <a:pPr algn="ctr"/>
            <a:r>
              <a:rPr b="1" dirty="0">
                <a:solidFill>
                  <a:schemeClr val="bg1"/>
                </a:solidFill>
                <a:latin typeface="Arial" panose="020B0604020202020204" pitchFamily="34" charset="0"/>
              </a:rPr>
              <a:t>PENDIDIKAN </a:t>
            </a:r>
            <a:r>
              <a:rPr lang="id-ID" b="1" dirty="0">
                <a:solidFill>
                  <a:schemeClr val="bg1"/>
                </a:solidFill>
                <a:latin typeface="Arial" panose="020B0604020202020204" pitchFamily="34" charset="0"/>
              </a:rPr>
              <a:t>BAHASA INGGRIS</a:t>
            </a:r>
            <a:r>
              <a:rPr b="1" dirty="0">
                <a:solidFill>
                  <a:schemeClr val="bg1"/>
                </a:solidFill>
                <a:latin typeface="Arial" panose="020B0604020202020204" pitchFamily="34" charset="0"/>
              </a:rPr>
              <a:t> FKIP</a:t>
            </a:r>
          </a:p>
        </p:txBody>
      </p:sp>
    </p:spTree>
  </p:cSld>
  <p:clrMapOvr>
    <a:masterClrMapping/>
  </p:clrMapOvr>
  <p:transition>
    <p:wipe dir="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685800"/>
            <a:ext cx="8229600" cy="5440363"/>
          </a:xfrm>
        </p:spPr>
        <p:txBody>
          <a:bodyPr vert="horz" wrap="square" lIns="91440" tIns="45720" rIns="91440" bIns="45720" anchor="t"/>
          <a:lstStyle/>
          <a:p>
            <a:r>
              <a:rPr lang="en-US" sz="2200" dirty="0" smtClean="0"/>
              <a:t>There are several ways to help you draw conclusions from what an author may be </a:t>
            </a:r>
            <a:r>
              <a:rPr lang="en-US" sz="2200" dirty="0" smtClean="0"/>
              <a:t>implying</a:t>
            </a:r>
            <a:r>
              <a:rPr lang="en-US" sz="2200" dirty="0" smtClean="0"/>
              <a:t>:</a:t>
            </a:r>
            <a:endParaRPr lang="en-US" sz="2200" dirty="0" smtClean="0"/>
          </a:p>
          <a:p>
            <a:pPr>
              <a:buNone/>
            </a:pPr>
            <a:r>
              <a:rPr lang="en-US" sz="2200" i="1" u="sng" dirty="0" smtClean="0"/>
              <a:t>General Sense</a:t>
            </a:r>
            <a:endParaRPr lang="en-US" sz="2200" dirty="0" smtClean="0"/>
          </a:p>
          <a:p>
            <a:r>
              <a:rPr lang="en-US" sz="2200" dirty="0" smtClean="0"/>
              <a:t>The meaning of a word may be implied by the general sense of its context, as the meaning of the word </a:t>
            </a:r>
            <a:r>
              <a:rPr lang="en-US" sz="2200" i="1" dirty="0" smtClean="0"/>
              <a:t>incarcerated</a:t>
            </a:r>
            <a:r>
              <a:rPr lang="en-US" sz="2200" dirty="0" smtClean="0"/>
              <a:t> is implied in the following sentence:</a:t>
            </a:r>
          </a:p>
          <a:p>
            <a:pPr>
              <a:buNone/>
            </a:pPr>
            <a:r>
              <a:rPr lang="en-US" sz="2200" i="1" u="sng" dirty="0" smtClean="0"/>
              <a:t>Examples</a:t>
            </a:r>
            <a:endParaRPr lang="en-US" sz="2200" dirty="0" smtClean="0"/>
          </a:p>
          <a:p>
            <a:r>
              <a:rPr lang="en-US" sz="2200" dirty="0" smtClean="0"/>
              <a:t>When the meaning of the word is not implied by the general sense of its context, it may be implied by examples</a:t>
            </a:r>
            <a:r>
              <a:rPr lang="en-US" sz="2200" dirty="0" smtClean="0"/>
              <a:t>.</a:t>
            </a:r>
          </a:p>
          <a:p>
            <a:pPr>
              <a:buNone/>
            </a:pPr>
            <a:r>
              <a:rPr lang="en-US" sz="2200" i="1" u="sng" dirty="0" smtClean="0"/>
              <a:t>Antonyms and Contrasts</a:t>
            </a:r>
            <a:endParaRPr lang="en-US" sz="2200" dirty="0" smtClean="0"/>
          </a:p>
          <a:p>
            <a:r>
              <a:rPr lang="en-US" sz="2200" dirty="0" smtClean="0"/>
              <a:t>When the meaning of a word is not implied by the general sense of its context or by examples, it may be implied by an antonym or by a contrasting thought in a context.  </a:t>
            </a:r>
            <a:r>
              <a:rPr lang="en-US" sz="2200" b="1" i="1" dirty="0" smtClean="0"/>
              <a:t>Antonyms</a:t>
            </a:r>
            <a:r>
              <a:rPr lang="en-US" sz="2200" dirty="0" smtClean="0"/>
              <a:t> are words that have opposite meanings, such as happy and sad. </a:t>
            </a:r>
          </a:p>
          <a:p>
            <a:endParaRPr lang="en-US" sz="2400" dirty="0" smtClean="0"/>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914400"/>
            <a:ext cx="8229600" cy="5211763"/>
          </a:xfrm>
        </p:spPr>
        <p:txBody>
          <a:bodyPr vert="horz" wrap="square" lIns="91440" tIns="45720" rIns="91440" bIns="45720" anchor="t"/>
          <a:lstStyle/>
          <a:p>
            <a:pPr>
              <a:buNone/>
            </a:pPr>
            <a:r>
              <a:rPr lang="en-US" sz="2400" i="1" u="sng" dirty="0" smtClean="0"/>
              <a:t>Be Careful of the Meaning You Infer!</a:t>
            </a:r>
            <a:endParaRPr lang="en-US" sz="2400" dirty="0" smtClean="0"/>
          </a:p>
          <a:p>
            <a:r>
              <a:rPr lang="en-US" sz="2400" dirty="0" smtClean="0"/>
              <a:t>When a sentence contains an unfamiliar word, it is sometimes possible to infer the general meaning of the sentence without inferring the exact meaning of the unknown word. </a:t>
            </a:r>
            <a:endParaRPr lang="en-US" sz="2400" dirty="0" smtClean="0"/>
          </a:p>
          <a:p>
            <a:pPr>
              <a:buNone/>
            </a:pPr>
            <a:r>
              <a:rPr lang="en-US" sz="2400" dirty="0" smtClean="0"/>
              <a:t>	</a:t>
            </a:r>
          </a:p>
          <a:p>
            <a:pPr>
              <a:buNone/>
            </a:pPr>
            <a:r>
              <a:rPr lang="en-US" sz="2400" dirty="0" smtClean="0"/>
              <a:t>	</a:t>
            </a:r>
            <a:r>
              <a:rPr lang="en-US" sz="2400" dirty="0" smtClean="0"/>
              <a:t>In </a:t>
            </a:r>
            <a:r>
              <a:rPr lang="en-US" sz="2400" dirty="0" smtClean="0"/>
              <a:t>drawing conclusions (making inferences), you are really getting at the ultimate meaning of things – what is important, why it is important, how one event influences another, how one happening leads to another. </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990600"/>
            <a:ext cx="8229600" cy="381000"/>
          </a:xfrm>
        </p:spPr>
        <p:txBody>
          <a:bodyPr vert="horz" wrap="square" lIns="91440" tIns="45720" rIns="91440" bIns="45720" anchor="ctr"/>
          <a:lstStyle/>
          <a:p>
            <a:pPr>
              <a:spcBef>
                <a:spcPct val="50000"/>
              </a:spcBef>
            </a:pPr>
            <a:r>
              <a:rPr lang="en-US" sz="3200" b="1" dirty="0" smtClean="0"/>
              <a:t>References</a:t>
            </a:r>
            <a:r>
              <a:rPr lang="en-US" sz="3200" dirty="0" smtClean="0"/>
              <a:t/>
            </a:r>
            <a:br>
              <a:rPr lang="en-US" sz="3200" dirty="0" smtClean="0"/>
            </a:b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400" u="sng" dirty="0" smtClean="0">
                <a:hlinkClick r:id="rId4"/>
              </a:rPr>
              <a:t>https://www.theclassroom.com/difference-between-inference-drawing-conclusions-4962.html</a:t>
            </a:r>
            <a:endParaRPr lang="en-US" sz="2400" dirty="0" smtClean="0"/>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685800"/>
            <a:ext cx="8229600" cy="685800"/>
          </a:xfrm>
        </p:spPr>
        <p:txBody>
          <a:bodyPr vert="horz" wrap="square" lIns="91440" tIns="45720" rIns="91440" bIns="45720" anchor="ctr"/>
          <a:lstStyle/>
          <a:p>
            <a:pPr>
              <a:spcBef>
                <a:spcPct val="50000"/>
              </a:spcBef>
            </a:pPr>
            <a:r>
              <a:rPr lang="id-ID" sz="3200" dirty="0">
                <a:latin typeface="Arial" panose="020B0604020202020204" pitchFamily="34" charset="0"/>
                <a:ea typeface="Arial" panose="020B0604020202020204" pitchFamily="34" charset="0"/>
              </a:rPr>
              <a:t>Learning Outcomes</a:t>
            </a:r>
          </a:p>
        </p:txBody>
      </p:sp>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r>
              <a:rPr lang="en-US" sz="2800" dirty="0" smtClean="0"/>
              <a:t>Students are able to make inferences and draw conclusion</a:t>
            </a:r>
          </a:p>
          <a:p>
            <a:pPr>
              <a:buNone/>
            </a:pPr>
            <a:endParaRPr lang="id-ID" altLang="x-none" sz="28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1143000"/>
            <a:ext cx="8229600" cy="533400"/>
          </a:xfrm>
        </p:spPr>
        <p:txBody>
          <a:bodyPr vert="horz" wrap="square" lIns="91440" tIns="45720" rIns="91440" bIns="45720" anchor="ctr"/>
          <a:lstStyle/>
          <a:p>
            <a:pPr>
              <a:spcBef>
                <a:spcPct val="50000"/>
              </a:spcBef>
            </a:pPr>
            <a:r>
              <a:rPr lang="en-US" sz="3200" b="1" dirty="0" smtClean="0"/>
              <a:t>What is an inference</a:t>
            </a:r>
            <a:r>
              <a:rPr lang="en-US" sz="3200" b="1" dirty="0" smtClean="0"/>
              <a:t>?</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752600"/>
            <a:ext cx="8229600" cy="4602163"/>
          </a:xfrm>
        </p:spPr>
        <p:txBody>
          <a:bodyPr vert="horz" wrap="square" lIns="91440" tIns="45720" rIns="91440" bIns="45720" anchor="t"/>
          <a:lstStyle/>
          <a:p>
            <a:r>
              <a:rPr lang="en-US" sz="2400" dirty="0" smtClean="0"/>
              <a:t>It's a way of guessing. When you make an inference, you have some information and you guess more things from that information. You often make inferences in your life</a:t>
            </a:r>
            <a:r>
              <a:rPr lang="en-US" sz="2400" dirty="0" smtClean="0"/>
              <a:t>.</a:t>
            </a:r>
          </a:p>
          <a:p>
            <a:r>
              <a:rPr lang="en-US" sz="2400" dirty="0" smtClean="0"/>
              <a:t>Making inferences is important when you read. It can often</a:t>
            </a:r>
            <a:br>
              <a:rPr lang="en-US" sz="2400" dirty="0" smtClean="0"/>
            </a:br>
            <a:r>
              <a:rPr lang="en-US" sz="2400" dirty="0" smtClean="0"/>
              <a:t>help you understand what you are reading. Good readers, in fact, make inferences all the time. In these exercises, you can learn to make inferences.</a:t>
            </a:r>
          </a:p>
          <a:p>
            <a:endParaRPr lang="en-US" sz="2400" dirty="0" smtClean="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609600"/>
            <a:ext cx="8229600" cy="5516563"/>
          </a:xfrm>
        </p:spPr>
        <p:txBody>
          <a:bodyPr vert="horz" wrap="square" lIns="91440" tIns="45720" rIns="91440" bIns="45720" anchor="t"/>
          <a:lstStyle/>
          <a:p>
            <a:pPr>
              <a:buNone/>
            </a:pPr>
            <a:r>
              <a:rPr lang="en-US" sz="2400" b="1" dirty="0" smtClean="0"/>
              <a:t>Making Inferences</a:t>
            </a:r>
            <a:endParaRPr lang="en-US" sz="2400" dirty="0" smtClean="0"/>
          </a:p>
          <a:p>
            <a:pPr algn="just"/>
            <a:r>
              <a:rPr lang="en-US" sz="2400" dirty="0" smtClean="0"/>
              <a:t>Inferences also rely on facts in a situation. Instead of drawing a conclusion, inferences use facts to determine other facts. You make inferences by examining the facts of a given situation and determining what those facts suggest about the situation. </a:t>
            </a:r>
            <a:endParaRPr lang="en-US" sz="2400" dirty="0" smtClean="0"/>
          </a:p>
          <a:p>
            <a:pPr algn="just"/>
            <a:r>
              <a:rPr lang="en-US" sz="2400" dirty="0" smtClean="0"/>
              <a:t>Using </a:t>
            </a:r>
            <a:r>
              <a:rPr lang="en-US" sz="2400" dirty="0" smtClean="0"/>
              <a:t>the example of Jane's purse, you may look at it and infer the damage looks like she sat it down in water. You could also infer that by standing in the purse aisle with money in her hand and a damaged purse, she is considering buying a new purse to replace the water-damaged one</a:t>
            </a:r>
            <a:r>
              <a:rPr lang="en-US" sz="2400" dirty="0" smtClean="0"/>
              <a:t>.</a:t>
            </a:r>
          </a:p>
          <a:p>
            <a:pPr algn="just"/>
            <a:r>
              <a:rPr lang="en-US" sz="2400" dirty="0" smtClean="0"/>
              <a:t>These are both facts drawn from the available information. Again, like with a drawn conclusion, they still make no prediction on any future purse-buying action by Jane.</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28575" y="0"/>
            <a:ext cx="9172575" cy="6858000"/>
          </a:xfrm>
          <a:prstGeom prst="rect">
            <a:avLst/>
          </a:prstGeom>
          <a:noFill/>
          <a:ln w="9525">
            <a:noFill/>
          </a:ln>
        </p:spPr>
      </p:pic>
      <p:sp>
        <p:nvSpPr>
          <p:cNvPr id="4099" name="Title 5"/>
          <p:cNvSpPr>
            <a:spLocks noGrp="1"/>
          </p:cNvSpPr>
          <p:nvPr>
            <p:ph type="title"/>
          </p:nvPr>
        </p:nvSpPr>
        <p:spPr>
          <a:xfrm>
            <a:off x="533400" y="762000"/>
            <a:ext cx="8229600" cy="685800"/>
          </a:xfrm>
        </p:spPr>
        <p:txBody>
          <a:bodyPr vert="horz" wrap="square" lIns="91440" tIns="45720" rIns="91440" bIns="45720" anchor="ctr"/>
          <a:lstStyle/>
          <a:p>
            <a:pPr>
              <a:spcBef>
                <a:spcPct val="50000"/>
              </a:spcBef>
            </a:pPr>
            <a:r>
              <a:rPr lang="en-US" sz="3200" b="1" dirty="0" smtClean="0"/>
              <a:t>Drawing </a:t>
            </a:r>
            <a:r>
              <a:rPr lang="en-US" sz="3200" b="1" dirty="0" smtClean="0"/>
              <a:t>Conclusions</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371600"/>
            <a:ext cx="8229600" cy="4983163"/>
          </a:xfrm>
        </p:spPr>
        <p:txBody>
          <a:bodyPr vert="horz" wrap="square" lIns="91440" tIns="45720" rIns="91440" bIns="45720" anchor="t"/>
          <a:lstStyle/>
          <a:p>
            <a:pPr algn="just"/>
            <a:r>
              <a:rPr lang="en-US" sz="2000" dirty="0" smtClean="0"/>
              <a:t>Conclusions rely on a situation's facts to figure something out that isn't obviously stated or seen. After you look at the evidence in front of you, the conclusion you draw is the next logical step. That statement has two requirements to qualify as a fact. First, it must be logically-derived from the available information. Second, it must not be stated or inferred from that available information</a:t>
            </a:r>
            <a:r>
              <a:rPr lang="en-US" sz="2000" dirty="0" smtClean="0"/>
              <a:t>.</a:t>
            </a:r>
          </a:p>
          <a:p>
            <a:pPr algn="just"/>
            <a:r>
              <a:rPr lang="en-US" sz="2000" dirty="0" smtClean="0"/>
              <a:t>For instance, if you know a series of facts about your friend Jane’s current purse, you can then look at those facts to draw a conclusion. The facts might be that the purse looks discolored and damaged, she has enough money to buy a new purse and she is in the purse aisle of a store</a:t>
            </a:r>
            <a:r>
              <a:rPr lang="en-US" sz="2000" dirty="0" smtClean="0"/>
              <a:t>.</a:t>
            </a:r>
          </a:p>
          <a:p>
            <a:pPr algn="just"/>
            <a:r>
              <a:rPr lang="en-US" sz="2000" dirty="0" smtClean="0"/>
              <a:t>From that series of facts, you could conclude she will buy a new purse. However, while you could draw the conclusion that Jane will buy a new purse based on the facts you know, there is still no inference to suggest she has made the purse buying decision. Even if the facts suggest a logical concluding point of a purse purchase, the actual decision may not reflect the conclusion you draw.</a:t>
            </a:r>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762000"/>
            <a:ext cx="8229600" cy="914400"/>
          </a:xfrm>
        </p:spPr>
        <p:txBody>
          <a:bodyPr vert="horz" wrap="square" lIns="91440" tIns="45720" rIns="91440" bIns="45720" anchor="ctr"/>
          <a:lstStyle/>
          <a:p>
            <a:pPr>
              <a:spcBef>
                <a:spcPct val="50000"/>
              </a:spcBef>
            </a:pPr>
            <a:r>
              <a:rPr lang="en-US" sz="3200" b="1" dirty="0" smtClean="0"/>
              <a:t>Draw Conclusions From </a:t>
            </a:r>
            <a:r>
              <a:rPr lang="en-US" sz="3200" b="1" dirty="0" smtClean="0"/>
              <a:t>Inferences</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828800"/>
            <a:ext cx="8229600" cy="4297363"/>
          </a:xfrm>
        </p:spPr>
        <p:txBody>
          <a:bodyPr vert="horz" wrap="square" lIns="91440" tIns="45720" rIns="91440" bIns="45720" anchor="t"/>
          <a:lstStyle/>
          <a:p>
            <a:r>
              <a:rPr lang="en-US" sz="2400" dirty="0" smtClean="0"/>
              <a:t>You can use also use inferences to generate additional information. With that additional information, you can then draw a conclusion</a:t>
            </a:r>
            <a:r>
              <a:rPr lang="en-US" sz="2400" dirty="0" smtClean="0"/>
              <a:t>.</a:t>
            </a:r>
          </a:p>
          <a:p>
            <a:r>
              <a:rPr lang="en-US" sz="2400" dirty="0" smtClean="0"/>
              <a:t>By using inferences to gain more information, you can draw conclusions that may be more accurate and more specific.</a:t>
            </a: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099" name="Title 5"/>
          <p:cNvSpPr>
            <a:spLocks noGrp="1"/>
          </p:cNvSpPr>
          <p:nvPr>
            <p:ph type="title"/>
          </p:nvPr>
        </p:nvSpPr>
        <p:spPr>
          <a:xfrm>
            <a:off x="533400" y="838200"/>
            <a:ext cx="8229600" cy="838200"/>
          </a:xfrm>
        </p:spPr>
        <p:txBody>
          <a:bodyPr vert="horz" wrap="square" lIns="91440" tIns="45720" rIns="91440" bIns="45720" anchor="ctr"/>
          <a:lstStyle/>
          <a:p>
            <a:pPr>
              <a:spcBef>
                <a:spcPct val="50000"/>
              </a:spcBef>
            </a:pPr>
            <a:r>
              <a:rPr lang="en-US" sz="3200" b="1" dirty="0" smtClean="0"/>
              <a:t>Make Inferences from </a:t>
            </a:r>
            <a:r>
              <a:rPr lang="en-US" sz="3200" b="1" dirty="0" smtClean="0"/>
              <a:t>Conclusions</a:t>
            </a:r>
            <a:endParaRPr lang="id-ID" sz="3200" dirty="0">
              <a:latin typeface="Arial" panose="020B0604020202020204" pitchFamily="34" charset="0"/>
              <a:ea typeface="Arial" panose="020B0604020202020204" pitchFamily="34" charset="0"/>
            </a:endParaRPr>
          </a:p>
        </p:txBody>
      </p:sp>
      <p:sp>
        <p:nvSpPr>
          <p:cNvPr id="4100" name="Content Placeholder 5"/>
          <p:cNvSpPr>
            <a:spLocks noGrp="1"/>
          </p:cNvSpPr>
          <p:nvPr>
            <p:ph idx="1"/>
          </p:nvPr>
        </p:nvSpPr>
        <p:spPr>
          <a:xfrm>
            <a:off x="457200" y="1600200"/>
            <a:ext cx="8229600" cy="4525963"/>
          </a:xfrm>
        </p:spPr>
        <p:txBody>
          <a:bodyPr vert="horz" wrap="square" lIns="91440" tIns="45720" rIns="91440" bIns="45720" anchor="t"/>
          <a:lstStyle/>
          <a:p>
            <a:pPr algn="just"/>
            <a:r>
              <a:rPr lang="en-US" sz="2400" dirty="0" smtClean="0"/>
              <a:t>You can also use conclusions to generate additional information about the situation followed by gathering more inferences. As an example, you see Jane purchase another of the same kind of purse she originally owned and infer that she may not have been very concerned about the water damage</a:t>
            </a:r>
            <a:r>
              <a:rPr lang="en-US" sz="2400" dirty="0" smtClean="0"/>
              <a:t>.</a:t>
            </a:r>
          </a:p>
          <a:p>
            <a:pPr algn="just"/>
            <a:r>
              <a:rPr lang="en-US" sz="2400" dirty="0" smtClean="0"/>
              <a:t>Sometimes the analysis doesn't match up with what is actually going to happen. Using inferences and drawn conclusions still are helpful techniques in looking at behaviors</a:t>
            </a: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1295400"/>
            <a:ext cx="8382000" cy="4830763"/>
          </a:xfrm>
        </p:spPr>
        <p:txBody>
          <a:bodyPr vert="horz" wrap="square" lIns="91440" tIns="45720" rIns="91440" bIns="45720" anchor="t"/>
          <a:lstStyle/>
          <a:p>
            <a:pPr>
              <a:buNone/>
            </a:pPr>
            <a:r>
              <a:rPr lang="en-US" sz="2400" b="1" dirty="0" smtClean="0"/>
              <a:t>Read with purpose and </a:t>
            </a:r>
            <a:r>
              <a:rPr lang="en-US" sz="2400" b="1" dirty="0" smtClean="0"/>
              <a:t>meaning</a:t>
            </a:r>
          </a:p>
          <a:p>
            <a:pPr>
              <a:buNone/>
            </a:pPr>
            <a:r>
              <a:rPr lang="en-US" sz="2400" dirty="0" smtClean="0"/>
              <a:t>	Drawing </a:t>
            </a:r>
            <a:r>
              <a:rPr lang="en-US" sz="2400" dirty="0" smtClean="0"/>
              <a:t>conclusions refers to information that is implied or inferred.  This means that the information is never clearly stated.</a:t>
            </a:r>
          </a:p>
          <a:p>
            <a:pPr>
              <a:buNone/>
            </a:pPr>
            <a:r>
              <a:rPr lang="en-US" sz="2400" dirty="0" smtClean="0"/>
              <a:t>	Using </a:t>
            </a:r>
            <a:r>
              <a:rPr lang="en-US" sz="2400" dirty="0" smtClean="0"/>
              <a:t>these clues to give you a deeper understanding of your reading is called </a:t>
            </a:r>
            <a:r>
              <a:rPr lang="en-US" sz="2400" i="1" dirty="0" smtClean="0"/>
              <a:t>inferring</a:t>
            </a:r>
            <a:r>
              <a:rPr lang="en-US" sz="2400" dirty="0" smtClean="0"/>
              <a:t>. When you </a:t>
            </a:r>
            <a:r>
              <a:rPr lang="en-US" sz="2400" b="1" i="1" dirty="0" smtClean="0"/>
              <a:t>infer</a:t>
            </a:r>
            <a:r>
              <a:rPr lang="en-US" sz="2400" dirty="0" smtClean="0"/>
              <a:t>, you go beyond the surface details to see other meanings that the details suggest or </a:t>
            </a:r>
            <a:r>
              <a:rPr lang="en-US" sz="2400" b="1" i="1" dirty="0" smtClean="0"/>
              <a:t>imply</a:t>
            </a:r>
            <a:r>
              <a:rPr lang="en-US" sz="2400" dirty="0" smtClean="0"/>
              <a:t> (not stated).  When the meanings of words are not stated clearly in the context of the text, they may be </a:t>
            </a:r>
            <a:r>
              <a:rPr lang="en-US" sz="2400" i="1" dirty="0" smtClean="0"/>
              <a:t>implied</a:t>
            </a:r>
            <a:r>
              <a:rPr lang="en-US" sz="2400" dirty="0" smtClean="0"/>
              <a:t> – that is, suggested or hinted at.  When meanings are implied, you may </a:t>
            </a:r>
            <a:r>
              <a:rPr lang="en-US" sz="2400" i="1" dirty="0" smtClean="0"/>
              <a:t>infer</a:t>
            </a:r>
            <a:r>
              <a:rPr lang="en-US" sz="2400" dirty="0" smtClean="0"/>
              <a:t> them.</a:t>
            </a:r>
          </a:p>
          <a:p>
            <a:pPr>
              <a:buNone/>
            </a:pPr>
            <a:endParaRPr lang="en-US" sz="2400" dirty="0" smtClean="0"/>
          </a:p>
          <a:p>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arsil\Desktop\Smartcreative2.jpg"/>
          <p:cNvPicPr>
            <a:picLocks noChangeAspect="1"/>
          </p:cNvPicPr>
          <p:nvPr/>
        </p:nvPicPr>
        <p:blipFill>
          <a:blip r:embed="rId3"/>
          <a:stretch>
            <a:fillRect/>
          </a:stretch>
        </p:blipFill>
        <p:spPr>
          <a:xfrm>
            <a:off x="0" y="0"/>
            <a:ext cx="9172575" cy="6858000"/>
          </a:xfrm>
          <a:prstGeom prst="rect">
            <a:avLst/>
          </a:prstGeom>
          <a:noFill/>
          <a:ln w="9525">
            <a:noFill/>
          </a:ln>
        </p:spPr>
      </p:pic>
      <p:sp>
        <p:nvSpPr>
          <p:cNvPr id="4100" name="Content Placeholder 5"/>
          <p:cNvSpPr>
            <a:spLocks noGrp="1"/>
          </p:cNvSpPr>
          <p:nvPr>
            <p:ph idx="1"/>
          </p:nvPr>
        </p:nvSpPr>
        <p:spPr>
          <a:xfrm>
            <a:off x="457200" y="1524000"/>
            <a:ext cx="8229600" cy="4602163"/>
          </a:xfrm>
        </p:spPr>
        <p:txBody>
          <a:bodyPr vert="horz" wrap="square" lIns="91440" tIns="45720" rIns="91440" bIns="45720" anchor="t"/>
          <a:lstStyle/>
          <a:p>
            <a:pPr>
              <a:buNone/>
            </a:pPr>
            <a:r>
              <a:rPr lang="en-US" sz="2400" b="1" i="1" dirty="0" smtClean="0"/>
              <a:t>	Inference</a:t>
            </a:r>
            <a:r>
              <a:rPr lang="en-US" sz="2400" dirty="0" smtClean="0"/>
              <a:t> is just a big word that means a </a:t>
            </a:r>
            <a:r>
              <a:rPr lang="en-US" sz="2400" b="1" i="1" dirty="0" smtClean="0"/>
              <a:t>conclusion </a:t>
            </a:r>
            <a:r>
              <a:rPr lang="en-US" sz="2400" dirty="0" smtClean="0"/>
              <a:t>or </a:t>
            </a:r>
            <a:r>
              <a:rPr lang="en-US" sz="2400" b="1" i="1" dirty="0" err="1" smtClean="0"/>
              <a:t>judgement</a:t>
            </a:r>
            <a:r>
              <a:rPr lang="en-US" sz="2400" dirty="0" smtClean="0"/>
              <a:t>.  If you infer that something has happened, you do not see, hear, feel, smell, or taste the actual event</a:t>
            </a:r>
            <a:r>
              <a:rPr lang="en-US" sz="2400" dirty="0" smtClean="0"/>
              <a:t>. </a:t>
            </a:r>
            <a:r>
              <a:rPr lang="en-US" sz="2400" dirty="0" smtClean="0"/>
              <a:t>But from what you know, it makes sense to think that it has </a:t>
            </a:r>
            <a:r>
              <a:rPr lang="en-US" sz="2400" dirty="0" smtClean="0"/>
              <a:t>happened.</a:t>
            </a:r>
          </a:p>
          <a:p>
            <a:pPr>
              <a:buNone/>
            </a:pPr>
            <a:r>
              <a:rPr lang="en-US" sz="2400" dirty="0" smtClean="0"/>
              <a:t>	Making</a:t>
            </a:r>
            <a:r>
              <a:rPr lang="en-US" sz="2400" dirty="0" smtClean="0"/>
              <a:t> </a:t>
            </a:r>
            <a:r>
              <a:rPr lang="en-US" sz="2400" i="1" dirty="0" smtClean="0"/>
              <a:t>inferences</a:t>
            </a:r>
            <a:r>
              <a:rPr lang="en-US" sz="2400" dirty="0" smtClean="0"/>
              <a:t> means choosing the most likely explanation from the facts at hand.</a:t>
            </a:r>
          </a:p>
          <a:p>
            <a:pPr>
              <a:buNone/>
            </a:pPr>
            <a:endParaRPr lang="id-ID" altLang="x-none" sz="2200" dirty="0">
              <a:latin typeface="Arial" panose="020B0604020202020204" pitchFamily="34" charset="0"/>
              <a:ea typeface="Arial" panose="020B0604020202020204" pitchFamily="34" charset="0"/>
            </a:endParaRPr>
          </a:p>
        </p:txBody>
      </p:sp>
    </p:spTree>
  </p:cSld>
  <p:clrMapOvr>
    <a:masterClrMapping/>
  </p:clrMapOvr>
  <p:transition>
    <p:wipe dir="r"/>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658</Words>
  <Application>Microsoft Office PowerPoint</Application>
  <PresentationFormat>On-screen Show (4:3)</PresentationFormat>
  <Paragraphs>53</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Slide 1</vt:lpstr>
      <vt:lpstr>Learning Outcomes</vt:lpstr>
      <vt:lpstr>What is an inference?</vt:lpstr>
      <vt:lpstr>Slide 4</vt:lpstr>
      <vt:lpstr>Drawing Conclusions</vt:lpstr>
      <vt:lpstr>Draw Conclusions From Inferences</vt:lpstr>
      <vt:lpstr>Make Inferences from Conclusions</vt:lpstr>
      <vt:lpstr>Slide 8</vt:lpstr>
      <vt:lpstr>Slide 9</vt:lpstr>
      <vt:lpstr>Slide 10</vt:lpstr>
      <vt:lpstr>Slide 11</vt:lpstr>
      <vt:lpstr>References </vt:lpstr>
    </vt:vector>
  </TitlesOfParts>
  <Company>signDesign Communications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rimba</dc:creator>
  <cp:lastModifiedBy>USER</cp:lastModifiedBy>
  <cp:revision>286</cp:revision>
  <dcterms:created xsi:type="dcterms:W3CDTF">2010-08-24T06:47:00Z</dcterms:created>
  <dcterms:modified xsi:type="dcterms:W3CDTF">2019-09-07T15:13:29Z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1033-10.2.0.5996</vt:lpwstr>
  </property>
</Properties>
</file>