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9144000" cy="6858000" type="screen4x3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799236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395640" y="4098600"/>
            <a:ext cx="799236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39564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49136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097800" y="19170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5800320" y="19170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395640" y="40986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097800" y="40986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5800320" y="40986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395640" y="1917000"/>
            <a:ext cx="7992360" cy="4176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799236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467640" y="764640"/>
            <a:ext cx="8229240" cy="4296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39564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395640" y="1917000"/>
            <a:ext cx="7992360" cy="4176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49136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395640" y="4098600"/>
            <a:ext cx="799236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799236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95640" y="4098600"/>
            <a:ext cx="799236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39564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449136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3097800" y="19170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5800320" y="19170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395640" y="40986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body"/>
          </p:nvPr>
        </p:nvSpPr>
        <p:spPr>
          <a:xfrm>
            <a:off x="3097800" y="40986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 type="body"/>
          </p:nvPr>
        </p:nvSpPr>
        <p:spPr>
          <a:xfrm>
            <a:off x="5800320" y="40986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395640" y="1917000"/>
            <a:ext cx="7992360" cy="4176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799236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799236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467640" y="764640"/>
            <a:ext cx="8229240" cy="4296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39564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449136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395640" y="4098600"/>
            <a:ext cx="799236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799236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395640" y="4098600"/>
            <a:ext cx="799236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39564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449136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3097800" y="19170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5800320" y="19170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 type="body"/>
          </p:nvPr>
        </p:nvSpPr>
        <p:spPr>
          <a:xfrm>
            <a:off x="395640" y="40986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 type="body"/>
          </p:nvPr>
        </p:nvSpPr>
        <p:spPr>
          <a:xfrm>
            <a:off x="3097800" y="40986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 type="body"/>
          </p:nvPr>
        </p:nvSpPr>
        <p:spPr>
          <a:xfrm>
            <a:off x="5800320" y="40986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subTitle"/>
          </p:nvPr>
        </p:nvSpPr>
        <p:spPr>
          <a:xfrm>
            <a:off x="395640" y="1917000"/>
            <a:ext cx="7992360" cy="4176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799236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subTitle"/>
          </p:nvPr>
        </p:nvSpPr>
        <p:spPr>
          <a:xfrm>
            <a:off x="467640" y="764640"/>
            <a:ext cx="8229240" cy="4296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41" name="PlaceHolder 4"/>
          <p:cNvSpPr>
            <a:spLocks noGrp="1"/>
          </p:cNvSpPr>
          <p:nvPr>
            <p:ph type="body"/>
          </p:nvPr>
        </p:nvSpPr>
        <p:spPr>
          <a:xfrm>
            <a:off x="39564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45" name="PlaceHolder 4"/>
          <p:cNvSpPr>
            <a:spLocks noGrp="1"/>
          </p:cNvSpPr>
          <p:nvPr>
            <p:ph type="body"/>
          </p:nvPr>
        </p:nvSpPr>
        <p:spPr>
          <a:xfrm>
            <a:off x="449136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 type="body"/>
          </p:nvPr>
        </p:nvSpPr>
        <p:spPr>
          <a:xfrm>
            <a:off x="395640" y="4098600"/>
            <a:ext cx="799236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799236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2" name="PlaceHolder 3"/>
          <p:cNvSpPr>
            <a:spLocks noGrp="1"/>
          </p:cNvSpPr>
          <p:nvPr>
            <p:ph type="body"/>
          </p:nvPr>
        </p:nvSpPr>
        <p:spPr>
          <a:xfrm>
            <a:off x="395640" y="4098600"/>
            <a:ext cx="799236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6" name="PlaceHolder 4"/>
          <p:cNvSpPr>
            <a:spLocks noGrp="1"/>
          </p:cNvSpPr>
          <p:nvPr>
            <p:ph type="body"/>
          </p:nvPr>
        </p:nvSpPr>
        <p:spPr>
          <a:xfrm>
            <a:off x="39564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7" name="PlaceHolder 5"/>
          <p:cNvSpPr>
            <a:spLocks noGrp="1"/>
          </p:cNvSpPr>
          <p:nvPr>
            <p:ph type="body"/>
          </p:nvPr>
        </p:nvSpPr>
        <p:spPr>
          <a:xfrm>
            <a:off x="449136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 type="body"/>
          </p:nvPr>
        </p:nvSpPr>
        <p:spPr>
          <a:xfrm>
            <a:off x="3097800" y="19170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61" name="PlaceHolder 4"/>
          <p:cNvSpPr>
            <a:spLocks noGrp="1"/>
          </p:cNvSpPr>
          <p:nvPr>
            <p:ph type="body"/>
          </p:nvPr>
        </p:nvSpPr>
        <p:spPr>
          <a:xfrm>
            <a:off x="5800320" y="19170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62" name="PlaceHolder 5"/>
          <p:cNvSpPr>
            <a:spLocks noGrp="1"/>
          </p:cNvSpPr>
          <p:nvPr>
            <p:ph type="body"/>
          </p:nvPr>
        </p:nvSpPr>
        <p:spPr>
          <a:xfrm>
            <a:off x="395640" y="40986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63" name="PlaceHolder 6"/>
          <p:cNvSpPr>
            <a:spLocks noGrp="1"/>
          </p:cNvSpPr>
          <p:nvPr>
            <p:ph type="body"/>
          </p:nvPr>
        </p:nvSpPr>
        <p:spPr>
          <a:xfrm>
            <a:off x="3097800" y="40986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64" name="PlaceHolder 7"/>
          <p:cNvSpPr>
            <a:spLocks noGrp="1"/>
          </p:cNvSpPr>
          <p:nvPr>
            <p:ph type="body"/>
          </p:nvPr>
        </p:nvSpPr>
        <p:spPr>
          <a:xfrm>
            <a:off x="5800320" y="40986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 type="subTitle"/>
          </p:nvPr>
        </p:nvSpPr>
        <p:spPr>
          <a:xfrm>
            <a:off x="395640" y="1917000"/>
            <a:ext cx="7992360" cy="4176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1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799236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3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74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subTitle"/>
          </p:nvPr>
        </p:nvSpPr>
        <p:spPr>
          <a:xfrm>
            <a:off x="467640" y="764640"/>
            <a:ext cx="8229240" cy="4296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8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79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80" name="PlaceHolder 4"/>
          <p:cNvSpPr>
            <a:spLocks noGrp="1"/>
          </p:cNvSpPr>
          <p:nvPr>
            <p:ph type="body"/>
          </p:nvPr>
        </p:nvSpPr>
        <p:spPr>
          <a:xfrm>
            <a:off x="39564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2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83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84" name="PlaceHolder 4"/>
          <p:cNvSpPr>
            <a:spLocks noGrp="1"/>
          </p:cNvSpPr>
          <p:nvPr>
            <p:ph type="body"/>
          </p:nvPr>
        </p:nvSpPr>
        <p:spPr>
          <a:xfrm>
            <a:off x="449136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6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87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88" name="PlaceHolder 4"/>
          <p:cNvSpPr>
            <a:spLocks noGrp="1"/>
          </p:cNvSpPr>
          <p:nvPr>
            <p:ph type="body"/>
          </p:nvPr>
        </p:nvSpPr>
        <p:spPr>
          <a:xfrm>
            <a:off x="395640" y="4098600"/>
            <a:ext cx="799236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0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799236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91" name="PlaceHolder 3"/>
          <p:cNvSpPr>
            <a:spLocks noGrp="1"/>
          </p:cNvSpPr>
          <p:nvPr>
            <p:ph type="body"/>
          </p:nvPr>
        </p:nvSpPr>
        <p:spPr>
          <a:xfrm>
            <a:off x="395640" y="4098600"/>
            <a:ext cx="799236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3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94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95" name="PlaceHolder 4"/>
          <p:cNvSpPr>
            <a:spLocks noGrp="1"/>
          </p:cNvSpPr>
          <p:nvPr>
            <p:ph type="body"/>
          </p:nvPr>
        </p:nvSpPr>
        <p:spPr>
          <a:xfrm>
            <a:off x="39564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96" name="PlaceHolder 5"/>
          <p:cNvSpPr>
            <a:spLocks noGrp="1"/>
          </p:cNvSpPr>
          <p:nvPr>
            <p:ph type="body"/>
          </p:nvPr>
        </p:nvSpPr>
        <p:spPr>
          <a:xfrm>
            <a:off x="449136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67640" y="764640"/>
            <a:ext cx="8229240" cy="4296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8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99" name="PlaceHolder 3"/>
          <p:cNvSpPr>
            <a:spLocks noGrp="1"/>
          </p:cNvSpPr>
          <p:nvPr>
            <p:ph type="body"/>
          </p:nvPr>
        </p:nvSpPr>
        <p:spPr>
          <a:xfrm>
            <a:off x="3097800" y="19170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00" name="PlaceHolder 4"/>
          <p:cNvSpPr>
            <a:spLocks noGrp="1"/>
          </p:cNvSpPr>
          <p:nvPr>
            <p:ph type="body"/>
          </p:nvPr>
        </p:nvSpPr>
        <p:spPr>
          <a:xfrm>
            <a:off x="5800320" y="19170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01" name="PlaceHolder 5"/>
          <p:cNvSpPr>
            <a:spLocks noGrp="1"/>
          </p:cNvSpPr>
          <p:nvPr>
            <p:ph type="body"/>
          </p:nvPr>
        </p:nvSpPr>
        <p:spPr>
          <a:xfrm>
            <a:off x="395640" y="40986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02" name="PlaceHolder 6"/>
          <p:cNvSpPr>
            <a:spLocks noGrp="1"/>
          </p:cNvSpPr>
          <p:nvPr>
            <p:ph type="body"/>
          </p:nvPr>
        </p:nvSpPr>
        <p:spPr>
          <a:xfrm>
            <a:off x="3097800" y="40986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03" name="PlaceHolder 7"/>
          <p:cNvSpPr>
            <a:spLocks noGrp="1"/>
          </p:cNvSpPr>
          <p:nvPr>
            <p:ph type="body"/>
          </p:nvPr>
        </p:nvSpPr>
        <p:spPr>
          <a:xfrm>
            <a:off x="5800320" y="40986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39564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49136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395640" y="4098600"/>
            <a:ext cx="799236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1"/>
          <p:cNvSpPr/>
          <p:nvPr/>
        </p:nvSpPr>
        <p:spPr>
          <a:xfrm>
            <a:off x="6664320" y="6489360"/>
            <a:ext cx="26013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PlaceHolder 2"/>
          <p:cNvSpPr>
            <a:spLocks noGrp="1"/>
          </p:cNvSpPr>
          <p:nvPr>
            <p:ph type="title"/>
          </p:nvPr>
        </p:nvSpPr>
        <p:spPr>
          <a:xfrm>
            <a:off x="2896920" y="1124640"/>
            <a:ext cx="5542200" cy="103752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FFFFFF"/>
                </a:solidFill>
                <a:latin typeface="Calibri"/>
              </a:rPr>
              <a:t>Nama Dosen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CustomShape 3"/>
          <p:cNvSpPr/>
          <p:nvPr/>
        </p:nvSpPr>
        <p:spPr>
          <a:xfrm>
            <a:off x="2988000" y="5132520"/>
            <a:ext cx="5360400" cy="45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2970000" y="4916520"/>
            <a:ext cx="5360400" cy="431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3636000" y="2205000"/>
            <a:ext cx="4176360" cy="72036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en-US" sz="2000" b="0" strike="noStrike" spc="-1">
                <a:solidFill>
                  <a:srgbClr val="FFFFFF"/>
                </a:solidFill>
                <a:latin typeface="Calibri"/>
              </a:rPr>
              <a:t>MATA KULIAH</a:t>
            </a: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3203640" y="4149720"/>
            <a:ext cx="5127120" cy="119808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Topik Perkuliahan</a:t>
            </a: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6664320" y="6489360"/>
            <a:ext cx="26013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" name="PlaceHolder 2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en-US" sz="2000" b="0" strike="noStrike" spc="-1">
                <a:solidFill>
                  <a:srgbClr val="FFFFFF"/>
                </a:solidFill>
                <a:latin typeface="Calibri"/>
              </a:rPr>
              <a:t>Click to edit Master text styles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Second level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Third level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Fourth level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level</a:t>
            </a:r>
          </a:p>
        </p:txBody>
      </p:sp>
      <p:sp>
        <p:nvSpPr>
          <p:cNvPr id="45" name="PlaceHolder 4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2F6113AB-59DD-4D37-85E6-87281CFEDB83}" type="datetime">
              <a:rPr lang="en-US" sz="1800" b="0" strike="noStrike" spc="-1">
                <a:solidFill>
                  <a:srgbClr val="000000"/>
                </a:solidFill>
                <a:latin typeface="Calibri"/>
              </a:rPr>
              <a:t>6/13/2020</a:t>
            </a:fld>
            <a:endParaRPr lang="en-US" sz="1800" b="0" strike="noStrike" spc="-1">
              <a:latin typeface="Times New Roman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47" name="PlaceHolder 6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C67C46EA-7B62-4CC4-9EA6-3BE3B5473FD7}" type="slidenum">
              <a:rPr lang="en-US" sz="1800" b="0" strike="noStrike" spc="-1">
                <a:solidFill>
                  <a:srgbClr val="000000"/>
                </a:solidFill>
                <a:latin typeface="Calibri"/>
              </a:rPr>
              <a:t>‹#›</a:t>
            </a:fld>
            <a:endParaRPr lang="en-US" sz="18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6664320" y="6489360"/>
            <a:ext cx="26013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5" name="PlaceHolder 2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86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7000C58A-9030-4CCF-8501-1B79802EDDAD}" type="datetime">
              <a:rPr lang="en-US" sz="1800" b="0" strike="noStrike" spc="-1">
                <a:solidFill>
                  <a:srgbClr val="000000"/>
                </a:solidFill>
                <a:latin typeface="Calibri"/>
              </a:rPr>
              <a:t>6/13/2020</a:t>
            </a:fld>
            <a:endParaRPr lang="en-US" sz="1800" b="0" strike="noStrike" spc="-1">
              <a:latin typeface="Times New Roman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14D708AC-FCB8-4D0B-AD4B-9BCE9ADF3332}" type="slidenum">
              <a:rPr lang="en-US" sz="1800" b="0" strike="noStrike" spc="-1">
                <a:solidFill>
                  <a:srgbClr val="000000"/>
                </a:solidFill>
                <a:latin typeface="Calibri"/>
              </a:rPr>
              <a:t>‹#›</a:t>
            </a:fld>
            <a:endParaRPr lang="en-US" sz="1800" b="0" strike="noStrike" spc="-1">
              <a:latin typeface="Times New Roman"/>
            </a:endParaRPr>
          </a:p>
        </p:txBody>
      </p:sp>
      <p:sp>
        <p:nvSpPr>
          <p:cNvPr id="89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 algn="ctr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ustomShape 1"/>
          <p:cNvSpPr/>
          <p:nvPr/>
        </p:nvSpPr>
        <p:spPr>
          <a:xfrm>
            <a:off x="6664320" y="6489360"/>
            <a:ext cx="26013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7" name="PlaceHolder 2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 algn="ctr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6664320" y="6489360"/>
            <a:ext cx="26013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6" name="PlaceHolder 2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Master title style</a:t>
            </a: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7" name="PlaceHolder 3"/>
          <p:cNvSpPr>
            <a:spLocks noGrp="1"/>
          </p:cNvSpPr>
          <p:nvPr>
            <p:ph type="body"/>
          </p:nvPr>
        </p:nvSpPr>
        <p:spPr>
          <a:xfrm>
            <a:off x="395640" y="1917000"/>
            <a:ext cx="7992360" cy="4176000"/>
          </a:xfrm>
          <a:prstGeom prst="rect">
            <a:avLst/>
          </a:prstGeom>
        </p:spPr>
        <p:txBody>
          <a:bodyPr lIns="90000" tIns="45000" rIns="90000" bIns="45000"/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17375E"/>
              </a:buClr>
              <a:buFont typeface="Courier New"/>
              <a:buChar char="o"/>
            </a:pPr>
            <a:r>
              <a:rPr lang="en-US" sz="2400" b="0" strike="noStrike" spc="-1">
                <a:solidFill>
                  <a:srgbClr val="17375E"/>
                </a:solidFill>
                <a:latin typeface="Arial"/>
              </a:rPr>
              <a:t>Click to edit Master text styles</a:t>
            </a:r>
            <a:endParaRPr lang="en-US" sz="24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TextShape 1"/>
          <p:cNvSpPr txBox="1"/>
          <p:nvPr/>
        </p:nvSpPr>
        <p:spPr>
          <a:xfrm>
            <a:off x="2602800" y="2179800"/>
            <a:ext cx="6145200" cy="647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Dra Safitri  M  M.Si</a:t>
            </a: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5" name="TextShape 2"/>
          <p:cNvSpPr txBox="1"/>
          <p:nvPr/>
        </p:nvSpPr>
        <p:spPr>
          <a:xfrm>
            <a:off x="2988000" y="3573000"/>
            <a:ext cx="5688360" cy="431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Sesi 7</a:t>
            </a:r>
            <a:endParaRPr lang="en-US" sz="2400" b="0" strike="noStrike" spc="-1">
              <a:latin typeface="Arial"/>
            </a:endParaRPr>
          </a:p>
        </p:txBody>
      </p:sp>
      <p:sp>
        <p:nvSpPr>
          <p:cNvPr id="206" name="TextShape 3"/>
          <p:cNvSpPr txBox="1"/>
          <p:nvPr/>
        </p:nvSpPr>
        <p:spPr>
          <a:xfrm>
            <a:off x="2627640" y="1268640"/>
            <a:ext cx="6150600" cy="719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PSIKOLOGI SOSIAL </a:t>
            </a:r>
            <a:endParaRPr lang="en-US" sz="32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07" name="TextShape 4"/>
          <p:cNvSpPr txBox="1"/>
          <p:nvPr/>
        </p:nvSpPr>
        <p:spPr>
          <a:xfrm>
            <a:off x="2590920" y="3962520"/>
            <a:ext cx="5997240" cy="39769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799"/>
              </a:spcBef>
            </a:pPr>
            <a:r>
              <a:rPr lang="en-US" sz="4000" b="0" strike="noStrike" spc="-1">
                <a:solidFill>
                  <a:srgbClr val="FF0000"/>
                </a:solidFill>
                <a:latin typeface="Rockwell Extra Bold"/>
              </a:rPr>
              <a:t>TINGKAH LAKU MENOLONG</a:t>
            </a:r>
            <a:endParaRPr lang="en-US" sz="4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Kapan Orang Menolong</a:t>
            </a:r>
          </a:p>
        </p:txBody>
      </p:sp>
      <p:sp>
        <p:nvSpPr>
          <p:cNvPr id="26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spcBef>
                <a:spcPts val="720"/>
              </a:spcBef>
            </a:pPr>
            <a:r>
              <a:rPr lang="en-US" sz="2000" b="0" strike="noStrike" spc="-1">
                <a:solidFill>
                  <a:srgbClr val="FFFFFF"/>
                </a:solidFill>
                <a:latin typeface="Calibri"/>
              </a:rPr>
              <a:t>2. </a:t>
            </a: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Pengaruh Faktor Dari Dalam Diri</a:t>
            </a: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    - Suasana hati ( mood)</a:t>
            </a: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    - Sifat</a:t>
            </a: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    - Jenis kelamin</a:t>
            </a: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    - Tempat Tinggal</a:t>
            </a: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     - Pola asuh</a:t>
            </a: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TextShape 1"/>
          <p:cNvSpPr txBox="1"/>
          <p:nvPr/>
        </p:nvSpPr>
        <p:spPr>
          <a:xfrm>
            <a:off x="457200" y="274680"/>
            <a:ext cx="8229240" cy="653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Calibri"/>
              </a:rPr>
              <a:t>Penjelasan teoritis untuk tingkah laku		Motivasi untuk Menolong	Alasan Mengapa </a:t>
            </a:r>
            <a:r>
              <a:t/>
            </a:r>
            <a:br/>
            <a:r>
              <a:rPr lang="en-US" sz="1400" b="0" strike="noStrike" spc="-1">
                <a:solidFill>
                  <a:srgbClr val="000000"/>
                </a:solidFill>
                <a:latin typeface="Calibri"/>
              </a:rPr>
              <a:t>prososial							pertolongan terjadi</a:t>
            </a:r>
          </a:p>
        </p:txBody>
      </p:sp>
      <p:sp>
        <p:nvSpPr>
          <p:cNvPr id="266" name="CustomShape 2"/>
          <p:cNvSpPr/>
          <p:nvPr/>
        </p:nvSpPr>
        <p:spPr>
          <a:xfrm>
            <a:off x="214200" y="1285920"/>
            <a:ext cx="2928600" cy="856800"/>
          </a:xfrm>
          <a:prstGeom prst="cloud">
            <a:avLst/>
          </a:prstGeom>
          <a:ln>
            <a:solidFill>
              <a:srgbClr val="4A7EBB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400" b="0" strike="noStrike" spc="-1">
                <a:solidFill>
                  <a:srgbClr val="376092"/>
                </a:solidFill>
                <a:latin typeface="Calibri"/>
              </a:rPr>
              <a:t>Orang mengobservasi situasi darurat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67" name="CustomShape 3"/>
          <p:cNvSpPr/>
          <p:nvPr/>
        </p:nvSpPr>
        <p:spPr>
          <a:xfrm>
            <a:off x="142920" y="2571840"/>
            <a:ext cx="2999880" cy="928440"/>
          </a:xfrm>
          <a:prstGeom prst="cloud">
            <a:avLst/>
          </a:prstGeom>
          <a:ln>
            <a:solidFill>
              <a:srgbClr val="4A7EBB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400" b="0" strike="noStrike" spc="-1">
                <a:solidFill>
                  <a:srgbClr val="376092"/>
                </a:solidFill>
                <a:latin typeface="Calibri"/>
              </a:rPr>
              <a:t>Orang mengobservasi situasi darurat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68" name="CustomShape 4"/>
          <p:cNvSpPr/>
          <p:nvPr/>
        </p:nvSpPr>
        <p:spPr>
          <a:xfrm>
            <a:off x="142920" y="3929040"/>
            <a:ext cx="2999880" cy="928440"/>
          </a:xfrm>
          <a:prstGeom prst="cloud">
            <a:avLst/>
          </a:prstGeom>
          <a:ln>
            <a:solidFill>
              <a:srgbClr val="4A7EBB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400" b="0" strike="noStrike" spc="-1">
                <a:solidFill>
                  <a:srgbClr val="376092"/>
                </a:solidFill>
                <a:latin typeface="Calibri"/>
              </a:rPr>
              <a:t>Orang mengobservasi situasi darurat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69" name="CustomShape 5"/>
          <p:cNvSpPr/>
          <p:nvPr/>
        </p:nvSpPr>
        <p:spPr>
          <a:xfrm>
            <a:off x="142920" y="5357880"/>
            <a:ext cx="3142800" cy="856800"/>
          </a:xfrm>
          <a:prstGeom prst="cloud">
            <a:avLst/>
          </a:prstGeom>
          <a:ln>
            <a:solidFill>
              <a:srgbClr val="4A7EBB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400" b="0" strike="noStrike" spc="-1">
                <a:solidFill>
                  <a:srgbClr val="376092"/>
                </a:solidFill>
                <a:latin typeface="Calibri"/>
              </a:rPr>
              <a:t>Orang mengobservasi situasi darurat 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70" name="CustomShape 6"/>
          <p:cNvSpPr/>
          <p:nvPr/>
        </p:nvSpPr>
        <p:spPr>
          <a:xfrm>
            <a:off x="3643200" y="1285920"/>
            <a:ext cx="2142720" cy="713880"/>
          </a:xfrm>
          <a:prstGeom prst="ellipse">
            <a:avLst/>
          </a:prstGeom>
          <a:ln>
            <a:solidFill>
              <a:srgbClr val="F59240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400" b="0" strike="noStrike" spc="-1">
                <a:solidFill>
                  <a:srgbClr val="E46C0A"/>
                </a:solidFill>
                <a:latin typeface="Calibri"/>
              </a:rPr>
              <a:t>Empati dibangkitkan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71" name="CustomShape 7"/>
          <p:cNvSpPr/>
          <p:nvPr/>
        </p:nvSpPr>
        <p:spPr>
          <a:xfrm>
            <a:off x="3714840" y="2214720"/>
            <a:ext cx="2285640" cy="1285560"/>
          </a:xfrm>
          <a:prstGeom prst="ellipse">
            <a:avLst/>
          </a:prstGeom>
          <a:ln>
            <a:solidFill>
              <a:srgbClr val="F59240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E46C0A"/>
                </a:solidFill>
                <a:latin typeface="Calibri"/>
              </a:rPr>
              <a:t>Afek negatif dibangkitkan oleh adanya situasi darurat, atau org mengalami afek negatif oleh krn hal lain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272" name="CustomShape 8"/>
          <p:cNvSpPr/>
          <p:nvPr/>
        </p:nvSpPr>
        <p:spPr>
          <a:xfrm>
            <a:off x="3714840" y="3714840"/>
            <a:ext cx="2214360" cy="1213920"/>
          </a:xfrm>
          <a:prstGeom prst="ellipse">
            <a:avLst/>
          </a:prstGeom>
          <a:ln>
            <a:solidFill>
              <a:srgbClr val="F59240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E46C0A"/>
                </a:solidFill>
                <a:latin typeface="Calibri"/>
              </a:rPr>
              <a:t>Situasi menimbulkan keinginan untuk bertindak dan untuk memiliki pengaruh positif pada korban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273" name="CustomShape 9"/>
          <p:cNvSpPr/>
          <p:nvPr/>
        </p:nvSpPr>
        <p:spPr>
          <a:xfrm>
            <a:off x="3714840" y="5143680"/>
            <a:ext cx="2428560" cy="1356840"/>
          </a:xfrm>
          <a:prstGeom prst="ellipse">
            <a:avLst/>
          </a:prstGeom>
          <a:ln>
            <a:solidFill>
              <a:srgbClr val="F59240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E46C0A"/>
                </a:solidFill>
                <a:latin typeface="Calibri"/>
              </a:rPr>
              <a:t>Keinginan tdk sadar untuk menolong terjadi jika orang mempersepsikan korban scr genetis mirip dgn dirinya sendiri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274" name="CustomShape 10"/>
          <p:cNvSpPr/>
          <p:nvPr/>
        </p:nvSpPr>
        <p:spPr>
          <a:xfrm>
            <a:off x="3214800" y="1571760"/>
            <a:ext cx="428400" cy="213840"/>
          </a:xfrm>
          <a:prstGeom prst="rightArrow">
            <a:avLst>
              <a:gd name="adj1" fmla="val 50000"/>
              <a:gd name="adj2" fmla="val 50000"/>
            </a:avLst>
          </a:prstGeom>
          <a:ln>
            <a:solidFill>
              <a:srgbClr val="7D5FA0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</p:sp>
      <p:sp>
        <p:nvSpPr>
          <p:cNvPr id="275" name="CustomShape 11"/>
          <p:cNvSpPr/>
          <p:nvPr/>
        </p:nvSpPr>
        <p:spPr>
          <a:xfrm>
            <a:off x="3214800" y="2857680"/>
            <a:ext cx="499680" cy="213840"/>
          </a:xfrm>
          <a:prstGeom prst="rightArrow">
            <a:avLst>
              <a:gd name="adj1" fmla="val 50000"/>
              <a:gd name="adj2" fmla="val 50000"/>
            </a:avLst>
          </a:prstGeom>
          <a:ln>
            <a:solidFill>
              <a:srgbClr val="7D5FA0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</p:sp>
      <p:sp>
        <p:nvSpPr>
          <p:cNvPr id="276" name="CustomShape 12"/>
          <p:cNvSpPr/>
          <p:nvPr/>
        </p:nvSpPr>
        <p:spPr>
          <a:xfrm>
            <a:off x="3214800" y="4214880"/>
            <a:ext cx="499680" cy="213840"/>
          </a:xfrm>
          <a:prstGeom prst="rightArrow">
            <a:avLst>
              <a:gd name="adj1" fmla="val 50000"/>
              <a:gd name="adj2" fmla="val 50000"/>
            </a:avLst>
          </a:prstGeom>
          <a:ln>
            <a:solidFill>
              <a:srgbClr val="7D5FA0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</p:sp>
      <p:sp>
        <p:nvSpPr>
          <p:cNvPr id="277" name="CustomShape 13"/>
          <p:cNvSpPr/>
          <p:nvPr/>
        </p:nvSpPr>
        <p:spPr>
          <a:xfrm>
            <a:off x="3286080" y="5643720"/>
            <a:ext cx="428400" cy="213840"/>
          </a:xfrm>
          <a:prstGeom prst="rightArrow">
            <a:avLst>
              <a:gd name="adj1" fmla="val 50000"/>
              <a:gd name="adj2" fmla="val 50000"/>
            </a:avLst>
          </a:prstGeom>
          <a:ln>
            <a:solidFill>
              <a:srgbClr val="7D5FA0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</p:sp>
      <p:sp>
        <p:nvSpPr>
          <p:cNvPr id="278" name="CustomShape 14"/>
          <p:cNvSpPr/>
          <p:nvPr/>
        </p:nvSpPr>
        <p:spPr>
          <a:xfrm>
            <a:off x="6572160" y="928800"/>
            <a:ext cx="2356920" cy="1356840"/>
          </a:xfrm>
          <a:prstGeom prst="horizontalScroll">
            <a:avLst>
              <a:gd name="adj" fmla="val 12500"/>
            </a:avLst>
          </a:prstGeom>
          <a:ln>
            <a:solidFill>
              <a:srgbClr val="98B855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77933C"/>
                </a:solidFill>
                <a:latin typeface="Calibri"/>
              </a:rPr>
              <a:t>Orang memberi pertolongan hanya karena korban membutuhkan pertolongan dan krn rasanya menyenangkan memberi pertolongan 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279" name="CustomShape 15"/>
          <p:cNvSpPr/>
          <p:nvPr/>
        </p:nvSpPr>
        <p:spPr>
          <a:xfrm>
            <a:off x="6572160" y="2214720"/>
            <a:ext cx="2356920" cy="1499760"/>
          </a:xfrm>
          <a:prstGeom prst="horizontalScroll">
            <a:avLst>
              <a:gd name="adj" fmla="val 12500"/>
            </a:avLst>
          </a:prstGeom>
          <a:ln>
            <a:solidFill>
              <a:srgbClr val="98B855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77933C"/>
                </a:solidFill>
                <a:latin typeface="Calibri"/>
              </a:rPr>
              <a:t>Orang memberi pertolongan untuk mengurangi perasaan negatifnya sendiri &amp; membuat penolong merasa lebih baik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280" name="CustomShape 16"/>
          <p:cNvSpPr/>
          <p:nvPr/>
        </p:nvSpPr>
        <p:spPr>
          <a:xfrm>
            <a:off x="6572160" y="3643200"/>
            <a:ext cx="2356920" cy="1571400"/>
          </a:xfrm>
          <a:prstGeom prst="horizontalScroll">
            <a:avLst>
              <a:gd name="adj" fmla="val 12500"/>
            </a:avLst>
          </a:prstGeom>
          <a:ln>
            <a:solidFill>
              <a:srgbClr val="98B855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77933C"/>
                </a:solidFill>
                <a:latin typeface="Calibri"/>
              </a:rPr>
              <a:t>Org memberi pertolongan utk terlibat dlm suatu aktivitas yg memiliki hasil akhir yg baik membuat penolong merasa baik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281" name="CustomShape 17"/>
          <p:cNvSpPr/>
          <p:nvPr/>
        </p:nvSpPr>
        <p:spPr>
          <a:xfrm>
            <a:off x="6572160" y="5214960"/>
            <a:ext cx="2356920" cy="1499760"/>
          </a:xfrm>
          <a:prstGeom prst="horizontalScroll">
            <a:avLst>
              <a:gd name="adj" fmla="val 12500"/>
            </a:avLst>
          </a:prstGeom>
          <a:ln>
            <a:solidFill>
              <a:srgbClr val="98B855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6EAA2E"/>
                </a:solidFill>
                <a:latin typeface="Calibri"/>
              </a:rPr>
              <a:t>Org memberi pertolongan untuk memaksimalkan petualang hidup gen yang mirip dgn yg dimiliki oleh observer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282" name="CustomShape 18"/>
          <p:cNvSpPr/>
          <p:nvPr/>
        </p:nvSpPr>
        <p:spPr>
          <a:xfrm>
            <a:off x="5929200" y="1571760"/>
            <a:ext cx="499680" cy="213840"/>
          </a:xfrm>
          <a:prstGeom prst="rightArrow">
            <a:avLst>
              <a:gd name="adj1" fmla="val 50000"/>
              <a:gd name="adj2" fmla="val 50000"/>
            </a:avLst>
          </a:prstGeom>
          <a:ln>
            <a:solidFill>
              <a:srgbClr val="7D5FA0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</p:sp>
      <p:sp>
        <p:nvSpPr>
          <p:cNvPr id="283" name="CustomShape 19"/>
          <p:cNvSpPr/>
          <p:nvPr/>
        </p:nvSpPr>
        <p:spPr>
          <a:xfrm>
            <a:off x="6072120" y="2857680"/>
            <a:ext cx="428400" cy="213840"/>
          </a:xfrm>
          <a:prstGeom prst="rightArrow">
            <a:avLst>
              <a:gd name="adj1" fmla="val 50000"/>
              <a:gd name="adj2" fmla="val 50000"/>
            </a:avLst>
          </a:prstGeom>
          <a:ln>
            <a:solidFill>
              <a:srgbClr val="7D5FA0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</p:sp>
      <p:sp>
        <p:nvSpPr>
          <p:cNvPr id="284" name="CustomShape 20"/>
          <p:cNvSpPr/>
          <p:nvPr/>
        </p:nvSpPr>
        <p:spPr>
          <a:xfrm>
            <a:off x="6000840" y="4286160"/>
            <a:ext cx="499680" cy="213840"/>
          </a:xfrm>
          <a:prstGeom prst="rightArrow">
            <a:avLst>
              <a:gd name="adj1" fmla="val 50000"/>
              <a:gd name="adj2" fmla="val 50000"/>
            </a:avLst>
          </a:prstGeom>
          <a:ln>
            <a:solidFill>
              <a:srgbClr val="7D5FA0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</p:sp>
      <p:sp>
        <p:nvSpPr>
          <p:cNvPr id="285" name="CustomShape 21"/>
          <p:cNvSpPr/>
          <p:nvPr/>
        </p:nvSpPr>
        <p:spPr>
          <a:xfrm>
            <a:off x="6215040" y="5643720"/>
            <a:ext cx="285480" cy="285480"/>
          </a:xfrm>
          <a:prstGeom prst="rightArrow">
            <a:avLst>
              <a:gd name="adj1" fmla="val 50000"/>
              <a:gd name="adj2" fmla="val 50000"/>
            </a:avLst>
          </a:prstGeom>
          <a:ln>
            <a:solidFill>
              <a:srgbClr val="7D5FA0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</p:sp>
      <p:sp>
        <p:nvSpPr>
          <p:cNvPr id="286" name="CustomShape 22"/>
          <p:cNvSpPr/>
          <p:nvPr/>
        </p:nvSpPr>
        <p:spPr>
          <a:xfrm>
            <a:off x="160920" y="857160"/>
            <a:ext cx="2965680" cy="33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600" b="0" strike="noStrike" spc="-1">
                <a:solidFill>
                  <a:srgbClr val="000000"/>
                </a:solidFill>
                <a:latin typeface="Constantia"/>
              </a:rPr>
              <a:t>Hipotesis empati-altruisme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287" name="CustomShape 23"/>
          <p:cNvSpPr/>
          <p:nvPr/>
        </p:nvSpPr>
        <p:spPr>
          <a:xfrm>
            <a:off x="-43200" y="2214720"/>
            <a:ext cx="3479040" cy="30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Constantia"/>
              </a:rPr>
              <a:t>Model Mengurangi Keadaan Negatif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88" name="CustomShape 24"/>
          <p:cNvSpPr/>
          <p:nvPr/>
        </p:nvSpPr>
        <p:spPr>
          <a:xfrm>
            <a:off x="-102600" y="3500280"/>
            <a:ext cx="379908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Constantia"/>
              </a:rPr>
              <a:t>Hipotesis Kesenangan Empatik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289" name="CustomShape 25"/>
          <p:cNvSpPr/>
          <p:nvPr/>
        </p:nvSpPr>
        <p:spPr>
          <a:xfrm>
            <a:off x="43560" y="4929120"/>
            <a:ext cx="35719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Constantia"/>
              </a:rPr>
              <a:t>Model Determinisme Genetis</a:t>
            </a:r>
            <a:endParaRPr lang="en-US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TextShape 1"/>
          <p:cNvSpPr txBox="1"/>
          <p:nvPr/>
        </p:nvSpPr>
        <p:spPr>
          <a:xfrm>
            <a:off x="539640" y="549360"/>
            <a:ext cx="8229240" cy="647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Pengambilan Keputusan Apakah Akan Menolong atau Tidak</a:t>
            </a:r>
          </a:p>
        </p:txBody>
      </p:sp>
      <p:sp>
        <p:nvSpPr>
          <p:cNvPr id="291" name="CustomShape 2"/>
          <p:cNvSpPr/>
          <p:nvPr/>
        </p:nvSpPr>
        <p:spPr>
          <a:xfrm>
            <a:off x="885960" y="1281240"/>
            <a:ext cx="4679640" cy="364680"/>
          </a:xfrm>
          <a:prstGeom prst="rect">
            <a:avLst/>
          </a:prstGeom>
          <a:noFill/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Bystander dihadapkan pada situasi darurat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292" name="CustomShape 3"/>
          <p:cNvSpPr/>
          <p:nvPr/>
        </p:nvSpPr>
        <p:spPr>
          <a:xfrm>
            <a:off x="673200" y="1844640"/>
            <a:ext cx="5105160" cy="516600"/>
          </a:xfrm>
          <a:prstGeom prst="rect">
            <a:avLst/>
          </a:prstGeom>
          <a:noFill/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Tahap 1</a:t>
            </a:r>
            <a:endParaRPr lang="en-US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Apakah Bystander memperdulikan situasi tsb?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93" name="CustomShape 4"/>
          <p:cNvSpPr/>
          <p:nvPr/>
        </p:nvSpPr>
        <p:spPr>
          <a:xfrm>
            <a:off x="749160" y="2492280"/>
            <a:ext cx="5081400" cy="729720"/>
          </a:xfrm>
          <a:prstGeom prst="rect">
            <a:avLst/>
          </a:prstGeom>
          <a:noFill/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Tahap 2</a:t>
            </a:r>
            <a:endParaRPr lang="en-US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Apakah Bystander menginterpretasikan situasi tsb sebagai </a:t>
            </a:r>
            <a:endParaRPr lang="en-US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keadaan darurat?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94" name="CustomShape 5"/>
          <p:cNvSpPr/>
          <p:nvPr/>
        </p:nvSpPr>
        <p:spPr>
          <a:xfrm>
            <a:off x="774720" y="3357720"/>
            <a:ext cx="5105160" cy="729720"/>
          </a:xfrm>
          <a:prstGeom prst="rect">
            <a:avLst/>
          </a:prstGeom>
          <a:noFill/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Tahap 3</a:t>
            </a:r>
            <a:endParaRPr lang="en-US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Apakah Bystander mengasumsikan bahwa merupakan tangung jwbnya untuk mengambil tindakan 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95" name="CustomShape 6"/>
          <p:cNvSpPr/>
          <p:nvPr/>
        </p:nvSpPr>
        <p:spPr>
          <a:xfrm>
            <a:off x="790560" y="4221000"/>
            <a:ext cx="5103360" cy="729720"/>
          </a:xfrm>
          <a:prstGeom prst="rect">
            <a:avLst/>
          </a:prstGeom>
          <a:noFill/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Tahap 4</a:t>
            </a:r>
            <a:endParaRPr lang="en-US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Apakah Bystander memiliki pengetahuan &amp; ketrampilan untuk</a:t>
            </a:r>
            <a:endParaRPr lang="en-US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Memberikan pertolongan yang sesuai?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96" name="CustomShape 7"/>
          <p:cNvSpPr/>
          <p:nvPr/>
        </p:nvSpPr>
        <p:spPr>
          <a:xfrm>
            <a:off x="853920" y="5092560"/>
            <a:ext cx="5105160" cy="516600"/>
          </a:xfrm>
          <a:prstGeom prst="rect">
            <a:avLst/>
          </a:prstGeom>
          <a:noFill/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Tahap 5</a:t>
            </a:r>
            <a:endParaRPr lang="en-US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Apakah Bystander memutuskan untuk menolong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97" name="CustomShape 8"/>
          <p:cNvSpPr/>
          <p:nvPr/>
        </p:nvSpPr>
        <p:spPr>
          <a:xfrm>
            <a:off x="885960" y="5759280"/>
            <a:ext cx="5103360" cy="516600"/>
          </a:xfrm>
          <a:prstGeom prst="rect">
            <a:avLst/>
          </a:prstGeom>
          <a:noFill/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Tahap 6</a:t>
            </a:r>
            <a:endParaRPr lang="en-US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Bystander memberikan pertolongan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98" name="CustomShape 9"/>
          <p:cNvSpPr/>
          <p:nvPr/>
        </p:nvSpPr>
        <p:spPr>
          <a:xfrm>
            <a:off x="6446880" y="2232000"/>
            <a:ext cx="2406240" cy="516600"/>
          </a:xfrm>
          <a:prstGeom prst="rect">
            <a:avLst/>
          </a:prstGeom>
          <a:noFill/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Tidak menolong krn tidak</a:t>
            </a:r>
            <a:endParaRPr lang="en-US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 memeperhatikan situasi tsb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99" name="CustomShape 10"/>
          <p:cNvSpPr/>
          <p:nvPr/>
        </p:nvSpPr>
        <p:spPr>
          <a:xfrm>
            <a:off x="6448320" y="2970360"/>
            <a:ext cx="2639160" cy="516600"/>
          </a:xfrm>
          <a:prstGeom prst="rect">
            <a:avLst/>
          </a:prstGeom>
          <a:noFill/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Tidak menolong krn tsituasi tdk</a:t>
            </a:r>
            <a:endParaRPr lang="en-US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Diinterpretasikan darurat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300" name="CustomShape 11"/>
          <p:cNvSpPr/>
          <p:nvPr/>
        </p:nvSpPr>
        <p:spPr>
          <a:xfrm>
            <a:off x="6457680" y="3754440"/>
            <a:ext cx="2386440" cy="516600"/>
          </a:xfrm>
          <a:prstGeom prst="rect">
            <a:avLst/>
          </a:prstGeom>
          <a:noFill/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Tidak menolong krn merasa</a:t>
            </a:r>
            <a:endParaRPr lang="en-US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Bukan tanggung jawabnya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301" name="CustomShape 12"/>
          <p:cNvSpPr/>
          <p:nvPr/>
        </p:nvSpPr>
        <p:spPr>
          <a:xfrm>
            <a:off x="6450480" y="4560840"/>
            <a:ext cx="2739960" cy="516600"/>
          </a:xfrm>
          <a:prstGeom prst="rect">
            <a:avLst/>
          </a:prstGeom>
          <a:noFill/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Tidak menolong krn kurang</a:t>
            </a:r>
            <a:endParaRPr lang="en-US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Mempunyai peng, &amp; ketrampilan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302" name="CustomShape 13"/>
          <p:cNvSpPr/>
          <p:nvPr/>
        </p:nvSpPr>
        <p:spPr>
          <a:xfrm>
            <a:off x="6502320" y="5246640"/>
            <a:ext cx="2218680" cy="516600"/>
          </a:xfrm>
          <a:prstGeom prst="rect">
            <a:avLst/>
          </a:prstGeom>
          <a:noFill/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Tidak menolong krn takut</a:t>
            </a:r>
            <a:endParaRPr lang="en-US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Akan konsekuensi negatif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303" name="CustomShape 14"/>
          <p:cNvSpPr/>
          <p:nvPr/>
        </p:nvSpPr>
        <p:spPr>
          <a:xfrm>
            <a:off x="5778360" y="2106720"/>
            <a:ext cx="664920" cy="385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4" name="CustomShape 15"/>
          <p:cNvSpPr/>
          <p:nvPr/>
        </p:nvSpPr>
        <p:spPr>
          <a:xfrm>
            <a:off x="5834160" y="2970360"/>
            <a:ext cx="666360" cy="385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5" name="CustomShape 16"/>
          <p:cNvSpPr/>
          <p:nvPr/>
        </p:nvSpPr>
        <p:spPr>
          <a:xfrm>
            <a:off x="5883120" y="3710160"/>
            <a:ext cx="569520" cy="306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6" name="CustomShape 17"/>
          <p:cNvSpPr/>
          <p:nvPr/>
        </p:nvSpPr>
        <p:spPr>
          <a:xfrm>
            <a:off x="5931000" y="4435560"/>
            <a:ext cx="568080" cy="387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7" name="CustomShape 18"/>
          <p:cNvSpPr/>
          <p:nvPr/>
        </p:nvSpPr>
        <p:spPr>
          <a:xfrm>
            <a:off x="5938920" y="5264280"/>
            <a:ext cx="560160" cy="244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8" name="CustomShape 19"/>
          <p:cNvSpPr/>
          <p:nvPr/>
        </p:nvSpPr>
        <p:spPr>
          <a:xfrm>
            <a:off x="5800680" y="1862280"/>
            <a:ext cx="11743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tidak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309" name="CustomShape 20"/>
          <p:cNvSpPr/>
          <p:nvPr/>
        </p:nvSpPr>
        <p:spPr>
          <a:xfrm>
            <a:off x="5830920" y="2878200"/>
            <a:ext cx="11743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tidak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310" name="CustomShape 21"/>
          <p:cNvSpPr/>
          <p:nvPr/>
        </p:nvSpPr>
        <p:spPr>
          <a:xfrm>
            <a:off x="5769000" y="3524400"/>
            <a:ext cx="11743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tidak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311" name="CustomShape 22"/>
          <p:cNvSpPr/>
          <p:nvPr/>
        </p:nvSpPr>
        <p:spPr>
          <a:xfrm>
            <a:off x="5778360" y="4281480"/>
            <a:ext cx="11743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tidak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312" name="CustomShape 23"/>
          <p:cNvSpPr/>
          <p:nvPr/>
        </p:nvSpPr>
        <p:spPr>
          <a:xfrm>
            <a:off x="5800680" y="5079960"/>
            <a:ext cx="11743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tidak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313" name="CustomShape 24"/>
          <p:cNvSpPr/>
          <p:nvPr/>
        </p:nvSpPr>
        <p:spPr>
          <a:xfrm>
            <a:off x="2771640" y="1650960"/>
            <a:ext cx="360" cy="1933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4" name="CustomShape 25"/>
          <p:cNvSpPr/>
          <p:nvPr/>
        </p:nvSpPr>
        <p:spPr>
          <a:xfrm>
            <a:off x="2924280" y="3164040"/>
            <a:ext cx="360" cy="1933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5" name="CustomShape 26"/>
          <p:cNvSpPr/>
          <p:nvPr/>
        </p:nvSpPr>
        <p:spPr>
          <a:xfrm>
            <a:off x="3076560" y="4124160"/>
            <a:ext cx="360" cy="1933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6" name="CustomShape 27"/>
          <p:cNvSpPr/>
          <p:nvPr/>
        </p:nvSpPr>
        <p:spPr>
          <a:xfrm>
            <a:off x="3228840" y="2108160"/>
            <a:ext cx="360" cy="1933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7" name="CustomShape 28"/>
          <p:cNvSpPr/>
          <p:nvPr/>
        </p:nvSpPr>
        <p:spPr>
          <a:xfrm>
            <a:off x="3083040" y="4959360"/>
            <a:ext cx="360" cy="1933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8" name="CustomShape 29"/>
          <p:cNvSpPr/>
          <p:nvPr/>
        </p:nvSpPr>
        <p:spPr>
          <a:xfrm>
            <a:off x="3076560" y="5695920"/>
            <a:ext cx="360" cy="1933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9" name="CustomShape 30"/>
          <p:cNvSpPr/>
          <p:nvPr/>
        </p:nvSpPr>
        <p:spPr>
          <a:xfrm>
            <a:off x="2924280" y="2395440"/>
            <a:ext cx="360" cy="1933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Siapa Yang Akan Ditolong ?</a:t>
            </a:r>
          </a:p>
        </p:txBody>
      </p:sp>
      <p:grpSp>
        <p:nvGrpSpPr>
          <p:cNvPr id="321" name="Group 2"/>
          <p:cNvGrpSpPr/>
          <p:nvPr/>
        </p:nvGrpSpPr>
        <p:grpSpPr>
          <a:xfrm>
            <a:off x="918000" y="1601280"/>
            <a:ext cx="7307280" cy="4523400"/>
            <a:chOff x="918000" y="1601280"/>
            <a:chExt cx="7307280" cy="4523400"/>
          </a:xfrm>
        </p:grpSpPr>
        <p:sp>
          <p:nvSpPr>
            <p:cNvPr id="322" name="CustomShape 3"/>
            <p:cNvSpPr/>
            <p:nvPr/>
          </p:nvSpPr>
          <p:spPr>
            <a:xfrm>
              <a:off x="918000" y="1601280"/>
              <a:ext cx="3479400" cy="2087640"/>
            </a:xfrm>
            <a:prstGeom prst="rect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60200" tIns="160200" rIns="160200" bIns="160200" anchor="ctr"/>
            <a:lstStyle/>
            <a:p>
              <a:pPr algn="ctr">
                <a:lnSpc>
                  <a:spcPct val="90000"/>
                </a:lnSpc>
                <a:spcAft>
                  <a:spcPts val="1471"/>
                </a:spcAft>
              </a:pPr>
              <a:r>
                <a:rPr lang="en-US" sz="4200" b="0" strike="noStrike" spc="-1">
                  <a:solidFill>
                    <a:srgbClr val="000000"/>
                  </a:solidFill>
                  <a:latin typeface="Calibri"/>
                </a:rPr>
                <a:t>Gender</a:t>
              </a:r>
              <a:endParaRPr lang="en-US" sz="4200" b="0" strike="noStrike" spc="-1">
                <a:latin typeface="Arial"/>
              </a:endParaRPr>
            </a:p>
          </p:txBody>
        </p:sp>
        <p:sp>
          <p:nvSpPr>
            <p:cNvPr id="323" name="CustomShape 4"/>
            <p:cNvSpPr/>
            <p:nvPr/>
          </p:nvSpPr>
          <p:spPr>
            <a:xfrm>
              <a:off x="4745880" y="1601280"/>
              <a:ext cx="3479400" cy="2087640"/>
            </a:xfrm>
            <a:prstGeom prst="rect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60200" tIns="160200" rIns="160200" bIns="160200" anchor="ctr"/>
            <a:lstStyle/>
            <a:p>
              <a:pPr algn="ctr">
                <a:lnSpc>
                  <a:spcPct val="90000"/>
                </a:lnSpc>
                <a:spcAft>
                  <a:spcPts val="1471"/>
                </a:spcAft>
              </a:pPr>
              <a:r>
                <a:rPr lang="en-US" sz="4200" b="0" strike="noStrike" spc="-1">
                  <a:solidFill>
                    <a:srgbClr val="000000"/>
                  </a:solidFill>
                  <a:latin typeface="Calibri"/>
                </a:rPr>
                <a:t>Kesamaan</a:t>
              </a:r>
              <a:endParaRPr lang="en-US" sz="4200" b="0" strike="noStrike" spc="-1">
                <a:latin typeface="Arial"/>
              </a:endParaRPr>
            </a:p>
          </p:txBody>
        </p:sp>
        <p:sp>
          <p:nvSpPr>
            <p:cNvPr id="324" name="CustomShape 5"/>
            <p:cNvSpPr/>
            <p:nvPr/>
          </p:nvSpPr>
          <p:spPr>
            <a:xfrm>
              <a:off x="2832120" y="4037040"/>
              <a:ext cx="3479400" cy="2087640"/>
            </a:xfrm>
            <a:prstGeom prst="rect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60200" tIns="160200" rIns="160200" bIns="160200" anchor="ctr"/>
            <a:lstStyle/>
            <a:p>
              <a:pPr algn="ctr">
                <a:lnSpc>
                  <a:spcPct val="90000"/>
                </a:lnSpc>
                <a:spcAft>
                  <a:spcPts val="1471"/>
                </a:spcAft>
              </a:pPr>
              <a:r>
                <a:rPr lang="en-US" sz="4200" b="0" strike="noStrike" spc="-1">
                  <a:solidFill>
                    <a:srgbClr val="000000"/>
                  </a:solidFill>
                  <a:latin typeface="Calibri"/>
                </a:rPr>
                <a:t>Orang Yang Minta Pertolongan</a:t>
              </a:r>
              <a:endParaRPr lang="en-US" sz="4200" b="0" strike="noStrike" spc="-1">
                <a:latin typeface="Arial"/>
              </a:endParaRPr>
            </a:p>
          </p:txBody>
        </p:sp>
      </p:grpSp>
      <p:grpSp>
        <p:nvGrpSpPr>
          <p:cNvPr id="325" name="Group 6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TextShape 1"/>
          <p:cNvSpPr txBox="1"/>
          <p:nvPr/>
        </p:nvSpPr>
        <p:spPr>
          <a:xfrm>
            <a:off x="304920" y="274680"/>
            <a:ext cx="838152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b="0" strike="noStrike" spc="-1">
                <a:solidFill>
                  <a:srgbClr val="000000"/>
                </a:solidFill>
                <a:latin typeface="Calibri"/>
              </a:rPr>
              <a:t>Bagaimana Orang Menerima Pertolongan</a:t>
            </a:r>
          </a:p>
        </p:txBody>
      </p:sp>
      <p:sp>
        <p:nvSpPr>
          <p:cNvPr id="32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457200" indent="-4568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Merendahkan diri korban (Deaux, Dane, </a:t>
            </a:r>
            <a:endParaRPr lang="en-US" sz="32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     Wright sman 1993)</a:t>
            </a:r>
            <a:endParaRPr lang="en-US" sz="3200" b="0" strike="noStrike" spc="-1">
              <a:solidFill>
                <a:srgbClr val="FFFFFF"/>
              </a:solidFill>
              <a:latin typeface="Calibri"/>
            </a:endParaRPr>
          </a:p>
          <a:p>
            <a:pPr marL="457200" indent="-4568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Menunjukkan bahwa seseorang memilki ketidakmampuan</a:t>
            </a:r>
            <a:endParaRPr lang="en-US" sz="3200" b="0" strike="noStrike" spc="-1">
              <a:solidFill>
                <a:srgbClr val="FFFFFF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Menimbulkan perasaan hutang budi</a:t>
            </a:r>
            <a:endParaRPr lang="en-US" sz="3200" b="0" strike="noStrike" spc="-1">
              <a:solidFill>
                <a:srgbClr val="FFFFFF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Mengancam harga diri korban </a:t>
            </a:r>
            <a:endParaRPr lang="en-US" sz="3200" b="0" strike="noStrike" spc="-1">
              <a:solidFill>
                <a:srgbClr val="FFFFFF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Menjadi tergantung untuk seterusnya</a:t>
            </a:r>
            <a:endParaRPr lang="en-US" sz="32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Meningkatkan Tingkah Laku Menolong</a:t>
            </a:r>
          </a:p>
        </p:txBody>
      </p:sp>
      <p:sp>
        <p:nvSpPr>
          <p:cNvPr id="329" name="TextShape 2"/>
          <p:cNvSpPr txBox="1"/>
          <p:nvPr/>
        </p:nvSpPr>
        <p:spPr>
          <a:xfrm>
            <a:off x="533520" y="2209680"/>
            <a:ext cx="8229240" cy="38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-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Menghilangkan ketidak jelasan situasi darurat</a:t>
            </a:r>
            <a:endParaRPr lang="en-US" sz="2800" b="0" strike="noStrike" spc="-1">
              <a:solidFill>
                <a:srgbClr val="FFFFFF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-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Meningkatkan rasa tanggung jawab setiap orang</a:t>
            </a:r>
            <a:endParaRPr lang="en-US" sz="2800" b="0" strike="noStrike" spc="-1">
              <a:solidFill>
                <a:srgbClr val="FFFFFF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-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Meningkatkan rasa bersalah dan menciptakan self image yang positif pada penolong</a:t>
            </a:r>
            <a:endParaRPr lang="en-US" sz="2800" b="0" strike="noStrike" spc="-1">
              <a:solidFill>
                <a:srgbClr val="FFFFFF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-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Kegiatan amal dan memberi dukungan pada orang yang melakukan tingkah laku menolong </a:t>
            </a:r>
            <a:endParaRPr lang="en-US" sz="2800" b="0" strike="noStrike" spc="-1">
              <a:solidFill>
                <a:srgbClr val="FFFFFF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-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Pola asuh di rumah ataupun pendidikan di sekolah</a:t>
            </a:r>
            <a:endParaRPr lang="en-US" sz="28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TextShape 1"/>
          <p:cNvSpPr txBox="1"/>
          <p:nvPr/>
        </p:nvSpPr>
        <p:spPr>
          <a:xfrm>
            <a:off x="611280" y="2924280"/>
            <a:ext cx="8229240" cy="9266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Terima kasih</a:t>
            </a: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extShape 1"/>
          <p:cNvSpPr txBox="1"/>
          <p:nvPr/>
        </p:nvSpPr>
        <p:spPr>
          <a:xfrm>
            <a:off x="533520" y="68580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Tujuan Pembelajaran</a:t>
            </a:r>
          </a:p>
        </p:txBody>
      </p:sp>
      <p:sp>
        <p:nvSpPr>
          <p:cNvPr id="209" name="TextShape 2"/>
          <p:cNvSpPr txBox="1"/>
          <p:nvPr/>
        </p:nvSpPr>
        <p:spPr>
          <a:xfrm>
            <a:off x="1066680" y="2057400"/>
            <a:ext cx="6933960" cy="17521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/>
          </a:bodyPr>
          <a:lstStyle/>
          <a:p>
            <a:pPr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Mampu  mengenali tingkah laku menolong.  </a:t>
            </a:r>
            <a:endParaRPr lang="en-US" sz="32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Mengetahui mengapa orang menolong</a:t>
            </a:r>
            <a:endParaRPr lang="en-US" sz="32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Memahami kapan dan tahapan menolong</a:t>
            </a:r>
            <a:endParaRPr lang="en-US" sz="32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    dan meningkatkan Tingkah laku Menolong</a:t>
            </a:r>
            <a:endParaRPr lang="en-US" sz="3200" b="0" strike="noStrike" spc="-1">
              <a:solidFill>
                <a:srgbClr val="FFFFFF"/>
              </a:solidFill>
              <a:latin typeface="Calibri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endParaRPr lang="en-US" sz="32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TextShape 1"/>
          <p:cNvSpPr txBox="1"/>
          <p:nvPr/>
        </p:nvSpPr>
        <p:spPr>
          <a:xfrm>
            <a:off x="685800" y="571680"/>
            <a:ext cx="7772040" cy="999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Pengertian Tingkah Laku Menolong</a:t>
            </a:r>
          </a:p>
        </p:txBody>
      </p:sp>
      <p:sp>
        <p:nvSpPr>
          <p:cNvPr id="211" name="TextShape 2"/>
          <p:cNvSpPr txBox="1"/>
          <p:nvPr/>
        </p:nvSpPr>
        <p:spPr>
          <a:xfrm>
            <a:off x="826920" y="1557360"/>
            <a:ext cx="7857720" cy="149832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lIns="90000" tIns="45000" rIns="90000" bIns="45000"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en-US" sz="2400" b="0" strike="noStrike" spc="-1">
                <a:solidFill>
                  <a:srgbClr val="8B8B8B"/>
                </a:solidFill>
                <a:latin typeface="Arial"/>
              </a:rPr>
              <a:t>Tingkah laku menolong, atau dalam psikologi sosial dikenal dengan tingkah laku prososial,. Adalah tindakan individu untuk menolong orang lain tanpa adanya keuntungan langsung bagi penolong ( Baron dkk dalam Sarwono)</a:t>
            </a:r>
            <a:endParaRPr lang="en-US" sz="24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n-US" sz="2400" b="0" strike="noStrike" spc="-1">
              <a:latin typeface="Arial"/>
            </a:endParaRPr>
          </a:p>
        </p:txBody>
      </p:sp>
      <p:sp>
        <p:nvSpPr>
          <p:cNvPr id="212" name="CustomShape 3"/>
          <p:cNvSpPr/>
          <p:nvPr/>
        </p:nvSpPr>
        <p:spPr>
          <a:xfrm>
            <a:off x="826920" y="3789360"/>
            <a:ext cx="7668720" cy="2010600"/>
          </a:xfrm>
          <a:prstGeom prst="rect">
            <a:avLst/>
          </a:prstGeom>
          <a:noFill/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Menolong sebagai tingkah laku yang ditujukan untuk membantu orang lain, dalam beberapa kasus bisa saja tidak dapat mencapai tujuannya. Hal ini disebabkan karena penolong tidak mengetahui kesulitan korban</a:t>
            </a:r>
            <a:endParaRPr lang="en-U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 yang sesungguhnya ( Hollander dalam Sarwono ) atau karena penolong tidak mempunyai keterampilan yang dibutuhkan untuk menolong korban, sehingga dapat berakibat fatal, baik bagi  penolong maupun yang ditolong </a:t>
            </a:r>
            <a:endParaRPr lang="en-U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Mengapa Orang Menolong</a:t>
            </a:r>
          </a:p>
        </p:txBody>
      </p:sp>
      <p:sp>
        <p:nvSpPr>
          <p:cNvPr id="214" name="TextShape 2"/>
          <p:cNvSpPr txBox="1"/>
          <p:nvPr/>
        </p:nvSpPr>
        <p:spPr>
          <a:xfrm>
            <a:off x="1523880" y="1600200"/>
            <a:ext cx="700992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/>
          </a:bodyPr>
          <a:lstStyle/>
          <a:p>
            <a:pPr marL="514440" indent="-514080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Arial"/>
              <a:buAutoNum type="arabicPeriod"/>
            </a:pP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Teori Evolusi :</a:t>
            </a: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      - Perlindungan kerabat</a:t>
            </a: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      - Timbal balik biologik</a:t>
            </a: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2. Teori Belajar :</a:t>
            </a: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     - Teori belajar sosial</a:t>
            </a: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     - Teori pertukaran sosial</a:t>
            </a: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Mengapa Orang Menolong</a:t>
            </a:r>
          </a:p>
        </p:txBody>
      </p:sp>
      <p:sp>
        <p:nvSpPr>
          <p:cNvPr id="216" name="TextShape 2"/>
          <p:cNvSpPr txBox="1"/>
          <p:nvPr/>
        </p:nvSpPr>
        <p:spPr>
          <a:xfrm>
            <a:off x="468360" y="148428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spcBef>
                <a:spcPts val="720"/>
              </a:spcBef>
            </a:pP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3. Teori Empati :</a:t>
            </a: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      - Hipotesis empati - altruisme</a:t>
            </a: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      - Model mengurangi perasaan negatif</a:t>
            </a: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      - Hipotesis kesenangan empatik</a:t>
            </a: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4. Teori Perkembangan Kognisi sosial :</a:t>
            </a: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     - Teori belajar sosial</a:t>
            </a: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     - Teori pertukaran sosial</a:t>
            </a: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Mengapa Orang Menolong</a:t>
            </a:r>
          </a:p>
        </p:txBody>
      </p:sp>
      <p:sp>
        <p:nvSpPr>
          <p:cNvPr id="218" name="TextShape 2"/>
          <p:cNvSpPr txBox="1"/>
          <p:nvPr/>
        </p:nvSpPr>
        <p:spPr>
          <a:xfrm>
            <a:off x="468360" y="148428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spcBef>
                <a:spcPts val="799"/>
              </a:spcBef>
            </a:pPr>
            <a:r>
              <a:rPr lang="en-US" sz="4000" b="0" strike="noStrike" spc="-1">
                <a:solidFill>
                  <a:srgbClr val="000000"/>
                </a:solidFill>
                <a:latin typeface="Calibri"/>
              </a:rPr>
              <a:t>5. Teori Norma Sosial :</a:t>
            </a:r>
            <a:endParaRPr lang="en-US" sz="40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99"/>
              </a:spcBef>
            </a:pPr>
            <a:r>
              <a:rPr lang="en-US" sz="4000" b="0" strike="noStrike" spc="-1">
                <a:solidFill>
                  <a:srgbClr val="000000"/>
                </a:solidFill>
                <a:latin typeface="Calibri"/>
              </a:rPr>
              <a:t>      - Norma timbal balik</a:t>
            </a:r>
            <a:endParaRPr lang="en-US" sz="40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99"/>
              </a:spcBef>
            </a:pPr>
            <a:r>
              <a:rPr lang="en-US" sz="4000" b="0" strike="noStrike" spc="-1">
                <a:solidFill>
                  <a:srgbClr val="000000"/>
                </a:solidFill>
                <a:latin typeface="Calibri"/>
              </a:rPr>
              <a:t>      - Norma tanggung jawab sosial</a:t>
            </a:r>
            <a:endParaRPr lang="en-US" sz="4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Kapan Orang Menolong</a:t>
            </a:r>
          </a:p>
        </p:txBody>
      </p:sp>
      <p:sp>
        <p:nvSpPr>
          <p:cNvPr id="22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514440" indent="-514080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Arial"/>
              <a:buAutoNum type="arabicPeriod"/>
            </a:pP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Pengaruh Faktor Situasional</a:t>
            </a: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     - Bystander</a:t>
            </a: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     - Daya tarik</a:t>
            </a: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     - Atribusi terhadap korban</a:t>
            </a: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     - Ada model</a:t>
            </a: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     - Desakan Waktu</a:t>
            </a: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     - Sifat kebutuhan korban</a:t>
            </a: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Kapan Orang Menolong</a:t>
            </a:r>
          </a:p>
        </p:txBody>
      </p:sp>
      <p:sp>
        <p:nvSpPr>
          <p:cNvPr id="222" name="TextShape 2"/>
          <p:cNvSpPr txBox="1"/>
          <p:nvPr/>
        </p:nvSpPr>
        <p:spPr>
          <a:xfrm>
            <a:off x="38088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spcBef>
                <a:spcPts val="799"/>
              </a:spcBef>
            </a:pPr>
            <a:r>
              <a:rPr lang="en-US" sz="2000" b="0" strike="noStrike" spc="-1">
                <a:solidFill>
                  <a:srgbClr val="FFFFFF"/>
                </a:solidFill>
                <a:latin typeface="Calibri"/>
              </a:rPr>
              <a:t>2</a:t>
            </a:r>
            <a:r>
              <a:rPr lang="en-US" sz="4000" b="0" strike="noStrike" spc="-1">
                <a:solidFill>
                  <a:srgbClr val="FFFFFF"/>
                </a:solidFill>
                <a:latin typeface="Calibri"/>
              </a:rPr>
              <a:t>. </a:t>
            </a:r>
            <a:r>
              <a:rPr lang="en-US" sz="4000" b="0" strike="noStrike" spc="-1">
                <a:solidFill>
                  <a:srgbClr val="000000"/>
                </a:solidFill>
                <a:latin typeface="Calibri"/>
              </a:rPr>
              <a:t>Pengaruh Faktor Dari Dalam Diri</a:t>
            </a:r>
            <a:endParaRPr lang="en-US" sz="40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99"/>
              </a:spcBef>
            </a:pPr>
            <a:r>
              <a:rPr lang="en-US" sz="4000" b="0" strike="noStrike" spc="-1">
                <a:solidFill>
                  <a:srgbClr val="000000"/>
                </a:solidFill>
                <a:latin typeface="Calibri"/>
              </a:rPr>
              <a:t>    - Suasana hati ( mood)</a:t>
            </a:r>
            <a:endParaRPr lang="en-US" sz="40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99"/>
              </a:spcBef>
            </a:pPr>
            <a:r>
              <a:rPr lang="en-US" sz="4000" b="0" strike="noStrike" spc="-1">
                <a:solidFill>
                  <a:srgbClr val="000000"/>
                </a:solidFill>
                <a:latin typeface="Calibri"/>
              </a:rPr>
              <a:t>    </a:t>
            </a:r>
            <a:endParaRPr lang="en-US" sz="4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TextShape 1"/>
          <p:cNvSpPr txBox="1"/>
          <p:nvPr/>
        </p:nvSpPr>
        <p:spPr>
          <a:xfrm>
            <a:off x="500040" y="285840"/>
            <a:ext cx="8229240" cy="642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3200" b="0" strike="noStrike" spc="-1">
                <a:solidFill>
                  <a:srgbClr val="000000"/>
                </a:solidFill>
                <a:latin typeface="Curlz MT"/>
              </a:rPr>
              <a:t>Konsekuensi bagi korban</a:t>
            </a: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4" name="CustomShape 2"/>
          <p:cNvSpPr/>
          <p:nvPr/>
        </p:nvSpPr>
        <p:spPr>
          <a:xfrm>
            <a:off x="142920" y="1500120"/>
            <a:ext cx="999720" cy="4571640"/>
          </a:xfrm>
          <a:prstGeom prst="rect">
            <a:avLst/>
          </a:prstGeom>
          <a:ln>
            <a:solidFill>
              <a:srgbClr val="7D5FA0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Calibri"/>
              </a:rPr>
              <a:t>Keadaan emosi positif dari bystander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25" name="CustomShape 3"/>
          <p:cNvSpPr/>
          <p:nvPr/>
        </p:nvSpPr>
        <p:spPr>
          <a:xfrm>
            <a:off x="1143000" y="1428840"/>
            <a:ext cx="428400" cy="356760"/>
          </a:xfrm>
          <a:prstGeom prst="rightArrow">
            <a:avLst>
              <a:gd name="adj1" fmla="val 50000"/>
              <a:gd name="adj2" fmla="val 50000"/>
            </a:avLst>
          </a:prstGeom>
          <a:ln>
            <a:solidFill>
              <a:srgbClr val="98B855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</p:sp>
      <p:sp>
        <p:nvSpPr>
          <p:cNvPr id="226" name="CustomShape 4"/>
          <p:cNvSpPr/>
          <p:nvPr/>
        </p:nvSpPr>
        <p:spPr>
          <a:xfrm>
            <a:off x="1143000" y="2071800"/>
            <a:ext cx="428400" cy="356760"/>
          </a:xfrm>
          <a:prstGeom prst="rightArrow">
            <a:avLst>
              <a:gd name="adj1" fmla="val 50000"/>
              <a:gd name="adj2" fmla="val 50000"/>
            </a:avLst>
          </a:prstGeom>
          <a:ln>
            <a:solidFill>
              <a:srgbClr val="98B855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</p:sp>
      <p:sp>
        <p:nvSpPr>
          <p:cNvPr id="227" name="CustomShape 5"/>
          <p:cNvSpPr/>
          <p:nvPr/>
        </p:nvSpPr>
        <p:spPr>
          <a:xfrm>
            <a:off x="1143000" y="2928960"/>
            <a:ext cx="428400" cy="356760"/>
          </a:xfrm>
          <a:prstGeom prst="rightArrow">
            <a:avLst>
              <a:gd name="adj1" fmla="val 50000"/>
              <a:gd name="adj2" fmla="val 50000"/>
            </a:avLst>
          </a:prstGeom>
          <a:ln>
            <a:solidFill>
              <a:srgbClr val="98B855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</p:sp>
      <p:sp>
        <p:nvSpPr>
          <p:cNvPr id="228" name="CustomShape 6"/>
          <p:cNvSpPr/>
          <p:nvPr/>
        </p:nvSpPr>
        <p:spPr>
          <a:xfrm>
            <a:off x="1143000" y="3714840"/>
            <a:ext cx="428400" cy="356760"/>
          </a:xfrm>
          <a:prstGeom prst="rightArrow">
            <a:avLst>
              <a:gd name="adj1" fmla="val 50000"/>
              <a:gd name="adj2" fmla="val 50000"/>
            </a:avLst>
          </a:prstGeom>
          <a:ln>
            <a:solidFill>
              <a:srgbClr val="98B855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</p:sp>
      <p:sp>
        <p:nvSpPr>
          <p:cNvPr id="229" name="CustomShape 7"/>
          <p:cNvSpPr/>
          <p:nvPr/>
        </p:nvSpPr>
        <p:spPr>
          <a:xfrm>
            <a:off x="1143000" y="4500720"/>
            <a:ext cx="428400" cy="356760"/>
          </a:xfrm>
          <a:prstGeom prst="rightArrow">
            <a:avLst>
              <a:gd name="adj1" fmla="val 50000"/>
              <a:gd name="adj2" fmla="val 50000"/>
            </a:avLst>
          </a:prstGeom>
          <a:ln>
            <a:solidFill>
              <a:srgbClr val="98B855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</p:sp>
      <p:sp>
        <p:nvSpPr>
          <p:cNvPr id="230" name="CustomShape 8"/>
          <p:cNvSpPr/>
          <p:nvPr/>
        </p:nvSpPr>
        <p:spPr>
          <a:xfrm>
            <a:off x="1643040" y="1285920"/>
            <a:ext cx="1213920" cy="571320"/>
          </a:xfrm>
          <a:prstGeom prst="roundRect">
            <a:avLst>
              <a:gd name="adj" fmla="val 16667"/>
            </a:avLst>
          </a:prstGeom>
          <a:ln>
            <a:solidFill>
              <a:srgbClr val="BE4B48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400" b="0" strike="noStrike" spc="-1">
                <a:solidFill>
                  <a:srgbClr val="953735"/>
                </a:solidFill>
                <a:latin typeface="Calibri"/>
              </a:rPr>
              <a:t>Kepedulian sosial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31" name="CustomShape 9"/>
          <p:cNvSpPr/>
          <p:nvPr/>
        </p:nvSpPr>
        <p:spPr>
          <a:xfrm>
            <a:off x="1643040" y="2000160"/>
            <a:ext cx="1428480" cy="642600"/>
          </a:xfrm>
          <a:prstGeom prst="roundRect">
            <a:avLst>
              <a:gd name="adj" fmla="val 16667"/>
            </a:avLst>
          </a:prstGeom>
          <a:ln>
            <a:solidFill>
              <a:srgbClr val="BE4B48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400" b="0" strike="noStrike" spc="-1">
                <a:solidFill>
                  <a:srgbClr val="953735"/>
                </a:solidFill>
                <a:latin typeface="Calibri"/>
              </a:rPr>
              <a:t>Konsekuensi menyenangkan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32" name="CustomShape 10"/>
          <p:cNvSpPr/>
          <p:nvPr/>
        </p:nvSpPr>
        <p:spPr>
          <a:xfrm>
            <a:off x="1643040" y="2786040"/>
            <a:ext cx="1499760" cy="713880"/>
          </a:xfrm>
          <a:prstGeom prst="roundRect">
            <a:avLst>
              <a:gd name="adj" fmla="val 16667"/>
            </a:avLst>
          </a:prstGeom>
          <a:ln>
            <a:solidFill>
              <a:srgbClr val="BE4B48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400" b="0" strike="noStrike" spc="-1">
                <a:solidFill>
                  <a:srgbClr val="953735"/>
                </a:solidFill>
                <a:latin typeface="Calibri"/>
              </a:rPr>
              <a:t>Pertolongan sgt jls dibutuhkan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33" name="CustomShape 11"/>
          <p:cNvSpPr/>
          <p:nvPr/>
        </p:nvSpPr>
        <p:spPr>
          <a:xfrm>
            <a:off x="1643040" y="3643200"/>
            <a:ext cx="1571400" cy="713880"/>
          </a:xfrm>
          <a:prstGeom prst="roundRect">
            <a:avLst>
              <a:gd name="adj" fmla="val 16667"/>
            </a:avLst>
          </a:prstGeom>
          <a:ln>
            <a:solidFill>
              <a:srgbClr val="BE4B48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953735"/>
                </a:solidFill>
                <a:latin typeface="Calibri"/>
              </a:rPr>
              <a:t>Ambiguitas mengenai kebutuhan utk pertolongan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234" name="CustomShape 12"/>
          <p:cNvSpPr/>
          <p:nvPr/>
        </p:nvSpPr>
        <p:spPr>
          <a:xfrm>
            <a:off x="1643040" y="4429080"/>
            <a:ext cx="1428480" cy="571320"/>
          </a:xfrm>
          <a:prstGeom prst="roundRect">
            <a:avLst>
              <a:gd name="adj" fmla="val 16667"/>
            </a:avLst>
          </a:prstGeom>
          <a:ln>
            <a:solidFill>
              <a:srgbClr val="BE4B48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800" b="0" strike="noStrike" spc="-1">
                <a:solidFill>
                  <a:srgbClr val="953735"/>
                </a:solidFill>
                <a:latin typeface="Calibri"/>
              </a:rPr>
              <a:t>Sense of power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235" name="CustomShape 13"/>
          <p:cNvSpPr/>
          <p:nvPr/>
        </p:nvSpPr>
        <p:spPr>
          <a:xfrm>
            <a:off x="2928960" y="1500120"/>
            <a:ext cx="356760" cy="213840"/>
          </a:xfrm>
          <a:prstGeom prst="rightArrow">
            <a:avLst>
              <a:gd name="adj1" fmla="val 50000"/>
              <a:gd name="adj2" fmla="val 50000"/>
            </a:avLst>
          </a:prstGeom>
          <a:ln>
            <a:solidFill>
              <a:srgbClr val="98B855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</p:sp>
      <p:sp>
        <p:nvSpPr>
          <p:cNvPr id="236" name="CustomShape 14"/>
          <p:cNvSpPr/>
          <p:nvPr/>
        </p:nvSpPr>
        <p:spPr>
          <a:xfrm>
            <a:off x="3143160" y="2214720"/>
            <a:ext cx="356760" cy="213840"/>
          </a:xfrm>
          <a:prstGeom prst="rightArrow">
            <a:avLst>
              <a:gd name="adj1" fmla="val 50000"/>
              <a:gd name="adj2" fmla="val 50000"/>
            </a:avLst>
          </a:prstGeom>
          <a:ln>
            <a:solidFill>
              <a:srgbClr val="98B855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</p:sp>
      <p:sp>
        <p:nvSpPr>
          <p:cNvPr id="237" name="CustomShape 15"/>
          <p:cNvSpPr/>
          <p:nvPr/>
        </p:nvSpPr>
        <p:spPr>
          <a:xfrm>
            <a:off x="3214800" y="3000240"/>
            <a:ext cx="285480" cy="213840"/>
          </a:xfrm>
          <a:prstGeom prst="rightArrow">
            <a:avLst>
              <a:gd name="adj1" fmla="val 50000"/>
              <a:gd name="adj2" fmla="val 50000"/>
            </a:avLst>
          </a:prstGeom>
          <a:ln>
            <a:solidFill>
              <a:srgbClr val="98B855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</p:sp>
      <p:sp>
        <p:nvSpPr>
          <p:cNvPr id="238" name="CustomShape 16"/>
          <p:cNvSpPr/>
          <p:nvPr/>
        </p:nvSpPr>
        <p:spPr>
          <a:xfrm>
            <a:off x="3429000" y="1214280"/>
            <a:ext cx="1071360" cy="2142720"/>
          </a:xfrm>
          <a:prstGeom prst="verticalScroll">
            <a:avLst>
              <a:gd name="adj" fmla="val 12500"/>
            </a:avLst>
          </a:prstGeom>
          <a:ln>
            <a:solidFill>
              <a:srgbClr val="4A7EBB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400" b="0" strike="noStrike" spc="-1">
                <a:solidFill>
                  <a:srgbClr val="376092"/>
                </a:solidFill>
                <a:latin typeface="Calibri"/>
              </a:rPr>
              <a:t>Lebih byk pertolongan dlm situasi biasa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39" name="CustomShape 17"/>
          <p:cNvSpPr/>
          <p:nvPr/>
        </p:nvSpPr>
        <p:spPr>
          <a:xfrm>
            <a:off x="3286080" y="3929040"/>
            <a:ext cx="356760" cy="213840"/>
          </a:xfrm>
          <a:prstGeom prst="rightArrow">
            <a:avLst>
              <a:gd name="adj1" fmla="val 50000"/>
              <a:gd name="adj2" fmla="val 50000"/>
            </a:avLst>
          </a:prstGeom>
          <a:ln>
            <a:solidFill>
              <a:srgbClr val="98B855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</p:sp>
      <p:sp>
        <p:nvSpPr>
          <p:cNvPr id="240" name="CustomShape 18"/>
          <p:cNvSpPr/>
          <p:nvPr/>
        </p:nvSpPr>
        <p:spPr>
          <a:xfrm>
            <a:off x="3643200" y="3714840"/>
            <a:ext cx="1285560" cy="785520"/>
          </a:xfrm>
          <a:prstGeom prst="heart">
            <a:avLst/>
          </a:prstGeom>
          <a:ln>
            <a:solidFill>
              <a:srgbClr val="46AAC4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31859C"/>
                </a:solidFill>
                <a:latin typeface="Calibri"/>
              </a:rPr>
              <a:t>Kurang menolong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241" name="CustomShape 19"/>
          <p:cNvSpPr/>
          <p:nvPr/>
        </p:nvSpPr>
        <p:spPr>
          <a:xfrm>
            <a:off x="4572000" y="1285920"/>
            <a:ext cx="356760" cy="213840"/>
          </a:xfrm>
          <a:prstGeom prst="leftArrow">
            <a:avLst>
              <a:gd name="adj1" fmla="val 50000"/>
              <a:gd name="adj2" fmla="val 50000"/>
            </a:avLst>
          </a:prstGeom>
          <a:ln>
            <a:solidFill>
              <a:srgbClr val="98B855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</p:sp>
      <p:sp>
        <p:nvSpPr>
          <p:cNvPr id="242" name="CustomShape 20"/>
          <p:cNvSpPr/>
          <p:nvPr/>
        </p:nvSpPr>
        <p:spPr>
          <a:xfrm>
            <a:off x="5000760" y="928800"/>
            <a:ext cx="2214360" cy="785520"/>
          </a:xfrm>
          <a:prstGeom prst="ellipse">
            <a:avLst/>
          </a:prstGeom>
          <a:ln>
            <a:solidFill>
              <a:srgbClr val="F59240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E46C0A"/>
                </a:solidFill>
                <a:latin typeface="Calibri"/>
              </a:rPr>
              <a:t>Fokus empati pada orang yg membutuhkan pertolongan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243" name="CustomShape 21"/>
          <p:cNvSpPr/>
          <p:nvPr/>
        </p:nvSpPr>
        <p:spPr>
          <a:xfrm>
            <a:off x="4500720" y="2071800"/>
            <a:ext cx="356760" cy="213840"/>
          </a:xfrm>
          <a:prstGeom prst="leftArrow">
            <a:avLst>
              <a:gd name="adj1" fmla="val 50000"/>
              <a:gd name="adj2" fmla="val 50000"/>
            </a:avLst>
          </a:prstGeom>
          <a:ln>
            <a:solidFill>
              <a:srgbClr val="98B855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</p:sp>
      <p:sp>
        <p:nvSpPr>
          <p:cNvPr id="244" name="CustomShape 22"/>
          <p:cNvSpPr/>
          <p:nvPr/>
        </p:nvSpPr>
        <p:spPr>
          <a:xfrm>
            <a:off x="4929120" y="1785960"/>
            <a:ext cx="2356920" cy="713880"/>
          </a:xfrm>
          <a:prstGeom prst="ellipse">
            <a:avLst/>
          </a:prstGeom>
          <a:ln>
            <a:solidFill>
              <a:srgbClr val="F59240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E46C0A"/>
                </a:solidFill>
                <a:latin typeface="Calibri"/>
              </a:rPr>
              <a:t>Merasa bertanggung jwb scr pribadi utk suasana hati negatif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245" name="CustomShape 23"/>
          <p:cNvSpPr/>
          <p:nvPr/>
        </p:nvSpPr>
        <p:spPr>
          <a:xfrm>
            <a:off x="4500720" y="2643120"/>
            <a:ext cx="356760" cy="213840"/>
          </a:xfrm>
          <a:prstGeom prst="leftArrow">
            <a:avLst>
              <a:gd name="adj1" fmla="val 50000"/>
              <a:gd name="adj2" fmla="val 50000"/>
            </a:avLst>
          </a:prstGeom>
          <a:ln>
            <a:solidFill>
              <a:srgbClr val="98B855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</p:sp>
      <p:sp>
        <p:nvSpPr>
          <p:cNvPr id="246" name="CustomShape 24"/>
          <p:cNvSpPr/>
          <p:nvPr/>
        </p:nvSpPr>
        <p:spPr>
          <a:xfrm>
            <a:off x="4929120" y="2571840"/>
            <a:ext cx="2356920" cy="642600"/>
          </a:xfrm>
          <a:prstGeom prst="ellipse">
            <a:avLst/>
          </a:prstGeom>
          <a:ln>
            <a:solidFill>
              <a:srgbClr val="F59240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E46C0A"/>
                </a:solidFill>
                <a:latin typeface="Calibri"/>
              </a:rPr>
              <a:t>Pertolongan sangat jelas dibutuhkan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247" name="CustomShape 25"/>
          <p:cNvSpPr/>
          <p:nvPr/>
        </p:nvSpPr>
        <p:spPr>
          <a:xfrm>
            <a:off x="4572000" y="3214800"/>
            <a:ext cx="356760" cy="213840"/>
          </a:xfrm>
          <a:prstGeom prst="leftArrow">
            <a:avLst>
              <a:gd name="adj1" fmla="val 50000"/>
              <a:gd name="adj2" fmla="val 50000"/>
            </a:avLst>
          </a:prstGeom>
          <a:ln>
            <a:solidFill>
              <a:srgbClr val="98B855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</p:sp>
      <p:sp>
        <p:nvSpPr>
          <p:cNvPr id="248" name="CustomShape 26"/>
          <p:cNvSpPr/>
          <p:nvPr/>
        </p:nvSpPr>
        <p:spPr>
          <a:xfrm>
            <a:off x="5072040" y="3286080"/>
            <a:ext cx="2356920" cy="785520"/>
          </a:xfrm>
          <a:prstGeom prst="ellipse">
            <a:avLst/>
          </a:prstGeom>
          <a:ln>
            <a:solidFill>
              <a:srgbClr val="F59240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E46C0A"/>
                </a:solidFill>
                <a:latin typeface="Calibri"/>
              </a:rPr>
              <a:t>Kualitas menarik &amp; mnyenangkan dari tugas menolong 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249" name="CustomShape 27"/>
          <p:cNvSpPr/>
          <p:nvPr/>
        </p:nvSpPr>
        <p:spPr>
          <a:xfrm>
            <a:off x="2286000" y="5072040"/>
            <a:ext cx="285480" cy="356760"/>
          </a:xfrm>
          <a:prstGeom prst="downArrow">
            <a:avLst>
              <a:gd name="adj1" fmla="val 50000"/>
              <a:gd name="adj2" fmla="val 50000"/>
            </a:avLst>
          </a:prstGeom>
          <a:ln>
            <a:solidFill>
              <a:srgbClr val="98B855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</p:sp>
      <p:sp>
        <p:nvSpPr>
          <p:cNvPr id="250" name="CustomShape 28"/>
          <p:cNvSpPr/>
          <p:nvPr/>
        </p:nvSpPr>
        <p:spPr>
          <a:xfrm>
            <a:off x="1428840" y="5572080"/>
            <a:ext cx="3500280" cy="999720"/>
          </a:xfrm>
          <a:prstGeom prst="smileyFace">
            <a:avLst>
              <a:gd name="adj" fmla="val 4653"/>
            </a:avLst>
          </a:prstGeom>
          <a:ln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262626"/>
                </a:solidFill>
                <a:latin typeface="Calibri"/>
              </a:rPr>
              <a:t>Konsekuensi tidak menyenangkan seperti kemungkinan terjadinya hal yang memalukan atau membahayakan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251" name="CustomShape 29"/>
          <p:cNvSpPr/>
          <p:nvPr/>
        </p:nvSpPr>
        <p:spPr>
          <a:xfrm>
            <a:off x="3571920" y="4500720"/>
            <a:ext cx="285480" cy="928440"/>
          </a:xfrm>
          <a:prstGeom prst="upArrow">
            <a:avLst>
              <a:gd name="adj1" fmla="val 50000"/>
              <a:gd name="adj2" fmla="val 50000"/>
            </a:avLst>
          </a:prstGeom>
          <a:ln>
            <a:solidFill>
              <a:srgbClr val="98B855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</p:sp>
      <p:sp>
        <p:nvSpPr>
          <p:cNvPr id="252" name="CustomShape 30"/>
          <p:cNvSpPr/>
          <p:nvPr/>
        </p:nvSpPr>
        <p:spPr>
          <a:xfrm>
            <a:off x="5072040" y="4357800"/>
            <a:ext cx="2356920" cy="785520"/>
          </a:xfrm>
          <a:prstGeom prst="cloud">
            <a:avLst/>
          </a:prstGeom>
          <a:ln>
            <a:solidFill>
              <a:srgbClr val="4A7EBB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376092"/>
                </a:solidFill>
                <a:latin typeface="Calibri"/>
              </a:rPr>
              <a:t>Fokus akan kebutuhan dan masalah sendiri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253" name="CustomShape 31"/>
          <p:cNvSpPr/>
          <p:nvPr/>
        </p:nvSpPr>
        <p:spPr>
          <a:xfrm>
            <a:off x="5000760" y="5286240"/>
            <a:ext cx="2499840" cy="1213920"/>
          </a:xfrm>
          <a:prstGeom prst="cloud">
            <a:avLst/>
          </a:prstGeom>
          <a:ln>
            <a:solidFill>
              <a:srgbClr val="4A7EBB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376092"/>
                </a:solidFill>
                <a:latin typeface="Calibri"/>
              </a:rPr>
              <a:t>Perasaan secara pribadi bertanggung jawab untuk suasana hati negatif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254" name="CustomShape 32"/>
          <p:cNvSpPr/>
          <p:nvPr/>
        </p:nvSpPr>
        <p:spPr>
          <a:xfrm>
            <a:off x="7929720" y="1143000"/>
            <a:ext cx="999720" cy="5143320"/>
          </a:xfrm>
          <a:prstGeom prst="rect">
            <a:avLst/>
          </a:prstGeom>
          <a:ln>
            <a:solidFill>
              <a:srgbClr val="7D5FA0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400" b="0" strike="noStrike" spc="-1">
                <a:solidFill>
                  <a:srgbClr val="000000"/>
                </a:solidFill>
                <a:latin typeface="Calibri"/>
              </a:rPr>
              <a:t>Keadaan emosi negatif dari bystander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55" name="CustomShape 33"/>
          <p:cNvSpPr/>
          <p:nvPr/>
        </p:nvSpPr>
        <p:spPr>
          <a:xfrm>
            <a:off x="7358040" y="1285920"/>
            <a:ext cx="428400" cy="213840"/>
          </a:xfrm>
          <a:prstGeom prst="leftArrow">
            <a:avLst>
              <a:gd name="adj1" fmla="val 50000"/>
              <a:gd name="adj2" fmla="val 50000"/>
            </a:avLst>
          </a:prstGeom>
          <a:ln>
            <a:solidFill>
              <a:srgbClr val="98B855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</p:sp>
      <p:sp>
        <p:nvSpPr>
          <p:cNvPr id="256" name="CustomShape 34"/>
          <p:cNvSpPr/>
          <p:nvPr/>
        </p:nvSpPr>
        <p:spPr>
          <a:xfrm>
            <a:off x="7358040" y="2071800"/>
            <a:ext cx="428400" cy="213840"/>
          </a:xfrm>
          <a:prstGeom prst="leftArrow">
            <a:avLst>
              <a:gd name="adj1" fmla="val 50000"/>
              <a:gd name="adj2" fmla="val 50000"/>
            </a:avLst>
          </a:prstGeom>
          <a:ln>
            <a:solidFill>
              <a:srgbClr val="98B855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</p:sp>
      <p:sp>
        <p:nvSpPr>
          <p:cNvPr id="257" name="CustomShape 35"/>
          <p:cNvSpPr/>
          <p:nvPr/>
        </p:nvSpPr>
        <p:spPr>
          <a:xfrm>
            <a:off x="7358040" y="2786040"/>
            <a:ext cx="428400" cy="213840"/>
          </a:xfrm>
          <a:prstGeom prst="leftArrow">
            <a:avLst>
              <a:gd name="adj1" fmla="val 50000"/>
              <a:gd name="adj2" fmla="val 50000"/>
            </a:avLst>
          </a:prstGeom>
          <a:ln>
            <a:solidFill>
              <a:srgbClr val="98B855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</p:sp>
      <p:sp>
        <p:nvSpPr>
          <p:cNvPr id="258" name="CustomShape 36"/>
          <p:cNvSpPr/>
          <p:nvPr/>
        </p:nvSpPr>
        <p:spPr>
          <a:xfrm>
            <a:off x="7500960" y="3571920"/>
            <a:ext cx="356760" cy="213840"/>
          </a:xfrm>
          <a:prstGeom prst="leftArrow">
            <a:avLst>
              <a:gd name="adj1" fmla="val 50000"/>
              <a:gd name="adj2" fmla="val 50000"/>
            </a:avLst>
          </a:prstGeom>
          <a:ln>
            <a:solidFill>
              <a:srgbClr val="98B855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</p:sp>
      <p:sp>
        <p:nvSpPr>
          <p:cNvPr id="259" name="CustomShape 37"/>
          <p:cNvSpPr/>
          <p:nvPr/>
        </p:nvSpPr>
        <p:spPr>
          <a:xfrm>
            <a:off x="7500960" y="4572000"/>
            <a:ext cx="356760" cy="285480"/>
          </a:xfrm>
          <a:prstGeom prst="leftArrow">
            <a:avLst>
              <a:gd name="adj1" fmla="val 50000"/>
              <a:gd name="adj2" fmla="val 50000"/>
            </a:avLst>
          </a:prstGeom>
          <a:ln>
            <a:solidFill>
              <a:srgbClr val="98B855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</p:sp>
      <p:sp>
        <p:nvSpPr>
          <p:cNvPr id="260" name="CustomShape 38"/>
          <p:cNvSpPr/>
          <p:nvPr/>
        </p:nvSpPr>
        <p:spPr>
          <a:xfrm>
            <a:off x="7500960" y="5643720"/>
            <a:ext cx="356760" cy="285480"/>
          </a:xfrm>
          <a:prstGeom prst="leftArrow">
            <a:avLst>
              <a:gd name="adj1" fmla="val 50000"/>
              <a:gd name="adj2" fmla="val 50000"/>
            </a:avLst>
          </a:prstGeom>
          <a:ln>
            <a:solidFill>
              <a:srgbClr val="98B855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</p:sp>
      <p:sp>
        <p:nvSpPr>
          <p:cNvPr id="261" name="CustomShape 39"/>
          <p:cNvSpPr/>
          <p:nvPr/>
        </p:nvSpPr>
        <p:spPr>
          <a:xfrm rot="2446200">
            <a:off x="4500360" y="4500360"/>
            <a:ext cx="428400" cy="285480"/>
          </a:xfrm>
          <a:prstGeom prst="leftArrow">
            <a:avLst>
              <a:gd name="adj1" fmla="val 50000"/>
              <a:gd name="adj2" fmla="val 50000"/>
            </a:avLst>
          </a:prstGeom>
          <a:ln>
            <a:solidFill>
              <a:srgbClr val="98B855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</p:sp>
      <p:sp>
        <p:nvSpPr>
          <p:cNvPr id="262" name="CustomShape 40"/>
          <p:cNvSpPr/>
          <p:nvPr/>
        </p:nvSpPr>
        <p:spPr>
          <a:xfrm rot="3266400">
            <a:off x="4000320" y="4929120"/>
            <a:ext cx="1285560" cy="358560"/>
          </a:xfrm>
          <a:prstGeom prst="leftArrow">
            <a:avLst>
              <a:gd name="adj1" fmla="val 50000"/>
              <a:gd name="adj2" fmla="val 50000"/>
            </a:avLst>
          </a:prstGeom>
          <a:ln>
            <a:solidFill>
              <a:srgbClr val="98B855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0-Blanko-PPT-sesi-1 Baru (3)</Template>
  <TotalTime>299</TotalTime>
  <Words>741</Words>
  <Application>Microsoft Office PowerPoint</Application>
  <PresentationFormat>On-screen Show (4:3)</PresentationFormat>
  <Paragraphs>134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Office Theme</vt:lpstr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STAFF</cp:lastModifiedBy>
  <cp:revision>41</cp:revision>
  <dcterms:created xsi:type="dcterms:W3CDTF">2019-09-17T08:27:08Z</dcterms:created>
  <dcterms:modified xsi:type="dcterms:W3CDTF">2020-06-13T11:57:10Z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16</vt:i4>
  </property>
</Properties>
</file>