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8" r:id="rId3"/>
    <p:sldId id="289" r:id="rId4"/>
    <p:sldId id="305" r:id="rId5"/>
    <p:sldId id="290" r:id="rId6"/>
    <p:sldId id="291" r:id="rId7"/>
    <p:sldId id="295" r:id="rId8"/>
    <p:sldId id="293" r:id="rId9"/>
    <p:sldId id="294" r:id="rId10"/>
    <p:sldId id="296" r:id="rId11"/>
    <p:sldId id="306" r:id="rId12"/>
    <p:sldId id="297" r:id="rId13"/>
    <p:sldId id="298" r:id="rId14"/>
    <p:sldId id="299" r:id="rId15"/>
    <p:sldId id="307" r:id="rId16"/>
    <p:sldId id="300" r:id="rId17"/>
    <p:sldId id="301" r:id="rId18"/>
    <p:sldId id="304" r:id="rId19"/>
    <p:sldId id="302"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4" autoAdjust="0"/>
    <p:restoredTop sz="94660"/>
  </p:normalViewPr>
  <p:slideViewPr>
    <p:cSldViewPr showGuides="1">
      <p:cViewPr varScale="1">
        <p:scale>
          <a:sx n="79" d="100"/>
          <a:sy n="79" d="100"/>
        </p:scale>
        <p:origin x="-92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2D7BD-AF62-0C4F-93E7-C8DD61015D94}" type="datetimeFigureOut">
              <a:rPr lang="en-US" smtClean="0"/>
              <a:t>9/24/19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363D2B-BB6F-9046-9648-31DA315E6268}" type="slidenum">
              <a:rPr lang="en-US" smtClean="0"/>
              <a:t>‹#›</a:t>
            </a:fld>
            <a:endParaRPr lang="en-US"/>
          </a:p>
        </p:txBody>
      </p:sp>
    </p:spTree>
    <p:extLst>
      <p:ext uri="{BB962C8B-B14F-4D97-AF65-F5344CB8AC3E}">
        <p14:creationId xmlns:p14="http://schemas.microsoft.com/office/powerpoint/2010/main" val="1492696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47854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9115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9038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51757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AFB87D-38D7-4FEC-AC0F-7D539262653F}" type="datetimeFigureOut">
              <a:rPr lang="en-US" smtClean="0"/>
              <a:t>9/24/19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281983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AFB87D-38D7-4FEC-AC0F-7D539262653F}"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5238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AFB87D-38D7-4FEC-AC0F-7D539262653F}" type="datetimeFigureOut">
              <a:rPr lang="en-US" smtClean="0"/>
              <a:t>9/24/19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2568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AFB87D-38D7-4FEC-AC0F-7D539262653F}" type="datetimeFigureOut">
              <a:rPr lang="en-US" smtClean="0"/>
              <a:t>9/24/19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17877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B87D-38D7-4FEC-AC0F-7D539262653F}" type="datetimeFigureOut">
              <a:rPr lang="en-US" smtClean="0"/>
              <a:t>9/24/19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2434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414546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AFB87D-38D7-4FEC-AC0F-7D539262653F}" type="datetimeFigureOut">
              <a:rPr lang="en-US" smtClean="0"/>
              <a:t>9/24/19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98C16-3685-40E2-B16C-428ED1DC65B6}" type="slidenum">
              <a:rPr lang="en-US" smtClean="0"/>
              <a:t>‹#›</a:t>
            </a:fld>
            <a:endParaRPr lang="en-US"/>
          </a:p>
        </p:txBody>
      </p:sp>
    </p:spTree>
    <p:extLst>
      <p:ext uri="{BB962C8B-B14F-4D97-AF65-F5344CB8AC3E}">
        <p14:creationId xmlns:p14="http://schemas.microsoft.com/office/powerpoint/2010/main" val="3967233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FB87D-38D7-4FEC-AC0F-7D539262653F}" type="datetimeFigureOut">
              <a:rPr lang="en-US" smtClean="0"/>
              <a:t>9/24/19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98C16-3685-40E2-B16C-428ED1DC65B6}" type="slidenum">
              <a:rPr lang="en-US" smtClean="0"/>
              <a:t>‹#›</a:t>
            </a:fld>
            <a:endParaRPr lang="en-US"/>
          </a:p>
        </p:txBody>
      </p:sp>
    </p:spTree>
    <p:extLst>
      <p:ext uri="{BB962C8B-B14F-4D97-AF65-F5344CB8AC3E}">
        <p14:creationId xmlns:p14="http://schemas.microsoft.com/office/powerpoint/2010/main" val="392703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3276600" y="3352800"/>
            <a:ext cx="5638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200" b="1" dirty="0" smtClean="0">
                <a:solidFill>
                  <a:schemeClr val="bg1"/>
                </a:solidFill>
              </a:rPr>
              <a:t>GIZI KEBUGARAN</a:t>
            </a:r>
          </a:p>
          <a:p>
            <a:pPr algn="ctr" eaLnBrk="1" hangingPunct="1"/>
            <a:r>
              <a:rPr lang="en-US" sz="2200" b="1" dirty="0" smtClean="0">
                <a:solidFill>
                  <a:schemeClr val="bg1"/>
                </a:solidFill>
              </a:rPr>
              <a:t>PERTEMUAN III</a:t>
            </a:r>
            <a:endParaRPr lang="en-US" sz="2200" b="1" dirty="0">
              <a:solidFill>
                <a:schemeClr val="bg1"/>
              </a:solidFill>
            </a:endParaRPr>
          </a:p>
          <a:p>
            <a:pPr algn="ctr" eaLnBrk="1" hangingPunct="1"/>
            <a:r>
              <a:rPr lang="en-US" sz="2200" b="1" dirty="0" smtClean="0">
                <a:solidFill>
                  <a:schemeClr val="bg1"/>
                </a:solidFill>
              </a:rPr>
              <a:t>Program </a:t>
            </a:r>
            <a:r>
              <a:rPr lang="en-US" sz="2200" b="1" dirty="0" err="1" smtClean="0">
                <a:solidFill>
                  <a:schemeClr val="bg1"/>
                </a:solidFill>
              </a:rPr>
              <a:t>Studi</a:t>
            </a:r>
            <a:r>
              <a:rPr lang="en-US" sz="2200" b="1" dirty="0" smtClean="0">
                <a:solidFill>
                  <a:schemeClr val="bg1"/>
                </a:solidFill>
              </a:rPr>
              <a:t> </a:t>
            </a:r>
            <a:r>
              <a:rPr lang="en-US" sz="2200" b="1" dirty="0" err="1">
                <a:solidFill>
                  <a:schemeClr val="bg1"/>
                </a:solidFill>
              </a:rPr>
              <a:t>Gizi</a:t>
            </a:r>
            <a:r>
              <a:rPr lang="en-US" sz="2200" b="1" dirty="0">
                <a:solidFill>
                  <a:schemeClr val="bg1"/>
                </a:solidFill>
              </a:rPr>
              <a:t> </a:t>
            </a:r>
            <a:endParaRPr lang="en-US" sz="2200" b="1" dirty="0" smtClean="0">
              <a:solidFill>
                <a:schemeClr val="bg1"/>
              </a:solidFill>
            </a:endParaRPr>
          </a:p>
          <a:p>
            <a:pPr algn="ctr" eaLnBrk="1" hangingPunct="1"/>
            <a:r>
              <a:rPr lang="en-US" sz="2200" b="1" dirty="0" err="1" smtClean="0">
                <a:solidFill>
                  <a:schemeClr val="bg1"/>
                </a:solidFill>
              </a:rPr>
              <a:t>Fakultas</a:t>
            </a:r>
            <a:r>
              <a:rPr lang="en-US" sz="2200" b="1" dirty="0" smtClean="0">
                <a:solidFill>
                  <a:schemeClr val="bg1"/>
                </a:solidFill>
              </a:rPr>
              <a:t> </a:t>
            </a:r>
            <a:r>
              <a:rPr lang="en-US" sz="2200" b="1" dirty="0" err="1" smtClean="0">
                <a:solidFill>
                  <a:schemeClr val="bg1"/>
                </a:solidFill>
              </a:rPr>
              <a:t>Ilmu-ilmu</a:t>
            </a:r>
            <a:r>
              <a:rPr lang="en-US" sz="2200" b="1" dirty="0" smtClean="0">
                <a:solidFill>
                  <a:schemeClr val="bg1"/>
                </a:solidFill>
              </a:rPr>
              <a:t> </a:t>
            </a:r>
            <a:r>
              <a:rPr lang="en-US" sz="2200" b="1" dirty="0" err="1" smtClean="0">
                <a:solidFill>
                  <a:schemeClr val="bg1"/>
                </a:solidFill>
              </a:rPr>
              <a:t>Kesehatan</a:t>
            </a:r>
            <a:endParaRPr lang="en-US" sz="2200" b="1" dirty="0">
              <a:solidFill>
                <a:schemeClr val="bg1"/>
              </a:solidFill>
            </a:endParaRPr>
          </a:p>
        </p:txBody>
      </p:sp>
    </p:spTree>
    <p:extLst>
      <p:ext uri="{BB962C8B-B14F-4D97-AF65-F5344CB8AC3E}">
        <p14:creationId xmlns:p14="http://schemas.microsoft.com/office/powerpoint/2010/main" val="6992628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normAutofit/>
          </a:bodyPr>
          <a:lstStyle/>
          <a:p>
            <a:r>
              <a:rPr lang="id-ID" sz="2400" dirty="0">
                <a:latin typeface="Tw Cen MT"/>
                <a:cs typeface="Tw Cen MT"/>
              </a:rPr>
              <a:t>Mengonsumsi makanan dengan </a:t>
            </a:r>
            <a:r>
              <a:rPr lang="id-ID" sz="2400" b="1" dirty="0">
                <a:latin typeface="Tw Cen MT"/>
                <a:cs typeface="Tw Cen MT"/>
              </a:rPr>
              <a:t>GI yang rendah </a:t>
            </a:r>
            <a:r>
              <a:rPr lang="id-ID" sz="2400" dirty="0">
                <a:latin typeface="Tw Cen MT"/>
                <a:cs typeface="Tw Cen MT"/>
              </a:rPr>
              <a:t>mungkin bermanfaat dalam mengeluarkan glukosa secara perlahan-lahan ke dalam aliran darah ketika karbohidrat tidak dapat dikonsumsi selama latihan. </a:t>
            </a:r>
            <a:endParaRPr lang="id-ID" sz="2400" dirty="0" smtClean="0">
              <a:latin typeface="Tw Cen MT"/>
              <a:cs typeface="Tw Cen MT"/>
            </a:endParaRPr>
          </a:p>
          <a:p>
            <a:r>
              <a:rPr lang="id-ID" sz="2400" dirty="0" smtClean="0">
                <a:latin typeface="Tw Cen MT"/>
                <a:cs typeface="Tw Cen MT"/>
              </a:rPr>
              <a:t>Mengkonsumsi </a:t>
            </a:r>
            <a:r>
              <a:rPr lang="id-ID" sz="2400" dirty="0">
                <a:latin typeface="Tw Cen MT"/>
                <a:cs typeface="Tw Cen MT"/>
              </a:rPr>
              <a:t>karbohidrat pada pagi hari dapat membantu menjaga kadar glukosa darah selama latihan yang lama. Dibandingkan dengan puasa semalaman, mengonsumsi makanan yang mengandung 200-300 g karbohidrat 2-4 jam sebelum berolahraga meningkatkan kinerja daya tahan.</a:t>
            </a:r>
            <a:endParaRPr lang="en-ID" sz="2400" dirty="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27268865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9-09-24 at 10.38.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772400" cy="4943912"/>
          </a:xfrm>
          <a:prstGeom prst="rect">
            <a:avLst/>
          </a:prstGeom>
        </p:spPr>
      </p:pic>
    </p:spTree>
    <p:extLst>
      <p:ext uri="{BB962C8B-B14F-4D97-AF65-F5344CB8AC3E}">
        <p14:creationId xmlns:p14="http://schemas.microsoft.com/office/powerpoint/2010/main" val="5534103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id-ID" sz="3600" dirty="0">
                <a:latin typeface="Tw Cen MT"/>
                <a:cs typeface="Tw Cen MT"/>
              </a:rPr>
              <a:t>Rekomenasi karbohidrat sebelum </a:t>
            </a:r>
            <a:r>
              <a:rPr lang="id-ID" sz="3600" dirty="0" smtClean="0">
                <a:latin typeface="Tw Cen MT"/>
                <a:cs typeface="Tw Cen MT"/>
              </a:rPr>
              <a:t>latihan</a:t>
            </a:r>
            <a:endParaRPr lang="en-US" sz="3600" dirty="0">
              <a:latin typeface="Tw Cen MT"/>
              <a:cs typeface="Tw Cen MT"/>
            </a:endParaRPr>
          </a:p>
        </p:txBody>
      </p:sp>
      <p:pic>
        <p:nvPicPr>
          <p:cNvPr id="4" name="Picture 3"/>
          <p:cNvPicPr>
            <a:picLocks noChangeAspect="1"/>
          </p:cNvPicPr>
          <p:nvPr/>
        </p:nvPicPr>
        <p:blipFill>
          <a:blip r:embed="rId2"/>
          <a:stretch>
            <a:fillRect/>
          </a:stretch>
        </p:blipFill>
        <p:spPr>
          <a:xfrm>
            <a:off x="609600" y="2133600"/>
            <a:ext cx="7472045" cy="3124200"/>
          </a:xfrm>
          <a:prstGeom prst="rect">
            <a:avLst/>
          </a:prstGeom>
        </p:spPr>
      </p:pic>
    </p:spTree>
    <p:extLst>
      <p:ext uri="{BB962C8B-B14F-4D97-AF65-F5344CB8AC3E}">
        <p14:creationId xmlns:p14="http://schemas.microsoft.com/office/powerpoint/2010/main" val="12183912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a:bodyPr>
          <a:lstStyle/>
          <a:p>
            <a:r>
              <a:rPr lang="id-ID" sz="4000" b="1" dirty="0">
                <a:latin typeface="Tw Cen MT"/>
                <a:cs typeface="Tw Cen MT"/>
              </a:rPr>
              <a:t>Karbohidrat saat </a:t>
            </a:r>
            <a:r>
              <a:rPr lang="id-ID" sz="4000" b="1" dirty="0" smtClean="0">
                <a:latin typeface="Tw Cen MT"/>
                <a:cs typeface="Tw Cen MT"/>
              </a:rPr>
              <a:t>latihan</a:t>
            </a:r>
            <a:endParaRPr lang="en-US" sz="4000" dirty="0">
              <a:latin typeface="Tw Cen MT"/>
              <a:cs typeface="Tw Cen MT"/>
            </a:endParaRPr>
          </a:p>
        </p:txBody>
      </p:sp>
      <p:sp>
        <p:nvSpPr>
          <p:cNvPr id="3" name="Content Placeholder 2"/>
          <p:cNvSpPr>
            <a:spLocks noGrp="1"/>
          </p:cNvSpPr>
          <p:nvPr>
            <p:ph idx="1"/>
          </p:nvPr>
        </p:nvSpPr>
        <p:spPr>
          <a:xfrm>
            <a:off x="457200" y="1981200"/>
            <a:ext cx="8229600" cy="4144963"/>
          </a:xfrm>
        </p:spPr>
        <p:txBody>
          <a:bodyPr>
            <a:normAutofit/>
          </a:bodyPr>
          <a:lstStyle/>
          <a:p>
            <a:pPr marL="0" indent="0">
              <a:buNone/>
            </a:pPr>
            <a:r>
              <a:rPr lang="id-ID" sz="2400" dirty="0" smtClean="0">
                <a:latin typeface="Tw Cen MT"/>
                <a:cs typeface="Tw Cen MT"/>
              </a:rPr>
              <a:t>Selama latihan yang berkepanjangan, glukosa darah menjadi sumber bahan bakar yang semakin penting karena simpanan glikogen otot menurun. Pemberian makan karbohidrat menjaga kadar glukosa darah pada saat penyimpanan glikogen otot berkurang</a:t>
            </a:r>
            <a:r>
              <a:rPr lang="en-ID" sz="2400" dirty="0" smtClean="0">
                <a:latin typeface="Tw Cen MT"/>
                <a:cs typeface="Tw Cen MT"/>
              </a:rPr>
              <a:t>.</a:t>
            </a:r>
            <a:endParaRPr lang="en-US" sz="2400" dirty="0">
              <a:latin typeface="Tw Cen MT"/>
              <a:cs typeface="Tw Cen MT"/>
            </a:endParaRPr>
          </a:p>
        </p:txBody>
      </p:sp>
    </p:spTree>
    <p:extLst>
      <p:ext uri="{BB962C8B-B14F-4D97-AF65-F5344CB8AC3E}">
        <p14:creationId xmlns:p14="http://schemas.microsoft.com/office/powerpoint/2010/main" val="709408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838"/>
          </a:xfrm>
        </p:spPr>
        <p:txBody>
          <a:bodyPr>
            <a:normAutofit fontScale="90000"/>
          </a:bodyPr>
          <a:lstStyle/>
          <a:p>
            <a:r>
              <a:rPr lang="id-ID" dirty="0">
                <a:latin typeface="Tw Cen MT"/>
                <a:cs typeface="Tw Cen MT"/>
              </a:rPr>
              <a:t>Rekomendasi karbohidrat saat </a:t>
            </a:r>
            <a:r>
              <a:rPr lang="id-ID" dirty="0" smtClean="0">
                <a:latin typeface="Tw Cen MT"/>
                <a:cs typeface="Tw Cen MT"/>
              </a:rPr>
              <a:t>latihan</a:t>
            </a:r>
            <a:endParaRPr lang="en-US" dirty="0">
              <a:latin typeface="Tw Cen MT"/>
              <a:cs typeface="Tw Cen MT"/>
            </a:endParaRPr>
          </a:p>
        </p:txBody>
      </p:sp>
      <p:pic>
        <p:nvPicPr>
          <p:cNvPr id="4" name="Picture 3"/>
          <p:cNvPicPr>
            <a:picLocks noChangeAspect="1"/>
          </p:cNvPicPr>
          <p:nvPr/>
        </p:nvPicPr>
        <p:blipFill>
          <a:blip r:embed="rId2"/>
          <a:stretch>
            <a:fillRect/>
          </a:stretch>
        </p:blipFill>
        <p:spPr>
          <a:xfrm>
            <a:off x="381000" y="1981200"/>
            <a:ext cx="8487711" cy="3581400"/>
          </a:xfrm>
          <a:prstGeom prst="rect">
            <a:avLst/>
          </a:prstGeom>
        </p:spPr>
      </p:pic>
    </p:spTree>
    <p:extLst>
      <p:ext uri="{BB962C8B-B14F-4D97-AF65-F5344CB8AC3E}">
        <p14:creationId xmlns:p14="http://schemas.microsoft.com/office/powerpoint/2010/main" val="14911136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24 at 10.41.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73" y="1295400"/>
            <a:ext cx="8745627"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39556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4000" b="1" dirty="0" err="1">
                <a:latin typeface="Tw Cen MT"/>
                <a:cs typeface="Tw Cen MT"/>
              </a:rPr>
              <a:t>Karbohidrat</a:t>
            </a:r>
            <a:r>
              <a:rPr lang="en-US" sz="4000" b="1" dirty="0">
                <a:latin typeface="Tw Cen MT"/>
                <a:cs typeface="Tw Cen MT"/>
              </a:rPr>
              <a:t> </a:t>
            </a:r>
            <a:r>
              <a:rPr lang="en-US" sz="4000" b="1" dirty="0" err="1">
                <a:latin typeface="Tw Cen MT"/>
                <a:cs typeface="Tw Cen MT"/>
              </a:rPr>
              <a:t>setelah</a:t>
            </a:r>
            <a:r>
              <a:rPr lang="en-US" sz="4000" b="1" dirty="0">
                <a:latin typeface="Tw Cen MT"/>
                <a:cs typeface="Tw Cen MT"/>
              </a:rPr>
              <a:t> </a:t>
            </a:r>
            <a:r>
              <a:rPr lang="en-US" sz="4000" b="1" dirty="0" err="1" smtClean="0">
                <a:latin typeface="Tw Cen MT"/>
                <a:cs typeface="Tw Cen MT"/>
              </a:rPr>
              <a:t>latihan</a:t>
            </a:r>
            <a:endParaRPr lang="en-US" sz="4000" dirty="0">
              <a:latin typeface="Tw Cen MT"/>
              <a:cs typeface="Tw Cen MT"/>
            </a:endParaRPr>
          </a:p>
        </p:txBody>
      </p:sp>
      <p:sp>
        <p:nvSpPr>
          <p:cNvPr id="3" name="Content Placeholder 2"/>
          <p:cNvSpPr>
            <a:spLocks noGrp="1"/>
          </p:cNvSpPr>
          <p:nvPr>
            <p:ph idx="1"/>
          </p:nvPr>
        </p:nvSpPr>
        <p:spPr/>
        <p:txBody>
          <a:bodyPr>
            <a:normAutofit/>
          </a:bodyPr>
          <a:lstStyle/>
          <a:p>
            <a:r>
              <a:rPr lang="id-ID" sz="2200" dirty="0">
                <a:latin typeface="Tw Cen MT"/>
                <a:cs typeface="Tw Cen MT"/>
              </a:rPr>
              <a:t>Pemulihan glikogen otot dan hati sangat penting untuk pemulihan di antara sesi latihan atau acara kompetitif, terutama ketika atlet berolahraga beberapa kali sehari dan memiliki waktu terbatas untuk pulih sebelum sesi latihan </a:t>
            </a:r>
            <a:r>
              <a:rPr lang="id-ID" sz="2200" dirty="0" smtClean="0">
                <a:latin typeface="Tw Cen MT"/>
                <a:cs typeface="Tw Cen MT"/>
              </a:rPr>
              <a:t>berikutnya.</a:t>
            </a:r>
          </a:p>
          <a:p>
            <a:r>
              <a:rPr lang="id-ID" sz="2200" dirty="0" smtClean="0">
                <a:latin typeface="Tw Cen MT"/>
                <a:cs typeface="Tw Cen MT"/>
              </a:rPr>
              <a:t>Memanfaatkan </a:t>
            </a:r>
            <a:r>
              <a:rPr lang="id-ID" sz="2200" dirty="0">
                <a:latin typeface="Tw Cen MT"/>
                <a:cs typeface="Tw Cen MT"/>
              </a:rPr>
              <a:t>strategi pengisian bahan bakar yang efektif setelah </a:t>
            </a:r>
            <a:r>
              <a:rPr lang="id-ID" sz="2200" dirty="0" smtClean="0">
                <a:latin typeface="Tw Cen MT"/>
                <a:cs typeface="Tw Cen MT"/>
              </a:rPr>
              <a:t>olahraga. </a:t>
            </a:r>
            <a:r>
              <a:rPr lang="id-ID" sz="2200" dirty="0">
                <a:latin typeface="Tw Cen MT"/>
                <a:cs typeface="Tw Cen MT"/>
              </a:rPr>
              <a:t>Ketika latihan atau kompetisi berat terjadi kurang dari 8 jam, atlet harus mengkonsumsi karbohidrat sesegera mungkin setelah sesi latihan pertama untuk memaksimalkan waktu pemulihan yang efektif antara sesi. </a:t>
            </a:r>
            <a:endParaRPr lang="en-US" sz="2200" dirty="0">
              <a:latin typeface="Tw Cen MT"/>
              <a:cs typeface="Tw Cen MT"/>
            </a:endParaRPr>
          </a:p>
        </p:txBody>
      </p:sp>
    </p:spTree>
    <p:extLst>
      <p:ext uri="{BB962C8B-B14F-4D97-AF65-F5344CB8AC3E}">
        <p14:creationId xmlns:p14="http://schemas.microsoft.com/office/powerpoint/2010/main" val="242185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id-ID" sz="3600" dirty="0">
                <a:latin typeface="Tw Cen MT"/>
                <a:cs typeface="Tw Cen MT"/>
              </a:rPr>
              <a:t>Rekomendasi karbohidrat setelah </a:t>
            </a:r>
            <a:r>
              <a:rPr lang="id-ID" sz="3600" dirty="0" smtClean="0">
                <a:latin typeface="Tw Cen MT"/>
                <a:cs typeface="Tw Cen MT"/>
              </a:rPr>
              <a:t>latihan</a:t>
            </a:r>
            <a:endParaRPr lang="en-US" sz="3600" dirty="0">
              <a:latin typeface="Tw Cen MT"/>
              <a:cs typeface="Tw Cen MT"/>
            </a:endParaRPr>
          </a:p>
        </p:txBody>
      </p:sp>
      <p:pic>
        <p:nvPicPr>
          <p:cNvPr id="4" name="Picture 3"/>
          <p:cNvPicPr>
            <a:picLocks noChangeAspect="1"/>
          </p:cNvPicPr>
          <p:nvPr/>
        </p:nvPicPr>
        <p:blipFill>
          <a:blip r:embed="rId2"/>
          <a:stretch>
            <a:fillRect/>
          </a:stretch>
        </p:blipFill>
        <p:spPr>
          <a:xfrm>
            <a:off x="228600" y="2438400"/>
            <a:ext cx="8419253" cy="1839157"/>
          </a:xfrm>
          <a:prstGeom prst="rect">
            <a:avLst/>
          </a:prstGeom>
        </p:spPr>
      </p:pic>
    </p:spTree>
    <p:extLst>
      <p:ext uri="{BB962C8B-B14F-4D97-AF65-F5344CB8AC3E}">
        <p14:creationId xmlns:p14="http://schemas.microsoft.com/office/powerpoint/2010/main" val="17180813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24 at 10.35.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85800"/>
            <a:ext cx="5791200" cy="5600019"/>
          </a:xfrm>
          <a:prstGeom prst="rect">
            <a:avLst/>
          </a:prstGeom>
        </p:spPr>
      </p:pic>
    </p:spTree>
    <p:extLst>
      <p:ext uri="{BB962C8B-B14F-4D97-AF65-F5344CB8AC3E}">
        <p14:creationId xmlns:p14="http://schemas.microsoft.com/office/powerpoint/2010/main" val="31580217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err="1" smtClean="0">
                <a:latin typeface="Tw Cen MT"/>
                <a:cs typeface="Tw Cen MT"/>
              </a:rPr>
              <a:t>Pertanyaan</a:t>
            </a:r>
            <a:endParaRPr lang="en-US" dirty="0">
              <a:latin typeface="Tw Cen MT"/>
              <a:cs typeface="Tw Cen MT"/>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err="1" smtClean="0">
                <a:latin typeface="Tw Cen MT"/>
                <a:cs typeface="Tw Cen MT"/>
              </a:rPr>
              <a:t>Jelaskan</a:t>
            </a:r>
            <a:r>
              <a:rPr lang="en-US" sz="2400" dirty="0" smtClean="0">
                <a:latin typeface="Tw Cen MT"/>
                <a:cs typeface="Tw Cen MT"/>
              </a:rPr>
              <a:t> </a:t>
            </a:r>
            <a:r>
              <a:rPr lang="en-US" sz="2400" dirty="0" err="1">
                <a:latin typeface="Tw Cen MT"/>
                <a:cs typeface="Tw Cen MT"/>
              </a:rPr>
              <a:t>hubungan</a:t>
            </a:r>
            <a:r>
              <a:rPr lang="en-US" sz="2400" dirty="0">
                <a:latin typeface="Tw Cen MT"/>
                <a:cs typeface="Tw Cen MT"/>
              </a:rPr>
              <a:t> </a:t>
            </a:r>
            <a:r>
              <a:rPr lang="en-US" sz="2400" dirty="0" err="1">
                <a:latin typeface="Tw Cen MT"/>
                <a:cs typeface="Tw Cen MT"/>
              </a:rPr>
              <a:t>metabolisme</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dan</a:t>
            </a:r>
            <a:r>
              <a:rPr lang="en-US" sz="2400" dirty="0">
                <a:latin typeface="Tw Cen MT"/>
                <a:cs typeface="Tw Cen MT"/>
              </a:rPr>
              <a:t> </a:t>
            </a:r>
            <a:r>
              <a:rPr lang="en-US" sz="2400" dirty="0" err="1">
                <a:latin typeface="Tw Cen MT"/>
                <a:cs typeface="Tw Cen MT"/>
              </a:rPr>
              <a:t>olahraga</a:t>
            </a:r>
            <a:r>
              <a:rPr lang="en-US" sz="2400" dirty="0">
                <a:latin typeface="Tw Cen MT"/>
                <a:cs typeface="Tw Cen MT"/>
              </a:rPr>
              <a:t>?</a:t>
            </a:r>
            <a:endParaRPr lang="en-ID" sz="2400" dirty="0">
              <a:latin typeface="Tw Cen MT"/>
              <a:cs typeface="Tw Cen MT"/>
            </a:endParaRPr>
          </a:p>
          <a:p>
            <a:pPr marL="457200" lvl="0" indent="-457200">
              <a:buFont typeface="+mj-lt"/>
              <a:buAutoNum type="arabicPeriod"/>
            </a:pPr>
            <a:r>
              <a:rPr lang="en-US" sz="2400" dirty="0" err="1">
                <a:latin typeface="Tw Cen MT"/>
                <a:cs typeface="Tw Cen MT"/>
              </a:rPr>
              <a:t>Jelaskan</a:t>
            </a:r>
            <a:r>
              <a:rPr lang="en-US" sz="2400" dirty="0">
                <a:latin typeface="Tw Cen MT"/>
                <a:cs typeface="Tw Cen MT"/>
              </a:rPr>
              <a:t> </a:t>
            </a:r>
            <a:r>
              <a:rPr lang="en-US" sz="2400" dirty="0" err="1">
                <a:latin typeface="Tw Cen MT"/>
                <a:cs typeface="Tw Cen MT"/>
              </a:rPr>
              <a:t>mekanisme</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saat</a:t>
            </a:r>
            <a:r>
              <a:rPr lang="en-US" sz="2400" dirty="0">
                <a:latin typeface="Tw Cen MT"/>
                <a:cs typeface="Tw Cen MT"/>
              </a:rPr>
              <a:t> </a:t>
            </a:r>
            <a:r>
              <a:rPr lang="en-US" sz="2400" dirty="0" err="1">
                <a:latin typeface="Tw Cen MT"/>
                <a:cs typeface="Tw Cen MT"/>
              </a:rPr>
              <a:t>olahraga</a:t>
            </a:r>
            <a:r>
              <a:rPr lang="en-US" sz="2400" dirty="0">
                <a:latin typeface="Tw Cen MT"/>
                <a:cs typeface="Tw Cen MT"/>
              </a:rPr>
              <a:t>?</a:t>
            </a:r>
            <a:endParaRPr lang="en-ID" sz="2400" dirty="0">
              <a:latin typeface="Tw Cen MT"/>
              <a:cs typeface="Tw Cen MT"/>
            </a:endParaRPr>
          </a:p>
          <a:p>
            <a:pPr marL="457200" lvl="0" indent="-457200">
              <a:buFont typeface="+mj-lt"/>
              <a:buAutoNum type="arabicPeriod"/>
            </a:pPr>
            <a:r>
              <a:rPr lang="en-US" sz="2400" dirty="0" err="1">
                <a:latin typeface="Tw Cen MT"/>
                <a:cs typeface="Tw Cen MT"/>
              </a:rPr>
              <a:t>Jelaskan</a:t>
            </a:r>
            <a:r>
              <a:rPr lang="en-US" sz="2400" dirty="0">
                <a:latin typeface="Tw Cen MT"/>
                <a:cs typeface="Tw Cen MT"/>
              </a:rPr>
              <a:t> </a:t>
            </a:r>
            <a:r>
              <a:rPr lang="en-US" sz="2400" dirty="0" err="1">
                <a:latin typeface="Tw Cen MT"/>
                <a:cs typeface="Tw Cen MT"/>
              </a:rPr>
              <a:t>pengaturan</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sebelum</a:t>
            </a:r>
            <a:r>
              <a:rPr lang="en-US" sz="2400" dirty="0">
                <a:latin typeface="Tw Cen MT"/>
                <a:cs typeface="Tw Cen MT"/>
              </a:rPr>
              <a:t>, </a:t>
            </a:r>
            <a:r>
              <a:rPr lang="en-US" sz="2400" dirty="0" err="1">
                <a:latin typeface="Tw Cen MT"/>
                <a:cs typeface="Tw Cen MT"/>
              </a:rPr>
              <a:t>saat</a:t>
            </a:r>
            <a:r>
              <a:rPr lang="en-US" sz="2400" dirty="0">
                <a:latin typeface="Tw Cen MT"/>
                <a:cs typeface="Tw Cen MT"/>
              </a:rPr>
              <a:t> </a:t>
            </a:r>
            <a:r>
              <a:rPr lang="en-US" sz="2400" dirty="0" err="1">
                <a:latin typeface="Tw Cen MT"/>
                <a:cs typeface="Tw Cen MT"/>
              </a:rPr>
              <a:t>dan</a:t>
            </a:r>
            <a:r>
              <a:rPr lang="en-US" sz="2400" dirty="0">
                <a:latin typeface="Tw Cen MT"/>
                <a:cs typeface="Tw Cen MT"/>
              </a:rPr>
              <a:t> </a:t>
            </a:r>
            <a:r>
              <a:rPr lang="en-US" sz="2400" dirty="0" err="1">
                <a:latin typeface="Tw Cen MT"/>
                <a:cs typeface="Tw Cen MT"/>
              </a:rPr>
              <a:t>setalah</a:t>
            </a:r>
            <a:r>
              <a:rPr lang="en-US" sz="2400" dirty="0">
                <a:latin typeface="Tw Cen MT"/>
                <a:cs typeface="Tw Cen MT"/>
              </a:rPr>
              <a:t> </a:t>
            </a:r>
            <a:r>
              <a:rPr lang="en-US" sz="2400" dirty="0" err="1">
                <a:latin typeface="Tw Cen MT"/>
                <a:cs typeface="Tw Cen MT"/>
              </a:rPr>
              <a:t>latihan</a:t>
            </a:r>
            <a:r>
              <a:rPr lang="en-US" sz="2400" dirty="0">
                <a:latin typeface="Tw Cen MT"/>
                <a:cs typeface="Tw Cen MT"/>
              </a:rPr>
              <a:t>?</a:t>
            </a:r>
            <a:endParaRPr lang="en-ID" sz="2400" dirty="0">
              <a:latin typeface="Tw Cen MT"/>
              <a:cs typeface="Tw Cen MT"/>
            </a:endParaRPr>
          </a:p>
          <a:p>
            <a:pPr marL="457200" lvl="0" indent="-457200">
              <a:buFont typeface="+mj-lt"/>
              <a:buAutoNum type="arabicPeriod"/>
            </a:pPr>
            <a:r>
              <a:rPr lang="en-US" sz="2400" dirty="0" err="1">
                <a:latin typeface="Tw Cen MT"/>
                <a:cs typeface="Tw Cen MT"/>
              </a:rPr>
              <a:t>Sebutkan</a:t>
            </a:r>
            <a:r>
              <a:rPr lang="en-US" sz="2400" dirty="0">
                <a:latin typeface="Tw Cen MT"/>
                <a:cs typeface="Tw Cen MT"/>
              </a:rPr>
              <a:t> </a:t>
            </a:r>
            <a:r>
              <a:rPr lang="en-US" sz="2400" dirty="0" err="1">
                <a:latin typeface="Tw Cen MT"/>
                <a:cs typeface="Tw Cen MT"/>
              </a:rPr>
              <a:t>kebutuhan</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atlet</a:t>
            </a:r>
            <a:r>
              <a:rPr lang="en-US" sz="2400" dirty="0">
                <a:latin typeface="Tw Cen MT"/>
                <a:cs typeface="Tw Cen MT"/>
              </a:rPr>
              <a:t>?</a:t>
            </a:r>
            <a:endParaRPr lang="en-ID" sz="2400" dirty="0">
              <a:latin typeface="Tw Cen MT"/>
              <a:cs typeface="Tw Cen MT"/>
            </a:endParaRPr>
          </a:p>
          <a:p>
            <a:pPr marL="457200" lvl="0" indent="-457200">
              <a:buFont typeface="+mj-lt"/>
              <a:buAutoNum type="arabicPeriod"/>
            </a:pPr>
            <a:r>
              <a:rPr lang="en-US" sz="2400" dirty="0" err="1" smtClean="0">
                <a:latin typeface="Tw Cen MT"/>
                <a:cs typeface="Tw Cen MT"/>
              </a:rPr>
              <a:t>Jelaskan</a:t>
            </a:r>
            <a:r>
              <a:rPr lang="en-US" sz="2400" dirty="0" smtClean="0">
                <a:latin typeface="Tw Cen MT"/>
                <a:cs typeface="Tw Cen MT"/>
              </a:rPr>
              <a:t> </a:t>
            </a:r>
            <a:r>
              <a:rPr lang="en-US" sz="2400" dirty="0" err="1">
                <a:latin typeface="Tw Cen MT"/>
                <a:cs typeface="Tw Cen MT"/>
              </a:rPr>
              <a:t>mekanisme</a:t>
            </a:r>
            <a:r>
              <a:rPr lang="en-US" sz="2400" dirty="0">
                <a:latin typeface="Tw Cen MT"/>
                <a:cs typeface="Tw Cen MT"/>
              </a:rPr>
              <a:t> GI </a:t>
            </a:r>
            <a:r>
              <a:rPr lang="en-US" sz="2400" dirty="0" err="1">
                <a:latin typeface="Tw Cen MT"/>
                <a:cs typeface="Tw Cen MT"/>
              </a:rPr>
              <a:t>saat</a:t>
            </a:r>
            <a:r>
              <a:rPr lang="en-US" sz="2400" dirty="0">
                <a:latin typeface="Tw Cen MT"/>
                <a:cs typeface="Tw Cen MT"/>
              </a:rPr>
              <a:t> </a:t>
            </a:r>
            <a:r>
              <a:rPr lang="en-US" sz="2400" dirty="0" err="1">
                <a:latin typeface="Tw Cen MT"/>
                <a:cs typeface="Tw Cen MT"/>
              </a:rPr>
              <a:t>olahraga</a:t>
            </a:r>
            <a:r>
              <a:rPr lang="en-US" sz="2400" dirty="0">
                <a:latin typeface="Tw Cen MT"/>
                <a:cs typeface="Tw Cen MT"/>
              </a:rPr>
              <a:t>?</a:t>
            </a:r>
            <a:endParaRPr lang="en-ID" sz="2400" dirty="0">
              <a:latin typeface="Tw Cen MT"/>
              <a:cs typeface="Tw Cen MT"/>
            </a:endParaRPr>
          </a:p>
          <a:p>
            <a:pPr marL="457200" indent="-457200">
              <a:buFont typeface="+mj-lt"/>
              <a:buAutoNum type="arabicPeriod"/>
            </a:pPr>
            <a:endParaRPr lang="en-US" sz="2400" dirty="0">
              <a:latin typeface="Tw Cen MT"/>
              <a:cs typeface="Tw Cen MT"/>
            </a:endParaRPr>
          </a:p>
        </p:txBody>
      </p:sp>
    </p:spTree>
    <p:extLst>
      <p:ext uri="{BB962C8B-B14F-4D97-AF65-F5344CB8AC3E}">
        <p14:creationId xmlns:p14="http://schemas.microsoft.com/office/powerpoint/2010/main" val="9849158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dirty="0" err="1" smtClean="0">
                <a:latin typeface="Tw Cen MT"/>
                <a:cs typeface="Tw Cen MT"/>
              </a:rPr>
              <a:t>Tujuan</a:t>
            </a:r>
            <a:endParaRPr lang="en-US" dirty="0">
              <a:latin typeface="Tw Cen MT"/>
              <a:cs typeface="Tw Cen MT"/>
            </a:endParaRPr>
          </a:p>
        </p:txBody>
      </p:sp>
      <p:sp>
        <p:nvSpPr>
          <p:cNvPr id="3" name="Content Placeholder 2"/>
          <p:cNvSpPr>
            <a:spLocks noGrp="1"/>
          </p:cNvSpPr>
          <p:nvPr>
            <p:ph idx="1"/>
          </p:nvPr>
        </p:nvSpPr>
        <p:spPr/>
        <p:txBody>
          <a:bodyPr>
            <a:normAutofit/>
          </a:bodyPr>
          <a:lstStyle/>
          <a:p>
            <a:pPr lvl="0"/>
            <a:r>
              <a:rPr lang="en-US" sz="2400" dirty="0" err="1" smtClean="0">
                <a:latin typeface="Tw Cen MT"/>
                <a:cs typeface="Tw Cen MT"/>
              </a:rPr>
              <a:t>Mengetahui</a:t>
            </a:r>
            <a:r>
              <a:rPr lang="en-US" sz="2400" dirty="0" smtClean="0">
                <a:latin typeface="Tw Cen MT"/>
                <a:cs typeface="Tw Cen MT"/>
              </a:rPr>
              <a:t> </a:t>
            </a:r>
            <a:r>
              <a:rPr lang="en-US" sz="2400" dirty="0" err="1">
                <a:latin typeface="Tw Cen MT"/>
                <a:cs typeface="Tw Cen MT"/>
              </a:rPr>
              <a:t>pengertian</a:t>
            </a:r>
            <a:r>
              <a:rPr lang="en-US" sz="2400" dirty="0">
                <a:latin typeface="Tw Cen MT"/>
                <a:cs typeface="Tw Cen MT"/>
              </a:rPr>
              <a:t> </a:t>
            </a:r>
            <a:r>
              <a:rPr lang="en-US" sz="2400" dirty="0" err="1">
                <a:latin typeface="Tw Cen MT"/>
                <a:cs typeface="Tw Cen MT"/>
              </a:rPr>
              <a:t>kabohidrat</a:t>
            </a:r>
            <a:r>
              <a:rPr lang="en-US" sz="2400" dirty="0">
                <a:latin typeface="Tw Cen MT"/>
                <a:cs typeface="Tw Cen MT"/>
              </a:rPr>
              <a:t> </a:t>
            </a:r>
            <a:r>
              <a:rPr lang="en-US" sz="2400" dirty="0" err="1">
                <a:latin typeface="Tw Cen MT"/>
                <a:cs typeface="Tw Cen MT"/>
              </a:rPr>
              <a:t>dalam</a:t>
            </a:r>
            <a:r>
              <a:rPr lang="en-US" sz="2400" dirty="0">
                <a:latin typeface="Tw Cen MT"/>
                <a:cs typeface="Tw Cen MT"/>
              </a:rPr>
              <a:t> </a:t>
            </a:r>
            <a:r>
              <a:rPr lang="en-US" sz="2400" dirty="0" err="1">
                <a:latin typeface="Tw Cen MT"/>
                <a:cs typeface="Tw Cen MT"/>
              </a:rPr>
              <a:t>olahraga</a:t>
            </a:r>
            <a:endParaRPr lang="en-ID" sz="2400" dirty="0">
              <a:latin typeface="Tw Cen MT"/>
              <a:cs typeface="Tw Cen MT"/>
            </a:endParaRPr>
          </a:p>
          <a:p>
            <a:pPr lvl="0"/>
            <a:r>
              <a:rPr lang="en-US" sz="2400" dirty="0" err="1">
                <a:latin typeface="Tw Cen MT"/>
                <a:cs typeface="Tw Cen MT"/>
              </a:rPr>
              <a:t>Mengetahui</a:t>
            </a:r>
            <a:r>
              <a:rPr lang="en-US" sz="2400" dirty="0">
                <a:latin typeface="Tw Cen MT"/>
                <a:cs typeface="Tw Cen MT"/>
              </a:rPr>
              <a:t> </a:t>
            </a:r>
            <a:r>
              <a:rPr lang="en-US" sz="2400" dirty="0" err="1">
                <a:latin typeface="Tw Cen MT"/>
                <a:cs typeface="Tw Cen MT"/>
              </a:rPr>
              <a:t>kebuhan</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sebelum</a:t>
            </a:r>
            <a:r>
              <a:rPr lang="en-US" sz="2400" dirty="0">
                <a:latin typeface="Tw Cen MT"/>
                <a:cs typeface="Tw Cen MT"/>
              </a:rPr>
              <a:t>, </a:t>
            </a:r>
            <a:r>
              <a:rPr lang="en-US" sz="2400" dirty="0" err="1">
                <a:latin typeface="Tw Cen MT"/>
                <a:cs typeface="Tw Cen MT"/>
              </a:rPr>
              <a:t>saat</a:t>
            </a:r>
            <a:r>
              <a:rPr lang="en-US" sz="2400" dirty="0">
                <a:latin typeface="Tw Cen MT"/>
                <a:cs typeface="Tw Cen MT"/>
              </a:rPr>
              <a:t> </a:t>
            </a:r>
            <a:r>
              <a:rPr lang="en-US" sz="2400" dirty="0" err="1">
                <a:latin typeface="Tw Cen MT"/>
                <a:cs typeface="Tw Cen MT"/>
              </a:rPr>
              <a:t>dan</a:t>
            </a:r>
            <a:r>
              <a:rPr lang="en-US" sz="2400" dirty="0">
                <a:latin typeface="Tw Cen MT"/>
                <a:cs typeface="Tw Cen MT"/>
              </a:rPr>
              <a:t> </a:t>
            </a:r>
            <a:r>
              <a:rPr lang="en-US" sz="2400" dirty="0" err="1">
                <a:latin typeface="Tw Cen MT"/>
                <a:cs typeface="Tw Cen MT"/>
              </a:rPr>
              <a:t>setalah</a:t>
            </a:r>
            <a:r>
              <a:rPr lang="en-US" sz="2400" dirty="0">
                <a:latin typeface="Tw Cen MT"/>
                <a:cs typeface="Tw Cen MT"/>
              </a:rPr>
              <a:t> </a:t>
            </a:r>
            <a:r>
              <a:rPr lang="en-US" sz="2400" dirty="0" err="1" smtClean="0">
                <a:latin typeface="Tw Cen MT"/>
                <a:cs typeface="Tw Cen MT"/>
              </a:rPr>
              <a:t>latihan</a:t>
            </a:r>
            <a:endParaRPr lang="en-US" sz="2400" dirty="0" smtClean="0">
              <a:latin typeface="Tw Cen MT"/>
              <a:cs typeface="Tw Cen MT"/>
            </a:endParaRPr>
          </a:p>
          <a:p>
            <a:r>
              <a:rPr lang="en-US" sz="2400" dirty="0" err="1">
                <a:latin typeface="Tw Cen MT"/>
                <a:cs typeface="Tw Cen MT"/>
              </a:rPr>
              <a:t>Mengetahui</a:t>
            </a:r>
            <a:r>
              <a:rPr lang="en-US" sz="2400" dirty="0">
                <a:latin typeface="Tw Cen MT"/>
                <a:cs typeface="Tw Cen MT"/>
              </a:rPr>
              <a:t> </a:t>
            </a:r>
            <a:r>
              <a:rPr lang="en-US" sz="2400" dirty="0" err="1" smtClean="0">
                <a:latin typeface="Tw Cen MT"/>
                <a:cs typeface="Tw Cen MT"/>
              </a:rPr>
              <a:t>karbohidrat</a:t>
            </a:r>
            <a:r>
              <a:rPr lang="en-US" sz="2400" dirty="0" smtClean="0">
                <a:latin typeface="Tw Cen MT"/>
                <a:cs typeface="Tw Cen MT"/>
              </a:rPr>
              <a:t> loading</a:t>
            </a:r>
            <a:endParaRPr lang="en-ID" sz="2400" dirty="0">
              <a:latin typeface="Tw Cen MT"/>
              <a:cs typeface="Tw Cen MT"/>
            </a:endParaRPr>
          </a:p>
          <a:p>
            <a:pPr lvl="0"/>
            <a:r>
              <a:rPr lang="en-US" sz="2400" dirty="0" err="1">
                <a:latin typeface="Tw Cen MT"/>
                <a:cs typeface="Tw Cen MT"/>
              </a:rPr>
              <a:t>Memahami</a:t>
            </a:r>
            <a:r>
              <a:rPr lang="en-US" sz="2400" dirty="0">
                <a:latin typeface="Tw Cen MT"/>
                <a:cs typeface="Tw Cen MT"/>
              </a:rPr>
              <a:t> </a:t>
            </a:r>
            <a:r>
              <a:rPr lang="en-US" sz="2400" dirty="0" err="1">
                <a:latin typeface="Tw Cen MT"/>
                <a:cs typeface="Tw Cen MT"/>
              </a:rPr>
              <a:t>peranan</a:t>
            </a:r>
            <a:r>
              <a:rPr lang="en-US" sz="2400" dirty="0">
                <a:latin typeface="Tw Cen MT"/>
                <a:cs typeface="Tw Cen MT"/>
              </a:rPr>
              <a:t> GI </a:t>
            </a:r>
            <a:r>
              <a:rPr lang="en-US" sz="2400" dirty="0" err="1">
                <a:latin typeface="Tw Cen MT"/>
                <a:cs typeface="Tw Cen MT"/>
              </a:rPr>
              <a:t>terhadap</a:t>
            </a:r>
            <a:r>
              <a:rPr lang="en-US" sz="2400" dirty="0">
                <a:latin typeface="Tw Cen MT"/>
                <a:cs typeface="Tw Cen MT"/>
              </a:rPr>
              <a:t> </a:t>
            </a:r>
            <a:r>
              <a:rPr lang="en-US" sz="2400" dirty="0" err="1" smtClean="0">
                <a:latin typeface="Tw Cen MT"/>
                <a:cs typeface="Tw Cen MT"/>
              </a:rPr>
              <a:t>performa</a:t>
            </a:r>
            <a:endParaRPr lang="en-ID" sz="2400" dirty="0">
              <a:latin typeface="Tw Cen MT"/>
              <a:cs typeface="Tw Cen MT"/>
            </a:endParaRPr>
          </a:p>
          <a:p>
            <a:endParaRPr lang="en-US" sz="2400" dirty="0">
              <a:latin typeface="Tw Cen MT"/>
              <a:cs typeface="Tw Cen MT"/>
            </a:endParaRPr>
          </a:p>
        </p:txBody>
      </p:sp>
    </p:spTree>
    <p:extLst>
      <p:ext uri="{BB962C8B-B14F-4D97-AF65-F5344CB8AC3E}">
        <p14:creationId xmlns:p14="http://schemas.microsoft.com/office/powerpoint/2010/main" val="29857251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828800"/>
            <a:ext cx="6858000" cy="1107996"/>
          </a:xfrm>
          <a:prstGeom prst="rect">
            <a:avLst/>
          </a:prstGeom>
          <a:noFill/>
        </p:spPr>
        <p:txBody>
          <a:bodyPr wrap="square" rtlCol="0">
            <a:spAutoFit/>
          </a:bodyPr>
          <a:lstStyle/>
          <a:p>
            <a:r>
              <a:rPr lang="en-US" sz="6600" b="1" dirty="0" smtClean="0">
                <a:solidFill>
                  <a:srgbClr val="1F497D"/>
                </a:solidFill>
                <a:latin typeface="Calibri"/>
                <a:cs typeface="Calibri"/>
              </a:rPr>
              <a:t>TERIMA KASIH</a:t>
            </a:r>
            <a:endParaRPr lang="en-US" sz="6600" b="1" dirty="0">
              <a:solidFill>
                <a:srgbClr val="1F497D"/>
              </a:solidFill>
              <a:latin typeface="Calibri"/>
              <a:cs typeface="Calibri"/>
            </a:endParaRPr>
          </a:p>
        </p:txBody>
      </p:sp>
    </p:spTree>
    <p:extLst>
      <p:ext uri="{BB962C8B-B14F-4D97-AF65-F5344CB8AC3E}">
        <p14:creationId xmlns:p14="http://schemas.microsoft.com/office/powerpoint/2010/main" val="2831019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en-US" dirty="0" smtClean="0">
                <a:latin typeface="Tw Cen MT"/>
                <a:cs typeface="Tw Cen MT"/>
              </a:rPr>
              <a:t>Pendahuluan</a:t>
            </a:r>
            <a:endParaRPr lang="en-US" dirty="0">
              <a:latin typeface="Tw Cen MT"/>
              <a:cs typeface="Tw Cen MT"/>
            </a:endParaRPr>
          </a:p>
        </p:txBody>
      </p:sp>
      <p:sp>
        <p:nvSpPr>
          <p:cNvPr id="3" name="Content Placeholder 2"/>
          <p:cNvSpPr>
            <a:spLocks noGrp="1"/>
          </p:cNvSpPr>
          <p:nvPr>
            <p:ph idx="1"/>
          </p:nvPr>
        </p:nvSpPr>
        <p:spPr/>
        <p:txBody>
          <a:bodyPr>
            <a:normAutofit/>
          </a:bodyPr>
          <a:lstStyle/>
          <a:p>
            <a:pPr marL="0" indent="0">
              <a:buNone/>
            </a:pPr>
            <a:r>
              <a:rPr lang="en-US" sz="2800" dirty="0" err="1">
                <a:latin typeface="Tw Cen MT"/>
                <a:cs typeface="Tw Cen MT"/>
              </a:rPr>
              <a:t>Zat</a:t>
            </a:r>
            <a:r>
              <a:rPr lang="en-US" sz="2800" dirty="0">
                <a:latin typeface="Tw Cen MT"/>
                <a:cs typeface="Tw Cen MT"/>
              </a:rPr>
              <a:t> </a:t>
            </a:r>
            <a:r>
              <a:rPr lang="en-US" sz="2800" dirty="0" err="1">
                <a:latin typeface="Tw Cen MT"/>
                <a:cs typeface="Tw Cen MT"/>
              </a:rPr>
              <a:t>gizi</a:t>
            </a:r>
            <a:r>
              <a:rPr lang="en-US" sz="2800" dirty="0">
                <a:latin typeface="Tw Cen MT"/>
                <a:cs typeface="Tw Cen MT"/>
              </a:rPr>
              <a:t> </a:t>
            </a:r>
            <a:r>
              <a:rPr lang="en-US" sz="2800" dirty="0" err="1">
                <a:latin typeface="Tw Cen MT"/>
                <a:cs typeface="Tw Cen MT"/>
              </a:rPr>
              <a:t>memainkan</a:t>
            </a:r>
            <a:r>
              <a:rPr lang="en-US" sz="2800" dirty="0">
                <a:latin typeface="Tw Cen MT"/>
                <a:cs typeface="Tw Cen MT"/>
              </a:rPr>
              <a:t> </a:t>
            </a:r>
            <a:r>
              <a:rPr lang="en-US" sz="2800" dirty="0" err="1">
                <a:latin typeface="Tw Cen MT"/>
                <a:cs typeface="Tw Cen MT"/>
              </a:rPr>
              <a:t>peran</a:t>
            </a:r>
            <a:r>
              <a:rPr lang="en-US" sz="2800" dirty="0">
                <a:latin typeface="Tw Cen MT"/>
                <a:cs typeface="Tw Cen MT"/>
              </a:rPr>
              <a:t> </a:t>
            </a:r>
            <a:r>
              <a:rPr lang="en-US" sz="2800" dirty="0" err="1">
                <a:latin typeface="Tw Cen MT"/>
                <a:cs typeface="Tw Cen MT"/>
              </a:rPr>
              <a:t>penting</a:t>
            </a:r>
            <a:r>
              <a:rPr lang="en-US" sz="2800" dirty="0">
                <a:latin typeface="Tw Cen MT"/>
                <a:cs typeface="Tw Cen MT"/>
              </a:rPr>
              <a:t> </a:t>
            </a:r>
            <a:r>
              <a:rPr lang="en-US" sz="2800" dirty="0" err="1">
                <a:latin typeface="Tw Cen MT"/>
                <a:cs typeface="Tw Cen MT"/>
              </a:rPr>
              <a:t>dalam</a:t>
            </a:r>
            <a:r>
              <a:rPr lang="en-US" sz="2800" dirty="0">
                <a:latin typeface="Tw Cen MT"/>
                <a:cs typeface="Tw Cen MT"/>
              </a:rPr>
              <a:t> </a:t>
            </a:r>
            <a:r>
              <a:rPr lang="en-US" sz="2800" dirty="0" err="1">
                <a:latin typeface="Tw Cen MT"/>
                <a:cs typeface="Tw Cen MT"/>
              </a:rPr>
              <a:t>persiapan</a:t>
            </a:r>
            <a:r>
              <a:rPr lang="en-US" sz="2800" dirty="0">
                <a:latin typeface="Tw Cen MT"/>
                <a:cs typeface="Tw Cen MT"/>
              </a:rPr>
              <a:t>, </a:t>
            </a:r>
            <a:r>
              <a:rPr lang="en-US" sz="2800" dirty="0" err="1">
                <a:latin typeface="Tw Cen MT"/>
                <a:cs typeface="Tw Cen MT"/>
              </a:rPr>
              <a:t>dan</a:t>
            </a:r>
            <a:r>
              <a:rPr lang="en-US" sz="2800" dirty="0">
                <a:latin typeface="Tw Cen MT"/>
                <a:cs typeface="Tw Cen MT"/>
              </a:rPr>
              <a:t> </a:t>
            </a:r>
            <a:r>
              <a:rPr lang="en-US" sz="2800" dirty="0" err="1">
                <a:latin typeface="Tw Cen MT"/>
                <a:cs typeface="Tw Cen MT"/>
              </a:rPr>
              <a:t>pemulihan</a:t>
            </a:r>
            <a:r>
              <a:rPr lang="en-US" sz="2800" dirty="0">
                <a:latin typeface="Tw Cen MT"/>
                <a:cs typeface="Tw Cen MT"/>
              </a:rPr>
              <a:t> </a:t>
            </a:r>
            <a:r>
              <a:rPr lang="en-US" sz="2800" dirty="0" err="1">
                <a:latin typeface="Tw Cen MT"/>
                <a:cs typeface="Tw Cen MT"/>
              </a:rPr>
              <a:t>saat</a:t>
            </a:r>
            <a:r>
              <a:rPr lang="en-US" sz="2800" dirty="0">
                <a:latin typeface="Tw Cen MT"/>
                <a:cs typeface="Tw Cen MT"/>
              </a:rPr>
              <a:t> </a:t>
            </a:r>
            <a:r>
              <a:rPr lang="en-US" sz="2800" dirty="0" err="1">
                <a:latin typeface="Tw Cen MT"/>
                <a:cs typeface="Tw Cen MT"/>
              </a:rPr>
              <a:t>olahraga</a:t>
            </a:r>
            <a:r>
              <a:rPr lang="en-US" sz="2800" dirty="0">
                <a:latin typeface="Tw Cen MT"/>
                <a:cs typeface="Tw Cen MT"/>
              </a:rPr>
              <a:t>. </a:t>
            </a:r>
            <a:r>
              <a:rPr lang="en-US" sz="2800" dirty="0" err="1">
                <a:latin typeface="Tw Cen MT"/>
                <a:cs typeface="Tw Cen MT"/>
              </a:rPr>
              <a:t>Karbohidrat</a:t>
            </a:r>
            <a:r>
              <a:rPr lang="en-US" sz="2800" dirty="0">
                <a:latin typeface="Tw Cen MT"/>
                <a:cs typeface="Tw Cen MT"/>
              </a:rPr>
              <a:t> </a:t>
            </a:r>
            <a:r>
              <a:rPr lang="en-US" sz="2800" dirty="0" err="1">
                <a:latin typeface="Tw Cen MT"/>
                <a:cs typeface="Tw Cen MT"/>
              </a:rPr>
              <a:t>merupakan</a:t>
            </a:r>
            <a:r>
              <a:rPr lang="en-US" sz="2800" dirty="0">
                <a:latin typeface="Tw Cen MT"/>
                <a:cs typeface="Tw Cen MT"/>
              </a:rPr>
              <a:t> </a:t>
            </a:r>
            <a:r>
              <a:rPr lang="en-US" sz="2800" dirty="0" err="1">
                <a:latin typeface="Tw Cen MT"/>
                <a:cs typeface="Tw Cen MT"/>
              </a:rPr>
              <a:t>bahan</a:t>
            </a:r>
            <a:r>
              <a:rPr lang="en-US" sz="2800" dirty="0">
                <a:latin typeface="Tw Cen MT"/>
                <a:cs typeface="Tw Cen MT"/>
              </a:rPr>
              <a:t> </a:t>
            </a:r>
            <a:r>
              <a:rPr lang="en-US" sz="2800" dirty="0" err="1">
                <a:latin typeface="Tw Cen MT"/>
                <a:cs typeface="Tw Cen MT"/>
              </a:rPr>
              <a:t>bakar</a:t>
            </a:r>
            <a:r>
              <a:rPr lang="en-US" sz="2800" dirty="0">
                <a:latin typeface="Tw Cen MT"/>
                <a:cs typeface="Tw Cen MT"/>
              </a:rPr>
              <a:t> </a:t>
            </a:r>
            <a:r>
              <a:rPr lang="en-US" sz="2800" dirty="0" err="1">
                <a:latin typeface="Tw Cen MT"/>
                <a:cs typeface="Tw Cen MT"/>
              </a:rPr>
              <a:t>utama</a:t>
            </a:r>
            <a:r>
              <a:rPr lang="en-US" sz="2800" dirty="0">
                <a:latin typeface="Tw Cen MT"/>
                <a:cs typeface="Tw Cen MT"/>
              </a:rPr>
              <a:t> </a:t>
            </a:r>
            <a:r>
              <a:rPr lang="en-US" sz="2800" dirty="0" err="1">
                <a:latin typeface="Tw Cen MT"/>
                <a:cs typeface="Tw Cen MT"/>
              </a:rPr>
              <a:t>selama</a:t>
            </a:r>
            <a:r>
              <a:rPr lang="en-US" sz="2800" dirty="0">
                <a:latin typeface="Tw Cen MT"/>
                <a:cs typeface="Tw Cen MT"/>
              </a:rPr>
              <a:t> </a:t>
            </a:r>
            <a:r>
              <a:rPr lang="en-US" sz="2800" dirty="0" err="1">
                <a:latin typeface="Tw Cen MT"/>
                <a:cs typeface="Tw Cen MT"/>
              </a:rPr>
              <a:t>latihan</a:t>
            </a:r>
            <a:r>
              <a:rPr lang="en-US" sz="2800" dirty="0">
                <a:latin typeface="Tw Cen MT"/>
                <a:cs typeface="Tw Cen MT"/>
              </a:rPr>
              <a:t> </a:t>
            </a:r>
            <a:r>
              <a:rPr lang="en-US" sz="2800" dirty="0" err="1">
                <a:latin typeface="Tw Cen MT"/>
                <a:cs typeface="Tw Cen MT"/>
              </a:rPr>
              <a:t>berat</a:t>
            </a:r>
            <a:r>
              <a:rPr lang="en-US" sz="2800" dirty="0">
                <a:latin typeface="Tw Cen MT"/>
                <a:cs typeface="Tw Cen MT"/>
              </a:rPr>
              <a:t>, yang </a:t>
            </a:r>
            <a:r>
              <a:rPr lang="en-US" sz="2800" dirty="0" err="1">
                <a:latin typeface="Tw Cen MT"/>
                <a:cs typeface="Tw Cen MT"/>
              </a:rPr>
              <a:t>disimpan</a:t>
            </a:r>
            <a:r>
              <a:rPr lang="en-US" sz="2800" dirty="0">
                <a:latin typeface="Tw Cen MT"/>
                <a:cs typeface="Tw Cen MT"/>
              </a:rPr>
              <a:t> di </a:t>
            </a:r>
            <a:r>
              <a:rPr lang="en-US" sz="2800" dirty="0" err="1">
                <a:latin typeface="Tw Cen MT"/>
                <a:cs typeface="Tw Cen MT"/>
              </a:rPr>
              <a:t>otot</a:t>
            </a:r>
            <a:r>
              <a:rPr lang="en-US" sz="2800" dirty="0">
                <a:latin typeface="Tw Cen MT"/>
                <a:cs typeface="Tw Cen MT"/>
              </a:rPr>
              <a:t> </a:t>
            </a:r>
            <a:r>
              <a:rPr lang="en-US" sz="2800" dirty="0" err="1">
                <a:latin typeface="Tw Cen MT"/>
                <a:cs typeface="Tw Cen MT"/>
              </a:rPr>
              <a:t>rangka</a:t>
            </a:r>
            <a:r>
              <a:rPr lang="en-US" sz="2800" dirty="0">
                <a:latin typeface="Tw Cen MT"/>
                <a:cs typeface="Tw Cen MT"/>
              </a:rPr>
              <a:t> </a:t>
            </a:r>
            <a:r>
              <a:rPr lang="en-US" sz="2800" dirty="0" err="1">
                <a:latin typeface="Tw Cen MT"/>
                <a:cs typeface="Tw Cen MT"/>
              </a:rPr>
              <a:t>dan</a:t>
            </a:r>
            <a:r>
              <a:rPr lang="en-US" sz="2800" dirty="0">
                <a:latin typeface="Tw Cen MT"/>
                <a:cs typeface="Tw Cen MT"/>
              </a:rPr>
              <a:t> di </a:t>
            </a:r>
            <a:r>
              <a:rPr lang="en-US" sz="2800" dirty="0" err="1">
                <a:latin typeface="Tw Cen MT"/>
                <a:cs typeface="Tw Cen MT"/>
              </a:rPr>
              <a:t>hati</a:t>
            </a:r>
            <a:r>
              <a:rPr lang="en-US" sz="2800" dirty="0">
                <a:latin typeface="Tw Cen MT"/>
                <a:cs typeface="Tw Cen MT"/>
              </a:rPr>
              <a:t> </a:t>
            </a:r>
            <a:r>
              <a:rPr lang="en-US" sz="2800" dirty="0" err="1">
                <a:latin typeface="Tw Cen MT"/>
                <a:cs typeface="Tw Cen MT"/>
              </a:rPr>
              <a:t>sebagai</a:t>
            </a:r>
            <a:r>
              <a:rPr lang="en-US" sz="2800" dirty="0">
                <a:latin typeface="Tw Cen MT"/>
                <a:cs typeface="Tw Cen MT"/>
              </a:rPr>
              <a:t> </a:t>
            </a:r>
            <a:r>
              <a:rPr lang="en-US" sz="2800" dirty="0" err="1">
                <a:latin typeface="Tw Cen MT"/>
                <a:cs typeface="Tw Cen MT"/>
              </a:rPr>
              <a:t>glikogen</a:t>
            </a:r>
            <a:r>
              <a:rPr lang="en-ID" sz="2800" dirty="0">
                <a:latin typeface="Tw Cen MT"/>
                <a:cs typeface="Tw Cen MT"/>
              </a:rPr>
              <a:t> </a:t>
            </a:r>
            <a:endParaRPr lang="en-US" sz="2800" dirty="0">
              <a:latin typeface="Tw Cen MT"/>
              <a:cs typeface="Tw Cen MT"/>
            </a:endParaRPr>
          </a:p>
        </p:txBody>
      </p:sp>
    </p:spTree>
    <p:extLst>
      <p:ext uri="{BB962C8B-B14F-4D97-AF65-F5344CB8AC3E}">
        <p14:creationId xmlns:p14="http://schemas.microsoft.com/office/powerpoint/2010/main" val="34349722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4038600" cy="1143000"/>
          </a:xfrm>
        </p:spPr>
        <p:txBody>
          <a:bodyPr>
            <a:noAutofit/>
          </a:bodyPr>
          <a:lstStyle/>
          <a:p>
            <a:r>
              <a:rPr lang="en-US" sz="3200" dirty="0">
                <a:solidFill>
                  <a:srgbClr val="FF0000"/>
                </a:solidFill>
                <a:latin typeface="Tw Cen MT"/>
                <a:cs typeface="Tw Cen MT"/>
              </a:rPr>
              <a:t>Carbohydrate digestion and </a:t>
            </a:r>
            <a:r>
              <a:rPr lang="en-US" sz="3200" dirty="0" smtClean="0">
                <a:solidFill>
                  <a:srgbClr val="FF0000"/>
                </a:solidFill>
                <a:latin typeface="Tw Cen MT"/>
                <a:cs typeface="Tw Cen MT"/>
              </a:rPr>
              <a:t>absorption </a:t>
            </a:r>
            <a:endParaRPr lang="en-US" sz="3200" dirty="0">
              <a:solidFill>
                <a:srgbClr val="FF0000"/>
              </a:solidFill>
              <a:latin typeface="Tw Cen MT"/>
              <a:cs typeface="Tw Cen MT"/>
            </a:endParaRPr>
          </a:p>
        </p:txBody>
      </p:sp>
      <p:pic>
        <p:nvPicPr>
          <p:cNvPr id="4" name="Picture 3" descr="Screen Shot 2019-09-24 at 10.3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685800"/>
            <a:ext cx="4267200" cy="5559996"/>
          </a:xfrm>
          <a:prstGeom prst="rect">
            <a:avLst/>
          </a:prstGeom>
        </p:spPr>
      </p:pic>
    </p:spTree>
    <p:extLst>
      <p:ext uri="{BB962C8B-B14F-4D97-AF65-F5344CB8AC3E}">
        <p14:creationId xmlns:p14="http://schemas.microsoft.com/office/powerpoint/2010/main" val="15984219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r>
              <a:rPr lang="en-US" sz="3200" b="1" dirty="0" err="1">
                <a:latin typeface="Tw Cen MT"/>
                <a:cs typeface="Tw Cen MT"/>
              </a:rPr>
              <a:t>Simpanan</a:t>
            </a:r>
            <a:r>
              <a:rPr lang="en-US" sz="3200" b="1" dirty="0">
                <a:latin typeface="Tw Cen MT"/>
                <a:cs typeface="Tw Cen MT"/>
              </a:rPr>
              <a:t> </a:t>
            </a:r>
            <a:r>
              <a:rPr lang="en-US" sz="3200" b="1" dirty="0" err="1">
                <a:latin typeface="Tw Cen MT"/>
                <a:cs typeface="Tw Cen MT"/>
              </a:rPr>
              <a:t>Karbohidrat</a:t>
            </a:r>
            <a:r>
              <a:rPr lang="en-US" sz="3200" b="1" dirty="0">
                <a:latin typeface="Tw Cen MT"/>
                <a:cs typeface="Tw Cen MT"/>
              </a:rPr>
              <a:t> </a:t>
            </a:r>
            <a:r>
              <a:rPr lang="en-US" sz="3200" b="1" dirty="0" err="1">
                <a:latin typeface="Tw Cen MT"/>
                <a:cs typeface="Tw Cen MT"/>
              </a:rPr>
              <a:t>dan</a:t>
            </a:r>
            <a:r>
              <a:rPr lang="en-US" sz="3200" b="1" dirty="0">
                <a:latin typeface="Tw Cen MT"/>
                <a:cs typeface="Tw Cen MT"/>
              </a:rPr>
              <a:t> </a:t>
            </a:r>
            <a:r>
              <a:rPr lang="en-US" sz="3200" b="1" dirty="0" err="1" smtClean="0">
                <a:latin typeface="Tw Cen MT"/>
                <a:cs typeface="Tw Cen MT"/>
              </a:rPr>
              <a:t>Olahraga</a:t>
            </a:r>
            <a:endParaRPr lang="en-ID" sz="3200" dirty="0">
              <a:latin typeface="Tw Cen MT"/>
              <a:cs typeface="Tw Cen MT"/>
            </a:endParaRPr>
          </a:p>
        </p:txBody>
      </p:sp>
      <p:sp>
        <p:nvSpPr>
          <p:cNvPr id="3" name="Content Placeholder 2"/>
          <p:cNvSpPr>
            <a:spLocks noGrp="1"/>
          </p:cNvSpPr>
          <p:nvPr>
            <p:ph idx="1"/>
          </p:nvPr>
        </p:nvSpPr>
        <p:spPr>
          <a:xfrm>
            <a:off x="228600" y="1600200"/>
            <a:ext cx="5638800" cy="4525963"/>
          </a:xfrm>
        </p:spPr>
        <p:txBody>
          <a:bodyPr>
            <a:normAutofit lnSpcReduction="10000"/>
          </a:bodyPr>
          <a:lstStyle/>
          <a:p>
            <a:r>
              <a:rPr lang="en-US" sz="2400" b="1" dirty="0" err="1" smtClean="0">
                <a:latin typeface="Tw Cen MT"/>
                <a:cs typeface="Tw Cen MT"/>
              </a:rPr>
              <a:t>Otot</a:t>
            </a:r>
            <a:r>
              <a:rPr lang="en-US" sz="2400" b="1" dirty="0" smtClean="0">
                <a:latin typeface="Tw Cen MT"/>
                <a:cs typeface="Tw Cen MT"/>
              </a:rPr>
              <a:t> </a:t>
            </a:r>
            <a:r>
              <a:rPr lang="en-US" sz="2400" b="1" dirty="0" err="1">
                <a:latin typeface="Tw Cen MT"/>
                <a:cs typeface="Tw Cen MT"/>
              </a:rPr>
              <a:t>glikogen</a:t>
            </a:r>
            <a:r>
              <a:rPr lang="en-US" sz="2400" b="1" dirty="0">
                <a:latin typeface="Tw Cen MT"/>
                <a:cs typeface="Tw Cen MT"/>
              </a:rPr>
              <a:t> </a:t>
            </a:r>
            <a:r>
              <a:rPr lang="en-US" sz="2400" dirty="0" err="1">
                <a:latin typeface="Tw Cen MT"/>
                <a:cs typeface="Tw Cen MT"/>
              </a:rPr>
              <a:t>mewakili</a:t>
            </a:r>
            <a:r>
              <a:rPr lang="en-US" sz="2400" dirty="0">
                <a:latin typeface="Tw Cen MT"/>
                <a:cs typeface="Tw Cen MT"/>
              </a:rPr>
              <a:t> </a:t>
            </a:r>
            <a:r>
              <a:rPr lang="en-US" sz="2400" dirty="0" err="1">
                <a:latin typeface="Tw Cen MT"/>
                <a:cs typeface="Tw Cen MT"/>
              </a:rPr>
              <a:t>sumber</a:t>
            </a:r>
            <a:r>
              <a:rPr lang="en-US" sz="2400" dirty="0">
                <a:latin typeface="Tw Cen MT"/>
                <a:cs typeface="Tw Cen MT"/>
              </a:rPr>
              <a:t> </a:t>
            </a:r>
            <a:r>
              <a:rPr lang="en-US" sz="2400" dirty="0" err="1">
                <a:latin typeface="Tw Cen MT"/>
                <a:cs typeface="Tw Cen MT"/>
              </a:rPr>
              <a:t>utama</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a:t>
            </a:r>
            <a:r>
              <a:rPr lang="en-US" sz="2400" dirty="0" err="1">
                <a:latin typeface="Tw Cen MT"/>
                <a:cs typeface="Tw Cen MT"/>
              </a:rPr>
              <a:t>dalam</a:t>
            </a:r>
            <a:r>
              <a:rPr lang="en-US" sz="2400" dirty="0">
                <a:latin typeface="Tw Cen MT"/>
                <a:cs typeface="Tw Cen MT"/>
              </a:rPr>
              <a:t> </a:t>
            </a:r>
            <a:r>
              <a:rPr lang="en-US" sz="2400" dirty="0" err="1">
                <a:latin typeface="Tw Cen MT"/>
                <a:cs typeface="Tw Cen MT"/>
              </a:rPr>
              <a:t>tubuh</a:t>
            </a:r>
            <a:r>
              <a:rPr lang="en-US" sz="2400" dirty="0">
                <a:latin typeface="Tw Cen MT"/>
                <a:cs typeface="Tw Cen MT"/>
              </a:rPr>
              <a:t> (300-400 g </a:t>
            </a:r>
            <a:r>
              <a:rPr lang="en-US" sz="2400" dirty="0" err="1">
                <a:latin typeface="Tw Cen MT"/>
                <a:cs typeface="Tw Cen MT"/>
              </a:rPr>
              <a:t>atau</a:t>
            </a:r>
            <a:r>
              <a:rPr lang="en-US" sz="2400" dirty="0">
                <a:latin typeface="Tw Cen MT"/>
                <a:cs typeface="Tw Cen MT"/>
              </a:rPr>
              <a:t> 1.200-1.600 kcal), </a:t>
            </a:r>
            <a:r>
              <a:rPr lang="en-US" sz="2400" dirty="0" err="1">
                <a:latin typeface="Tw Cen MT"/>
                <a:cs typeface="Tw Cen MT"/>
              </a:rPr>
              <a:t>diikuti</a:t>
            </a:r>
            <a:r>
              <a:rPr lang="en-US" sz="2400" dirty="0">
                <a:latin typeface="Tw Cen MT"/>
                <a:cs typeface="Tw Cen MT"/>
              </a:rPr>
              <a:t> </a:t>
            </a:r>
            <a:r>
              <a:rPr lang="en-US" sz="2400" dirty="0" err="1">
                <a:latin typeface="Tw Cen MT"/>
                <a:cs typeface="Tw Cen MT"/>
              </a:rPr>
              <a:t>oleh</a:t>
            </a:r>
            <a:r>
              <a:rPr lang="en-US" sz="2400" dirty="0">
                <a:latin typeface="Tw Cen MT"/>
                <a:cs typeface="Tw Cen MT"/>
              </a:rPr>
              <a:t> </a:t>
            </a:r>
            <a:r>
              <a:rPr lang="en-US" sz="2400" dirty="0" err="1">
                <a:latin typeface="Tw Cen MT"/>
                <a:cs typeface="Tw Cen MT"/>
              </a:rPr>
              <a:t>hati</a:t>
            </a:r>
            <a:r>
              <a:rPr lang="en-US" sz="2400" dirty="0">
                <a:latin typeface="Tw Cen MT"/>
                <a:cs typeface="Tw Cen MT"/>
              </a:rPr>
              <a:t> </a:t>
            </a:r>
            <a:r>
              <a:rPr lang="en-US" sz="2400" dirty="0" err="1">
                <a:latin typeface="Tw Cen MT"/>
                <a:cs typeface="Tw Cen MT"/>
              </a:rPr>
              <a:t>glikogen</a:t>
            </a:r>
            <a:r>
              <a:rPr lang="en-US" sz="2400" dirty="0">
                <a:latin typeface="Tw Cen MT"/>
                <a:cs typeface="Tw Cen MT"/>
              </a:rPr>
              <a:t> (75-100 g </a:t>
            </a:r>
            <a:r>
              <a:rPr lang="en-US" sz="2400" dirty="0" err="1">
                <a:latin typeface="Tw Cen MT"/>
                <a:cs typeface="Tw Cen MT"/>
              </a:rPr>
              <a:t>atau</a:t>
            </a:r>
            <a:r>
              <a:rPr lang="en-US" sz="2400" dirty="0">
                <a:latin typeface="Tw Cen MT"/>
                <a:cs typeface="Tw Cen MT"/>
              </a:rPr>
              <a:t> 300-400 kcal) </a:t>
            </a:r>
            <a:r>
              <a:rPr lang="en-US" sz="2400" dirty="0" err="1">
                <a:latin typeface="Tw Cen MT"/>
                <a:cs typeface="Tw Cen MT"/>
              </a:rPr>
              <a:t>dan</a:t>
            </a:r>
            <a:r>
              <a:rPr lang="en-US" sz="2400" dirty="0">
                <a:latin typeface="Tw Cen MT"/>
                <a:cs typeface="Tw Cen MT"/>
              </a:rPr>
              <a:t> , </a:t>
            </a:r>
            <a:r>
              <a:rPr lang="en-US" sz="2400" dirty="0" err="1">
                <a:latin typeface="Tw Cen MT"/>
                <a:cs typeface="Tw Cen MT"/>
              </a:rPr>
              <a:t>terakhir</a:t>
            </a:r>
            <a:r>
              <a:rPr lang="en-US" sz="2400" dirty="0">
                <a:latin typeface="Tw Cen MT"/>
                <a:cs typeface="Tw Cen MT"/>
              </a:rPr>
              <a:t>, </a:t>
            </a:r>
            <a:r>
              <a:rPr lang="en-US" sz="2400" dirty="0" err="1">
                <a:latin typeface="Tw Cen MT"/>
                <a:cs typeface="Tw Cen MT"/>
              </a:rPr>
              <a:t>glukosa</a:t>
            </a:r>
            <a:r>
              <a:rPr lang="en-US" sz="2400" dirty="0">
                <a:latin typeface="Tw Cen MT"/>
                <a:cs typeface="Tw Cen MT"/>
              </a:rPr>
              <a:t> </a:t>
            </a:r>
            <a:r>
              <a:rPr lang="en-US" sz="2400" dirty="0" err="1">
                <a:latin typeface="Tw Cen MT"/>
                <a:cs typeface="Tw Cen MT"/>
              </a:rPr>
              <a:t>darah</a:t>
            </a:r>
            <a:r>
              <a:rPr lang="en-US" sz="2400" dirty="0">
                <a:latin typeface="Tw Cen MT"/>
                <a:cs typeface="Tw Cen MT"/>
              </a:rPr>
              <a:t> (5 g </a:t>
            </a:r>
            <a:r>
              <a:rPr lang="en-US" sz="2400" dirty="0" err="1">
                <a:latin typeface="Tw Cen MT"/>
                <a:cs typeface="Tw Cen MT"/>
              </a:rPr>
              <a:t>atau</a:t>
            </a:r>
            <a:r>
              <a:rPr lang="en-US" sz="2400" dirty="0">
                <a:latin typeface="Tw Cen MT"/>
                <a:cs typeface="Tw Cen MT"/>
              </a:rPr>
              <a:t> 20 kcal). </a:t>
            </a:r>
            <a:endParaRPr lang="en-US" sz="2400" dirty="0" smtClean="0">
              <a:latin typeface="Tw Cen MT"/>
              <a:cs typeface="Tw Cen MT"/>
            </a:endParaRPr>
          </a:p>
          <a:p>
            <a:r>
              <a:rPr lang="en-US" sz="2400" dirty="0" err="1" smtClean="0">
                <a:latin typeface="Tw Cen MT"/>
                <a:cs typeface="Tw Cen MT"/>
              </a:rPr>
              <a:t>Jumlah</a:t>
            </a:r>
            <a:r>
              <a:rPr lang="en-US" sz="2400" dirty="0" smtClean="0">
                <a:latin typeface="Tw Cen MT"/>
                <a:cs typeface="Tw Cen MT"/>
              </a:rPr>
              <a:t> </a:t>
            </a:r>
            <a:r>
              <a:rPr lang="en-US" sz="2400" dirty="0" err="1">
                <a:latin typeface="Tw Cen MT"/>
                <a:cs typeface="Tw Cen MT"/>
              </a:rPr>
              <a:t>tersebut</a:t>
            </a:r>
            <a:r>
              <a:rPr lang="en-US" sz="2400" dirty="0">
                <a:latin typeface="Tw Cen MT"/>
                <a:cs typeface="Tw Cen MT"/>
              </a:rPr>
              <a:t> </a:t>
            </a:r>
            <a:r>
              <a:rPr lang="en-US" sz="2400" dirty="0" err="1">
                <a:latin typeface="Tw Cen MT"/>
                <a:cs typeface="Tw Cen MT"/>
              </a:rPr>
              <a:t>secara</a:t>
            </a:r>
            <a:r>
              <a:rPr lang="en-US" sz="2400" dirty="0">
                <a:latin typeface="Tw Cen MT"/>
                <a:cs typeface="Tw Cen MT"/>
              </a:rPr>
              <a:t> </a:t>
            </a:r>
            <a:r>
              <a:rPr lang="en-US" sz="2400" dirty="0" err="1">
                <a:latin typeface="Tw Cen MT"/>
                <a:cs typeface="Tw Cen MT"/>
              </a:rPr>
              <a:t>substansial</a:t>
            </a:r>
            <a:r>
              <a:rPr lang="en-US" sz="2400" dirty="0">
                <a:latin typeface="Tw Cen MT"/>
                <a:cs typeface="Tw Cen MT"/>
              </a:rPr>
              <a:t> </a:t>
            </a:r>
            <a:r>
              <a:rPr lang="en-US" sz="2400" dirty="0" err="1">
                <a:latin typeface="Tw Cen MT"/>
                <a:cs typeface="Tw Cen MT"/>
              </a:rPr>
              <a:t>antara</a:t>
            </a:r>
            <a:r>
              <a:rPr lang="en-US" sz="2400" dirty="0">
                <a:latin typeface="Tw Cen MT"/>
                <a:cs typeface="Tw Cen MT"/>
              </a:rPr>
              <a:t> </a:t>
            </a:r>
            <a:r>
              <a:rPr lang="en-US" sz="2400" dirty="0" err="1">
                <a:latin typeface="Tw Cen MT"/>
                <a:cs typeface="Tw Cen MT"/>
              </a:rPr>
              <a:t>individu</a:t>
            </a:r>
            <a:r>
              <a:rPr lang="en-US" sz="2400" dirty="0">
                <a:latin typeface="Tw Cen MT"/>
                <a:cs typeface="Tw Cen MT"/>
              </a:rPr>
              <a:t> </a:t>
            </a:r>
            <a:r>
              <a:rPr lang="en-US" sz="2400" dirty="0" err="1">
                <a:latin typeface="Tw Cen MT"/>
                <a:cs typeface="Tw Cen MT"/>
              </a:rPr>
              <a:t>bervariasi</a:t>
            </a:r>
            <a:r>
              <a:rPr lang="en-US" sz="2400" dirty="0">
                <a:latin typeface="Tw Cen MT"/>
                <a:cs typeface="Tw Cen MT"/>
              </a:rPr>
              <a:t>, </a:t>
            </a:r>
            <a:r>
              <a:rPr lang="en-US" sz="2400" dirty="0" err="1">
                <a:latin typeface="Tw Cen MT"/>
                <a:cs typeface="Tw Cen MT"/>
              </a:rPr>
              <a:t>tergantung</a:t>
            </a:r>
            <a:r>
              <a:rPr lang="en-US" sz="2400" dirty="0">
                <a:latin typeface="Tw Cen MT"/>
                <a:cs typeface="Tw Cen MT"/>
              </a:rPr>
              <a:t> </a:t>
            </a:r>
            <a:r>
              <a:rPr lang="en-US" sz="2400" dirty="0" err="1">
                <a:latin typeface="Tw Cen MT"/>
                <a:cs typeface="Tw Cen MT"/>
              </a:rPr>
              <a:t>pada</a:t>
            </a:r>
            <a:r>
              <a:rPr lang="en-US" sz="2400" dirty="0">
                <a:latin typeface="Tw Cen MT"/>
                <a:cs typeface="Tw Cen MT"/>
              </a:rPr>
              <a:t> </a:t>
            </a:r>
            <a:r>
              <a:rPr lang="en-US" sz="2400" dirty="0" err="1">
                <a:latin typeface="Tw Cen MT"/>
                <a:cs typeface="Tw Cen MT"/>
              </a:rPr>
              <a:t>otot</a:t>
            </a:r>
            <a:r>
              <a:rPr lang="en-US" sz="2400" dirty="0">
                <a:latin typeface="Tw Cen MT"/>
                <a:cs typeface="Tw Cen MT"/>
              </a:rPr>
              <a:t> </a:t>
            </a:r>
            <a:r>
              <a:rPr lang="en-US" sz="2400" dirty="0" err="1">
                <a:latin typeface="Tw Cen MT"/>
                <a:cs typeface="Tw Cen MT"/>
              </a:rPr>
              <a:t>faktor</a:t>
            </a:r>
            <a:r>
              <a:rPr lang="en-US" sz="2400" dirty="0">
                <a:latin typeface="Tw Cen MT"/>
                <a:cs typeface="Tw Cen MT"/>
              </a:rPr>
              <a:t> per kilogram </a:t>
            </a:r>
            <a:r>
              <a:rPr lang="en-US" sz="2400" dirty="0" err="1">
                <a:latin typeface="Tw Cen MT"/>
                <a:cs typeface="Tw Cen MT"/>
              </a:rPr>
              <a:t>berat</a:t>
            </a:r>
            <a:r>
              <a:rPr lang="en-US" sz="2400" dirty="0">
                <a:latin typeface="Tw Cen MT"/>
                <a:cs typeface="Tw Cen MT"/>
              </a:rPr>
              <a:t> </a:t>
            </a:r>
            <a:r>
              <a:rPr lang="en-US" sz="2400" dirty="0" err="1">
                <a:latin typeface="Tw Cen MT"/>
                <a:cs typeface="Tw Cen MT"/>
              </a:rPr>
              <a:t>badan</a:t>
            </a:r>
            <a:r>
              <a:rPr lang="en-US" sz="2400" dirty="0">
                <a:latin typeface="Tw Cen MT"/>
                <a:cs typeface="Tw Cen MT"/>
              </a:rPr>
              <a:t>. </a:t>
            </a:r>
            <a:r>
              <a:rPr lang="en-US" sz="2400" dirty="0" err="1">
                <a:latin typeface="Tw Cen MT"/>
                <a:cs typeface="Tw Cen MT"/>
              </a:rPr>
              <a:t>Karbohidrat</a:t>
            </a:r>
            <a:r>
              <a:rPr lang="en-US" sz="2400" dirty="0">
                <a:latin typeface="Tw Cen MT"/>
                <a:cs typeface="Tw Cen MT"/>
              </a:rPr>
              <a:t> loading </a:t>
            </a:r>
            <a:r>
              <a:rPr lang="en-US" sz="2400" dirty="0" err="1">
                <a:latin typeface="Tw Cen MT"/>
                <a:cs typeface="Tw Cen MT"/>
              </a:rPr>
              <a:t>dapat</a:t>
            </a:r>
            <a:r>
              <a:rPr lang="en-US" sz="2400" dirty="0">
                <a:latin typeface="Tw Cen MT"/>
                <a:cs typeface="Tw Cen MT"/>
              </a:rPr>
              <a:t> </a:t>
            </a:r>
            <a:r>
              <a:rPr lang="en-US" sz="2400" dirty="0" err="1">
                <a:latin typeface="Tw Cen MT"/>
                <a:cs typeface="Tw Cen MT"/>
              </a:rPr>
              <a:t>meningkatkan</a:t>
            </a:r>
            <a:r>
              <a:rPr lang="en-US" sz="2400" dirty="0">
                <a:latin typeface="Tw Cen MT"/>
                <a:cs typeface="Tw Cen MT"/>
              </a:rPr>
              <a:t> </a:t>
            </a:r>
            <a:r>
              <a:rPr lang="en-US" sz="2400" dirty="0" err="1">
                <a:latin typeface="Tw Cen MT"/>
                <a:cs typeface="Tw Cen MT"/>
              </a:rPr>
              <a:t>simpanan</a:t>
            </a:r>
            <a:r>
              <a:rPr lang="en-US" sz="2400" dirty="0">
                <a:latin typeface="Tw Cen MT"/>
                <a:cs typeface="Tw Cen MT"/>
              </a:rPr>
              <a:t> </a:t>
            </a:r>
            <a:r>
              <a:rPr lang="en-US" sz="2400" dirty="0" err="1">
                <a:latin typeface="Tw Cen MT"/>
                <a:cs typeface="Tw Cen MT"/>
              </a:rPr>
              <a:t>otot</a:t>
            </a:r>
            <a:r>
              <a:rPr lang="en-US" sz="2400" dirty="0">
                <a:latin typeface="Tw Cen MT"/>
                <a:cs typeface="Tw Cen MT"/>
              </a:rPr>
              <a:t> </a:t>
            </a:r>
            <a:r>
              <a:rPr lang="en-US" sz="2400" dirty="0" err="1">
                <a:latin typeface="Tw Cen MT"/>
                <a:cs typeface="Tw Cen MT"/>
              </a:rPr>
              <a:t>glikogen</a:t>
            </a:r>
            <a:r>
              <a:rPr lang="en-US" sz="2400" dirty="0">
                <a:latin typeface="Tw Cen MT"/>
                <a:cs typeface="Tw Cen MT"/>
              </a:rPr>
              <a:t> </a:t>
            </a:r>
            <a:r>
              <a:rPr lang="en-US" sz="2400" dirty="0" err="1">
                <a:latin typeface="Tw Cen MT"/>
                <a:cs typeface="Tw Cen MT"/>
              </a:rPr>
              <a:t>toko</a:t>
            </a:r>
            <a:r>
              <a:rPr lang="en-US" sz="2400" dirty="0">
                <a:latin typeface="Tw Cen MT"/>
                <a:cs typeface="Tw Cen MT"/>
              </a:rPr>
              <a:t> </a:t>
            </a:r>
            <a:r>
              <a:rPr lang="en-US" sz="2400" dirty="0" err="1">
                <a:latin typeface="Tw Cen MT"/>
                <a:cs typeface="Tw Cen MT"/>
              </a:rPr>
              <a:t>mencapai</a:t>
            </a:r>
            <a:r>
              <a:rPr lang="en-US" sz="2400" dirty="0">
                <a:latin typeface="Tw Cen MT"/>
                <a:cs typeface="Tw Cen MT"/>
              </a:rPr>
              <a:t> </a:t>
            </a:r>
            <a:r>
              <a:rPr lang="en-US" sz="2400" dirty="0" smtClean="0">
                <a:latin typeface="Tw Cen MT"/>
                <a:cs typeface="Tw Cen MT"/>
              </a:rPr>
              <a:t>210-230 </a:t>
            </a:r>
            <a:r>
              <a:rPr lang="en-US" sz="2400" dirty="0" err="1">
                <a:latin typeface="Tw Cen MT"/>
                <a:cs typeface="Tw Cen MT"/>
              </a:rPr>
              <a:t>mmol</a:t>
            </a:r>
            <a:r>
              <a:rPr lang="en-US" sz="2400" dirty="0">
                <a:latin typeface="Tw Cen MT"/>
                <a:cs typeface="Tw Cen MT"/>
              </a:rPr>
              <a:t> </a:t>
            </a:r>
            <a:r>
              <a:rPr lang="en-US" sz="2400" dirty="0" err="1">
                <a:latin typeface="Tw Cen MT"/>
                <a:cs typeface="Tw Cen MT"/>
              </a:rPr>
              <a:t>berat</a:t>
            </a:r>
            <a:r>
              <a:rPr lang="en-US" sz="2400" dirty="0">
                <a:latin typeface="Tw Cen MT"/>
                <a:cs typeface="Tw Cen MT"/>
              </a:rPr>
              <a:t> </a:t>
            </a:r>
            <a:r>
              <a:rPr lang="en-US" sz="2400" dirty="0" err="1" smtClean="0">
                <a:latin typeface="Tw Cen MT"/>
                <a:cs typeface="Tw Cen MT"/>
              </a:rPr>
              <a:t>otot</a:t>
            </a:r>
            <a:r>
              <a:rPr lang="en-ID" sz="2400" dirty="0" smtClean="0">
                <a:latin typeface="Tw Cen MT"/>
                <a:cs typeface="Tw Cen MT"/>
              </a:rPr>
              <a:t>.</a:t>
            </a:r>
            <a:endParaRPr lang="en-US" sz="2400" dirty="0">
              <a:latin typeface="Tw Cen MT"/>
              <a:cs typeface="Tw Cen MT"/>
            </a:endParaRPr>
          </a:p>
        </p:txBody>
      </p:sp>
      <p:pic>
        <p:nvPicPr>
          <p:cNvPr id="1025" name="Picture 1" descr="Screen Shot 2019-09-05 a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212" y="1905000"/>
            <a:ext cx="31627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883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dirty="0" err="1" smtClean="0">
                <a:latin typeface="Tw Cen MT"/>
                <a:cs typeface="Tw Cen MT"/>
              </a:rPr>
              <a:t>Rekomendasi</a:t>
            </a:r>
            <a:r>
              <a:rPr lang="en-US" dirty="0" smtClean="0">
                <a:latin typeface="Tw Cen MT"/>
                <a:cs typeface="Tw Cen MT"/>
              </a:rPr>
              <a:t> </a:t>
            </a:r>
            <a:r>
              <a:rPr lang="en-US" dirty="0" err="1" smtClean="0">
                <a:latin typeface="Tw Cen MT"/>
                <a:cs typeface="Tw Cen MT"/>
              </a:rPr>
              <a:t>karbohidrat</a:t>
            </a:r>
            <a:endParaRPr lang="en-US" dirty="0">
              <a:latin typeface="Tw Cen MT"/>
              <a:cs typeface="Tw Cen MT"/>
            </a:endParaRPr>
          </a:p>
        </p:txBody>
      </p:sp>
      <p:pic>
        <p:nvPicPr>
          <p:cNvPr id="4" name="Picture 3"/>
          <p:cNvPicPr>
            <a:picLocks noChangeAspect="1"/>
          </p:cNvPicPr>
          <p:nvPr/>
        </p:nvPicPr>
        <p:blipFill>
          <a:blip r:embed="rId2"/>
          <a:stretch>
            <a:fillRect/>
          </a:stretch>
        </p:blipFill>
        <p:spPr>
          <a:xfrm>
            <a:off x="174171" y="1752600"/>
            <a:ext cx="8817429" cy="3429000"/>
          </a:xfrm>
          <a:prstGeom prst="rect">
            <a:avLst/>
          </a:prstGeom>
        </p:spPr>
      </p:pic>
    </p:spTree>
    <p:extLst>
      <p:ext uri="{BB962C8B-B14F-4D97-AF65-F5344CB8AC3E}">
        <p14:creationId xmlns:p14="http://schemas.microsoft.com/office/powerpoint/2010/main" val="6781666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pPr algn="l"/>
            <a:r>
              <a:rPr lang="id-ID" sz="4000" b="1" dirty="0">
                <a:latin typeface="Tw Cen MT"/>
                <a:cs typeface="Tw Cen MT"/>
              </a:rPr>
              <a:t>Karbohidrat sebelum </a:t>
            </a:r>
            <a:r>
              <a:rPr lang="id-ID" sz="4000" b="1" dirty="0" smtClean="0">
                <a:latin typeface="Tw Cen MT"/>
                <a:cs typeface="Tw Cen MT"/>
              </a:rPr>
              <a:t>latihan</a:t>
            </a:r>
            <a:endParaRPr lang="en-US" sz="4000" dirty="0">
              <a:latin typeface="Tw Cen MT"/>
              <a:cs typeface="Tw Cen MT"/>
            </a:endParaRP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id-ID" sz="2400" dirty="0" smtClean="0">
                <a:latin typeface="Tw Cen MT"/>
                <a:cs typeface="Tw Cen MT"/>
              </a:rPr>
              <a:t>Mengkonsumsi </a:t>
            </a:r>
            <a:r>
              <a:rPr lang="id-ID" sz="2400" dirty="0">
                <a:latin typeface="Tw Cen MT"/>
                <a:cs typeface="Tw Cen MT"/>
              </a:rPr>
              <a:t>makanan dan cairan yang kaya karbohidrat dalam 4 jam sebelum latihan membantu </a:t>
            </a:r>
            <a:r>
              <a:rPr lang="id-ID" sz="2400" dirty="0" smtClean="0">
                <a:latin typeface="Tw Cen MT"/>
                <a:cs typeface="Tw Cen MT"/>
              </a:rPr>
              <a:t>untuk:</a:t>
            </a:r>
          </a:p>
          <a:p>
            <a:pPr marL="457200" indent="-457200">
              <a:buFont typeface="+mj-lt"/>
              <a:buAutoNum type="arabicPeriod"/>
            </a:pPr>
            <a:r>
              <a:rPr lang="id-ID" sz="2400" dirty="0" smtClean="0">
                <a:latin typeface="Tw Cen MT"/>
                <a:cs typeface="Tw Cen MT"/>
              </a:rPr>
              <a:t>Mengembalikan </a:t>
            </a:r>
            <a:r>
              <a:rPr lang="id-ID" sz="2400" dirty="0">
                <a:latin typeface="Tw Cen MT"/>
                <a:cs typeface="Tw Cen MT"/>
              </a:rPr>
              <a:t>glikogen hati, terutama untuk olahraga pagi hari ketika glikogen hati terkuras dari puasa semalaman; </a:t>
            </a:r>
            <a:endParaRPr lang="id-ID" sz="2400" dirty="0" smtClean="0">
              <a:latin typeface="Tw Cen MT"/>
              <a:cs typeface="Tw Cen MT"/>
            </a:endParaRPr>
          </a:p>
          <a:p>
            <a:pPr marL="457200" indent="-457200">
              <a:buFont typeface="+mj-lt"/>
              <a:buAutoNum type="arabicPeriod"/>
            </a:pPr>
            <a:r>
              <a:rPr lang="id-ID" sz="2400" dirty="0" smtClean="0">
                <a:latin typeface="Tw Cen MT"/>
                <a:cs typeface="Tw Cen MT"/>
              </a:rPr>
              <a:t>Meningkatkan </a:t>
            </a:r>
            <a:r>
              <a:rPr lang="id-ID" sz="2400" dirty="0">
                <a:latin typeface="Tw Cen MT"/>
                <a:cs typeface="Tw Cen MT"/>
              </a:rPr>
              <a:t>penyimpanan glikogen otot jika tidak sepenuhnya pulih dari sesi latihan sebelumnya; </a:t>
            </a:r>
            <a:endParaRPr lang="id-ID" sz="2400" dirty="0" smtClean="0">
              <a:latin typeface="Tw Cen MT"/>
              <a:cs typeface="Tw Cen MT"/>
            </a:endParaRPr>
          </a:p>
          <a:p>
            <a:pPr marL="457200" indent="-457200">
              <a:buFont typeface="+mj-lt"/>
              <a:buAutoNum type="arabicPeriod"/>
            </a:pPr>
            <a:r>
              <a:rPr lang="id-ID" sz="2400" dirty="0" smtClean="0">
                <a:latin typeface="Tw Cen MT"/>
                <a:cs typeface="Tw Cen MT"/>
              </a:rPr>
              <a:t>Mencegah </a:t>
            </a:r>
            <a:r>
              <a:rPr lang="id-ID" sz="2400" dirty="0">
                <a:latin typeface="Tw Cen MT"/>
                <a:cs typeface="Tw Cen MT"/>
              </a:rPr>
              <a:t>kelaparan, yang dengan sendirinya dapat menurunkan </a:t>
            </a:r>
            <a:r>
              <a:rPr lang="id-ID" sz="2400" dirty="0" smtClean="0">
                <a:latin typeface="Tw Cen MT"/>
                <a:cs typeface="Tw Cen MT"/>
              </a:rPr>
              <a:t>performa</a:t>
            </a:r>
          </a:p>
          <a:p>
            <a:pPr marL="457200" indent="-457200">
              <a:buFont typeface="+mj-lt"/>
              <a:buAutoNum type="arabicPeriod"/>
            </a:pPr>
            <a:r>
              <a:rPr lang="id-ID" sz="2400" dirty="0">
                <a:latin typeface="Tw Cen MT"/>
                <a:cs typeface="Tw Cen MT"/>
              </a:rPr>
              <a:t>M</a:t>
            </a:r>
            <a:r>
              <a:rPr lang="id-ID" sz="2400" dirty="0" smtClean="0">
                <a:latin typeface="Tw Cen MT"/>
                <a:cs typeface="Tw Cen MT"/>
              </a:rPr>
              <a:t>enyediakan </a:t>
            </a:r>
            <a:r>
              <a:rPr lang="id-ID" sz="2400" dirty="0">
                <a:latin typeface="Tw Cen MT"/>
                <a:cs typeface="Tw Cen MT"/>
              </a:rPr>
              <a:t>glukosa untuk sistem saraf pusat</a:t>
            </a:r>
            <a:r>
              <a:rPr lang="id-ID" sz="2400" dirty="0" smtClean="0">
                <a:latin typeface="Tw Cen MT"/>
                <a:cs typeface="Tw Cen MT"/>
              </a:rPr>
              <a:t>.</a:t>
            </a:r>
            <a:endParaRPr lang="en-ID" sz="2400" dirty="0">
              <a:latin typeface="Tw Cen MT"/>
              <a:cs typeface="Tw Cen MT"/>
            </a:endParaRPr>
          </a:p>
        </p:txBody>
      </p:sp>
    </p:spTree>
    <p:extLst>
      <p:ext uri="{BB962C8B-B14F-4D97-AF65-F5344CB8AC3E}">
        <p14:creationId xmlns:p14="http://schemas.microsoft.com/office/powerpoint/2010/main" val="30806526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09800"/>
            <a:ext cx="5181600" cy="1143000"/>
          </a:xfrm>
        </p:spPr>
        <p:txBody>
          <a:bodyPr/>
          <a:lstStyle/>
          <a:p>
            <a:r>
              <a:rPr lang="en-US" b="1" dirty="0" err="1" smtClean="0">
                <a:latin typeface="Tw Cen MT"/>
                <a:cs typeface="Tw Cen MT"/>
              </a:rPr>
              <a:t>Glikemik</a:t>
            </a:r>
            <a:r>
              <a:rPr lang="en-US" b="1" dirty="0" smtClean="0">
                <a:latin typeface="Tw Cen MT"/>
                <a:cs typeface="Tw Cen MT"/>
              </a:rPr>
              <a:t> </a:t>
            </a:r>
            <a:r>
              <a:rPr lang="en-US" b="1" dirty="0" err="1" smtClean="0">
                <a:latin typeface="Tw Cen MT"/>
                <a:cs typeface="Tw Cen MT"/>
              </a:rPr>
              <a:t>Indeks</a:t>
            </a:r>
            <a:r>
              <a:rPr lang="en-US" b="1" dirty="0" smtClean="0">
                <a:latin typeface="Tw Cen MT"/>
                <a:cs typeface="Tw Cen MT"/>
              </a:rPr>
              <a:t>?</a:t>
            </a:r>
            <a:endParaRPr lang="en-US" b="1" dirty="0">
              <a:latin typeface="Tw Cen MT"/>
              <a:cs typeface="Tw Cen MT"/>
            </a:endParaRPr>
          </a:p>
        </p:txBody>
      </p:sp>
      <p:pic>
        <p:nvPicPr>
          <p:cNvPr id="2049" name="Picture 1" descr="Screen Shot 2019-09-05 a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3429000" cy="475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1362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pPr algn="l"/>
            <a:r>
              <a:rPr lang="en-US" dirty="0" smtClean="0"/>
              <a:t>GI</a:t>
            </a:r>
            <a:endParaRPr lang="en-US" dirty="0"/>
          </a:p>
        </p:txBody>
      </p:sp>
      <p:sp>
        <p:nvSpPr>
          <p:cNvPr id="3" name="Content Placeholder 2"/>
          <p:cNvSpPr>
            <a:spLocks noGrp="1"/>
          </p:cNvSpPr>
          <p:nvPr>
            <p:ph idx="1"/>
          </p:nvPr>
        </p:nvSpPr>
        <p:spPr/>
        <p:txBody>
          <a:bodyPr>
            <a:normAutofit/>
          </a:bodyPr>
          <a:lstStyle/>
          <a:p>
            <a:pPr marL="0" indent="0">
              <a:buNone/>
            </a:pPr>
            <a:r>
              <a:rPr lang="id-ID" sz="2800" dirty="0">
                <a:latin typeface="Tw Cen MT"/>
                <a:cs typeface="Tw Cen MT"/>
              </a:rPr>
              <a:t>Indeks glikemik (GI) merupakan respon tubuh (glukosa darah) setelah konsumsi karbohidrat, hal ini dapat memberikan informasi untuk menentukan tingkat makanan </a:t>
            </a:r>
            <a:r>
              <a:rPr lang="id-ID" sz="2800" dirty="0" smtClean="0">
                <a:latin typeface="Tw Cen MT"/>
                <a:cs typeface="Tw Cen MT"/>
              </a:rPr>
              <a:t>tinggi, sedang, rendah karbohidrat</a:t>
            </a:r>
            <a:r>
              <a:rPr lang="en-ID" sz="2800" dirty="0">
                <a:latin typeface="Tw Cen MT"/>
                <a:cs typeface="Tw Cen MT"/>
              </a:rPr>
              <a:t>.</a:t>
            </a:r>
            <a:endParaRPr lang="en-US" sz="2800" dirty="0">
              <a:latin typeface="Tw Cen MT"/>
              <a:cs typeface="Tw Cen MT"/>
            </a:endParaRPr>
          </a:p>
        </p:txBody>
      </p:sp>
    </p:spTree>
    <p:extLst>
      <p:ext uri="{BB962C8B-B14F-4D97-AF65-F5344CB8AC3E}">
        <p14:creationId xmlns:p14="http://schemas.microsoft.com/office/powerpoint/2010/main" val="41731863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7549</TotalTime>
  <Words>486</Words>
  <Application>Microsoft Macintosh PowerPoint</Application>
  <PresentationFormat>On-screen Show (4:3)</PresentationFormat>
  <Paragraphs>42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Tujuan</vt:lpstr>
      <vt:lpstr>Pendahuluan</vt:lpstr>
      <vt:lpstr>Carbohydrate digestion and absorption </vt:lpstr>
      <vt:lpstr>Simpanan Karbohidrat dan Olahraga</vt:lpstr>
      <vt:lpstr>Rekomendasi karbohidrat</vt:lpstr>
      <vt:lpstr>Karbohidrat sebelum latihan</vt:lpstr>
      <vt:lpstr>Glikemik Indeks?</vt:lpstr>
      <vt:lpstr>GI</vt:lpstr>
      <vt:lpstr>PowerPoint Presentation</vt:lpstr>
      <vt:lpstr>PowerPoint Presentation</vt:lpstr>
      <vt:lpstr>Rekomenasi karbohidrat sebelum latihan</vt:lpstr>
      <vt:lpstr>Karbohidrat saat latihan</vt:lpstr>
      <vt:lpstr>Rekomendasi karbohidrat saat latihan</vt:lpstr>
      <vt:lpstr>PowerPoint Presentation</vt:lpstr>
      <vt:lpstr>Karbohidrat setelah latihan</vt:lpstr>
      <vt:lpstr>Rekomendasi karbohidrat setelah latihan</vt:lpstr>
      <vt:lpstr>PowerPoint Presentation</vt:lpstr>
      <vt:lpstr>Pertanyaan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Nazhif Gifari</cp:lastModifiedBy>
  <cp:revision>169</cp:revision>
  <cp:lastPrinted>2018-06-03T16:36:28Z</cp:lastPrinted>
  <dcterms:created xsi:type="dcterms:W3CDTF">2018-03-13T02:49:38Z</dcterms:created>
  <dcterms:modified xsi:type="dcterms:W3CDTF">2019-09-25T00:48:20Z</dcterms:modified>
</cp:coreProperties>
</file>