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6" r:id="rId13"/>
    <p:sldId id="280" r:id="rId14"/>
    <p:sldId id="281" r:id="rId15"/>
    <p:sldId id="282" r:id="rId16"/>
    <p:sldId id="283" r:id="rId17"/>
    <p:sldId id="284" r:id="rId18"/>
    <p:sldId id="285" r:id="rId19"/>
    <p:sldId id="287" r:id="rId20"/>
    <p:sldId id="288" r:id="rId21"/>
    <p:sldId id="289" r:id="rId22"/>
    <p:sldId id="290" r:id="rId23"/>
    <p:sldId id="291" r:id="rId24"/>
    <p:sldId id="292" r:id="rId25"/>
    <p:sldId id="268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59" d="100"/>
          <a:sy n="59" d="100"/>
        </p:scale>
        <p:origin x="-1674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6EEC-3AD5-CF43-9865-4F00B286699E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AD2A-A3F9-9C43-8905-4F5F6DD30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552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6EEC-3AD5-CF43-9865-4F00B286699E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AD2A-A3F9-9C43-8905-4F5F6DD30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61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6EEC-3AD5-CF43-9865-4F00B286699E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AD2A-A3F9-9C43-8905-4F5F6DD30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972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6EEC-3AD5-CF43-9865-4F00B286699E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AD2A-A3F9-9C43-8905-4F5F6DD30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991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6EEC-3AD5-CF43-9865-4F00B286699E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AD2A-A3F9-9C43-8905-4F5F6DD30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801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6EEC-3AD5-CF43-9865-4F00B286699E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AD2A-A3F9-9C43-8905-4F5F6DD30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77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6EEC-3AD5-CF43-9865-4F00B286699E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AD2A-A3F9-9C43-8905-4F5F6DD30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200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6EEC-3AD5-CF43-9865-4F00B286699E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AD2A-A3F9-9C43-8905-4F5F6DD30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06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6EEC-3AD5-CF43-9865-4F00B286699E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AD2A-A3F9-9C43-8905-4F5F6DD30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093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6EEC-3AD5-CF43-9865-4F00B286699E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AD2A-A3F9-9C43-8905-4F5F6DD30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884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6EEC-3AD5-CF43-9865-4F00B286699E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AD2A-A3F9-9C43-8905-4F5F6DD30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999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E6EEC-3AD5-CF43-9865-4F00B286699E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FAD2A-A3F9-9C43-8905-4F5F6DD30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514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17462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3222625" y="3370262"/>
            <a:ext cx="56388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 dirty="0" smtClean="0">
                <a:solidFill>
                  <a:schemeClr val="bg1"/>
                </a:solidFill>
              </a:rPr>
              <a:t>KONDISI FISIK DAN PROGRAM LATIHAN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sz="2000" b="1" dirty="0">
                <a:solidFill>
                  <a:schemeClr val="bg1"/>
                </a:solidFill>
              </a:rPr>
              <a:t>PERTEMUAN </a:t>
            </a:r>
            <a:r>
              <a:rPr lang="id-ID" sz="2000" b="1" dirty="0" smtClean="0">
                <a:solidFill>
                  <a:schemeClr val="bg1"/>
                </a:solidFill>
              </a:rPr>
              <a:t>VIII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sz="2000" b="1" dirty="0" err="1" smtClean="0">
                <a:solidFill>
                  <a:schemeClr val="bg1"/>
                </a:solidFill>
              </a:rPr>
              <a:t>Mury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Kuswari</a:t>
            </a:r>
            <a:r>
              <a:rPr lang="en-US" sz="2000" b="1" dirty="0" smtClean="0">
                <a:solidFill>
                  <a:schemeClr val="bg1"/>
                </a:solidFill>
              </a:rPr>
              <a:t> &amp; </a:t>
            </a:r>
            <a:r>
              <a:rPr lang="en-US" sz="2000" b="1" dirty="0" err="1" smtClean="0">
                <a:solidFill>
                  <a:schemeClr val="bg1"/>
                </a:solidFill>
              </a:rPr>
              <a:t>Nazhif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Gifari</a:t>
            </a:r>
          </a:p>
          <a:p>
            <a:pPr algn="ctr" eaLnBrk="1" hangingPunct="1"/>
            <a:r>
              <a:rPr lang="en-US" sz="2000" b="1" dirty="0" err="1">
                <a:solidFill>
                  <a:schemeClr val="bg1"/>
                </a:solidFill>
              </a:rPr>
              <a:t>Ilmu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Gizi</a:t>
            </a:r>
            <a:r>
              <a:rPr lang="en-US" sz="2000" b="1" dirty="0">
                <a:solidFill>
                  <a:schemeClr val="bg1"/>
                </a:solidFill>
              </a:rPr>
              <a:t> &amp; FIKES</a:t>
            </a:r>
          </a:p>
          <a:p>
            <a:pPr algn="ctr" eaLnBrk="1" hangingPunct="1"/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28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628800"/>
            <a:ext cx="3248025" cy="3347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53479" y="620688"/>
            <a:ext cx="4572000" cy="5509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3200" dirty="0" smtClean="0"/>
              <a:t>9. Whenever </a:t>
            </a:r>
            <a:r>
              <a:rPr lang="en-US" sz="3200" dirty="0"/>
              <a:t>practicing, note the amount of load removed and the reps that have been performed on the </a:t>
            </a:r>
            <a:r>
              <a:rPr lang="en-US" sz="3200" dirty="0" smtClean="0"/>
              <a:t>exercise.</a:t>
            </a:r>
            <a:endParaRPr lang="en-US" sz="3200" dirty="0"/>
          </a:p>
          <a:p>
            <a:r>
              <a:rPr lang="en-US" sz="3200" dirty="0" smtClean="0"/>
              <a:t>10. Each </a:t>
            </a:r>
            <a:r>
              <a:rPr lang="en-US" sz="3200" dirty="0"/>
              <a:t>time should practice no more than 12 forms of exercise.</a:t>
            </a:r>
          </a:p>
          <a:p>
            <a:r>
              <a:rPr lang="en-US" sz="3200" dirty="0" smtClean="0"/>
              <a:t>11. Each </a:t>
            </a:r>
            <a:r>
              <a:rPr lang="en-US" sz="3200" dirty="0"/>
              <a:t>practice session should end with a relaxation exercise.</a:t>
            </a:r>
          </a:p>
        </p:txBody>
      </p:sp>
    </p:spTree>
    <p:extLst>
      <p:ext uri="{BB962C8B-B14F-4D97-AF65-F5344CB8AC3E}">
        <p14:creationId xmlns:p14="http://schemas.microsoft.com/office/powerpoint/2010/main" val="2002488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7726"/>
            <a:ext cx="9144000" cy="5614737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908466"/>
            <a:ext cx="8229600" cy="759912"/>
          </a:xfrm>
        </p:spPr>
        <p:txBody>
          <a:bodyPr>
            <a:normAutofit fontScale="90000"/>
          </a:bodyPr>
          <a:lstStyle/>
          <a:p>
            <a:r>
              <a:rPr lang="id-ID" dirty="0"/>
              <a:t>MEDIA FOR WEIGHT TRAINING</a:t>
            </a:r>
            <a:br>
              <a:rPr lang="id-ID" dirty="0"/>
            </a:br>
            <a:endParaRPr lang="id-ID" dirty="0"/>
          </a:p>
        </p:txBody>
      </p:sp>
      <p:pic>
        <p:nvPicPr>
          <p:cNvPr id="6" name="Picture 5" descr="12270b4d-6884-4436-80d5-f9aac73e0a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9516" y="1684420"/>
            <a:ext cx="3994483" cy="4633745"/>
          </a:xfrm>
          <a:prstGeom prst="rect">
            <a:avLst/>
          </a:prstGeom>
        </p:spPr>
      </p:pic>
      <p:sp>
        <p:nvSpPr>
          <p:cNvPr id="7" name="Rectangle 10"/>
          <p:cNvSpPr>
            <a:spLocks noGrp="1" noChangeArrowheads="1"/>
          </p:cNvSpPr>
          <p:nvPr>
            <p:ph idx="1"/>
          </p:nvPr>
        </p:nvSpPr>
        <p:spPr bwMode="auto">
          <a:xfrm>
            <a:off x="0" y="1928802"/>
            <a:ext cx="4429124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id-ID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In-load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id-ID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	(Sit-up, Push-up,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id-ID" sz="2400" dirty="0">
                <a:latin typeface="Arial Unicode MS" pitchFamily="34" charset="-128"/>
                <a:cs typeface="Arial" pitchFamily="34" charset="0"/>
              </a:rPr>
              <a:t>	</a:t>
            </a:r>
            <a:r>
              <a:rPr kumimoji="0" lang="id-ID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Pull-up .....)</a:t>
            </a:r>
            <a:r>
              <a:rPr kumimoji="0" lang="id-ID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id-ID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AutoNum type="arabicPeriod" startAt="2"/>
            </a:pPr>
            <a:r>
              <a:rPr lang="en-US" sz="3600" dirty="0" smtClean="0"/>
              <a:t>Outdoor Weights </a:t>
            </a:r>
            <a:endParaRPr lang="id-ID" sz="3600" dirty="0" smtClean="0"/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sz="2800" dirty="0" smtClean="0"/>
              <a:t>	</a:t>
            </a:r>
            <a:r>
              <a:rPr lang="en-US" sz="2800" dirty="0" smtClean="0"/>
              <a:t>Free weight (dumbbell, barbell) Gym machine, Ball </a:t>
            </a:r>
            <a:r>
              <a:rPr lang="en-US" sz="2800" dirty="0" err="1" smtClean="0"/>
              <a:t>madichine</a:t>
            </a:r>
            <a:endParaRPr kumimoji="0" lang="id-ID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18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id-ID" dirty="0" smtClean="0"/>
              <a:t>Basic weight training techniques</a:t>
            </a:r>
            <a:endParaRPr lang="id-ID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id-ID" dirty="0" smtClean="0"/>
              <a:t>Stretching</a:t>
            </a:r>
          </a:p>
          <a:p>
            <a:pPr marL="514350" indent="-514350">
              <a:buNone/>
            </a:pPr>
            <a:endParaRPr lang="id-ID" dirty="0"/>
          </a:p>
        </p:txBody>
      </p:sp>
      <p:pic>
        <p:nvPicPr>
          <p:cNvPr id="6" name="Picture 5" descr="5tr3tch1n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28868"/>
            <a:ext cx="8715404" cy="347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33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629882"/>
            <a:ext cx="8229600" cy="5768997"/>
          </a:xfrm>
        </p:spPr>
        <p:txBody>
          <a:bodyPr/>
          <a:lstStyle/>
          <a:p>
            <a:pPr>
              <a:buNone/>
            </a:pPr>
            <a:r>
              <a:rPr lang="id-ID" dirty="0" smtClean="0"/>
              <a:t>2. Heating</a:t>
            </a:r>
          </a:p>
          <a:p>
            <a:pPr>
              <a:buNone/>
            </a:pPr>
            <a:r>
              <a:rPr lang="id-ID" dirty="0" smtClean="0"/>
              <a:t>	</a:t>
            </a:r>
            <a:endParaRPr lang="id-ID" dirty="0"/>
          </a:p>
        </p:txBody>
      </p:sp>
      <p:pic>
        <p:nvPicPr>
          <p:cNvPr id="5" name="Picture 4" descr="gmbr-pmns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757500"/>
            <a:ext cx="5857916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46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07775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Content Placeholder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2421977"/>
            <a:ext cx="7272808" cy="33123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0694" y="1008239"/>
            <a:ext cx="27717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3600" dirty="0"/>
              <a:t>3. Respiratory</a:t>
            </a:r>
          </a:p>
        </p:txBody>
      </p:sp>
    </p:spTree>
    <p:extLst>
      <p:ext uri="{BB962C8B-B14F-4D97-AF65-F5344CB8AC3E}">
        <p14:creationId xmlns:p14="http://schemas.microsoft.com/office/powerpoint/2010/main" val="278157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673092"/>
            <a:ext cx="8229600" cy="796908"/>
          </a:xfrm>
        </p:spPr>
        <p:txBody>
          <a:bodyPr/>
          <a:lstStyle/>
          <a:p>
            <a:r>
              <a:rPr lang="id-ID" dirty="0" smtClean="0"/>
              <a:t>Basic skills and techniques</a:t>
            </a:r>
            <a:endParaRPr lang="id-ID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572126"/>
            <a:ext cx="8229600" cy="49287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d-ID" b="1" dirty="0" smtClean="0"/>
              <a:t>Upper Body Exercise</a:t>
            </a:r>
          </a:p>
          <a:p>
            <a:pPr marL="514350" indent="-514350">
              <a:buAutoNum type="arabicPeriod"/>
            </a:pPr>
            <a:r>
              <a:rPr lang="id-ID" i="1" dirty="0" smtClean="0"/>
              <a:t>F</a:t>
            </a:r>
            <a:r>
              <a:rPr lang="id-ID" dirty="0" smtClean="0"/>
              <a:t>ree-weight </a:t>
            </a:r>
            <a:r>
              <a:rPr lang="id-ID" i="1" dirty="0" smtClean="0"/>
              <a:t>bench press (</a:t>
            </a:r>
            <a:r>
              <a:rPr lang="id-ID" dirty="0" smtClean="0"/>
              <a:t>untuk dada, </a:t>
            </a:r>
            <a:r>
              <a:rPr lang="id-ID" i="1" dirty="0" smtClean="0"/>
              <a:t>bahu dan lengan atas</a:t>
            </a:r>
            <a:r>
              <a:rPr lang="id-ID" dirty="0" smtClean="0"/>
              <a:t>)</a:t>
            </a:r>
          </a:p>
          <a:p>
            <a:pPr marL="514350" indent="-514350">
              <a:buNone/>
            </a:pPr>
            <a:endParaRPr lang="id-ID" dirty="0" smtClean="0"/>
          </a:p>
          <a:p>
            <a:pPr>
              <a:buNone/>
            </a:pPr>
            <a:endParaRPr lang="id-ID" dirty="0"/>
          </a:p>
        </p:txBody>
      </p:sp>
      <p:pic>
        <p:nvPicPr>
          <p:cNvPr id="6" name="Picture 5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3288632"/>
            <a:ext cx="7191395" cy="303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9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4282" y="685277"/>
            <a:ext cx="8572560" cy="5072098"/>
          </a:xfrm>
        </p:spPr>
        <p:txBody>
          <a:bodyPr/>
          <a:lstStyle/>
          <a:p>
            <a:pPr>
              <a:buNone/>
            </a:pPr>
            <a:r>
              <a:rPr lang="id-ID" dirty="0" smtClean="0"/>
              <a:t>2. </a:t>
            </a:r>
            <a:r>
              <a:rPr lang="id-ID" i="1" dirty="0" smtClean="0"/>
              <a:t>Free-</a:t>
            </a:r>
            <a:r>
              <a:rPr lang="id-ID" dirty="0" smtClean="0"/>
              <a:t>weight </a:t>
            </a:r>
            <a:r>
              <a:rPr lang="id-ID" i="1" dirty="0" smtClean="0"/>
              <a:t>bent rowing (</a:t>
            </a:r>
            <a:r>
              <a:rPr lang="id-ID" dirty="0" smtClean="0"/>
              <a:t>untuk otot poster, </a:t>
            </a:r>
            <a:r>
              <a:rPr lang="id-ID" i="1" dirty="0" smtClean="0"/>
              <a:t>bisep</a:t>
            </a:r>
            <a:r>
              <a:rPr lang="id-ID" dirty="0" smtClean="0"/>
              <a:t>, </a:t>
            </a:r>
            <a:r>
              <a:rPr lang="id-ID" i="1" dirty="0" smtClean="0"/>
              <a:t>dan punggung atas</a:t>
            </a:r>
            <a:r>
              <a:rPr lang="id-ID" dirty="0" smtClean="0"/>
              <a:t>)</a:t>
            </a:r>
          </a:p>
          <a:p>
            <a:pPr>
              <a:buNone/>
            </a:pPr>
            <a:r>
              <a:rPr lang="id-ID" dirty="0" smtClean="0"/>
              <a:t> </a:t>
            </a:r>
          </a:p>
          <a:p>
            <a:pPr>
              <a:buNone/>
            </a:pPr>
            <a:endParaRPr lang="id-ID" dirty="0"/>
          </a:p>
        </p:txBody>
      </p:sp>
      <p:pic>
        <p:nvPicPr>
          <p:cNvPr id="5" name="Picture 4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2185475"/>
            <a:ext cx="7929618" cy="342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07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428660" y="708811"/>
            <a:ext cx="6086460" cy="868346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Exercise for the Lower Body</a:t>
            </a:r>
            <a:endParaRPr lang="id-ID" sz="3200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28596" y="1351753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id-ID" dirty="0" smtClean="0"/>
              <a:t>1. Assisted Squat</a:t>
            </a:r>
          </a:p>
          <a:p>
            <a:pPr>
              <a:buNone/>
            </a:pPr>
            <a:endParaRPr lang="id-ID" dirty="0"/>
          </a:p>
        </p:txBody>
      </p:sp>
      <p:pic>
        <p:nvPicPr>
          <p:cNvPr id="6" name="Picture 5" descr="assisted-chin-u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2149" y="1939055"/>
            <a:ext cx="3643338" cy="407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0497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705853"/>
            <a:ext cx="8229600" cy="5420310"/>
          </a:xfrm>
        </p:spPr>
        <p:txBody>
          <a:bodyPr/>
          <a:lstStyle/>
          <a:p>
            <a:pPr>
              <a:buNone/>
            </a:pPr>
            <a:r>
              <a:rPr lang="id-ID" dirty="0" smtClean="0"/>
              <a:t>2. Pulsing Squat</a:t>
            </a:r>
          </a:p>
          <a:p>
            <a:pPr>
              <a:buNone/>
            </a:pPr>
            <a:r>
              <a:rPr lang="id-ID" dirty="0" smtClean="0"/>
              <a:t>	</a:t>
            </a:r>
            <a:endParaRPr lang="id-ID" dirty="0"/>
          </a:p>
        </p:txBody>
      </p:sp>
      <p:pic>
        <p:nvPicPr>
          <p:cNvPr id="5" name="Picture 4" descr="skimble-workout-trainer-exercise-squat-arms-out-3_ipho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2803" y="1440859"/>
            <a:ext cx="4929222" cy="456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6668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689811"/>
            <a:ext cx="8229600" cy="5436352"/>
          </a:xfrm>
        </p:spPr>
        <p:txBody>
          <a:bodyPr/>
          <a:lstStyle/>
          <a:p>
            <a:pPr>
              <a:buNone/>
            </a:pPr>
            <a:r>
              <a:rPr lang="id-ID" dirty="0" smtClean="0"/>
              <a:t>3. Deadlift</a:t>
            </a:r>
          </a:p>
          <a:p>
            <a:pPr>
              <a:buNone/>
            </a:pPr>
            <a:endParaRPr lang="id-ID" dirty="0"/>
          </a:p>
        </p:txBody>
      </p:sp>
      <p:pic>
        <p:nvPicPr>
          <p:cNvPr id="5" name="Picture 4" descr="Deadlif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920" y="1767884"/>
            <a:ext cx="5852160" cy="348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909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0042" y="677597"/>
            <a:ext cx="58894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2800" dirty="0">
                <a:latin typeface="Aharoni" pitchFamily="2" charset="-79"/>
                <a:cs typeface="Aharoni" pitchFamily="2" charset="-79"/>
              </a:rPr>
              <a:t>Principle Of  Weight Training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2857488" y="1475874"/>
            <a:ext cx="3286148" cy="59580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600" dirty="0" smtClean="0">
                <a:latin typeface="Aharoni" pitchFamily="2" charset="-79"/>
                <a:cs typeface="Aharoni" pitchFamily="2" charset="-79"/>
              </a:rPr>
              <a:t>Tips Fit</a:t>
            </a:r>
            <a:endParaRPr lang="id-ID" sz="3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00364" y="2571744"/>
            <a:ext cx="3071834" cy="7143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3200" b="1" dirty="0" smtClean="0"/>
              <a:t>Sports</a:t>
            </a:r>
            <a:endParaRPr lang="id-ID" sz="3200" b="1" dirty="0"/>
          </a:p>
        </p:txBody>
      </p:sp>
      <p:sp>
        <p:nvSpPr>
          <p:cNvPr id="7" name="Arc 6"/>
          <p:cNvSpPr/>
          <p:nvPr/>
        </p:nvSpPr>
        <p:spPr>
          <a:xfrm>
            <a:off x="5214942" y="2780928"/>
            <a:ext cx="1714512" cy="2286016"/>
          </a:xfrm>
          <a:prstGeom prst="arc">
            <a:avLst>
              <a:gd name="adj1" fmla="val 16417011"/>
              <a:gd name="adj2" fmla="val 47859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Arc 7"/>
          <p:cNvSpPr/>
          <p:nvPr/>
        </p:nvSpPr>
        <p:spPr>
          <a:xfrm rot="15970363">
            <a:off x="2178824" y="2768136"/>
            <a:ext cx="1699305" cy="1844198"/>
          </a:xfrm>
          <a:prstGeom prst="arc">
            <a:avLst>
              <a:gd name="adj1" fmla="val 14806835"/>
              <a:gd name="adj2" fmla="val 2157444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ounded Rectangle 8"/>
          <p:cNvSpPr/>
          <p:nvPr/>
        </p:nvSpPr>
        <p:spPr>
          <a:xfrm>
            <a:off x="1714480" y="4143380"/>
            <a:ext cx="1714512" cy="71438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600" b="1" dirty="0" smtClean="0"/>
              <a:t>Eat</a:t>
            </a:r>
            <a:endParaRPr lang="id-ID" sz="36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5786446" y="4143380"/>
            <a:ext cx="1643074" cy="71438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b="1" dirty="0" smtClean="0"/>
              <a:t>Break</a:t>
            </a:r>
            <a:endParaRPr lang="id-ID" sz="3200" b="1" dirty="0"/>
          </a:p>
        </p:txBody>
      </p:sp>
      <p:sp>
        <p:nvSpPr>
          <p:cNvPr id="11" name="Block Arc 10"/>
          <p:cNvSpPr/>
          <p:nvPr/>
        </p:nvSpPr>
        <p:spPr>
          <a:xfrm rot="10800000">
            <a:off x="2285984" y="3786190"/>
            <a:ext cx="4500594" cy="2286016"/>
          </a:xfrm>
          <a:prstGeom prst="blockArc">
            <a:avLst>
              <a:gd name="adj1" fmla="val 10816729"/>
              <a:gd name="adj2" fmla="val 0"/>
              <a:gd name="adj3" fmla="val 25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5289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657726"/>
            <a:ext cx="8229600" cy="5468437"/>
          </a:xfrm>
        </p:spPr>
        <p:txBody>
          <a:bodyPr/>
          <a:lstStyle/>
          <a:p>
            <a:pPr>
              <a:buNone/>
            </a:pPr>
            <a:r>
              <a:rPr lang="id-ID" dirty="0" smtClean="0"/>
              <a:t>4. One Legged Deadlift</a:t>
            </a:r>
          </a:p>
          <a:p>
            <a:pPr>
              <a:buNone/>
            </a:pPr>
            <a:endParaRPr lang="id-ID" dirty="0"/>
          </a:p>
        </p:txBody>
      </p:sp>
      <p:pic>
        <p:nvPicPr>
          <p:cNvPr id="5" name="Picture 4" descr="One-Leg-deadlif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824608"/>
            <a:ext cx="7215238" cy="381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6947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/>
          <a:lstStyle/>
          <a:p>
            <a:pPr>
              <a:buNone/>
            </a:pPr>
            <a:r>
              <a:rPr lang="id-ID" dirty="0" smtClean="0"/>
              <a:t>5. Front &amp; Reverse Lunge</a:t>
            </a:r>
          </a:p>
          <a:p>
            <a:pPr>
              <a:buNone/>
            </a:pPr>
            <a:endParaRPr lang="id-ID" dirty="0"/>
          </a:p>
        </p:txBody>
      </p:sp>
      <p:pic>
        <p:nvPicPr>
          <p:cNvPr id="5" name="Picture 4" descr="Reverse-Lunge-Twi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1785926"/>
            <a:ext cx="6715140" cy="408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3542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57158" y="689810"/>
            <a:ext cx="8229600" cy="5668147"/>
          </a:xfrm>
        </p:spPr>
        <p:txBody>
          <a:bodyPr/>
          <a:lstStyle/>
          <a:p>
            <a:pPr>
              <a:buNone/>
            </a:pPr>
            <a:r>
              <a:rPr lang="id-ID" dirty="0" smtClean="0"/>
              <a:t>6. Ball Butt Lift</a:t>
            </a:r>
          </a:p>
          <a:p>
            <a:pPr>
              <a:buNone/>
            </a:pPr>
            <a:endParaRPr lang="id-ID" dirty="0"/>
          </a:p>
        </p:txBody>
      </p:sp>
      <p:pic>
        <p:nvPicPr>
          <p:cNvPr id="5" name="Picture 4" descr="99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2157594"/>
            <a:ext cx="7072330" cy="341454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1551789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4282" y="571480"/>
            <a:ext cx="8501122" cy="6072230"/>
          </a:xfrm>
        </p:spPr>
        <p:txBody>
          <a:bodyPr/>
          <a:lstStyle/>
          <a:p>
            <a:pPr>
              <a:buNone/>
            </a:pPr>
            <a:r>
              <a:rPr lang="id-ID" dirty="0" smtClean="0"/>
              <a:t>7. Crossover Step Up</a:t>
            </a:r>
          </a:p>
          <a:p>
            <a:pPr>
              <a:buNone/>
            </a:pPr>
            <a:endParaRPr lang="id-ID" dirty="0"/>
          </a:p>
        </p:txBody>
      </p:sp>
      <p:pic>
        <p:nvPicPr>
          <p:cNvPr id="5" name="Picture 4" descr="Cross-over-step-u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2143116"/>
            <a:ext cx="583882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8547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75164"/>
            <a:ext cx="8229600" cy="1143000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dirty="0" err="1" smtClean="0"/>
              <a:t>Giri</a:t>
            </a:r>
            <a:r>
              <a:rPr lang="en-US" dirty="0" smtClean="0"/>
              <a:t> </a:t>
            </a:r>
            <a:r>
              <a:rPr lang="en-US" dirty="0" err="1"/>
              <a:t>Wiarto</a:t>
            </a:r>
            <a:r>
              <a:rPr lang="en-US" dirty="0"/>
              <a:t>. 2013. </a:t>
            </a:r>
            <a:r>
              <a:rPr lang="en-US" i="1" dirty="0" err="1"/>
              <a:t>Fisiologi</a:t>
            </a:r>
            <a:r>
              <a:rPr lang="en-US" i="1" dirty="0"/>
              <a:t> </a:t>
            </a:r>
            <a:r>
              <a:rPr lang="en-US" i="1" dirty="0" err="1"/>
              <a:t>dan</a:t>
            </a:r>
            <a:r>
              <a:rPr lang="en-US" i="1" dirty="0"/>
              <a:t> </a:t>
            </a:r>
            <a:r>
              <a:rPr lang="en-US" i="1" dirty="0" err="1"/>
              <a:t>Olahraga</a:t>
            </a:r>
            <a:r>
              <a:rPr lang="en-US" dirty="0"/>
              <a:t>. Yogyakarta. </a:t>
            </a:r>
            <a:r>
              <a:rPr lang="en-US" dirty="0" err="1"/>
              <a:t>Graha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 </a:t>
            </a:r>
            <a:endParaRPr lang="en-US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/>
              <a:t>Herman </a:t>
            </a:r>
            <a:r>
              <a:rPr lang="en-US" dirty="0" err="1"/>
              <a:t>Subarjah</a:t>
            </a:r>
            <a:r>
              <a:rPr lang="en-US" dirty="0"/>
              <a:t>. </a:t>
            </a:r>
            <a:r>
              <a:rPr lang="en-US" i="1" dirty="0" err="1"/>
              <a:t>Pengaruh</a:t>
            </a:r>
            <a:r>
              <a:rPr lang="en-US" i="1" dirty="0"/>
              <a:t> Model </a:t>
            </a:r>
            <a:r>
              <a:rPr lang="en-US" i="1" dirty="0" err="1"/>
              <a:t>Latihan</a:t>
            </a:r>
            <a:r>
              <a:rPr lang="en-US" i="1" dirty="0"/>
              <a:t> </a:t>
            </a:r>
            <a:r>
              <a:rPr lang="en-US" i="1" dirty="0" err="1"/>
              <a:t>Terhadap</a:t>
            </a:r>
            <a:r>
              <a:rPr lang="en-US" i="1" dirty="0"/>
              <a:t> </a:t>
            </a:r>
            <a:r>
              <a:rPr lang="en-US" i="1" dirty="0" err="1"/>
              <a:t>Hasil</a:t>
            </a:r>
            <a:r>
              <a:rPr lang="en-US" i="1" dirty="0"/>
              <a:t> </a:t>
            </a:r>
            <a:r>
              <a:rPr lang="en-US" i="1" dirty="0" err="1"/>
              <a:t>Belajar</a:t>
            </a:r>
            <a:r>
              <a:rPr lang="en-US" i="1" dirty="0"/>
              <a:t> </a:t>
            </a:r>
            <a:r>
              <a:rPr lang="en-US" i="1" dirty="0" err="1"/>
              <a:t>Ketrampilan</a:t>
            </a:r>
            <a:r>
              <a:rPr lang="en-US" i="1" dirty="0"/>
              <a:t> </a:t>
            </a:r>
            <a:r>
              <a:rPr lang="en-US" i="1" dirty="0" err="1"/>
              <a:t>Bermain</a:t>
            </a:r>
            <a:r>
              <a:rPr lang="en-US" i="1" dirty="0"/>
              <a:t> </a:t>
            </a:r>
            <a:r>
              <a:rPr lang="en-US" i="1" dirty="0" err="1"/>
              <a:t>Bulutangkis</a:t>
            </a:r>
            <a:r>
              <a:rPr lang="en-US" dirty="0"/>
              <a:t>.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/>
              <a:t>IPTEK </a:t>
            </a:r>
            <a:r>
              <a:rPr lang="en-US" dirty="0" err="1"/>
              <a:t>Olahraga</a:t>
            </a:r>
            <a:r>
              <a:rPr lang="en-US" dirty="0"/>
              <a:t>. </a:t>
            </a:r>
            <a:r>
              <a:rPr lang="en-US" dirty="0" err="1"/>
              <a:t>Kementerian</a:t>
            </a:r>
            <a:r>
              <a:rPr lang="en-US" dirty="0"/>
              <a:t> </a:t>
            </a:r>
            <a:r>
              <a:rPr lang="en-US" dirty="0" err="1"/>
              <a:t>Pemuda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Olahraga</a:t>
            </a:r>
            <a:r>
              <a:rPr lang="en-US" dirty="0"/>
              <a:t> RI. VOL 12, No 2, Mei-</a:t>
            </a:r>
            <a:r>
              <a:rPr lang="en-US" dirty="0" err="1"/>
              <a:t>Agustus</a:t>
            </a:r>
            <a:r>
              <a:rPr lang="en-US" dirty="0"/>
              <a:t> </a:t>
            </a:r>
            <a:r>
              <a:rPr lang="en-US" dirty="0" smtClean="0"/>
              <a:t>2010.ISSN:1411-0016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err="1" smtClean="0"/>
              <a:t>Hari</a:t>
            </a:r>
            <a:r>
              <a:rPr lang="en-US" dirty="0" smtClean="0"/>
              <a:t> </a:t>
            </a:r>
            <a:r>
              <a:rPr lang="en-US" dirty="0" err="1"/>
              <a:t>Amirullah</a:t>
            </a:r>
            <a:r>
              <a:rPr lang="en-US" dirty="0"/>
              <a:t> </a:t>
            </a:r>
            <a:r>
              <a:rPr lang="en-US" dirty="0" err="1"/>
              <a:t>Rachman</a:t>
            </a:r>
            <a:r>
              <a:rPr lang="en-US" dirty="0"/>
              <a:t>.</a:t>
            </a:r>
            <a:r>
              <a:rPr lang="en-US" i="1" dirty="0"/>
              <a:t> </a:t>
            </a:r>
            <a:r>
              <a:rPr lang="en-US" i="1" dirty="0" err="1"/>
              <a:t>Peningkatan</a:t>
            </a:r>
            <a:r>
              <a:rPr lang="en-US" i="1" dirty="0"/>
              <a:t> </a:t>
            </a:r>
            <a:r>
              <a:rPr lang="en-US" i="1" dirty="0" err="1"/>
              <a:t>Kualitas</a:t>
            </a:r>
            <a:r>
              <a:rPr lang="en-US" i="1" dirty="0"/>
              <a:t> </a:t>
            </a:r>
            <a:r>
              <a:rPr lang="en-US" i="1" dirty="0" err="1"/>
              <a:t>Pelatihan</a:t>
            </a:r>
            <a:r>
              <a:rPr lang="en-US" i="1" dirty="0"/>
              <a:t> </a:t>
            </a:r>
            <a:r>
              <a:rPr lang="en-US" i="1" dirty="0" err="1"/>
              <a:t>Cabang</a:t>
            </a:r>
            <a:r>
              <a:rPr lang="en-US" i="1" dirty="0"/>
              <a:t> </a:t>
            </a:r>
            <a:r>
              <a:rPr lang="en-US" i="1" dirty="0" err="1"/>
              <a:t>Olahraga</a:t>
            </a:r>
            <a:r>
              <a:rPr lang="en-US" i="1" dirty="0"/>
              <a:t> </a:t>
            </a:r>
            <a:r>
              <a:rPr lang="en-US" i="1" dirty="0" err="1"/>
              <a:t>Unggulan</a:t>
            </a:r>
            <a:r>
              <a:rPr lang="en-US" i="1" dirty="0"/>
              <a:t> di Nusa </a:t>
            </a:r>
            <a:r>
              <a:rPr lang="en-US" i="1" dirty="0" err="1"/>
              <a:t>Tenggrara</a:t>
            </a:r>
            <a:r>
              <a:rPr lang="en-US" i="1" dirty="0"/>
              <a:t> </a:t>
            </a:r>
            <a:r>
              <a:rPr lang="en-US" i="1" dirty="0" err="1"/>
              <a:t>Timur</a:t>
            </a:r>
            <a:r>
              <a:rPr lang="en-US" dirty="0"/>
              <a:t>. </a:t>
            </a:r>
            <a:r>
              <a:rPr lang="en-US" dirty="0" err="1"/>
              <a:t>Jurnal</a:t>
            </a:r>
            <a:r>
              <a:rPr lang="en-US" dirty="0"/>
              <a:t> IPTEK </a:t>
            </a:r>
            <a:r>
              <a:rPr lang="en-US" dirty="0" err="1"/>
              <a:t>Olahraga</a:t>
            </a:r>
            <a:r>
              <a:rPr lang="en-US" dirty="0"/>
              <a:t>. </a:t>
            </a:r>
            <a:r>
              <a:rPr lang="en-US" dirty="0" err="1"/>
              <a:t>Kementerian</a:t>
            </a:r>
            <a:r>
              <a:rPr lang="en-US" dirty="0"/>
              <a:t> </a:t>
            </a:r>
            <a:r>
              <a:rPr lang="en-US" dirty="0" err="1"/>
              <a:t>Pemuda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Olahraga</a:t>
            </a:r>
            <a:r>
              <a:rPr lang="en-US" dirty="0"/>
              <a:t> RI. VOL 12, No 2, Mei-</a:t>
            </a:r>
            <a:r>
              <a:rPr lang="en-US" dirty="0" err="1"/>
              <a:t>Agustus</a:t>
            </a:r>
            <a:r>
              <a:rPr lang="en-US" dirty="0"/>
              <a:t> 2010. </a:t>
            </a:r>
            <a:r>
              <a:rPr lang="en-US" dirty="0" smtClean="0"/>
              <a:t>ISSN:1411-0016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err="1" smtClean="0"/>
              <a:t>Bompa</a:t>
            </a:r>
            <a:r>
              <a:rPr lang="en-US" dirty="0"/>
              <a:t>, Tudor O. 1983. </a:t>
            </a:r>
            <a:r>
              <a:rPr lang="en-US" i="1" dirty="0"/>
              <a:t>Theory and Methodology Of Training</a:t>
            </a:r>
            <a:r>
              <a:rPr lang="en-US" dirty="0"/>
              <a:t>. </a:t>
            </a:r>
            <a:r>
              <a:rPr lang="en-US" dirty="0" err="1"/>
              <a:t>Dubud</a:t>
            </a:r>
            <a:r>
              <a:rPr lang="en-US" dirty="0"/>
              <a:t>: </a:t>
            </a:r>
            <a:r>
              <a:rPr lang="en-US" dirty="0" err="1"/>
              <a:t>kendall</a:t>
            </a:r>
            <a:r>
              <a:rPr lang="en-US" dirty="0"/>
              <a:t>/Hunt  </a:t>
            </a:r>
            <a:r>
              <a:rPr lang="en-US" dirty="0" err="1"/>
              <a:t>Compani</a:t>
            </a:r>
            <a:r>
              <a:rPr lang="en-US" dirty="0"/>
              <a:t>. 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/>
              <a:t>M</a:t>
            </a:r>
            <a:r>
              <a:rPr lang="en-US" dirty="0"/>
              <a:t>. </a:t>
            </a:r>
            <a:r>
              <a:rPr lang="en-US" dirty="0" err="1"/>
              <a:t>Sajoto</a:t>
            </a:r>
            <a:r>
              <a:rPr lang="en-US" dirty="0"/>
              <a:t>, 1998. </a:t>
            </a:r>
            <a:r>
              <a:rPr lang="en-US" i="1" dirty="0" err="1"/>
              <a:t>Peningkatan</a:t>
            </a:r>
            <a:r>
              <a:rPr lang="en-US" i="1" dirty="0"/>
              <a:t> </a:t>
            </a:r>
            <a:r>
              <a:rPr lang="en-US" i="1" dirty="0" err="1"/>
              <a:t>dan</a:t>
            </a:r>
            <a:r>
              <a:rPr lang="en-US" i="1" dirty="0"/>
              <a:t> </a:t>
            </a:r>
            <a:r>
              <a:rPr lang="en-US" i="1" dirty="0" err="1"/>
              <a:t>Pembinaan</a:t>
            </a:r>
            <a:r>
              <a:rPr lang="en-US" i="1" dirty="0"/>
              <a:t> </a:t>
            </a:r>
            <a:r>
              <a:rPr lang="en-US" i="1" dirty="0" err="1"/>
              <a:t>Kekuatan</a:t>
            </a:r>
            <a:r>
              <a:rPr lang="en-US" i="1" dirty="0"/>
              <a:t> </a:t>
            </a:r>
            <a:r>
              <a:rPr lang="en-US" i="1" dirty="0" err="1"/>
              <a:t>Kondisi</a:t>
            </a:r>
            <a:r>
              <a:rPr lang="en-US" i="1" dirty="0"/>
              <a:t> </a:t>
            </a:r>
            <a:r>
              <a:rPr lang="en-US" i="1" dirty="0" err="1"/>
              <a:t>Fisik</a:t>
            </a:r>
            <a:r>
              <a:rPr lang="en-US" i="1" dirty="0"/>
              <a:t> </a:t>
            </a:r>
            <a:r>
              <a:rPr lang="en-US" i="1" dirty="0" err="1"/>
              <a:t>Dalam</a:t>
            </a:r>
            <a:r>
              <a:rPr lang="en-US" i="1" dirty="0"/>
              <a:t> </a:t>
            </a:r>
            <a:r>
              <a:rPr lang="en-US" i="1" dirty="0" err="1"/>
              <a:t>Olahraga</a:t>
            </a:r>
            <a:r>
              <a:rPr lang="en-US" dirty="0"/>
              <a:t>. </a:t>
            </a:r>
            <a:r>
              <a:rPr lang="en-US" dirty="0" smtClean="0"/>
              <a:t>Jakarta. </a:t>
            </a:r>
            <a:r>
              <a:rPr lang="en-US" dirty="0" err="1"/>
              <a:t>Depdikbud</a:t>
            </a:r>
            <a:r>
              <a:rPr lang="en-US" dirty="0"/>
              <a:t> </a:t>
            </a:r>
            <a:r>
              <a:rPr lang="en-US" dirty="0" err="1"/>
              <a:t>Dirjen</a:t>
            </a:r>
            <a:r>
              <a:rPr lang="en-US" dirty="0"/>
              <a:t> </a:t>
            </a:r>
            <a:r>
              <a:rPr lang="en-US" dirty="0" err="1"/>
              <a:t>Dikti</a:t>
            </a:r>
            <a:r>
              <a:rPr lang="en-US" dirty="0"/>
              <a:t> P2LPTK</a:t>
            </a:r>
          </a:p>
        </p:txBody>
      </p:sp>
    </p:spTree>
    <p:extLst>
      <p:ext uri="{BB962C8B-B14F-4D97-AF65-F5344CB8AC3E}">
        <p14:creationId xmlns:p14="http://schemas.microsoft.com/office/powerpoint/2010/main" val="220083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>
                <a:latin typeface="Algerian" pitchFamily="82" charset="0"/>
              </a:rPr>
              <a:t>THANK YOU </a:t>
            </a:r>
            <a:r>
              <a:rPr lang="en-US" dirty="0" smtClean="0">
                <a:latin typeface="Algerian" pitchFamily="82" charset="0"/>
                <a:sym typeface="Wingdings" pitchFamily="2" charset="2"/>
              </a:rPr>
              <a:t></a:t>
            </a:r>
            <a:endParaRPr lang="en-US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81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d-ID" dirty="0"/>
          </a:p>
        </p:txBody>
      </p:sp>
      <p:pic>
        <p:nvPicPr>
          <p:cNvPr id="7" name="Picture 2" descr="Gambar terka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70021"/>
            <a:ext cx="9296400" cy="5518484"/>
          </a:xfrm>
          <a:prstGeom prst="rect">
            <a:avLst/>
          </a:prstGeom>
          <a:noFill/>
        </p:spPr>
      </p:pic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0" y="909807"/>
            <a:ext cx="409740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id-ID" sz="4000" b="1" dirty="0" smtClean="0">
                <a:cs typeface="Aharoni" pitchFamily="2" charset="-79"/>
              </a:rPr>
              <a:t>What is exercise </a:t>
            </a:r>
            <a:r>
              <a:rPr lang="id-ID" sz="6000" b="1" dirty="0" smtClean="0">
                <a:cs typeface="Aharoni" pitchFamily="2" charset="-79"/>
              </a:rPr>
              <a:t>?</a:t>
            </a:r>
            <a:endParaRPr lang="id-ID" sz="6000" dirty="0" smtClean="0">
              <a:cs typeface="Aharoni" pitchFamily="2" charset="-79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2288108"/>
            <a:ext cx="9144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rPr>
              <a:t>The process of training that is done in an organized, repeatedly planned and progressively increasingly</a:t>
            </a:r>
            <a:r>
              <a:rPr kumimoji="0" lang="id-ID" sz="3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rPr>
              <a:t> </a:t>
            </a:r>
            <a:r>
              <a:rPr kumimoji="0" lang="id-ID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rPr>
              <a:t>loads, and starts from the simpler to the more complex (systematic and methodical)</a:t>
            </a:r>
            <a:r>
              <a:rPr lang="en-US" sz="3200" dirty="0">
                <a:solidFill>
                  <a:schemeClr val="bg1"/>
                </a:solidFill>
                <a:cs typeface="Arial" pitchFamily="34" charset="0"/>
              </a:rPr>
              <a:t>.</a:t>
            </a:r>
            <a:endParaRPr kumimoji="0" lang="id-ID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425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What is weight training?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20888"/>
          </a:xfrm>
        </p:spPr>
        <p:txBody>
          <a:bodyPr/>
          <a:lstStyle/>
          <a:p>
            <a:pPr marL="0" lvl="0" indent="0">
              <a:buNone/>
            </a:pPr>
            <a:r>
              <a:rPr lang="id-ID" dirty="0">
                <a:latin typeface="Arial Unicode MS" pitchFamily="34" charset="-128"/>
                <a:cs typeface="Arial" pitchFamily="34" charset="0"/>
              </a:rPr>
              <a:t>Weight training using barbells, dumbbells &amp; mechanical equipment (load machines) applying practice &amp; measurable principles</a:t>
            </a:r>
            <a:r>
              <a:rPr lang="id-ID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2" descr="Gambar terka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7726"/>
            <a:ext cx="9144000" cy="564682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51520" y="1700808"/>
            <a:ext cx="7272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id-ID" sz="3200" dirty="0">
                <a:cs typeface="Arial" pitchFamily="34" charset="0"/>
              </a:rPr>
              <a:t>Weight training using barbells, dumbbells &amp; mechanical equipment (load machines) applying practice &amp; measurable </a:t>
            </a:r>
            <a:r>
              <a:rPr lang="id-ID" sz="3200" dirty="0" smtClean="0">
                <a:cs typeface="Arial" pitchFamily="34" charset="0"/>
              </a:rPr>
              <a:t>principles</a:t>
            </a:r>
            <a:r>
              <a:rPr lang="en-US" sz="3200" dirty="0" smtClean="0">
                <a:cs typeface="Arial" pitchFamily="34" charset="0"/>
              </a:rPr>
              <a:t>.</a:t>
            </a:r>
            <a:endParaRPr lang="id-ID" sz="3200" dirty="0"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5536" y="476672"/>
            <a:ext cx="394627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4000" b="1" dirty="0">
                <a:cs typeface="Arial" pitchFamily="34" charset="0"/>
              </a:rPr>
              <a:t>Weight </a:t>
            </a:r>
            <a:r>
              <a:rPr lang="id-ID" sz="4000" b="1" dirty="0" smtClean="0">
                <a:cs typeface="Arial" pitchFamily="34" charset="0"/>
              </a:rPr>
              <a:t>training</a:t>
            </a:r>
            <a:r>
              <a:rPr lang="en-US" sz="4000" b="1" dirty="0" smtClean="0">
                <a:cs typeface="Arial" pitchFamily="34" charset="0"/>
              </a:rPr>
              <a:t> </a:t>
            </a:r>
            <a:r>
              <a:rPr lang="en-US" sz="6000" b="1" dirty="0" smtClean="0">
                <a:cs typeface="Arial" pitchFamily="34" charset="0"/>
              </a:rPr>
              <a:t>?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647496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642"/>
            <a:ext cx="9144000" cy="558265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d-ID" dirty="0" smtClean="0"/>
              <a:t>PRINCIPLE OF WEIGHT TRAINING</a:t>
            </a:r>
            <a:endParaRPr lang="id-ID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1357298"/>
            <a:ext cx="4500562" cy="5072098"/>
          </a:xfrm>
        </p:spPr>
        <p:txBody>
          <a:bodyPr>
            <a:normAutofit/>
          </a:bodyPr>
          <a:lstStyle/>
          <a:p>
            <a:pPr marL="514350" indent="-514350" algn="just">
              <a:buAutoNum type="arabicPeriod"/>
            </a:pPr>
            <a:r>
              <a:rPr lang="en-US" sz="2800" dirty="0" smtClean="0"/>
              <a:t>Progressive</a:t>
            </a:r>
            <a:r>
              <a:rPr lang="id-ID" sz="2800" dirty="0" smtClean="0"/>
              <a:t> o</a:t>
            </a:r>
            <a:r>
              <a:rPr lang="en-US" sz="2800" dirty="0" err="1" smtClean="0"/>
              <a:t>verload</a:t>
            </a:r>
            <a:r>
              <a:rPr lang="en-US" sz="2800" dirty="0" smtClean="0"/>
              <a:t> </a:t>
            </a:r>
            <a:r>
              <a:rPr lang="id-ID" sz="2800" dirty="0" smtClean="0"/>
              <a:t>i</a:t>
            </a:r>
            <a:r>
              <a:rPr lang="en-US" sz="2800" dirty="0" smtClean="0"/>
              <a:t>s </a:t>
            </a:r>
            <a:r>
              <a:rPr lang="id-ID" sz="2800" dirty="0" smtClean="0"/>
              <a:t>a m</a:t>
            </a:r>
            <a:r>
              <a:rPr lang="en-US" sz="2800" dirty="0" err="1" smtClean="0"/>
              <a:t>ust</a:t>
            </a:r>
            <a:endParaRPr lang="id-ID" sz="2800" dirty="0" smtClean="0"/>
          </a:p>
          <a:p>
            <a:pPr marL="514350" indent="-514350" algn="just">
              <a:buAutoNum type="arabicPeriod"/>
            </a:pPr>
            <a:r>
              <a:rPr lang="en-US" sz="2800" dirty="0" smtClean="0"/>
              <a:t>Always</a:t>
            </a:r>
            <a:r>
              <a:rPr lang="id-ID" sz="2800" dirty="0" smtClean="0"/>
              <a:t> should</a:t>
            </a:r>
            <a:r>
              <a:rPr lang="en-US" sz="2800" dirty="0" smtClean="0"/>
              <a:t> </a:t>
            </a:r>
            <a:r>
              <a:rPr lang="id-ID" sz="2800" dirty="0" smtClean="0"/>
              <a:t>u</a:t>
            </a:r>
            <a:r>
              <a:rPr lang="en-US" sz="2800" dirty="0" smtClean="0"/>
              <a:t>se</a:t>
            </a:r>
            <a:r>
              <a:rPr lang="id-ID" sz="2800" dirty="0" smtClean="0"/>
              <a:t> a right</a:t>
            </a:r>
            <a:r>
              <a:rPr lang="en-US" sz="2800" dirty="0" smtClean="0"/>
              <a:t> </a:t>
            </a:r>
            <a:r>
              <a:rPr lang="id-ID" sz="2800" dirty="0" smtClean="0"/>
              <a:t>f</a:t>
            </a:r>
            <a:r>
              <a:rPr lang="en-US" sz="2800" dirty="0" err="1" smtClean="0"/>
              <a:t>orm</a:t>
            </a:r>
            <a:r>
              <a:rPr lang="en-US" sz="2800" dirty="0" smtClean="0"/>
              <a:t> </a:t>
            </a:r>
            <a:endParaRPr lang="id-ID" sz="2800" b="1" dirty="0" smtClean="0"/>
          </a:p>
          <a:p>
            <a:pPr marL="539750" indent="-539750">
              <a:buAutoNum type="arabicPeriod" startAt="3"/>
            </a:pPr>
            <a:r>
              <a:rPr lang="en-US" sz="2800" dirty="0" smtClean="0"/>
              <a:t>Rep Range and Selection </a:t>
            </a:r>
            <a:r>
              <a:rPr lang="id-ID" sz="2800" dirty="0" smtClean="0"/>
              <a:t> </a:t>
            </a:r>
            <a:r>
              <a:rPr lang="en-US" sz="2800" dirty="0" smtClean="0"/>
              <a:t>of exercise types</a:t>
            </a:r>
            <a:endParaRPr lang="id-ID" sz="2800" dirty="0" smtClean="0"/>
          </a:p>
          <a:p>
            <a:pPr marL="539750" indent="-539750">
              <a:buAutoNum type="arabicPeriod" startAt="3"/>
            </a:pPr>
            <a:r>
              <a:rPr lang="en-US" sz="2800" dirty="0" smtClean="0"/>
              <a:t>Correlation Between the Power and Muscle Mass Is Inseparable</a:t>
            </a:r>
            <a:endParaRPr lang="id-ID" sz="2800" dirty="0" smtClean="0"/>
          </a:p>
          <a:p>
            <a:pPr marL="539750" indent="-539750">
              <a:buAutoNum type="arabicPeriod" startAt="3"/>
            </a:pPr>
            <a:r>
              <a:rPr lang="id-ID" sz="2800" dirty="0" smtClean="0"/>
              <a:t>Factor Recovery</a:t>
            </a:r>
            <a:endParaRPr lang="id-ID" sz="2800" dirty="0"/>
          </a:p>
        </p:txBody>
      </p:sp>
      <p:pic>
        <p:nvPicPr>
          <p:cNvPr id="7" name="Picture 6" descr="Bicep_curls-640x4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1404938"/>
            <a:ext cx="4000496" cy="480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44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764632"/>
            <a:ext cx="8229600" cy="436153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To prevent mortality</a:t>
            </a:r>
          </a:p>
          <a:p>
            <a:pPr marL="514350" indent="-514350">
              <a:buAutoNum type="arabicPeriod"/>
            </a:pPr>
            <a:r>
              <a:rPr lang="en-US" dirty="0" smtClean="0"/>
              <a:t>To prevent insomnia</a:t>
            </a:r>
          </a:p>
          <a:p>
            <a:pPr marL="514350" indent="-514350">
              <a:buAutoNum type="arabicPeriod"/>
            </a:pPr>
            <a:r>
              <a:rPr lang="en-US" dirty="0" smtClean="0"/>
              <a:t>To Increase muscle strength</a:t>
            </a:r>
          </a:p>
          <a:p>
            <a:pPr marL="514350" indent="-514350">
              <a:buAutoNum type="arabicPeriod"/>
            </a:pPr>
            <a:r>
              <a:rPr lang="en-US" dirty="0" smtClean="0"/>
              <a:t>To increase bone density</a:t>
            </a:r>
          </a:p>
          <a:p>
            <a:pPr marL="514350" indent="-514350">
              <a:buAutoNum type="arabicPeriod"/>
            </a:pPr>
            <a:r>
              <a:rPr lang="en-US" dirty="0" smtClean="0"/>
              <a:t>To good breathing</a:t>
            </a:r>
          </a:p>
          <a:p>
            <a:pPr marL="514350" indent="-514350">
              <a:buAutoNum type="arabicPeriod"/>
            </a:pPr>
            <a:r>
              <a:rPr lang="en-US" dirty="0" smtClean="0"/>
              <a:t>To increase confidence</a:t>
            </a:r>
          </a:p>
          <a:p>
            <a:pPr marL="514350" indent="-514350">
              <a:buAutoNum type="arabicPeriod"/>
            </a:pPr>
            <a:r>
              <a:rPr lang="en-US" dirty="0" smtClean="0"/>
              <a:t>To shape of body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57726"/>
            <a:ext cx="8229600" cy="9380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benefits of weight training for the body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18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416677"/>
            <a:ext cx="8229600" cy="1143000"/>
          </a:xfrm>
        </p:spPr>
        <p:txBody>
          <a:bodyPr/>
          <a:lstStyle/>
          <a:p>
            <a:r>
              <a:rPr lang="en-US" dirty="0" smtClean="0"/>
              <a:t>The Principle of Weight Training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92898" y="1475492"/>
            <a:ext cx="3960440" cy="489364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600" dirty="0"/>
              <a:t>Exercise should be preceded by correct and thorough </a:t>
            </a:r>
            <a:r>
              <a:rPr lang="en-US" sz="2600" dirty="0" smtClean="0"/>
              <a:t>warming.</a:t>
            </a:r>
            <a:endParaRPr lang="en-US" sz="2600" dirty="0"/>
          </a:p>
          <a:p>
            <a:pPr marL="514350" indent="-514350">
              <a:buAutoNum type="arabicPeriod"/>
            </a:pPr>
            <a:r>
              <a:rPr lang="en-US" sz="2600" dirty="0"/>
              <a:t>The principle of overload should be applied, because muscle development will occur when the muscles are loaded with increasingly heavy resistance.</a:t>
            </a:r>
          </a:p>
          <a:p>
            <a:endParaRPr lang="en-US" sz="26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906" y="2564904"/>
            <a:ext cx="3528392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738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894283"/>
            <a:ext cx="3248025" cy="3147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6962" y="836712"/>
            <a:ext cx="4572000" cy="526297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2800" dirty="0" smtClean="0"/>
              <a:t>3. For </a:t>
            </a:r>
            <a:r>
              <a:rPr lang="en-US" sz="2800" dirty="0"/>
              <a:t>effective muscle development results, each form of exercise is done in 3 sets, with a break in each set between 3-4 minutes.</a:t>
            </a:r>
          </a:p>
          <a:p>
            <a:r>
              <a:rPr lang="en-US" sz="2800" dirty="0"/>
              <a:t>4. Any lifting, pushing, or pulling weights must be carried out with the correct technique.</a:t>
            </a:r>
          </a:p>
          <a:p>
            <a:r>
              <a:rPr lang="en-US" sz="2800" dirty="0"/>
              <a:t>5.  </a:t>
            </a:r>
            <a:r>
              <a:rPr lang="en-US" sz="2800" dirty="0" smtClean="0"/>
              <a:t>Each </a:t>
            </a:r>
            <a:r>
              <a:rPr lang="en-US" sz="2800" dirty="0"/>
              <a:t>form of exercise should be done in the widest range of space.</a:t>
            </a:r>
          </a:p>
        </p:txBody>
      </p:sp>
    </p:spTree>
    <p:extLst>
      <p:ext uri="{BB962C8B-B14F-4D97-AF65-F5344CB8AC3E}">
        <p14:creationId xmlns:p14="http://schemas.microsoft.com/office/powerpoint/2010/main" val="290299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556792"/>
            <a:ext cx="3248025" cy="3751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57129" y="669178"/>
            <a:ext cx="4302901" cy="526297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/>
              <a:t>6. During exercise</a:t>
            </a:r>
            <a:r>
              <a:rPr lang="en-US" sz="2800" dirty="0"/>
              <a:t>, breathing arrangements should be </a:t>
            </a:r>
            <a:r>
              <a:rPr lang="en-US" sz="2800" dirty="0" smtClean="0"/>
              <a:t>noted.</a:t>
            </a:r>
          </a:p>
          <a:p>
            <a:r>
              <a:rPr lang="en-US" sz="2800" dirty="0" smtClean="0"/>
              <a:t>7. Weight </a:t>
            </a:r>
            <a:r>
              <a:rPr lang="en-US" sz="2800" dirty="0"/>
              <a:t>training should be done 3 times a week with interspersed by a day of rest</a:t>
            </a:r>
            <a:r>
              <a:rPr lang="en-US" sz="2800" dirty="0" smtClean="0"/>
              <a:t>.</a:t>
            </a:r>
          </a:p>
          <a:p>
            <a:r>
              <a:rPr lang="en-US" sz="2800" dirty="0"/>
              <a:t>8. Athlete motivation is a very important </a:t>
            </a:r>
            <a:r>
              <a:rPr lang="en-US" sz="2800" dirty="0" smtClean="0"/>
              <a:t>factor.</a:t>
            </a: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pPr marL="514350" indent="-514350">
              <a:buAutoNum type="arabi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3407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7505</TotalTime>
  <Words>451</Words>
  <Application>Microsoft Office PowerPoint</Application>
  <PresentationFormat>On-screen Show (4:3)</PresentationFormat>
  <Paragraphs>77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What is weight training?</vt:lpstr>
      <vt:lpstr>PRINCIPLE OF WEIGHT TRAINING</vt:lpstr>
      <vt:lpstr>The benefits of weight training for the body</vt:lpstr>
      <vt:lpstr>The Principle of Weight Training</vt:lpstr>
      <vt:lpstr>PowerPoint Presentation</vt:lpstr>
      <vt:lpstr>PowerPoint Presentation</vt:lpstr>
      <vt:lpstr>PowerPoint Presentation</vt:lpstr>
      <vt:lpstr>MEDIA FOR WEIGHT TRAINING </vt:lpstr>
      <vt:lpstr>Basic weight training techniques</vt:lpstr>
      <vt:lpstr>PowerPoint Presentation</vt:lpstr>
      <vt:lpstr>PowerPoint Presentation</vt:lpstr>
      <vt:lpstr>Basic skills and techniques</vt:lpstr>
      <vt:lpstr>PowerPoint Presentation</vt:lpstr>
      <vt:lpstr>Exercise for the Lower Body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  <vt:lpstr>PowerPoint Presentation</vt:lpstr>
    </vt:vector>
  </TitlesOfParts>
  <Company>Nutrition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Nazhif Gifari</dc:creator>
  <cp:lastModifiedBy>ismail - [2010]</cp:lastModifiedBy>
  <cp:revision>151</cp:revision>
  <dcterms:created xsi:type="dcterms:W3CDTF">2017-09-12T17:05:29Z</dcterms:created>
  <dcterms:modified xsi:type="dcterms:W3CDTF">2017-12-05T03:37:51Z</dcterms:modified>
</cp:coreProperties>
</file>