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318" r:id="rId4"/>
    <p:sldId id="300" r:id="rId5"/>
    <p:sldId id="320" r:id="rId6"/>
    <p:sldId id="326" r:id="rId7"/>
    <p:sldId id="265" r:id="rId8"/>
    <p:sldId id="263" r:id="rId9"/>
    <p:sldId id="271" r:id="rId10"/>
    <p:sldId id="321" r:id="rId11"/>
    <p:sldId id="285" r:id="rId12"/>
    <p:sldId id="264" r:id="rId13"/>
    <p:sldId id="294" r:id="rId14"/>
    <p:sldId id="282" r:id="rId15"/>
    <p:sldId id="323" r:id="rId16"/>
    <p:sldId id="324" r:id="rId17"/>
    <p:sldId id="325" r:id="rId18"/>
    <p:sldId id="312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4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536" autoAdjust="0"/>
  </p:normalViewPr>
  <p:slideViewPr>
    <p:cSldViewPr>
      <p:cViewPr>
        <p:scale>
          <a:sx n="80" d="100"/>
          <a:sy n="80" d="100"/>
        </p:scale>
        <p:origin x="-990" y="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9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23/09/2016</a:t>
            </a:fld>
            <a:endParaRPr lang="id-ID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23/09/2016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23/09/2016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23/09/2016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23/09/2016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23/09/2016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23/09/2016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23/09/2016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23/09/2016</a:t>
            </a:fld>
            <a:endParaRPr lang="id-ID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23/09/2016</a:t>
            </a:fld>
            <a:endParaRPr lang="id-ID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8C4D7-03A6-41B6-9A06-4EB567EA931E}" type="datetimeFigureOut">
              <a:rPr lang="id-ID" smtClean="0"/>
              <a:pPr/>
              <a:t>23/09/2016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48C4D7-03A6-41B6-9A06-4EB567EA931E}" type="datetimeFigureOut">
              <a:rPr lang="id-ID" smtClean="0"/>
              <a:pPr/>
              <a:t>23/09/2016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71A981-A8D7-46C0-8174-6F6A1EF389F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7858180" cy="1500198"/>
          </a:xfr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48000" endA="300" endPos="55000" dir="5400000" sy="-90000" algn="bl" rotWithShape="0"/>
                </a:effectLst>
              </a:rPr>
              <a:t>KOMUNIKASI ORGANISASI</a:t>
            </a:r>
            <a:r>
              <a:rPr lang="id-ID" sz="1600" cap="none" dirty="0" smtClean="0">
                <a:solidFill>
                  <a:schemeClr val="tx1"/>
                </a:solidFill>
                <a:effectLst/>
              </a:rPr>
              <a:t/>
            </a:r>
            <a:br>
              <a:rPr lang="id-ID" sz="1600" cap="none" dirty="0" smtClean="0">
                <a:solidFill>
                  <a:schemeClr val="tx1"/>
                </a:solidFill>
                <a:effectLst/>
              </a:rPr>
            </a:br>
            <a:endParaRPr lang="id-ID" sz="1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908" y="3429000"/>
            <a:ext cx="8058184" cy="1357322"/>
          </a:xfrm>
        </p:spPr>
        <p:txBody>
          <a:bodyPr>
            <a:noAutofit/>
          </a:bodyPr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Oleh</a:t>
            </a:r>
            <a:r>
              <a:rPr lang="id-ID" b="1" dirty="0">
                <a:solidFill>
                  <a:schemeClr val="tx1"/>
                </a:solidFill>
              </a:rPr>
              <a:t>: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DR. FAJARINA, SIP., </a:t>
            </a:r>
            <a:r>
              <a:rPr lang="en-US" dirty="0" err="1" smtClean="0">
                <a:solidFill>
                  <a:schemeClr val="tx1"/>
                </a:solidFill>
              </a:rPr>
              <a:t>M.Si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id-ID" dirty="0">
              <a:solidFill>
                <a:schemeClr val="tx1"/>
              </a:solidFill>
            </a:endParaRPr>
          </a:p>
          <a:p>
            <a:pPr algn="ctr"/>
            <a:endParaRPr lang="id-ID" sz="1400" dirty="0">
              <a:solidFill>
                <a:schemeClr val="tx1"/>
              </a:solidFill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Goldhaber</a:t>
            </a:r>
            <a:r>
              <a:rPr lang="en-US" dirty="0" smtClean="0"/>
              <a:t>,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proses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menukar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yang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lain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berubah-ubah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29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2500306"/>
            <a:ext cx="821537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Lucida Handwriting" pitchFamily="66" charset="0"/>
              </a:rPr>
              <a:t>K</a:t>
            </a:r>
            <a:r>
              <a:rPr lang="id-ID" sz="2400" b="1" dirty="0" smtClean="0">
                <a:latin typeface="Lucida Handwriting" pitchFamily="66" charset="0"/>
              </a:rPr>
              <a:t>o</a:t>
            </a:r>
            <a:r>
              <a:rPr lang="en-US" sz="2400" b="1" dirty="0" err="1" smtClean="0">
                <a:latin typeface="Lucida Handwriting" pitchFamily="66" charset="0"/>
              </a:rPr>
              <a:t>nsep</a:t>
            </a:r>
            <a:r>
              <a:rPr lang="en-US" sz="2400" b="1" dirty="0" smtClean="0">
                <a:latin typeface="Lucida Handwriting" pitchFamily="66" charset="0"/>
              </a:rPr>
              <a:t> </a:t>
            </a:r>
            <a:r>
              <a:rPr lang="en-US" sz="2400" b="1" dirty="0" err="1" smtClean="0">
                <a:latin typeface="Lucida Handwriting" pitchFamily="66" charset="0"/>
              </a:rPr>
              <a:t>Kunci</a:t>
            </a:r>
            <a:r>
              <a:rPr lang="en-US" sz="2400" b="1" dirty="0" smtClean="0">
                <a:latin typeface="Lucida Handwriting" pitchFamily="66" charset="0"/>
              </a:rPr>
              <a:t> </a:t>
            </a:r>
            <a:r>
              <a:rPr lang="en-US" sz="2400" b="1" dirty="0" err="1" smtClean="0">
                <a:latin typeface="Lucida Handwriting" pitchFamily="66" charset="0"/>
              </a:rPr>
              <a:t>Komunikasi</a:t>
            </a:r>
            <a:r>
              <a:rPr lang="en-US" sz="2400" b="1" dirty="0" smtClean="0">
                <a:latin typeface="Lucida Handwriting" pitchFamily="66" charset="0"/>
              </a:rPr>
              <a:t> </a:t>
            </a:r>
            <a:r>
              <a:rPr lang="en-US" sz="2400" b="1" dirty="0" err="1" smtClean="0">
                <a:latin typeface="Lucida Handwriting" pitchFamily="66" charset="0"/>
              </a:rPr>
              <a:t>Organisasi</a:t>
            </a:r>
            <a:r>
              <a:rPr lang="id-ID" sz="2400" dirty="0" smtClean="0"/>
              <a:t> </a:t>
            </a:r>
          </a:p>
          <a:p>
            <a:pPr algn="ctr"/>
            <a:endParaRPr lang="id-ID" sz="2000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en-US" sz="2000" b="1" dirty="0" smtClean="0"/>
              <a:t>Proses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en-US" sz="2000" b="1" dirty="0" err="1" smtClean="0"/>
              <a:t>Pesan</a:t>
            </a:r>
            <a:endParaRPr lang="en-US" sz="2000" b="1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en-US" sz="2000" b="1" dirty="0" err="1" smtClean="0"/>
              <a:t>Jaringan</a:t>
            </a:r>
            <a:endParaRPr lang="en-US" sz="2000" b="1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en-US" sz="2000" b="1" dirty="0" err="1" smtClean="0"/>
              <a:t>Keadaan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saling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tergantung</a:t>
            </a:r>
            <a:endParaRPr lang="en-US" sz="2000" b="1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en-US" sz="2000" b="1" dirty="0" err="1" smtClean="0"/>
              <a:t>Hubungan</a:t>
            </a:r>
            <a:endParaRPr lang="en-US" sz="2000" b="1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en-US" sz="2000" b="1" dirty="0" err="1" smtClean="0"/>
              <a:t>Lingkungan</a:t>
            </a:r>
            <a:endParaRPr lang="en-US" sz="2000" b="1" dirty="0" smtClean="0"/>
          </a:p>
          <a:p>
            <a:pPr marL="342900" indent="-342900">
              <a:buFont typeface="Courier New" pitchFamily="49" charset="0"/>
              <a:buChar char="o"/>
            </a:pPr>
            <a:r>
              <a:rPr lang="en-US" sz="2000" b="1" dirty="0" err="1" smtClean="0"/>
              <a:t>Ketidakpastian</a:t>
            </a:r>
            <a:r>
              <a:rPr lang="id-ID" sz="2000" b="1" dirty="0" smtClean="0"/>
              <a:t> </a:t>
            </a:r>
            <a:endParaRPr lang="id-ID" sz="20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785786" y="1763901"/>
            <a:ext cx="7858212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1450" lvl="0" indent="-171450" algn="just" fontAlgn="base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b="1" dirty="0" err="1" smtClean="0"/>
              <a:t>Jalur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komunikasi</a:t>
            </a:r>
            <a:r>
              <a:rPr lang="en-US" sz="2000" b="1" dirty="0" smtClean="0"/>
              <a:t> internal, </a:t>
            </a:r>
            <a:r>
              <a:rPr lang="en-US" sz="2000" b="1" dirty="0" err="1" smtClean="0"/>
              <a:t>eksternal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atas-bawah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bawah-atas</a:t>
            </a:r>
            <a:r>
              <a:rPr lang="en-US" sz="2000" b="1" dirty="0" smtClean="0"/>
              <a:t>, horizontal, </a:t>
            </a:r>
            <a:r>
              <a:rPr lang="en-US" sz="2000" b="1" dirty="0" err="1" smtClean="0"/>
              <a:t>serta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jaringan</a:t>
            </a:r>
            <a:r>
              <a:rPr lang="en-US" sz="2000" b="1" dirty="0" smtClean="0"/>
              <a:t> </a:t>
            </a:r>
            <a:endParaRPr kumimoji="0" lang="id-ID" sz="2000" b="1" i="0" u="none" strike="noStrike" cap="none" normalizeH="0" baseline="0" dirty="0" smtClean="0">
              <a:ln>
                <a:noFill/>
              </a:ln>
              <a:effectLst/>
              <a:cs typeface="Times New Roman" pitchFamily="18" charset="0"/>
            </a:endParaRPr>
          </a:p>
          <a:p>
            <a:pPr marL="171450" indent="-171450" algn="just" eaLnBrk="0" fontAlgn="base" hangingPunct="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b="1" dirty="0" err="1" smtClean="0"/>
              <a:t>Induksi</a:t>
            </a:r>
            <a:r>
              <a:rPr lang="en-US" b="1" dirty="0" smtClean="0"/>
              <a:t> --- </a:t>
            </a:r>
            <a:r>
              <a:rPr lang="en-US" b="1" dirty="0" err="1" smtClean="0"/>
              <a:t>orientasi</a:t>
            </a:r>
            <a:r>
              <a:rPr lang="en-US" b="1" dirty="0" smtClean="0"/>
              <a:t> </a:t>
            </a:r>
            <a:r>
              <a:rPr lang="en-US" b="1" dirty="0" err="1" smtClean="0"/>
              <a:t>tersembunyi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para</a:t>
            </a:r>
            <a:r>
              <a:rPr lang="en-US" b="1" dirty="0" smtClean="0"/>
              <a:t> </a:t>
            </a:r>
            <a:r>
              <a:rPr lang="en-US" b="1" dirty="0" err="1" smtClean="0"/>
              <a:t>karyawan</a:t>
            </a:r>
            <a:r>
              <a:rPr lang="en-US" b="1" dirty="0" smtClean="0"/>
              <a:t>, </a:t>
            </a:r>
            <a:r>
              <a:rPr lang="en-US" b="1" dirty="0" err="1" smtClean="0"/>
              <a:t>kebijakan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prosedur</a:t>
            </a:r>
            <a:r>
              <a:rPr lang="en-US" b="1" dirty="0" smtClean="0"/>
              <a:t> </a:t>
            </a:r>
            <a:r>
              <a:rPr lang="en-US" b="1" dirty="0" err="1" smtClean="0"/>
              <a:t>serta</a:t>
            </a:r>
            <a:r>
              <a:rPr lang="en-US" b="1" dirty="0" smtClean="0"/>
              <a:t> </a:t>
            </a:r>
            <a:r>
              <a:rPr lang="en-US" b="1" dirty="0" err="1" smtClean="0"/>
              <a:t>keuntungan</a:t>
            </a:r>
            <a:r>
              <a:rPr lang="en-US" b="1" dirty="0" smtClean="0"/>
              <a:t> </a:t>
            </a:r>
            <a:r>
              <a:rPr lang="en-US" b="1" dirty="0" err="1" smtClean="0"/>
              <a:t>para</a:t>
            </a:r>
            <a:r>
              <a:rPr lang="en-US" b="1" dirty="0" smtClean="0"/>
              <a:t> </a:t>
            </a:r>
            <a:r>
              <a:rPr lang="en-US" b="1" dirty="0" err="1" smtClean="0"/>
              <a:t>karyawan</a:t>
            </a:r>
            <a:endParaRPr lang="en-US" b="1" dirty="0"/>
          </a:p>
          <a:p>
            <a:pPr marL="171450" lvl="0" indent="-171450" algn="just" eaLnBrk="0" fontAlgn="base" hangingPunct="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sv-SE" b="1" dirty="0" smtClean="0">
                <a:cs typeface="Times New Roman" pitchFamily="18" charset="0"/>
              </a:rPr>
              <a:t>Saluran</a:t>
            </a:r>
            <a:r>
              <a:rPr lang="id-ID" sz="2000" b="1" dirty="0" smtClean="0"/>
              <a:t> </a:t>
            </a:r>
            <a:r>
              <a:rPr lang="en-US" sz="2000" b="1" dirty="0" smtClean="0"/>
              <a:t> --- email, internet (media </a:t>
            </a:r>
            <a:r>
              <a:rPr lang="en-US" sz="2000" b="1" dirty="0" err="1" smtClean="0"/>
              <a:t>elektronik</a:t>
            </a:r>
            <a:r>
              <a:rPr lang="en-US" sz="2000" b="1" dirty="0" smtClean="0"/>
              <a:t>), memo, </a:t>
            </a:r>
            <a:r>
              <a:rPr lang="en-US" sz="2000" b="1" dirty="0" err="1" smtClean="0"/>
              <a:t>surat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menyurat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buletin</a:t>
            </a:r>
            <a:r>
              <a:rPr lang="en-US" sz="2000" b="1" dirty="0" smtClean="0"/>
              <a:t> (media </a:t>
            </a:r>
            <a:r>
              <a:rPr lang="en-US" sz="2000" b="1" dirty="0" err="1" smtClean="0"/>
              <a:t>cetak</a:t>
            </a:r>
            <a:r>
              <a:rPr lang="en-US" sz="2000" b="1" dirty="0" smtClean="0"/>
              <a:t>) </a:t>
            </a:r>
            <a:r>
              <a:rPr lang="en-US" sz="2000" b="1" dirty="0" err="1" smtClean="0"/>
              <a:t>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tatap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muka</a:t>
            </a:r>
            <a:endParaRPr lang="en-US" sz="2000" b="1" dirty="0" smtClean="0"/>
          </a:p>
          <a:p>
            <a:pPr marL="171450" lvl="0" indent="-171450" algn="just" eaLnBrk="0" fontAlgn="base" hangingPunct="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000" b="1" dirty="0" err="1" smtClean="0">
                <a:cs typeface="Times New Roman" pitchFamily="18" charset="0"/>
              </a:rPr>
              <a:t>Rapat</a:t>
            </a:r>
            <a:r>
              <a:rPr lang="en-US" sz="2000" b="1" dirty="0" smtClean="0">
                <a:cs typeface="Times New Roman" pitchFamily="18" charset="0"/>
              </a:rPr>
              <a:t> --- briefing, </a:t>
            </a:r>
            <a:r>
              <a:rPr lang="en-US" sz="2000" b="1" dirty="0" err="1" smtClean="0">
                <a:cs typeface="Times New Roman" pitchFamily="18" charset="0"/>
              </a:rPr>
              <a:t>rapat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US" sz="2000" b="1" dirty="0" err="1" smtClean="0">
                <a:cs typeface="Times New Roman" pitchFamily="18" charset="0"/>
              </a:rPr>
              <a:t>staf</a:t>
            </a:r>
            <a:r>
              <a:rPr lang="en-US" sz="2000" b="1" dirty="0" smtClean="0">
                <a:cs typeface="Times New Roman" pitchFamily="18" charset="0"/>
              </a:rPr>
              <a:t>, </a:t>
            </a:r>
            <a:r>
              <a:rPr lang="en-US" sz="2000" b="1" dirty="0" err="1" smtClean="0">
                <a:cs typeface="Times New Roman" pitchFamily="18" charset="0"/>
              </a:rPr>
              <a:t>rapat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US" sz="2000" b="1" dirty="0" err="1" smtClean="0">
                <a:cs typeface="Times New Roman" pitchFamily="18" charset="0"/>
              </a:rPr>
              <a:t>proyek</a:t>
            </a:r>
            <a:r>
              <a:rPr lang="en-US" sz="2000" b="1" dirty="0" smtClean="0">
                <a:cs typeface="Times New Roman" pitchFamily="18" charset="0"/>
              </a:rPr>
              <a:t>, </a:t>
            </a:r>
            <a:r>
              <a:rPr lang="en-US" sz="2000" b="1" dirty="0" err="1" smtClean="0">
                <a:cs typeface="Times New Roman" pitchFamily="18" charset="0"/>
              </a:rPr>
              <a:t>dengar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US" sz="2000" b="1" dirty="0" err="1" smtClean="0">
                <a:cs typeface="Times New Roman" pitchFamily="18" charset="0"/>
              </a:rPr>
              <a:t>pendapat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US" sz="2000" b="1" dirty="0" err="1" smtClean="0">
                <a:cs typeface="Times New Roman" pitchFamily="18" charset="0"/>
              </a:rPr>
              <a:t>umum</a:t>
            </a:r>
            <a:endParaRPr lang="en-US" sz="2000" b="1" dirty="0" smtClean="0">
              <a:cs typeface="Times New Roman" pitchFamily="18" charset="0"/>
            </a:endParaRPr>
          </a:p>
          <a:p>
            <a:pPr marL="171450" lvl="0" indent="-171450" algn="just" eaLnBrk="0" fontAlgn="base" hangingPunct="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cs typeface="Times New Roman" pitchFamily="18" charset="0"/>
              </a:rPr>
              <a:t>Wawancara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effectLst/>
                <a:cs typeface="Times New Roman" pitchFamily="18" charset="0"/>
              </a:rPr>
              <a:t> ---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effectLst/>
                <a:cs typeface="Times New Roman" pitchFamily="18" charset="0"/>
              </a:rPr>
              <a:t>seleksi</a:t>
            </a:r>
            <a:r>
              <a:rPr lang="en-US" sz="2000" b="1" dirty="0" smtClean="0">
                <a:cs typeface="Times New Roman" pitchFamily="18" charset="0"/>
              </a:rPr>
              <a:t>, </a:t>
            </a:r>
            <a:r>
              <a:rPr lang="en-US" sz="2000" b="1" dirty="0" err="1" smtClean="0">
                <a:cs typeface="Times New Roman" pitchFamily="18" charset="0"/>
              </a:rPr>
              <a:t>tampilan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US" sz="2000" b="1" dirty="0" err="1" smtClean="0">
                <a:cs typeface="Times New Roman" pitchFamily="18" charset="0"/>
              </a:rPr>
              <a:t>kerja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US" sz="2000" b="1" dirty="0" err="1" smtClean="0">
                <a:cs typeface="Times New Roman" pitchFamily="18" charset="0"/>
              </a:rPr>
              <a:t>dan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US" sz="2000" b="1" dirty="0" err="1" smtClean="0">
                <a:cs typeface="Times New Roman" pitchFamily="18" charset="0"/>
              </a:rPr>
              <a:t>promosi</a:t>
            </a:r>
            <a:r>
              <a:rPr lang="en-US" sz="2000" b="1" dirty="0" smtClean="0">
                <a:cs typeface="Times New Roman" pitchFamily="18" charset="0"/>
              </a:rPr>
              <a:t> </a:t>
            </a:r>
            <a:r>
              <a:rPr lang="en-US" sz="2000" b="1" dirty="0" err="1" smtClean="0">
                <a:cs typeface="Times New Roman" pitchFamily="18" charset="0"/>
              </a:rPr>
              <a:t>karir</a:t>
            </a:r>
            <a:endParaRPr kumimoji="0" lang="id-ID" sz="2000" b="1" i="0" u="none" strike="noStrike" cap="none" normalizeH="0" baseline="0" dirty="0" smtClean="0">
              <a:ln>
                <a:noFill/>
              </a:ln>
              <a:effectLst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150376"/>
            <a:ext cx="1751633" cy="46166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92D050"/>
                </a:solidFill>
              </a:rPr>
              <a:t>Komponen</a:t>
            </a:r>
            <a:r>
              <a:rPr lang="en-US" sz="2400" b="1" dirty="0" smtClean="0">
                <a:solidFill>
                  <a:srgbClr val="92D050"/>
                </a:solidFill>
              </a:rPr>
              <a:t> </a:t>
            </a:r>
            <a:r>
              <a:rPr lang="id-ID" sz="2400" b="1" dirty="0" smtClean="0">
                <a:solidFill>
                  <a:srgbClr val="92D050"/>
                </a:solidFill>
              </a:rPr>
              <a:t> </a:t>
            </a:r>
            <a:endParaRPr lang="id-ID" sz="2400" b="1" dirty="0">
              <a:solidFill>
                <a:srgbClr val="92D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87327" y="1150376"/>
            <a:ext cx="3180817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Komunikasi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Organisasi</a:t>
            </a:r>
            <a:endParaRPr lang="id-ID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686800" cy="838200"/>
          </a:xfrm>
        </p:spPr>
        <p:txBody>
          <a:bodyPr/>
          <a:lstStyle/>
          <a:p>
            <a:pPr algn="ctr"/>
            <a:r>
              <a:rPr lang="en-US" b="1" dirty="0" smtClean="0"/>
              <a:t>TUJUAN KOMUNIKASI ORGANISASI</a:t>
            </a:r>
            <a:r>
              <a:rPr lang="id-ID" b="1" dirty="0" smtClean="0"/>
              <a:t>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8482042" cy="49466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</a:pPr>
            <a:r>
              <a:rPr lang="en-US" sz="2800" dirty="0" err="1" smtClean="0"/>
              <a:t>Menyatakan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pikiran</a:t>
            </a:r>
            <a:r>
              <a:rPr lang="en-US" sz="2800" dirty="0" smtClean="0"/>
              <a:t>, </a:t>
            </a:r>
            <a:r>
              <a:rPr lang="en-US" sz="2800" dirty="0" err="1" smtClean="0"/>
              <a:t>pandangan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</a:t>
            </a:r>
            <a:endParaRPr lang="en-US" sz="28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</a:pPr>
            <a:r>
              <a:rPr lang="en-US" sz="2800" dirty="0" err="1" smtClean="0"/>
              <a:t>Membagi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endParaRPr lang="en-US" sz="28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</a:pPr>
            <a:r>
              <a:rPr lang="en-US" sz="2800" dirty="0" err="1" smtClean="0"/>
              <a:t>Menyatakan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perasaan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emosi</a:t>
            </a:r>
            <a:endParaRPr lang="en-US" sz="2800" dirty="0" smtClean="0"/>
          </a:p>
          <a:p>
            <a:pPr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</a:pP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koordinasi</a:t>
            </a:r>
            <a:r>
              <a:rPr lang="en-US" sz="2800" dirty="0" smtClean="0"/>
              <a:t> (</a:t>
            </a:r>
            <a:r>
              <a:rPr lang="en-US" sz="2800" dirty="0" err="1" smtClean="0"/>
              <a:t>Menurut</a:t>
            </a:r>
            <a:r>
              <a:rPr lang="en-US" sz="2800" dirty="0" smtClean="0"/>
              <a:t> </a:t>
            </a:r>
            <a:r>
              <a:rPr lang="en-US" sz="2800" dirty="0" err="1" smtClean="0"/>
              <a:t>Liliweri</a:t>
            </a:r>
            <a:r>
              <a:rPr lang="en-US" sz="2800" dirty="0" smtClean="0"/>
              <a:t>) </a:t>
            </a:r>
            <a:endParaRPr lang="en-US" sz="2800" dirty="0"/>
          </a:p>
          <a:p>
            <a:pPr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</a:pPr>
            <a:endParaRPr lang="id-ID" sz="1800" dirty="0" smtClean="0"/>
          </a:p>
          <a:p>
            <a:pPr>
              <a:buClrTx/>
              <a:buSzPct val="100000"/>
              <a:buFont typeface="+mj-lt"/>
              <a:buAutoNum type="arabicPeriod"/>
            </a:pPr>
            <a:endParaRPr lang="id-ID" sz="1800" dirty="0" smtClean="0"/>
          </a:p>
          <a:p>
            <a:pPr lvl="0">
              <a:buClrTx/>
              <a:buSzPct val="100000"/>
              <a:buFont typeface="+mj-lt"/>
              <a:buAutoNum type="arabicPeriod"/>
            </a:pPr>
            <a:endParaRPr lang="id-ID" sz="18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71600" y="642918"/>
            <a:ext cx="7200800" cy="428628"/>
          </a:xfrm>
          <a:effectLst>
            <a:reflection blurRad="6350" stA="50000" endA="300" endPos="55000" dir="5400000" sy="-100000" algn="bl" rotWithShape="0"/>
          </a:effectLst>
        </p:spPr>
        <p:txBody>
          <a:bodyPr anchor="ctr">
            <a:noAutofit/>
          </a:bodyPr>
          <a:lstStyle/>
          <a:p>
            <a:pPr algn="ctr"/>
            <a:r>
              <a:rPr lang="en-US" sz="3200" b="1" dirty="0" err="1" smtClean="0">
                <a:solidFill>
                  <a:schemeClr val="accent1"/>
                </a:solidFill>
              </a:rPr>
              <a:t>Tujuan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Komunikasi</a:t>
            </a:r>
            <a:r>
              <a:rPr lang="en-US" sz="3200" b="1" dirty="0" smtClean="0">
                <a:solidFill>
                  <a:schemeClr val="accent1"/>
                </a:solidFill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</a:rPr>
              <a:t>Organisasi</a:t>
            </a:r>
            <a:endParaRPr lang="id-ID" sz="3200" b="1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785926"/>
            <a:ext cx="800105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Courier New" pitchFamily="49" charset="0"/>
              <a:buChar char="o"/>
            </a:pPr>
            <a:r>
              <a:rPr lang="en-US" sz="2400" dirty="0" err="1" smtClean="0"/>
              <a:t>Menentukan</a:t>
            </a:r>
            <a:r>
              <a:rPr lang="en-US" sz="2400" dirty="0" smtClean="0"/>
              <a:t> &amp; </a:t>
            </a:r>
            <a:r>
              <a:rPr lang="en-US" sz="2400" dirty="0" err="1" smtClean="0"/>
              <a:t>menyebarkan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endParaRPr lang="en-US" sz="2400" dirty="0" smtClean="0"/>
          </a:p>
          <a:p>
            <a:pPr marL="342900" lvl="0" indent="-342900">
              <a:buFont typeface="Courier New" pitchFamily="49" charset="0"/>
              <a:buChar char="o"/>
            </a:pP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rencana</a:t>
            </a:r>
            <a:r>
              <a:rPr lang="en-US" sz="2400" dirty="0" smtClean="0"/>
              <a:t> </a:t>
            </a:r>
            <a:r>
              <a:rPr lang="en-US" sz="2400" dirty="0" err="1" smtClean="0"/>
              <a:t>guna</a:t>
            </a:r>
            <a:r>
              <a:rPr lang="en-US" sz="2400" dirty="0" smtClean="0"/>
              <a:t> </a:t>
            </a:r>
            <a:r>
              <a:rPr lang="en-US" sz="2400" dirty="0" err="1" smtClean="0"/>
              <a:t>pencapaiannya</a:t>
            </a:r>
            <a:endParaRPr lang="en-US" sz="2400" dirty="0" smtClean="0"/>
          </a:p>
          <a:p>
            <a:pPr marL="342900" lvl="0" indent="-342900">
              <a:buFont typeface="Courier New" pitchFamily="49" charset="0"/>
              <a:buChar char="o"/>
            </a:pPr>
            <a:r>
              <a:rPr lang="en-US" sz="2400" dirty="0" err="1" smtClean="0"/>
              <a:t>Mengatur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daya-sumber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lainnya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seefektif</a:t>
            </a:r>
            <a:r>
              <a:rPr lang="en-US" sz="2400" dirty="0" smtClean="0"/>
              <a:t> </a:t>
            </a:r>
            <a:r>
              <a:rPr lang="en-US" sz="2400" dirty="0" err="1" smtClean="0"/>
              <a:t>mungkin</a:t>
            </a:r>
            <a:endParaRPr lang="en-US" sz="2400" dirty="0" smtClean="0"/>
          </a:p>
          <a:p>
            <a:pPr marL="342900" lvl="0" indent="-342900">
              <a:buFont typeface="Courier New" pitchFamily="49" charset="0"/>
              <a:buChar char="o"/>
            </a:pPr>
            <a:r>
              <a:rPr lang="en-US" sz="2400" dirty="0" err="1" smtClean="0"/>
              <a:t>Memilih</a:t>
            </a:r>
            <a:r>
              <a:rPr lang="en-US" sz="2400" dirty="0" smtClean="0"/>
              <a:t>,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menilai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anggota-anggota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endParaRPr lang="en-US" sz="2400" dirty="0" smtClean="0"/>
          </a:p>
          <a:p>
            <a:pPr marL="342900" lvl="0" indent="-342900">
              <a:buFont typeface="Courier New" pitchFamily="49" charset="0"/>
              <a:buChar char="o"/>
            </a:pPr>
            <a:r>
              <a:rPr lang="en-US" sz="2400" dirty="0" err="1" smtClean="0"/>
              <a:t>Memimpin</a:t>
            </a:r>
            <a:r>
              <a:rPr lang="en-US" sz="2400" dirty="0" smtClean="0"/>
              <a:t>, </a:t>
            </a:r>
            <a:r>
              <a:rPr lang="en-US" sz="2400" dirty="0" err="1" smtClean="0"/>
              <a:t>mengarahkan</a:t>
            </a:r>
            <a:r>
              <a:rPr lang="en-US" sz="2400" dirty="0" smtClean="0"/>
              <a:t>, </a:t>
            </a:r>
            <a:r>
              <a:rPr lang="en-US" sz="2400" dirty="0" err="1" smtClean="0"/>
              <a:t>memotivasi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menciptakan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suasana</a:t>
            </a:r>
            <a:r>
              <a:rPr lang="en-US" sz="2400" dirty="0" smtClean="0"/>
              <a:t>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orang-orang </a:t>
            </a:r>
            <a:r>
              <a:rPr lang="en-US" sz="2400" dirty="0" err="1" smtClean="0"/>
              <a:t>mau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sumbangan</a:t>
            </a:r>
            <a:endParaRPr lang="en-US" sz="2400" dirty="0" smtClean="0"/>
          </a:p>
          <a:p>
            <a:pPr marL="342900" lvl="0" indent="-342900">
              <a:buFont typeface="Courier New" pitchFamily="49" charset="0"/>
              <a:buChar char="o"/>
            </a:pPr>
            <a:r>
              <a:rPr lang="en-US" sz="2400" dirty="0" err="1" smtClean="0"/>
              <a:t>Mengawasi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pekerjaan</a:t>
            </a:r>
            <a:r>
              <a:rPr lang="en-US" sz="2400" dirty="0" smtClean="0"/>
              <a:t> --- </a:t>
            </a:r>
            <a:r>
              <a:rPr lang="en-US" sz="2400" dirty="0" err="1" smtClean="0"/>
              <a:t>fungsi-fungsi</a:t>
            </a:r>
            <a:r>
              <a:rPr lang="en-US" sz="2400" dirty="0" smtClean="0"/>
              <a:t> </a:t>
            </a:r>
            <a:r>
              <a:rPr lang="en-US" sz="2400" dirty="0" err="1" smtClean="0"/>
              <a:t>manajerial</a:t>
            </a:r>
            <a:r>
              <a:rPr lang="en-US" sz="2400" dirty="0" smtClean="0"/>
              <a:t>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Harold Koontz </a:t>
            </a:r>
            <a:endParaRPr lang="en-US" sz="2400" dirty="0"/>
          </a:p>
          <a:p>
            <a:pPr marL="342900" lvl="0" indent="-342900">
              <a:buAutoNum type="arabicPeriod"/>
            </a:pPr>
            <a:endParaRPr lang="id-ID" dirty="0" smtClean="0">
              <a:solidFill>
                <a:schemeClr val="accent6"/>
              </a:solidFill>
            </a:endParaRP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FUNGSI KOMUNIKASI ORGANISASI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kompetensinya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Menjual</a:t>
            </a:r>
            <a:r>
              <a:rPr lang="en-US" dirty="0" smtClean="0"/>
              <a:t> </a:t>
            </a:r>
            <a:r>
              <a:rPr lang="en-US" dirty="0" err="1" smtClean="0"/>
              <a:t>gagasan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ide,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,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atasan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bawahan</a:t>
            </a:r>
            <a:r>
              <a:rPr lang="en-US" dirty="0"/>
              <a:t>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 smtClean="0"/>
              <a:t>besaran</a:t>
            </a:r>
            <a:r>
              <a:rPr lang="en-US" dirty="0" smtClean="0"/>
              <a:t> </a:t>
            </a:r>
            <a:r>
              <a:rPr lang="en-US" dirty="0" err="1" smtClean="0"/>
              <a:t>kekuasaannya</a:t>
            </a:r>
            <a:r>
              <a:rPr lang="en-US" dirty="0" smtClean="0"/>
              <a:t>,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orang,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sdm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lain-lain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53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Sambungan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menerjemahkannya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komando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relasi</a:t>
            </a:r>
            <a:r>
              <a:rPr lang="en-US" dirty="0" smtClean="0"/>
              <a:t> </a:t>
            </a:r>
            <a:r>
              <a:rPr lang="en-US" dirty="0" err="1" smtClean="0"/>
              <a:t>antarsesama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4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Sambungan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Khusus</a:t>
            </a: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keputusan-keputusan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suasana</a:t>
            </a:r>
            <a:r>
              <a:rPr lang="en-US" dirty="0" smtClean="0"/>
              <a:t> yang </a:t>
            </a:r>
            <a:r>
              <a:rPr lang="en-US" dirty="0" err="1" smtClean="0"/>
              <a:t>ambigu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14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43240" y="3000372"/>
            <a:ext cx="29215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3600" b="1" cap="none" spc="50" dirty="0" smtClean="0">
                <a:ln w="11430"/>
              </a:rPr>
              <a:t>Terima Kasih!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28728" y="3929066"/>
            <a:ext cx="6357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dirty="0" smtClean="0">
                <a:solidFill>
                  <a:schemeClr val="tx1">
                    <a:lumMod val="65000"/>
                  </a:schemeClr>
                </a:solidFill>
                <a:latin typeface="Lucida Handwriting" pitchFamily="66" charset="0"/>
              </a:rPr>
              <a:t>Wassalamu   Alaikum  Wr Wb !</a:t>
            </a:r>
            <a:endParaRPr lang="id-ID" sz="2800" dirty="0">
              <a:solidFill>
                <a:schemeClr val="tx1">
                  <a:lumMod val="65000"/>
                </a:schemeClr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62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143800" cy="1000132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200" dirty="0" err="1" smtClean="0">
                <a:solidFill>
                  <a:schemeClr val="tx1"/>
                </a:solidFill>
                <a:latin typeface="+mn-lt"/>
              </a:rPr>
              <a:t>Pengertian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+mn-lt"/>
              </a:rPr>
              <a:t>Komunikasi</a:t>
            </a:r>
            <a:r>
              <a:rPr lang="id-ID" sz="3200" dirty="0">
                <a:solidFill>
                  <a:srgbClr val="92D050"/>
                </a:solidFill>
              </a:rPr>
              <a:t/>
            </a:r>
            <a:br>
              <a:rPr lang="id-ID" sz="3200" dirty="0">
                <a:solidFill>
                  <a:srgbClr val="92D050"/>
                </a:solidFill>
              </a:rPr>
            </a:br>
            <a:endParaRPr lang="id-ID" sz="3200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4643446"/>
            <a:ext cx="3429056" cy="1357322"/>
          </a:xfrm>
        </p:spPr>
        <p:txBody>
          <a:bodyPr>
            <a:noAutofit/>
          </a:bodyPr>
          <a:lstStyle/>
          <a:p>
            <a:pPr marL="625475" indent="-168275">
              <a:spcBef>
                <a:spcPts val="0"/>
              </a:spcBef>
              <a:buFontTx/>
              <a:buChar char="-"/>
            </a:pPr>
            <a:endParaRPr lang="id-ID" sz="1600" b="1" dirty="0" smtClean="0">
              <a:solidFill>
                <a:srgbClr val="92D050"/>
              </a:solidFill>
            </a:endParaRPr>
          </a:p>
          <a:p>
            <a:endParaRPr lang="id-ID" sz="1800" dirty="0" smtClean="0"/>
          </a:p>
          <a:p>
            <a:endParaRPr lang="id-ID" sz="2800" dirty="0" smtClean="0"/>
          </a:p>
          <a:p>
            <a:endParaRPr lang="id-ID" sz="2800" dirty="0" smtClean="0"/>
          </a:p>
          <a:p>
            <a:endParaRPr lang="id-ID" sz="2800" dirty="0" smtClean="0"/>
          </a:p>
          <a:p>
            <a:endParaRPr lang="id-ID" sz="2800" dirty="0" smtClean="0"/>
          </a:p>
          <a:p>
            <a:endParaRPr lang="id-ID" sz="2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71472" y="1320872"/>
            <a:ext cx="65722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1175" indent="-511175">
              <a:buFont typeface="Courier New" pitchFamily="49" charset="0"/>
              <a:buChar char="o"/>
            </a:pPr>
            <a:r>
              <a:rPr lang="en-US" sz="2400" dirty="0" smtClean="0"/>
              <a:t>Proses </a:t>
            </a:r>
            <a:r>
              <a:rPr lang="en-US" sz="2400" dirty="0" err="1" smtClean="0"/>
              <a:t>penyampaian</a:t>
            </a:r>
            <a:r>
              <a:rPr lang="en-US" sz="2400" dirty="0" smtClean="0"/>
              <a:t> </a:t>
            </a:r>
            <a:r>
              <a:rPr lang="en-US" sz="2400" dirty="0" err="1" smtClean="0"/>
              <a:t>pesan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komunikator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saluran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umpan</a:t>
            </a:r>
            <a:r>
              <a:rPr lang="en-US" sz="2400" dirty="0" smtClean="0"/>
              <a:t> </a:t>
            </a:r>
            <a:r>
              <a:rPr lang="en-US" sz="2400" dirty="0" err="1" smtClean="0"/>
              <a:t>balik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respon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.</a:t>
            </a:r>
            <a:r>
              <a:rPr lang="id-ID" sz="2400" dirty="0" smtClean="0"/>
              <a:t> </a:t>
            </a:r>
            <a:r>
              <a:rPr lang="en-US" sz="2400" dirty="0" smtClean="0"/>
              <a:t>	</a:t>
            </a:r>
            <a:r>
              <a:rPr lang="id-ID" sz="2400" dirty="0" smtClean="0"/>
              <a:t>  </a:t>
            </a:r>
          </a:p>
          <a:p>
            <a:endParaRPr lang="id-ID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pengirim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Pesan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Saluran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Komunikan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penerima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Umpan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endParaRPr lang="id-ID" dirty="0"/>
          </a:p>
          <a:p>
            <a:pPr>
              <a:buFont typeface="Courier New" pitchFamily="49" charset="0"/>
              <a:buChar char="o"/>
            </a:pPr>
            <a:endParaRPr lang="en-US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304800" y="614690"/>
            <a:ext cx="5302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KOMPONEN DASAR KOMUNIKASI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07872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5684" y="620688"/>
            <a:ext cx="35119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/>
              <a:t>Prinsip</a:t>
            </a:r>
            <a:r>
              <a:rPr lang="en-US" sz="3200" dirty="0" smtClean="0"/>
              <a:t> </a:t>
            </a:r>
            <a:r>
              <a:rPr lang="en-US" sz="3200" dirty="0" err="1" smtClean="0"/>
              <a:t>Komunikasi</a:t>
            </a:r>
            <a:endParaRPr lang="id-ID" sz="3200" dirty="0"/>
          </a:p>
        </p:txBody>
      </p:sp>
      <p:sp>
        <p:nvSpPr>
          <p:cNvPr id="3" name="Rectangle 2"/>
          <p:cNvSpPr/>
          <p:nvPr/>
        </p:nvSpPr>
        <p:spPr>
          <a:xfrm>
            <a:off x="285720" y="1484784"/>
            <a:ext cx="8534752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>
              <a:spcBef>
                <a:spcPts val="1800"/>
              </a:spcBef>
              <a:buFont typeface="Courier New" pitchFamily="49" charset="0"/>
              <a:buChar char="o"/>
            </a:pP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proses </a:t>
            </a:r>
            <a:r>
              <a:rPr lang="en-US" sz="2400" dirty="0" err="1" smtClean="0"/>
              <a:t>simbolik</a:t>
            </a:r>
            <a:r>
              <a:rPr lang="en-US" sz="2400" dirty="0" smtClean="0"/>
              <a:t>---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berakhir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tapi</a:t>
            </a:r>
            <a:r>
              <a:rPr lang="en-US" sz="2400" dirty="0" smtClean="0"/>
              <a:t> </a:t>
            </a:r>
            <a:r>
              <a:rPr lang="en-US" sz="2400" dirty="0" err="1" smtClean="0"/>
              <a:t>terus</a:t>
            </a:r>
            <a:r>
              <a:rPr lang="en-US" sz="2400" dirty="0" smtClean="0"/>
              <a:t> </a:t>
            </a:r>
            <a:r>
              <a:rPr lang="en-US" sz="2400" dirty="0" err="1" smtClean="0"/>
              <a:t>berkelanjutan</a:t>
            </a:r>
            <a:endParaRPr lang="id-ID" sz="2400" dirty="0" smtClean="0"/>
          </a:p>
          <a:p>
            <a:pPr marL="268288" indent="-268288">
              <a:spcBef>
                <a:spcPts val="1800"/>
              </a:spcBef>
              <a:buFont typeface="Courier New" pitchFamily="49" charset="0"/>
              <a:buChar char="o"/>
            </a:pP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perilaku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endParaRPr lang="en-US" sz="2400" dirty="0" smtClean="0"/>
          </a:p>
          <a:p>
            <a:pPr marL="268288" indent="-268288">
              <a:spcBef>
                <a:spcPts val="1800"/>
              </a:spcBef>
              <a:buFont typeface="Courier New" pitchFamily="49" charset="0"/>
              <a:buChar char="o"/>
            </a:pP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dimensi</a:t>
            </a:r>
            <a:r>
              <a:rPr lang="en-US" sz="2400" dirty="0" smtClean="0"/>
              <a:t> </a:t>
            </a:r>
            <a:r>
              <a:rPr lang="en-US" sz="2400" dirty="0" err="1" smtClean="0"/>
              <a:t>isi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endParaRPr lang="en-US" sz="2400" dirty="0" smtClean="0"/>
          </a:p>
          <a:p>
            <a:pPr marL="268288" indent="-268288">
              <a:spcBef>
                <a:spcPts val="1800"/>
              </a:spcBef>
              <a:buFont typeface="Courier New" pitchFamily="49" charset="0"/>
              <a:buChar char="o"/>
            </a:pP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berlangsung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pelbagai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kesengajaan</a:t>
            </a:r>
            <a:endParaRPr lang="en-US" sz="2400" dirty="0" smtClean="0"/>
          </a:p>
          <a:p>
            <a:pPr marL="268288" indent="-268288">
              <a:spcBef>
                <a:spcPts val="1800"/>
              </a:spcBef>
              <a:buFont typeface="Courier New" pitchFamily="49" charset="0"/>
              <a:buChar char="o"/>
            </a:pP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konteks</a:t>
            </a:r>
            <a:r>
              <a:rPr lang="en-US" sz="2400" dirty="0" smtClean="0"/>
              <a:t> </a:t>
            </a:r>
            <a:r>
              <a:rPr lang="en-US" sz="2400" dirty="0" err="1" smtClean="0"/>
              <a:t>ruang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waktu</a:t>
            </a:r>
            <a:endParaRPr lang="en-US" sz="2400" dirty="0" smtClean="0"/>
          </a:p>
          <a:p>
            <a:pPr marL="268288" indent="-268288">
              <a:spcBef>
                <a:spcPts val="1800"/>
              </a:spcBef>
              <a:buFont typeface="Courier New" pitchFamily="49" charset="0"/>
              <a:buChar char="o"/>
            </a:pP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melibatkan</a:t>
            </a:r>
            <a:r>
              <a:rPr lang="en-US" sz="2400" dirty="0" smtClean="0"/>
              <a:t> </a:t>
            </a:r>
            <a:r>
              <a:rPr lang="en-US" sz="2400" dirty="0" err="1" smtClean="0"/>
              <a:t>prediksi</a:t>
            </a:r>
            <a:r>
              <a:rPr lang="en-US" sz="2400" dirty="0" smtClean="0"/>
              <a:t> </a:t>
            </a:r>
            <a:r>
              <a:rPr lang="en-US" sz="2400" dirty="0" err="1" smtClean="0"/>
              <a:t>peserta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id-ID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653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Sambungan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/>
              <a:t>Komunikasi</a:t>
            </a:r>
            <a:r>
              <a:rPr lang="id-ID" dirty="0"/>
              <a:t/>
            </a:r>
            <a:br>
              <a:rPr lang="id-ID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sistemik</a:t>
            </a:r>
            <a:r>
              <a:rPr lang="en-US" dirty="0" smtClean="0"/>
              <a:t>--- </a:t>
            </a:r>
            <a:r>
              <a:rPr lang="en-US" dirty="0" err="1" smtClean="0"/>
              <a:t>dipengaruhi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internal </a:t>
            </a:r>
            <a:r>
              <a:rPr lang="en-US" dirty="0" err="1" smtClean="0"/>
              <a:t>yakni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r>
              <a:rPr lang="en-US" dirty="0" smtClean="0"/>
              <a:t> &amp; </a:t>
            </a:r>
            <a:r>
              <a:rPr lang="en-US" dirty="0" err="1" smtClean="0"/>
              <a:t>sosial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semakin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nonsekuensial</a:t>
            </a:r>
            <a:r>
              <a:rPr lang="en-US" dirty="0" smtClean="0"/>
              <a:t>--- </a:t>
            </a:r>
            <a:r>
              <a:rPr lang="en-US" dirty="0" err="1" smtClean="0"/>
              <a:t>sirkular</a:t>
            </a:r>
            <a:r>
              <a:rPr lang="en-US" dirty="0" smtClean="0"/>
              <a:t>,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respon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dikirim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&amp; </a:t>
            </a:r>
            <a:r>
              <a:rPr lang="en-US" dirty="0" err="1" smtClean="0"/>
              <a:t>dipahami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proses, </a:t>
            </a:r>
            <a:r>
              <a:rPr lang="en-US" dirty="0" err="1" smtClean="0"/>
              <a:t>dinamis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transaksional</a:t>
            </a:r>
            <a:r>
              <a:rPr lang="en-US" dirty="0" smtClean="0"/>
              <a:t>--- </a:t>
            </a:r>
            <a:r>
              <a:rPr lang="en-US" dirty="0" err="1"/>
              <a:t>memberi</a:t>
            </a:r>
            <a:r>
              <a:rPr lang="en-US" dirty="0"/>
              <a:t> &amp;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irrevisible</a:t>
            </a:r>
            <a:r>
              <a:rPr lang="en-US" dirty="0" smtClean="0"/>
              <a:t>---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mengontrol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ditimbulkan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penasihat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---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satu-satunya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 smtClean="0"/>
              <a:t>mujarab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15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err="1" smtClean="0"/>
              <a:t>Komunikasi</a:t>
            </a:r>
            <a:r>
              <a:rPr lang="en-US" dirty="0" smtClean="0"/>
              <a:t> interpersonal</a:t>
            </a:r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21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46" y="1142984"/>
            <a:ext cx="5214974" cy="92869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 smtClean="0">
                <a:latin typeface="Lucida Handwriting" pitchFamily="66" charset="0"/>
              </a:rPr>
              <a:t>Pengertian</a:t>
            </a:r>
            <a:r>
              <a:rPr lang="en-US" sz="3600" b="1" dirty="0" smtClean="0">
                <a:latin typeface="Lucida Handwriting" pitchFamily="66" charset="0"/>
              </a:rPr>
              <a:t> </a:t>
            </a:r>
            <a:r>
              <a:rPr lang="en-US" sz="3600" b="1" dirty="0" err="1" smtClean="0">
                <a:latin typeface="Lucida Handwriting" pitchFamily="66" charset="0"/>
              </a:rPr>
              <a:t>organisasi</a:t>
            </a:r>
            <a:endParaRPr lang="id-ID" sz="3600" b="1" dirty="0">
              <a:latin typeface="Lucida Handwriting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310508">
            <a:off x="2158041" y="2837115"/>
            <a:ext cx="5684929" cy="3438463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pPr marL="173038" indent="0" algn="ctr">
              <a:buNone/>
            </a:pPr>
            <a:r>
              <a:rPr lang="id-ID" sz="3200" dirty="0" smtClean="0">
                <a:solidFill>
                  <a:schemeClr val="tx1">
                    <a:lumMod val="75000"/>
                  </a:schemeClr>
                </a:solidFill>
              </a:rPr>
              <a:t>. </a:t>
            </a:r>
            <a:endParaRPr lang="id-ID" sz="32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 rot="21397351">
            <a:off x="2294544" y="2765613"/>
            <a:ext cx="5375546" cy="3820725"/>
          </a:xfrm>
          <a:prstGeom prst="rect">
            <a:avLst/>
          </a:prstGeom>
          <a:solidFill>
            <a:srgbClr val="92D050"/>
          </a:solidFill>
        </p:spPr>
        <p:txBody>
          <a:bodyPr vert="horz">
            <a:noAutofit/>
          </a:bodyPr>
          <a:lstStyle/>
          <a:p>
            <a:pPr marL="173038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id-ID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buFont typeface="Wingdings" pitchFamily="2" charset="2"/>
              <a:buChar char="ü"/>
            </a:pP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mengkoordinasikan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aktivitas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.</a:t>
            </a:r>
            <a:endParaRPr lang="en-US" sz="2400" dirty="0"/>
          </a:p>
          <a:p>
            <a:pPr marL="173038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id-ID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1071546"/>
            <a:ext cx="3252758" cy="642942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1800" b="1" dirty="0" err="1" smtClean="0">
                <a:solidFill>
                  <a:schemeClr val="tx1"/>
                </a:solidFill>
                <a:latin typeface="Arial Black" pitchFamily="34" charset="0"/>
              </a:rPr>
              <a:t>Elemen</a:t>
            </a:r>
            <a:r>
              <a:rPr lang="en-US" sz="1800" b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Arial Black" pitchFamily="34" charset="0"/>
              </a:rPr>
              <a:t>organisasi</a:t>
            </a:r>
            <a:endParaRPr lang="id-ID" sz="1800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6" y="2357430"/>
            <a:ext cx="8043890" cy="364336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US" sz="1800" b="1" dirty="0" err="1" smtClean="0">
                <a:solidFill>
                  <a:schemeClr val="tx1"/>
                </a:solidFill>
              </a:rPr>
              <a:t>Struktur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sosial</a:t>
            </a:r>
            <a:r>
              <a:rPr lang="en-US" sz="1800" b="1" dirty="0" smtClean="0">
                <a:solidFill>
                  <a:schemeClr val="tx1"/>
                </a:solidFill>
              </a:rPr>
              <a:t> --- </a:t>
            </a:r>
            <a:r>
              <a:rPr lang="en-US" sz="1800" b="1" dirty="0" err="1" smtClean="0">
                <a:solidFill>
                  <a:schemeClr val="tx1"/>
                </a:solidFill>
              </a:rPr>
              <a:t>pola</a:t>
            </a:r>
            <a:r>
              <a:rPr lang="en-US" sz="1800" b="1" dirty="0" smtClean="0">
                <a:solidFill>
                  <a:schemeClr val="tx1"/>
                </a:solidFill>
              </a:rPr>
              <a:t>/</a:t>
            </a:r>
            <a:r>
              <a:rPr lang="en-US" sz="1800" b="1" dirty="0" err="1" smtClean="0">
                <a:solidFill>
                  <a:schemeClr val="tx1"/>
                </a:solidFill>
              </a:rPr>
              <a:t>aspek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aturan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hubungan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yg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ada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antara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partisipan</a:t>
            </a:r>
            <a:r>
              <a:rPr lang="en-US" sz="1800" b="1" dirty="0" smtClean="0">
                <a:solidFill>
                  <a:schemeClr val="tx1"/>
                </a:solidFill>
              </a:rPr>
              <a:t> di </a:t>
            </a:r>
            <a:r>
              <a:rPr lang="en-US" sz="1800" b="1" dirty="0" err="1" smtClean="0">
                <a:solidFill>
                  <a:schemeClr val="tx1"/>
                </a:solidFill>
              </a:rPr>
              <a:t>dalam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suatu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organisasi</a:t>
            </a:r>
            <a:r>
              <a:rPr lang="id-ID" sz="1800" b="1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US" sz="1800" b="1" dirty="0" err="1" smtClean="0">
                <a:solidFill>
                  <a:schemeClr val="tx1"/>
                </a:solidFill>
              </a:rPr>
              <a:t>Partisipan</a:t>
            </a:r>
            <a:r>
              <a:rPr lang="en-US" sz="1800" b="1" dirty="0" smtClean="0">
                <a:solidFill>
                  <a:schemeClr val="tx1"/>
                </a:solidFill>
              </a:rPr>
              <a:t> --- </a:t>
            </a:r>
            <a:r>
              <a:rPr lang="en-US" sz="1800" b="1" dirty="0" err="1" smtClean="0">
                <a:solidFill>
                  <a:schemeClr val="tx1"/>
                </a:solidFill>
              </a:rPr>
              <a:t>individu-individu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yg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memberikan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konstribusi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kepada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</a:rPr>
              <a:t>organisasi</a:t>
            </a:r>
            <a:endParaRPr lang="id-ID" sz="1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US" sz="1800" b="1" dirty="0" err="1" smtClean="0">
                <a:solidFill>
                  <a:schemeClr val="tx1"/>
                </a:solidFill>
              </a:rPr>
              <a:t>Tujuan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US" sz="1800" b="1" dirty="0" err="1" smtClean="0">
                <a:solidFill>
                  <a:schemeClr val="tx1"/>
                </a:solidFill>
              </a:rPr>
              <a:t>Teknologi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Courier New" pitchFamily="49" charset="0"/>
              <a:buChar char="o"/>
            </a:pPr>
            <a:r>
              <a:rPr lang="en-US" sz="1800" b="1" dirty="0" err="1" smtClean="0">
                <a:solidFill>
                  <a:schemeClr val="tx1"/>
                </a:solidFill>
              </a:rPr>
              <a:t>Lingkungan</a:t>
            </a:r>
            <a:endParaRPr lang="id-ID" sz="1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</a:pPr>
            <a:endParaRPr lang="id-ID" sz="18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5715040" cy="642942"/>
          </a:xfrm>
          <a:solidFill>
            <a:schemeClr val="accent1">
              <a:lumMod val="75000"/>
              <a:alpha val="66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d-ID" sz="2400" b="1" dirty="0" smtClean="0">
                <a:solidFill>
                  <a:schemeClr val="tx1"/>
                </a:solidFill>
              </a:rPr>
              <a:t>K</a:t>
            </a:r>
            <a:r>
              <a:rPr lang="en-US" sz="2400" b="1" dirty="0" err="1" smtClean="0">
                <a:solidFill>
                  <a:schemeClr val="tx1"/>
                </a:solidFill>
              </a:rPr>
              <a:t>arakteristik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organisasi</a:t>
            </a:r>
            <a:endParaRPr lang="id-ID" sz="2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001056" cy="48577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b="1" dirty="0" err="1" smtClean="0"/>
              <a:t>Dinamis</a:t>
            </a:r>
            <a:endParaRPr lang="id-ID" sz="2000" b="1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b="1" dirty="0" err="1" smtClean="0"/>
              <a:t>Memerlukan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informasi</a:t>
            </a:r>
            <a:endParaRPr lang="id-ID" sz="2000" b="1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b="1" dirty="0" err="1" smtClean="0"/>
              <a:t>Mempunyai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tujuan</a:t>
            </a:r>
            <a:endParaRPr lang="id-ID" sz="2000" b="1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b="1" dirty="0" err="1" smtClean="0"/>
              <a:t>Terstruktur</a:t>
            </a:r>
            <a:endParaRPr lang="en-US" sz="2000" b="1" dirty="0" smtClean="0"/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b="1" dirty="0" smtClean="0"/>
              <a:t> </a:t>
            </a:r>
            <a:endParaRPr lang="id-ID" sz="2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14821448</TotalTime>
  <Words>567</Words>
  <Application>Microsoft Office PowerPoint</Application>
  <PresentationFormat>On-screen Show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Trek</vt:lpstr>
      <vt:lpstr>KOMUNIKASI ORGANISASI </vt:lpstr>
      <vt:lpstr>Pengertian Komunikasi </vt:lpstr>
      <vt:lpstr>KOMPONEN DASAR KOMUNIKASI</vt:lpstr>
      <vt:lpstr>PowerPoint Presentation</vt:lpstr>
      <vt:lpstr>Sambungan Prinsip Komunikasi </vt:lpstr>
      <vt:lpstr>Macam komunikasi berdasarkan jumlah peserta</vt:lpstr>
      <vt:lpstr>Pengertian organisasi</vt:lpstr>
      <vt:lpstr>Elemen organisasi</vt:lpstr>
      <vt:lpstr>Karakteristik organisasi</vt:lpstr>
      <vt:lpstr>Pengertian komunikasi organisasi</vt:lpstr>
      <vt:lpstr>PowerPoint Presentation</vt:lpstr>
      <vt:lpstr>PowerPoint Presentation</vt:lpstr>
      <vt:lpstr>TUJUAN KOMUNIKASI ORGANISASI </vt:lpstr>
      <vt:lpstr>PowerPoint Presentation</vt:lpstr>
      <vt:lpstr>FUNGSI KOMUNIKASI ORGANISASI</vt:lpstr>
      <vt:lpstr>Sambungan fungsi komunikasi organisasi</vt:lpstr>
      <vt:lpstr>Sambungan fungsi komunikasi organisasi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KOSNTRUKSI MAKNA IBU BEKERJA: ANTARA PEKERJAAN DAN PENGASUHAN ANAK (Studi Fenomenologi Terhadap Ibu Bekerja di Kota Ambon)</dc:title>
  <dc:creator>hp</dc:creator>
  <cp:lastModifiedBy>asus</cp:lastModifiedBy>
  <cp:revision>257</cp:revision>
  <dcterms:created xsi:type="dcterms:W3CDTF">2013-09-10T05:50:08Z</dcterms:created>
  <dcterms:modified xsi:type="dcterms:W3CDTF">2016-09-22T23:35:37Z</dcterms:modified>
</cp:coreProperties>
</file>