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14" r:id="rId3"/>
    <p:sldId id="316" r:id="rId5"/>
    <p:sldId id="315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4307" autoAdjust="0"/>
  </p:normalViewPr>
  <p:slideViewPr>
    <p:cSldViewPr snapToGrid="0">
      <p:cViewPr varScale="1">
        <p:scale>
          <a:sx n="62" d="100"/>
          <a:sy n="62" d="100"/>
        </p:scale>
        <p:origin x="15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5D539-C6B5-4FA7-92F4-7863CB8FB6AA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F1A723C-91A0-4CB2-86EA-31D46A30F3CB}">
      <dgm:prSet phldrT="[Text]" custT="1"/>
      <dgm:spPr/>
      <dgm:t>
        <a:bodyPr/>
        <a:lstStyle/>
        <a:p>
          <a:pPr algn="ctr"/>
          <a:r>
            <a:rPr lang="en-US" sz="1800" dirty="0" smtClean="0">
              <a:solidFill>
                <a:schemeClr val="tx1"/>
              </a:solidFill>
            </a:rPr>
            <a:t>JENIS-JENIS UKURAN PEMUSATAN</a:t>
          </a:r>
          <a:endParaRPr lang="en-US" sz="1800" dirty="0">
            <a:solidFill>
              <a:schemeClr val="tx1"/>
            </a:solidFill>
          </a:endParaRPr>
        </a:p>
      </dgm:t>
    </dgm:pt>
    <dgm:pt modelId="{39786C93-E6FB-4701-B08E-ED0089BC7409}" cxnId="{5488A004-A9DC-4275-936A-1D6579A4621B}" type="parTrans">
      <dgm:prSet/>
      <dgm:spPr/>
      <dgm:t>
        <a:bodyPr/>
        <a:lstStyle/>
        <a:p>
          <a:pPr algn="ctr"/>
          <a:endParaRPr lang="en-US" sz="4400" dirty="0">
            <a:solidFill>
              <a:schemeClr val="tx1"/>
            </a:solidFill>
          </a:endParaRPr>
        </a:p>
      </dgm:t>
    </dgm:pt>
    <dgm:pt modelId="{31BA18B1-922C-44A1-890A-02BEE741FBFE}" cxnId="{5488A004-A9DC-4275-936A-1D6579A4621B}" type="sibTrans">
      <dgm:prSet/>
      <dgm:spPr/>
      <dgm:t>
        <a:bodyPr/>
        <a:lstStyle/>
        <a:p>
          <a:pPr algn="ctr"/>
          <a:endParaRPr lang="en-US" sz="4400" dirty="0">
            <a:solidFill>
              <a:schemeClr val="tx1"/>
            </a:solidFill>
          </a:endParaRPr>
        </a:p>
      </dgm:t>
    </dgm:pt>
    <dgm:pt modelId="{84C5CFBC-03D6-4DEB-9E88-B612A7BFB002}">
      <dgm:prSet phldrT="[Text]" custT="1"/>
      <dgm:spPr/>
      <dgm:t>
        <a:bodyPr/>
        <a:lstStyle/>
        <a:p>
          <a:pPr algn="ctr"/>
          <a:r>
            <a:rPr lang="en-US" sz="1800" dirty="0" smtClean="0">
              <a:solidFill>
                <a:schemeClr val="tx1"/>
              </a:solidFill>
            </a:rPr>
            <a:t>RUMUS-RUMUS UKURAN PEMUSATAN</a:t>
          </a:r>
          <a:endParaRPr lang="en-US" sz="1800" dirty="0">
            <a:solidFill>
              <a:schemeClr val="tx1"/>
            </a:solidFill>
          </a:endParaRPr>
        </a:p>
      </dgm:t>
    </dgm:pt>
    <dgm:pt modelId="{56BEB00A-4D22-40D9-89DC-81755BE59D44}" cxnId="{154945FD-FB11-41E7-A0AF-B587A5168BF2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749911D8-0B9F-4173-B077-E22D884FD891}" cxnId="{154945FD-FB11-41E7-A0AF-B587A5168BF2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9B743AD-30A7-44EC-801D-773E808C98A4}">
      <dgm:prSet phldrT="[Text]" custT="1"/>
      <dgm:spPr/>
      <dgm:t>
        <a:bodyPr/>
        <a:lstStyle/>
        <a:p>
          <a:pPr algn="ctr"/>
          <a:r>
            <a:rPr lang="en-US" sz="1800" dirty="0" smtClean="0">
              <a:solidFill>
                <a:schemeClr val="tx1"/>
              </a:solidFill>
            </a:rPr>
            <a:t>ARTI DAN MANFAAT DARI BEBERAPA UKURAN PEMUSATAN</a:t>
          </a:r>
          <a:endParaRPr lang="en-US" sz="1800" dirty="0">
            <a:solidFill>
              <a:schemeClr val="tx1"/>
            </a:solidFill>
          </a:endParaRPr>
        </a:p>
      </dgm:t>
    </dgm:pt>
    <dgm:pt modelId="{B3947E0E-E7AF-43F3-85C6-DBC7A4868578}" cxnId="{475DF17E-23CC-4713-897F-007E51BBA373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C30A691-81CD-4D21-BF61-E7C9B62EC283}" cxnId="{475DF17E-23CC-4713-897F-007E51BBA373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88CE6A7-A9A6-4ADB-9B74-FF8B702F7F43}" type="pres">
      <dgm:prSet presAssocID="{2595D539-C6B5-4FA7-92F4-7863CB8FB6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D42CA-BB60-443C-9FE1-3A0C2C0BF20B}" type="pres">
      <dgm:prSet presAssocID="{2F1A723C-91A0-4CB2-86EA-31D46A30F3CB}" presName="parentLin" presStyleCnt="0"/>
      <dgm:spPr/>
      <dgm:t>
        <a:bodyPr/>
        <a:lstStyle/>
        <a:p>
          <a:endParaRPr lang="en-US"/>
        </a:p>
      </dgm:t>
    </dgm:pt>
    <dgm:pt modelId="{66BDF66C-64DD-4BEB-87D6-822B917DB1B6}" type="pres">
      <dgm:prSet presAssocID="{2F1A723C-91A0-4CB2-86EA-31D46A30F3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0377944-4DA2-4596-9AFB-C5F195F797C4}" type="pres">
      <dgm:prSet presAssocID="{2F1A723C-91A0-4CB2-86EA-31D46A30F3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EAF6E-373E-4BC5-B37A-C4824DC7EB92}" type="pres">
      <dgm:prSet presAssocID="{2F1A723C-91A0-4CB2-86EA-31D46A30F3CB}" presName="negativeSpace" presStyleCnt="0"/>
      <dgm:spPr/>
      <dgm:t>
        <a:bodyPr/>
        <a:lstStyle/>
        <a:p>
          <a:endParaRPr lang="en-US"/>
        </a:p>
      </dgm:t>
    </dgm:pt>
    <dgm:pt modelId="{C36B5D13-0B13-45B7-81EE-BA2AC9909027}" type="pres">
      <dgm:prSet presAssocID="{2F1A723C-91A0-4CB2-86EA-31D46A30F3C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A8B11-1D2C-4A1C-AACD-1E8D3EF5EBA4}" type="pres">
      <dgm:prSet presAssocID="{31BA18B1-922C-44A1-890A-02BEE741FBFE}" presName="spaceBetweenRectangles" presStyleCnt="0"/>
      <dgm:spPr/>
      <dgm:t>
        <a:bodyPr/>
        <a:lstStyle/>
        <a:p>
          <a:endParaRPr lang="en-US"/>
        </a:p>
      </dgm:t>
    </dgm:pt>
    <dgm:pt modelId="{3ABE4B46-D7D7-4D24-A263-D1295D5726BD}" type="pres">
      <dgm:prSet presAssocID="{84C5CFBC-03D6-4DEB-9E88-B612A7BFB002}" presName="parentLin" presStyleCnt="0"/>
      <dgm:spPr/>
      <dgm:t>
        <a:bodyPr/>
        <a:lstStyle/>
        <a:p>
          <a:endParaRPr lang="en-US"/>
        </a:p>
      </dgm:t>
    </dgm:pt>
    <dgm:pt modelId="{B37E1B2B-F822-4D8E-A7EF-CB6D0412FCA2}" type="pres">
      <dgm:prSet presAssocID="{84C5CFBC-03D6-4DEB-9E88-B612A7BFB00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F8803CF-E5EA-4FFC-B5F9-8BC487919636}" type="pres">
      <dgm:prSet presAssocID="{84C5CFBC-03D6-4DEB-9E88-B612A7BFB0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EADF2-4B41-46D7-810B-ECA4B9C450E2}" type="pres">
      <dgm:prSet presAssocID="{84C5CFBC-03D6-4DEB-9E88-B612A7BFB002}" presName="negativeSpace" presStyleCnt="0"/>
      <dgm:spPr/>
      <dgm:t>
        <a:bodyPr/>
        <a:lstStyle/>
        <a:p>
          <a:endParaRPr lang="en-US"/>
        </a:p>
      </dgm:t>
    </dgm:pt>
    <dgm:pt modelId="{00162AD3-FACE-481D-BD5F-C50B39310EEA}" type="pres">
      <dgm:prSet presAssocID="{84C5CFBC-03D6-4DEB-9E88-B612A7BFB00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949EE-8285-46FF-980E-B060CE9BDB00}" type="pres">
      <dgm:prSet presAssocID="{749911D8-0B9F-4173-B077-E22D884FD891}" presName="spaceBetweenRectangles" presStyleCnt="0"/>
      <dgm:spPr/>
      <dgm:t>
        <a:bodyPr/>
        <a:lstStyle/>
        <a:p>
          <a:endParaRPr lang="en-US"/>
        </a:p>
      </dgm:t>
    </dgm:pt>
    <dgm:pt modelId="{8E0948FA-E4C2-4862-9698-EB144B711A6D}" type="pres">
      <dgm:prSet presAssocID="{99B743AD-30A7-44EC-801D-773E808C98A4}" presName="parentLin" presStyleCnt="0"/>
      <dgm:spPr/>
      <dgm:t>
        <a:bodyPr/>
        <a:lstStyle/>
        <a:p>
          <a:endParaRPr lang="en-US"/>
        </a:p>
      </dgm:t>
    </dgm:pt>
    <dgm:pt modelId="{1DDF8C19-325A-4163-8F33-90D10593B334}" type="pres">
      <dgm:prSet presAssocID="{99B743AD-30A7-44EC-801D-773E808C98A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FC0FB08-CDEA-49EF-AEF5-2F27CA3B5571}" type="pres">
      <dgm:prSet presAssocID="{99B743AD-30A7-44EC-801D-773E808C98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10697-9150-40E9-B5F6-77CA09092EDB}" type="pres">
      <dgm:prSet presAssocID="{99B743AD-30A7-44EC-801D-773E808C98A4}" presName="negativeSpace" presStyleCnt="0"/>
      <dgm:spPr/>
      <dgm:t>
        <a:bodyPr/>
        <a:lstStyle/>
        <a:p>
          <a:endParaRPr lang="en-US"/>
        </a:p>
      </dgm:t>
    </dgm:pt>
    <dgm:pt modelId="{BC6905FC-E1B8-4D06-9C45-0AB337D944C4}" type="pres">
      <dgm:prSet presAssocID="{99B743AD-30A7-44EC-801D-773E808C98A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2FA95-8641-4A80-9753-B331FA95C5FF}" type="presOf" srcId="{99B743AD-30A7-44EC-801D-773E808C98A4}" destId="{1DDF8C19-325A-4163-8F33-90D10593B334}" srcOrd="0" destOrd="0" presId="urn:microsoft.com/office/officeart/2005/8/layout/list1"/>
    <dgm:cxn modelId="{475DF17E-23CC-4713-897F-007E51BBA373}" srcId="{2595D539-C6B5-4FA7-92F4-7863CB8FB6AA}" destId="{99B743AD-30A7-44EC-801D-773E808C98A4}" srcOrd="2" destOrd="0" parTransId="{B3947E0E-E7AF-43F3-85C6-DBC7A4868578}" sibTransId="{3C30A691-81CD-4D21-BF61-E7C9B62EC283}"/>
    <dgm:cxn modelId="{37E714A7-2A84-4812-9E5F-F725FD77E5E0}" type="presOf" srcId="{2F1A723C-91A0-4CB2-86EA-31D46A30F3CB}" destId="{90377944-4DA2-4596-9AFB-C5F195F797C4}" srcOrd="1" destOrd="0" presId="urn:microsoft.com/office/officeart/2005/8/layout/list1"/>
    <dgm:cxn modelId="{6475A06A-8D75-4073-A873-3BD54426A983}" type="presOf" srcId="{84C5CFBC-03D6-4DEB-9E88-B612A7BFB002}" destId="{B37E1B2B-F822-4D8E-A7EF-CB6D0412FCA2}" srcOrd="0" destOrd="0" presId="urn:microsoft.com/office/officeart/2005/8/layout/list1"/>
    <dgm:cxn modelId="{D11FFDB7-D5E4-4E2D-9576-090E80C331E2}" type="presOf" srcId="{2595D539-C6B5-4FA7-92F4-7863CB8FB6AA}" destId="{688CE6A7-A9A6-4ADB-9B74-FF8B702F7F43}" srcOrd="0" destOrd="0" presId="urn:microsoft.com/office/officeart/2005/8/layout/list1"/>
    <dgm:cxn modelId="{64203397-79A2-490D-B3E5-9CF6944B9AD6}" type="presOf" srcId="{84C5CFBC-03D6-4DEB-9E88-B612A7BFB002}" destId="{6F8803CF-E5EA-4FFC-B5F9-8BC487919636}" srcOrd="1" destOrd="0" presId="urn:microsoft.com/office/officeart/2005/8/layout/list1"/>
    <dgm:cxn modelId="{94149383-20EE-4D67-BF57-4FFBD9FF24D2}" type="presOf" srcId="{99B743AD-30A7-44EC-801D-773E808C98A4}" destId="{5FC0FB08-CDEA-49EF-AEF5-2F27CA3B5571}" srcOrd="1" destOrd="0" presId="urn:microsoft.com/office/officeart/2005/8/layout/list1"/>
    <dgm:cxn modelId="{154945FD-FB11-41E7-A0AF-B587A5168BF2}" srcId="{2595D539-C6B5-4FA7-92F4-7863CB8FB6AA}" destId="{84C5CFBC-03D6-4DEB-9E88-B612A7BFB002}" srcOrd="1" destOrd="0" parTransId="{56BEB00A-4D22-40D9-89DC-81755BE59D44}" sibTransId="{749911D8-0B9F-4173-B077-E22D884FD891}"/>
    <dgm:cxn modelId="{5488A004-A9DC-4275-936A-1D6579A4621B}" srcId="{2595D539-C6B5-4FA7-92F4-7863CB8FB6AA}" destId="{2F1A723C-91A0-4CB2-86EA-31D46A30F3CB}" srcOrd="0" destOrd="0" parTransId="{39786C93-E6FB-4701-B08E-ED0089BC7409}" sibTransId="{31BA18B1-922C-44A1-890A-02BEE741FBFE}"/>
    <dgm:cxn modelId="{696C4A79-DF85-42B5-8B5C-7594AD28DC24}" type="presOf" srcId="{2F1A723C-91A0-4CB2-86EA-31D46A30F3CB}" destId="{66BDF66C-64DD-4BEB-87D6-822B917DB1B6}" srcOrd="0" destOrd="0" presId="urn:microsoft.com/office/officeart/2005/8/layout/list1"/>
    <dgm:cxn modelId="{3B336D91-45DA-433E-9F49-1D513FB6F725}" type="presParOf" srcId="{688CE6A7-A9A6-4ADB-9B74-FF8B702F7F43}" destId="{A44D42CA-BB60-443C-9FE1-3A0C2C0BF20B}" srcOrd="0" destOrd="0" presId="urn:microsoft.com/office/officeart/2005/8/layout/list1"/>
    <dgm:cxn modelId="{9E124C3C-8A76-40C4-A533-4E1CEE9E620D}" type="presParOf" srcId="{A44D42CA-BB60-443C-9FE1-3A0C2C0BF20B}" destId="{66BDF66C-64DD-4BEB-87D6-822B917DB1B6}" srcOrd="0" destOrd="0" presId="urn:microsoft.com/office/officeart/2005/8/layout/list1"/>
    <dgm:cxn modelId="{012AECCC-7106-49DE-99DF-24787CA69EAC}" type="presParOf" srcId="{A44D42CA-BB60-443C-9FE1-3A0C2C0BF20B}" destId="{90377944-4DA2-4596-9AFB-C5F195F797C4}" srcOrd="1" destOrd="0" presId="urn:microsoft.com/office/officeart/2005/8/layout/list1"/>
    <dgm:cxn modelId="{3BFC4F4C-5D0A-4067-B74B-8F20C2475437}" type="presParOf" srcId="{688CE6A7-A9A6-4ADB-9B74-FF8B702F7F43}" destId="{2AAEAF6E-373E-4BC5-B37A-C4824DC7EB92}" srcOrd="1" destOrd="0" presId="urn:microsoft.com/office/officeart/2005/8/layout/list1"/>
    <dgm:cxn modelId="{DD5D34AB-E6A4-472A-BCE6-9C9A8C3DAED1}" type="presParOf" srcId="{688CE6A7-A9A6-4ADB-9B74-FF8B702F7F43}" destId="{C36B5D13-0B13-45B7-81EE-BA2AC9909027}" srcOrd="2" destOrd="0" presId="urn:microsoft.com/office/officeart/2005/8/layout/list1"/>
    <dgm:cxn modelId="{FABBFA10-38D9-424D-A524-2F1789681A43}" type="presParOf" srcId="{688CE6A7-A9A6-4ADB-9B74-FF8B702F7F43}" destId="{0DFA8B11-1D2C-4A1C-AACD-1E8D3EF5EBA4}" srcOrd="3" destOrd="0" presId="urn:microsoft.com/office/officeart/2005/8/layout/list1"/>
    <dgm:cxn modelId="{822D11C1-B7CD-43B8-9488-89D666D534FF}" type="presParOf" srcId="{688CE6A7-A9A6-4ADB-9B74-FF8B702F7F43}" destId="{3ABE4B46-D7D7-4D24-A263-D1295D5726BD}" srcOrd="4" destOrd="0" presId="urn:microsoft.com/office/officeart/2005/8/layout/list1"/>
    <dgm:cxn modelId="{F2C39EBA-1B66-4E30-9C76-7E2BF1D26052}" type="presParOf" srcId="{3ABE4B46-D7D7-4D24-A263-D1295D5726BD}" destId="{B37E1B2B-F822-4D8E-A7EF-CB6D0412FCA2}" srcOrd="0" destOrd="0" presId="urn:microsoft.com/office/officeart/2005/8/layout/list1"/>
    <dgm:cxn modelId="{37517158-A097-4B23-8516-841B157EDA10}" type="presParOf" srcId="{3ABE4B46-D7D7-4D24-A263-D1295D5726BD}" destId="{6F8803CF-E5EA-4FFC-B5F9-8BC487919636}" srcOrd="1" destOrd="0" presId="urn:microsoft.com/office/officeart/2005/8/layout/list1"/>
    <dgm:cxn modelId="{CCA8781E-FFF6-4CEF-B38A-0F3427EFB0EA}" type="presParOf" srcId="{688CE6A7-A9A6-4ADB-9B74-FF8B702F7F43}" destId="{5EDEADF2-4B41-46D7-810B-ECA4B9C450E2}" srcOrd="5" destOrd="0" presId="urn:microsoft.com/office/officeart/2005/8/layout/list1"/>
    <dgm:cxn modelId="{C4F9313B-BF86-402F-950C-AED6E34E1A76}" type="presParOf" srcId="{688CE6A7-A9A6-4ADB-9B74-FF8B702F7F43}" destId="{00162AD3-FACE-481D-BD5F-C50B39310EEA}" srcOrd="6" destOrd="0" presId="urn:microsoft.com/office/officeart/2005/8/layout/list1"/>
    <dgm:cxn modelId="{F0829861-F8B5-46C8-BF52-2CC9E4E788FE}" type="presParOf" srcId="{688CE6A7-A9A6-4ADB-9B74-FF8B702F7F43}" destId="{7D5949EE-8285-46FF-980E-B060CE9BDB00}" srcOrd="7" destOrd="0" presId="urn:microsoft.com/office/officeart/2005/8/layout/list1"/>
    <dgm:cxn modelId="{B7762F77-9352-4060-8CB0-0D8B36661A00}" type="presParOf" srcId="{688CE6A7-A9A6-4ADB-9B74-FF8B702F7F43}" destId="{8E0948FA-E4C2-4862-9698-EB144B711A6D}" srcOrd="8" destOrd="0" presId="urn:microsoft.com/office/officeart/2005/8/layout/list1"/>
    <dgm:cxn modelId="{9303217A-F9FB-4133-9903-2DBAC88E50ED}" type="presParOf" srcId="{8E0948FA-E4C2-4862-9698-EB144B711A6D}" destId="{1DDF8C19-325A-4163-8F33-90D10593B334}" srcOrd="0" destOrd="0" presId="urn:microsoft.com/office/officeart/2005/8/layout/list1"/>
    <dgm:cxn modelId="{CD2A9686-5011-48F8-9F46-09AB83B89B36}" type="presParOf" srcId="{8E0948FA-E4C2-4862-9698-EB144B711A6D}" destId="{5FC0FB08-CDEA-49EF-AEF5-2F27CA3B5571}" srcOrd="1" destOrd="0" presId="urn:microsoft.com/office/officeart/2005/8/layout/list1"/>
    <dgm:cxn modelId="{437EAA56-3623-44DC-8389-FBE171F604B6}" type="presParOf" srcId="{688CE6A7-A9A6-4ADB-9B74-FF8B702F7F43}" destId="{D8B10697-9150-40E9-B5F6-77CA09092EDB}" srcOrd="9" destOrd="0" presId="urn:microsoft.com/office/officeart/2005/8/layout/list1"/>
    <dgm:cxn modelId="{F5CAC205-FF44-4FA4-AAA2-8DBC0038D360}" type="presParOf" srcId="{688CE6A7-A9A6-4ADB-9B74-FF8B702F7F43}" destId="{BC6905FC-E1B8-4D06-9C45-0AB337D944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3D6675-62A7-44D0-A6F1-34ED61B57C60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3F891A-DD90-4DFE-8AE6-4ADA2D2609A7}">
      <dgm:prSet/>
      <dgm:spPr/>
      <dgm:t>
        <a:bodyPr/>
        <a:lstStyle/>
        <a:p>
          <a:r>
            <a:rPr lang="en-US" b="0" i="0" smtClean="0">
              <a:solidFill>
                <a:schemeClr val="tx1"/>
              </a:solidFill>
            </a:rPr>
            <a:t>RATA-RATA (AVERAGE)</a:t>
          </a:r>
          <a:endParaRPr lang="en-US" dirty="0">
            <a:solidFill>
              <a:schemeClr val="tx1"/>
            </a:solidFill>
          </a:endParaRPr>
        </a:p>
      </dgm:t>
    </dgm:pt>
    <dgm:pt modelId="{8DDFD748-828C-45B7-9FA2-07CDBD94791A}" cxnId="{EF4B5870-CE27-4F90-B784-D0B6C191B0F9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FBC135CB-5344-4114-8060-121F77B07E90}" cxnId="{EF4B5870-CE27-4F90-B784-D0B6C191B0F9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F7CC46F3-8411-4D83-8F9A-6229F69F6AD7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NILAI YANG MEWAKILI HIMPUNAN ATAU SEKELOMPOK DATA.</a:t>
          </a:r>
          <a:endParaRPr lang="en-US" dirty="0">
            <a:solidFill>
              <a:schemeClr val="tx1"/>
            </a:solidFill>
          </a:endParaRPr>
        </a:p>
      </dgm:t>
    </dgm:pt>
    <dgm:pt modelId="{0CA556D6-7F47-4371-B318-F80204E195E4}" cxnId="{0199CAD1-29C9-4047-A0B0-B9D3DE91D9FC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2479589F-44CD-4CBB-B509-6C96579B2DE8}" cxnId="{0199CAD1-29C9-4047-A0B0-B9D3DE91D9FC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C58C6EC-BBD7-4C61-9B00-48692CF9953C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NILAI RATA-RATA</a:t>
          </a:r>
          <a:endParaRPr lang="en-US" dirty="0">
            <a:solidFill>
              <a:schemeClr val="tx1"/>
            </a:solidFill>
          </a:endParaRPr>
        </a:p>
      </dgm:t>
    </dgm:pt>
    <dgm:pt modelId="{E9982989-6FC3-4C8E-B8DA-33C34A3F1606}" cxnId="{9E8BF507-0DA5-46BE-B4CE-EFEDC7E2152A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761C42D-6AB7-49E8-8F46-BB72F7FB1A1A}" cxnId="{9E8BF507-0DA5-46BE-B4CE-EFEDC7E2152A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C8C7055-C17C-4E28-B201-04C4DA339D20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UMUMNYA CENDERUNG TERLETAK DI TENGAH SUATU KELOMPOK DATA YANG DISUSUN MENURUT BESAR KECILNYA NILAI SEHINGGA DISEBUT MEMILIKI KECENDERUNGAN MEMUSAT</a:t>
          </a:r>
          <a:endParaRPr lang="en-US" dirty="0">
            <a:solidFill>
              <a:schemeClr val="tx1"/>
            </a:solidFill>
          </a:endParaRPr>
        </a:p>
      </dgm:t>
    </dgm:pt>
    <dgm:pt modelId="{4E9E3B73-0880-468B-ADF6-F49F4EF47182}" cxnId="{2757BEB9-7921-48C6-9093-5FE82CE77DDF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013EA2A-58BD-4668-982E-664664EAEF10}" cxnId="{2757BEB9-7921-48C6-9093-5FE82CE77DDF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07E4F412-2CAC-4B21-AE23-77B4BFDBE541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JENIS RATA–RATA</a:t>
          </a:r>
          <a:endParaRPr lang="en-US" dirty="0">
            <a:solidFill>
              <a:schemeClr val="tx1"/>
            </a:solidFill>
          </a:endParaRPr>
        </a:p>
      </dgm:t>
    </dgm:pt>
    <dgm:pt modelId="{C6F93262-E1B0-47A3-8A12-B4C3733A2D8B}" cxnId="{3AA66A55-7457-432B-B127-A0EC0A80507A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F7A6C16A-659D-4CD8-AA8F-7B514D852354}" cxnId="{3AA66A55-7457-432B-B127-A0EC0A80507A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28569DC8-2F0F-48BA-8AFB-A795172F2AC0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RATA-RATA HITUNG (ARITHMETIC MEAN)</a:t>
          </a:r>
          <a:endParaRPr lang="en-US" dirty="0">
            <a:solidFill>
              <a:schemeClr val="tx1"/>
            </a:solidFill>
          </a:endParaRPr>
        </a:p>
      </dgm:t>
    </dgm:pt>
    <dgm:pt modelId="{8CF46505-0E55-4B6D-BDE9-1CEDC9C656CB}" cxnId="{C3D188A5-E534-42EC-B4E2-1EC65FE3FAA0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6E42C7F-9D9D-46EE-8D31-D27D1F8C63F0}" cxnId="{C3D188A5-E534-42EC-B4E2-1EC65FE3FAA0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C098C23C-E7CE-43D2-959A-C0CFF809617D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RATA-RATA UKUR (GEOMETRIC MEAN)</a:t>
          </a:r>
          <a:endParaRPr lang="en-US" dirty="0">
            <a:solidFill>
              <a:schemeClr val="tx1"/>
            </a:solidFill>
          </a:endParaRPr>
        </a:p>
      </dgm:t>
    </dgm:pt>
    <dgm:pt modelId="{A1481E25-04F5-4B23-9F50-03413FFDDE04}" cxnId="{14ADA5B1-DFE7-4A34-8930-1FC07FE42042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C4B3E022-CD29-43B6-B5B6-10640AE1DB3C}" cxnId="{14ADA5B1-DFE7-4A34-8930-1FC07FE42042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CE7F8759-05C3-4A68-AA8D-5ED87CF3A1F0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RATA-RATA HARMONIS (HARMONIC MEAN) </a:t>
          </a:r>
          <a:endParaRPr lang="en-US" dirty="0">
            <a:solidFill>
              <a:schemeClr val="tx1"/>
            </a:solidFill>
          </a:endParaRPr>
        </a:p>
      </dgm:t>
    </dgm:pt>
    <dgm:pt modelId="{8452D15B-893E-41BC-BF78-A61D03EDD5B4}" cxnId="{08D4F9A0-B68C-48B9-8D6C-F7416F9047D0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17C7ABD8-33DC-4577-BF14-E5000E57F759}" cxnId="{08D4F9A0-B68C-48B9-8D6C-F7416F9047D0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57FEA9C-898A-40B7-AF5D-2E8874257523}" type="pres">
      <dgm:prSet presAssocID="{253D6675-62A7-44D0-A6F1-34ED61B57C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A77CF-6AD1-4D1C-B54C-30BD5B8151D5}" type="pres">
      <dgm:prSet presAssocID="{873F891A-DD90-4DFE-8AE6-4ADA2D2609A7}" presName="linNode" presStyleCnt="0"/>
      <dgm:spPr/>
      <dgm:t>
        <a:bodyPr/>
        <a:lstStyle/>
        <a:p>
          <a:endParaRPr lang="en-US"/>
        </a:p>
      </dgm:t>
    </dgm:pt>
    <dgm:pt modelId="{A9E29B0E-F516-4DCE-A6C5-919A963197F4}" type="pres">
      <dgm:prSet presAssocID="{873F891A-DD90-4DFE-8AE6-4ADA2D2609A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C1C79-FF3C-420B-B3B8-BE0A7C7FC201}" type="pres">
      <dgm:prSet presAssocID="{873F891A-DD90-4DFE-8AE6-4ADA2D2609A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496E0-E145-47B7-8047-BB8BB0543997}" type="pres">
      <dgm:prSet presAssocID="{FBC135CB-5344-4114-8060-121F77B07E90}" presName="sp" presStyleCnt="0"/>
      <dgm:spPr/>
      <dgm:t>
        <a:bodyPr/>
        <a:lstStyle/>
        <a:p>
          <a:endParaRPr lang="en-US"/>
        </a:p>
      </dgm:t>
    </dgm:pt>
    <dgm:pt modelId="{1947CBBE-E1CA-4B8C-B611-930E59AD211C}" type="pres">
      <dgm:prSet presAssocID="{1C58C6EC-BBD7-4C61-9B00-48692CF9953C}" presName="linNode" presStyleCnt="0"/>
      <dgm:spPr/>
      <dgm:t>
        <a:bodyPr/>
        <a:lstStyle/>
        <a:p>
          <a:endParaRPr lang="en-US"/>
        </a:p>
      </dgm:t>
    </dgm:pt>
    <dgm:pt modelId="{8A9F6D40-8C22-4624-A825-980A6A25A977}" type="pres">
      <dgm:prSet presAssocID="{1C58C6EC-BBD7-4C61-9B00-48692CF9953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9B851-1A7C-44CC-8743-84B1699F2048}" type="pres">
      <dgm:prSet presAssocID="{1C58C6EC-BBD7-4C61-9B00-48692CF9953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8E58E-59C3-4E46-B409-3167389F7F7B}" type="pres">
      <dgm:prSet presAssocID="{E761C42D-6AB7-49E8-8F46-BB72F7FB1A1A}" presName="sp" presStyleCnt="0"/>
      <dgm:spPr/>
      <dgm:t>
        <a:bodyPr/>
        <a:lstStyle/>
        <a:p>
          <a:endParaRPr lang="en-US"/>
        </a:p>
      </dgm:t>
    </dgm:pt>
    <dgm:pt modelId="{C6AD1ADE-140F-4963-BB37-BCF30164030F}" type="pres">
      <dgm:prSet presAssocID="{07E4F412-2CAC-4B21-AE23-77B4BFDBE541}" presName="linNode" presStyleCnt="0"/>
      <dgm:spPr/>
      <dgm:t>
        <a:bodyPr/>
        <a:lstStyle/>
        <a:p>
          <a:endParaRPr lang="en-US"/>
        </a:p>
      </dgm:t>
    </dgm:pt>
    <dgm:pt modelId="{D455B9C0-8B42-4925-AE03-94621620E61C}" type="pres">
      <dgm:prSet presAssocID="{07E4F412-2CAC-4B21-AE23-77B4BFDBE54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2B789-D09C-4451-8AF8-0F052E969BBC}" type="pres">
      <dgm:prSet presAssocID="{07E4F412-2CAC-4B21-AE23-77B4BFDBE54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B5870-CE27-4F90-B784-D0B6C191B0F9}" srcId="{253D6675-62A7-44D0-A6F1-34ED61B57C60}" destId="{873F891A-DD90-4DFE-8AE6-4ADA2D2609A7}" srcOrd="0" destOrd="0" parTransId="{8DDFD748-828C-45B7-9FA2-07CDBD94791A}" sibTransId="{FBC135CB-5344-4114-8060-121F77B07E90}"/>
    <dgm:cxn modelId="{C67FF2BA-4919-49AA-AC0F-18685E185EDE}" type="presOf" srcId="{28569DC8-2F0F-48BA-8AFB-A795172F2AC0}" destId="{F432B789-D09C-4451-8AF8-0F052E969BBC}" srcOrd="0" destOrd="0" presId="urn:microsoft.com/office/officeart/2005/8/layout/vList5"/>
    <dgm:cxn modelId="{0C833418-32DF-4348-81A4-459B4583801E}" type="presOf" srcId="{C098C23C-E7CE-43D2-959A-C0CFF809617D}" destId="{F432B789-D09C-4451-8AF8-0F052E969BBC}" srcOrd="0" destOrd="1" presId="urn:microsoft.com/office/officeart/2005/8/layout/vList5"/>
    <dgm:cxn modelId="{C1E3D09A-B420-4832-AF81-89321F0998C6}" type="presOf" srcId="{07E4F412-2CAC-4B21-AE23-77B4BFDBE541}" destId="{D455B9C0-8B42-4925-AE03-94621620E61C}" srcOrd="0" destOrd="0" presId="urn:microsoft.com/office/officeart/2005/8/layout/vList5"/>
    <dgm:cxn modelId="{20CCAA01-3193-46F7-8689-BF6C377B86EC}" type="presOf" srcId="{873F891A-DD90-4DFE-8AE6-4ADA2D2609A7}" destId="{A9E29B0E-F516-4DCE-A6C5-919A963197F4}" srcOrd="0" destOrd="0" presId="urn:microsoft.com/office/officeart/2005/8/layout/vList5"/>
    <dgm:cxn modelId="{F35F2208-23A0-441A-B305-59CD467EB6F0}" type="presOf" srcId="{F7CC46F3-8411-4D83-8F9A-6229F69F6AD7}" destId="{6F7C1C79-FF3C-420B-B3B8-BE0A7C7FC201}" srcOrd="0" destOrd="0" presId="urn:microsoft.com/office/officeart/2005/8/layout/vList5"/>
    <dgm:cxn modelId="{DF4486C9-81A6-4897-9433-8DA715EE2D8B}" type="presOf" srcId="{CE7F8759-05C3-4A68-AA8D-5ED87CF3A1F0}" destId="{F432B789-D09C-4451-8AF8-0F052E969BBC}" srcOrd="0" destOrd="2" presId="urn:microsoft.com/office/officeart/2005/8/layout/vList5"/>
    <dgm:cxn modelId="{2757BEB9-7921-48C6-9093-5FE82CE77DDF}" srcId="{1C58C6EC-BBD7-4C61-9B00-48692CF9953C}" destId="{3C8C7055-C17C-4E28-B201-04C4DA339D20}" srcOrd="0" destOrd="0" parTransId="{4E9E3B73-0880-468B-ADF6-F49F4EF47182}" sibTransId="{B013EA2A-58BD-4668-982E-664664EAEF10}"/>
    <dgm:cxn modelId="{9E8BF507-0DA5-46BE-B4CE-EFEDC7E2152A}" srcId="{253D6675-62A7-44D0-A6F1-34ED61B57C60}" destId="{1C58C6EC-BBD7-4C61-9B00-48692CF9953C}" srcOrd="1" destOrd="0" parTransId="{E9982989-6FC3-4C8E-B8DA-33C34A3F1606}" sibTransId="{E761C42D-6AB7-49E8-8F46-BB72F7FB1A1A}"/>
    <dgm:cxn modelId="{3C91E26C-9CDB-4779-8CDD-4895E9201740}" type="presOf" srcId="{1C58C6EC-BBD7-4C61-9B00-48692CF9953C}" destId="{8A9F6D40-8C22-4624-A825-980A6A25A977}" srcOrd="0" destOrd="0" presId="urn:microsoft.com/office/officeart/2005/8/layout/vList5"/>
    <dgm:cxn modelId="{08D4F9A0-B68C-48B9-8D6C-F7416F9047D0}" srcId="{07E4F412-2CAC-4B21-AE23-77B4BFDBE541}" destId="{CE7F8759-05C3-4A68-AA8D-5ED87CF3A1F0}" srcOrd="2" destOrd="0" parTransId="{8452D15B-893E-41BC-BF78-A61D03EDD5B4}" sibTransId="{17C7ABD8-33DC-4577-BF14-E5000E57F759}"/>
    <dgm:cxn modelId="{0199CAD1-29C9-4047-A0B0-B9D3DE91D9FC}" srcId="{873F891A-DD90-4DFE-8AE6-4ADA2D2609A7}" destId="{F7CC46F3-8411-4D83-8F9A-6229F69F6AD7}" srcOrd="0" destOrd="0" parTransId="{0CA556D6-7F47-4371-B318-F80204E195E4}" sibTransId="{2479589F-44CD-4CBB-B509-6C96579B2DE8}"/>
    <dgm:cxn modelId="{6E21DBB2-C506-46DF-8724-F28AE378345D}" type="presOf" srcId="{253D6675-62A7-44D0-A6F1-34ED61B57C60}" destId="{857FEA9C-898A-40B7-AF5D-2E8874257523}" srcOrd="0" destOrd="0" presId="urn:microsoft.com/office/officeart/2005/8/layout/vList5"/>
    <dgm:cxn modelId="{C3D188A5-E534-42EC-B4E2-1EC65FE3FAA0}" srcId="{07E4F412-2CAC-4B21-AE23-77B4BFDBE541}" destId="{28569DC8-2F0F-48BA-8AFB-A795172F2AC0}" srcOrd="0" destOrd="0" parTransId="{8CF46505-0E55-4B6D-BDE9-1CEDC9C656CB}" sibTransId="{66E42C7F-9D9D-46EE-8D31-D27D1F8C63F0}"/>
    <dgm:cxn modelId="{3AA66A55-7457-432B-B127-A0EC0A80507A}" srcId="{253D6675-62A7-44D0-A6F1-34ED61B57C60}" destId="{07E4F412-2CAC-4B21-AE23-77B4BFDBE541}" srcOrd="2" destOrd="0" parTransId="{C6F93262-E1B0-47A3-8A12-B4C3733A2D8B}" sibTransId="{F7A6C16A-659D-4CD8-AA8F-7B514D852354}"/>
    <dgm:cxn modelId="{66EDBB11-F482-4AFC-AC88-A24F9A06ABD9}" type="presOf" srcId="{3C8C7055-C17C-4E28-B201-04C4DA339D20}" destId="{5639B851-1A7C-44CC-8743-84B1699F2048}" srcOrd="0" destOrd="0" presId="urn:microsoft.com/office/officeart/2005/8/layout/vList5"/>
    <dgm:cxn modelId="{14ADA5B1-DFE7-4A34-8930-1FC07FE42042}" srcId="{07E4F412-2CAC-4B21-AE23-77B4BFDBE541}" destId="{C098C23C-E7CE-43D2-959A-C0CFF809617D}" srcOrd="1" destOrd="0" parTransId="{A1481E25-04F5-4B23-9F50-03413FFDDE04}" sibTransId="{C4B3E022-CD29-43B6-B5B6-10640AE1DB3C}"/>
    <dgm:cxn modelId="{DD1C806F-E564-42A5-9432-93DE213318DE}" type="presParOf" srcId="{857FEA9C-898A-40B7-AF5D-2E8874257523}" destId="{EC6A77CF-6AD1-4D1C-B54C-30BD5B8151D5}" srcOrd="0" destOrd="0" presId="urn:microsoft.com/office/officeart/2005/8/layout/vList5"/>
    <dgm:cxn modelId="{0636DA5D-66E1-44DE-BF37-0423E07E18FE}" type="presParOf" srcId="{EC6A77CF-6AD1-4D1C-B54C-30BD5B8151D5}" destId="{A9E29B0E-F516-4DCE-A6C5-919A963197F4}" srcOrd="0" destOrd="0" presId="urn:microsoft.com/office/officeart/2005/8/layout/vList5"/>
    <dgm:cxn modelId="{C7953419-489D-4BD6-A0F0-CE8C27BC41A7}" type="presParOf" srcId="{EC6A77CF-6AD1-4D1C-B54C-30BD5B8151D5}" destId="{6F7C1C79-FF3C-420B-B3B8-BE0A7C7FC201}" srcOrd="1" destOrd="0" presId="urn:microsoft.com/office/officeart/2005/8/layout/vList5"/>
    <dgm:cxn modelId="{63CE9AD5-0028-47FA-8F9E-98D04BF3B629}" type="presParOf" srcId="{857FEA9C-898A-40B7-AF5D-2E8874257523}" destId="{DE1496E0-E145-47B7-8047-BB8BB0543997}" srcOrd="1" destOrd="0" presId="urn:microsoft.com/office/officeart/2005/8/layout/vList5"/>
    <dgm:cxn modelId="{83BE5C77-3010-41E6-9226-CBF1EAFB169E}" type="presParOf" srcId="{857FEA9C-898A-40B7-AF5D-2E8874257523}" destId="{1947CBBE-E1CA-4B8C-B611-930E59AD211C}" srcOrd="2" destOrd="0" presId="urn:microsoft.com/office/officeart/2005/8/layout/vList5"/>
    <dgm:cxn modelId="{63EE9CE6-0048-4411-AAE3-C4DAB63924FD}" type="presParOf" srcId="{1947CBBE-E1CA-4B8C-B611-930E59AD211C}" destId="{8A9F6D40-8C22-4624-A825-980A6A25A977}" srcOrd="0" destOrd="0" presId="urn:microsoft.com/office/officeart/2005/8/layout/vList5"/>
    <dgm:cxn modelId="{00324FE9-8A9D-46A1-AA4D-58D12F954D19}" type="presParOf" srcId="{1947CBBE-E1CA-4B8C-B611-930E59AD211C}" destId="{5639B851-1A7C-44CC-8743-84B1699F2048}" srcOrd="1" destOrd="0" presId="urn:microsoft.com/office/officeart/2005/8/layout/vList5"/>
    <dgm:cxn modelId="{39D413A1-9A54-4DEC-BFFF-286F2C6DC2A4}" type="presParOf" srcId="{857FEA9C-898A-40B7-AF5D-2E8874257523}" destId="{7D38E58E-59C3-4E46-B409-3167389F7F7B}" srcOrd="3" destOrd="0" presId="urn:microsoft.com/office/officeart/2005/8/layout/vList5"/>
    <dgm:cxn modelId="{537332F0-D4F5-4C0B-86AE-243A8D92BDFB}" type="presParOf" srcId="{857FEA9C-898A-40B7-AF5D-2E8874257523}" destId="{C6AD1ADE-140F-4963-BB37-BCF30164030F}" srcOrd="4" destOrd="0" presId="urn:microsoft.com/office/officeart/2005/8/layout/vList5"/>
    <dgm:cxn modelId="{656631FF-627E-4A89-8F56-190BED3E8D06}" type="presParOf" srcId="{C6AD1ADE-140F-4963-BB37-BCF30164030F}" destId="{D455B9C0-8B42-4925-AE03-94621620E61C}" srcOrd="0" destOrd="0" presId="urn:microsoft.com/office/officeart/2005/8/layout/vList5"/>
    <dgm:cxn modelId="{8360948B-7B05-4221-A16A-05F146F301A7}" type="presParOf" srcId="{C6AD1ADE-140F-4963-BB37-BCF30164030F}" destId="{F432B789-D09C-4451-8AF8-0F052E969B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5B165-F899-477D-80AC-D44EA612FB7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E1EC24-86E9-49F2-859B-90B4F6FDE389}">
      <dgm:prSet custT="1"/>
      <dgm:spPr/>
      <dgm:t>
        <a:bodyPr/>
        <a:lstStyle/>
        <a:p>
          <a:pPr rtl="0"/>
          <a:r>
            <a:rPr lang="en-US" sz="1800" b="0" i="0" dirty="0" smtClean="0">
              <a:solidFill>
                <a:schemeClr val="tx1"/>
              </a:solidFill>
            </a:rPr>
            <a:t>MEDIAN</a:t>
          </a:r>
          <a:endParaRPr lang="en-US" sz="1800" dirty="0">
            <a:solidFill>
              <a:schemeClr val="tx1"/>
            </a:solidFill>
          </a:endParaRPr>
        </a:p>
      </dgm:t>
    </dgm:pt>
    <dgm:pt modelId="{F471E0E5-6B89-4E5E-87E6-349A0F65283F}" cxnId="{F0B5F129-435C-497C-A39B-917C7574EEB2}" type="parTrans">
      <dgm:prSet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297B5BEB-BA31-4CCD-920D-2E6CB2954182}" cxnId="{F0B5F129-435C-497C-A39B-917C7574EEB2}" type="sibTrans">
      <dgm:prSet/>
      <dgm:spPr/>
      <dgm:t>
        <a:bodyPr/>
        <a:lstStyle/>
        <a:p>
          <a:endParaRPr lang="en-US" sz="1800" dirty="0">
            <a:solidFill>
              <a:schemeClr val="tx1"/>
            </a:solidFill>
          </a:endParaRPr>
        </a:p>
      </dgm:t>
    </dgm:pt>
    <dgm:pt modelId="{080F9D10-15C1-479B-A840-EB09DB7AD7A5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MODUS</a:t>
          </a:r>
          <a:endParaRPr lang="en-US" sz="1800" dirty="0">
            <a:solidFill>
              <a:schemeClr val="tx1"/>
            </a:solidFill>
          </a:endParaRPr>
        </a:p>
      </dgm:t>
    </dgm:pt>
    <dgm:pt modelId="{EB3AEBA2-282B-49EA-9684-D7A661B83D9B}" cxnId="{81B6FDB1-A91B-49F4-B62C-045EFCADECCA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268EC16C-77A1-4453-930E-64FB2C0CE37B}" cxnId="{81B6FDB1-A91B-49F4-B62C-045EFCADECCA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AF2FC57-4B02-4040-A8BD-2785E3826576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PERBANDINGAN RATA-RATA, MEDIAN DAN MODUS</a:t>
          </a:r>
          <a:endParaRPr lang="en-US" sz="1800" dirty="0">
            <a:solidFill>
              <a:schemeClr val="tx1"/>
            </a:solidFill>
          </a:endParaRPr>
        </a:p>
      </dgm:t>
    </dgm:pt>
    <dgm:pt modelId="{16713BE5-E6D0-4E94-B87D-105D9CA341E8}" cxnId="{F766FBCF-E0ED-4B40-B5EF-74CE1919F7AE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D01BE8D-D2A7-46AC-A284-DD14A46DE7ED}" cxnId="{F766FBCF-E0ED-4B40-B5EF-74CE1919F7AE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39E440F-A223-48BF-8248-A2D5C4704FCC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KUARTIL, DESIL DAN PERSENTIL</a:t>
          </a:r>
          <a:endParaRPr lang="en-US" sz="1800" dirty="0">
            <a:solidFill>
              <a:schemeClr val="tx1"/>
            </a:solidFill>
          </a:endParaRPr>
        </a:p>
      </dgm:t>
    </dgm:pt>
    <dgm:pt modelId="{B9859978-35E3-4E68-93AB-1DE4E6C700AB}" cxnId="{A3A4713C-AE28-4534-81FA-23AC7FAE3188}" type="par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B8B3F44-11B7-4A5E-940B-51FCD6DF566F}" cxnId="{A3A4713C-AE28-4534-81FA-23AC7FAE3188}" type="sibTrans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988ED69-1553-4F8E-9356-41FAC3DEB3AB}" type="pres">
      <dgm:prSet presAssocID="{27B5B165-F899-477D-80AC-D44EA612FB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C0D5CD-AAFF-45B7-A76D-FDF7D8EB55C7}" type="pres">
      <dgm:prSet presAssocID="{26E1EC24-86E9-49F2-859B-90B4F6FDE389}" presName="parentLin" presStyleCnt="0"/>
      <dgm:spPr/>
    </dgm:pt>
    <dgm:pt modelId="{C58108CC-5447-4363-917A-F67F4DA09349}" type="pres">
      <dgm:prSet presAssocID="{26E1EC24-86E9-49F2-859B-90B4F6FDE38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7CCE1E5-86F0-4B91-B134-FE820B675502}" type="pres">
      <dgm:prSet presAssocID="{26E1EC24-86E9-49F2-859B-90B4F6FDE38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0C12D-A198-48E1-8DE3-CE8DBDD6F564}" type="pres">
      <dgm:prSet presAssocID="{26E1EC24-86E9-49F2-859B-90B4F6FDE389}" presName="negativeSpace" presStyleCnt="0"/>
      <dgm:spPr/>
    </dgm:pt>
    <dgm:pt modelId="{B2866470-381B-41D4-9A3E-A0944B209871}" type="pres">
      <dgm:prSet presAssocID="{26E1EC24-86E9-49F2-859B-90B4F6FDE389}" presName="childText" presStyleLbl="conFgAcc1" presStyleIdx="0" presStyleCnt="4">
        <dgm:presLayoutVars>
          <dgm:bulletEnabled val="1"/>
        </dgm:presLayoutVars>
      </dgm:prSet>
      <dgm:spPr/>
    </dgm:pt>
    <dgm:pt modelId="{968949D7-4B3E-42F5-B359-7AD9BDE1FA97}" type="pres">
      <dgm:prSet presAssocID="{297B5BEB-BA31-4CCD-920D-2E6CB2954182}" presName="spaceBetweenRectangles" presStyleCnt="0"/>
      <dgm:spPr/>
    </dgm:pt>
    <dgm:pt modelId="{2ABA3E6B-FD15-4B3C-A58C-21E4DCC3E1DA}" type="pres">
      <dgm:prSet presAssocID="{080F9D10-15C1-479B-A840-EB09DB7AD7A5}" presName="parentLin" presStyleCnt="0"/>
      <dgm:spPr/>
    </dgm:pt>
    <dgm:pt modelId="{E7106B4E-137D-4FEE-A063-901B6E992617}" type="pres">
      <dgm:prSet presAssocID="{080F9D10-15C1-479B-A840-EB09DB7AD7A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8F55F6B-797C-468F-A6A3-680D0FE626A9}" type="pres">
      <dgm:prSet presAssocID="{080F9D10-15C1-479B-A840-EB09DB7AD7A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A9784-2BDE-4223-9A09-E9536FF13335}" type="pres">
      <dgm:prSet presAssocID="{080F9D10-15C1-479B-A840-EB09DB7AD7A5}" presName="negativeSpace" presStyleCnt="0"/>
      <dgm:spPr/>
    </dgm:pt>
    <dgm:pt modelId="{DEB66696-6260-4344-B214-716D05EEDB6A}" type="pres">
      <dgm:prSet presAssocID="{080F9D10-15C1-479B-A840-EB09DB7AD7A5}" presName="childText" presStyleLbl="conFgAcc1" presStyleIdx="1" presStyleCnt="4">
        <dgm:presLayoutVars>
          <dgm:bulletEnabled val="1"/>
        </dgm:presLayoutVars>
      </dgm:prSet>
      <dgm:spPr/>
    </dgm:pt>
    <dgm:pt modelId="{B7DB84D8-FDA4-4DFE-9718-DF6096D7B6C1}" type="pres">
      <dgm:prSet presAssocID="{268EC16C-77A1-4453-930E-64FB2C0CE37B}" presName="spaceBetweenRectangles" presStyleCnt="0"/>
      <dgm:spPr/>
    </dgm:pt>
    <dgm:pt modelId="{C687027E-660D-4970-8A6F-4CAAB25E5C05}" type="pres">
      <dgm:prSet presAssocID="{4AF2FC57-4B02-4040-A8BD-2785E3826576}" presName="parentLin" presStyleCnt="0"/>
      <dgm:spPr/>
    </dgm:pt>
    <dgm:pt modelId="{462857E9-4980-4605-BF11-DBBA566D19D1}" type="pres">
      <dgm:prSet presAssocID="{4AF2FC57-4B02-4040-A8BD-2785E382657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A8300A9-FE50-498D-96E9-1AD4EE4B8C8F}" type="pres">
      <dgm:prSet presAssocID="{4AF2FC57-4B02-4040-A8BD-2785E382657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9CEE-7954-4887-8671-11E2E3C3513F}" type="pres">
      <dgm:prSet presAssocID="{4AF2FC57-4B02-4040-A8BD-2785E3826576}" presName="negativeSpace" presStyleCnt="0"/>
      <dgm:spPr/>
    </dgm:pt>
    <dgm:pt modelId="{12728071-03AD-497F-96B5-F30AAF2A4CCE}" type="pres">
      <dgm:prSet presAssocID="{4AF2FC57-4B02-4040-A8BD-2785E3826576}" presName="childText" presStyleLbl="conFgAcc1" presStyleIdx="2" presStyleCnt="4">
        <dgm:presLayoutVars>
          <dgm:bulletEnabled val="1"/>
        </dgm:presLayoutVars>
      </dgm:prSet>
      <dgm:spPr/>
    </dgm:pt>
    <dgm:pt modelId="{AB410C66-E40F-4687-A2E1-700382021734}" type="pres">
      <dgm:prSet presAssocID="{BD01BE8D-D2A7-46AC-A284-DD14A46DE7ED}" presName="spaceBetweenRectangles" presStyleCnt="0"/>
      <dgm:spPr/>
    </dgm:pt>
    <dgm:pt modelId="{BF7E48DA-7B56-49FD-B255-FC17BE8DDEAA}" type="pres">
      <dgm:prSet presAssocID="{E39E440F-A223-48BF-8248-A2D5C4704FCC}" presName="parentLin" presStyleCnt="0"/>
      <dgm:spPr/>
    </dgm:pt>
    <dgm:pt modelId="{9A2755EA-C588-4772-8ACB-DDD846995903}" type="pres">
      <dgm:prSet presAssocID="{E39E440F-A223-48BF-8248-A2D5C4704FC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9E05621-576F-4814-8F11-73FA4883172B}" type="pres">
      <dgm:prSet presAssocID="{E39E440F-A223-48BF-8248-A2D5C4704FC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E68FD-0F2E-4C77-BEBA-48BC557DEECB}" type="pres">
      <dgm:prSet presAssocID="{E39E440F-A223-48BF-8248-A2D5C4704FCC}" presName="negativeSpace" presStyleCnt="0"/>
      <dgm:spPr/>
    </dgm:pt>
    <dgm:pt modelId="{935B3718-84D2-4621-B63D-146F3AEE45E4}" type="pres">
      <dgm:prSet presAssocID="{E39E440F-A223-48BF-8248-A2D5C4704FC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565E8B4-6802-4C0D-A5F6-842D2AC3AD39}" type="presOf" srcId="{080F9D10-15C1-479B-A840-EB09DB7AD7A5}" destId="{68F55F6B-797C-468F-A6A3-680D0FE626A9}" srcOrd="1" destOrd="0" presId="urn:microsoft.com/office/officeart/2005/8/layout/list1"/>
    <dgm:cxn modelId="{A3A4713C-AE28-4534-81FA-23AC7FAE3188}" srcId="{27B5B165-F899-477D-80AC-D44EA612FB78}" destId="{E39E440F-A223-48BF-8248-A2D5C4704FCC}" srcOrd="3" destOrd="0" parTransId="{B9859978-35E3-4E68-93AB-1DE4E6C700AB}" sibTransId="{BB8B3F44-11B7-4A5E-940B-51FCD6DF566F}"/>
    <dgm:cxn modelId="{929C3D6E-D76C-43C7-A64C-A7395EB540A0}" type="presOf" srcId="{27B5B165-F899-477D-80AC-D44EA612FB78}" destId="{3988ED69-1553-4F8E-9356-41FAC3DEB3AB}" srcOrd="0" destOrd="0" presId="urn:microsoft.com/office/officeart/2005/8/layout/list1"/>
    <dgm:cxn modelId="{76044C90-1488-42FA-A6C1-92D685E3EB14}" type="presOf" srcId="{4AF2FC57-4B02-4040-A8BD-2785E3826576}" destId="{6A8300A9-FE50-498D-96E9-1AD4EE4B8C8F}" srcOrd="1" destOrd="0" presId="urn:microsoft.com/office/officeart/2005/8/layout/list1"/>
    <dgm:cxn modelId="{ED519DDB-4394-43AA-BC68-E7C12497005F}" type="presOf" srcId="{26E1EC24-86E9-49F2-859B-90B4F6FDE389}" destId="{17CCE1E5-86F0-4B91-B134-FE820B675502}" srcOrd="1" destOrd="0" presId="urn:microsoft.com/office/officeart/2005/8/layout/list1"/>
    <dgm:cxn modelId="{81B6FDB1-A91B-49F4-B62C-045EFCADECCA}" srcId="{27B5B165-F899-477D-80AC-D44EA612FB78}" destId="{080F9D10-15C1-479B-A840-EB09DB7AD7A5}" srcOrd="1" destOrd="0" parTransId="{EB3AEBA2-282B-49EA-9684-D7A661B83D9B}" sibTransId="{268EC16C-77A1-4453-930E-64FB2C0CE37B}"/>
    <dgm:cxn modelId="{DE47B51A-1299-4AD3-9DC7-174E05EB3F06}" type="presOf" srcId="{E39E440F-A223-48BF-8248-A2D5C4704FCC}" destId="{9A2755EA-C588-4772-8ACB-DDD846995903}" srcOrd="0" destOrd="0" presId="urn:microsoft.com/office/officeart/2005/8/layout/list1"/>
    <dgm:cxn modelId="{3A9AF30D-78C5-4B4E-8922-CA30298FD4AF}" type="presOf" srcId="{26E1EC24-86E9-49F2-859B-90B4F6FDE389}" destId="{C58108CC-5447-4363-917A-F67F4DA09349}" srcOrd="0" destOrd="0" presId="urn:microsoft.com/office/officeart/2005/8/layout/list1"/>
    <dgm:cxn modelId="{4B80DDD6-2442-4DF8-9C6C-45C15873F5CC}" type="presOf" srcId="{080F9D10-15C1-479B-A840-EB09DB7AD7A5}" destId="{E7106B4E-137D-4FEE-A063-901B6E992617}" srcOrd="0" destOrd="0" presId="urn:microsoft.com/office/officeart/2005/8/layout/list1"/>
    <dgm:cxn modelId="{F766FBCF-E0ED-4B40-B5EF-74CE1919F7AE}" srcId="{27B5B165-F899-477D-80AC-D44EA612FB78}" destId="{4AF2FC57-4B02-4040-A8BD-2785E3826576}" srcOrd="2" destOrd="0" parTransId="{16713BE5-E6D0-4E94-B87D-105D9CA341E8}" sibTransId="{BD01BE8D-D2A7-46AC-A284-DD14A46DE7ED}"/>
    <dgm:cxn modelId="{6CEDBFF7-0F2F-4616-ADDC-38EF6BB71E58}" type="presOf" srcId="{4AF2FC57-4B02-4040-A8BD-2785E3826576}" destId="{462857E9-4980-4605-BF11-DBBA566D19D1}" srcOrd="0" destOrd="0" presId="urn:microsoft.com/office/officeart/2005/8/layout/list1"/>
    <dgm:cxn modelId="{FDA45C28-4DD3-4EEE-BA3E-F1A4E67C6CAA}" type="presOf" srcId="{E39E440F-A223-48BF-8248-A2D5C4704FCC}" destId="{B9E05621-576F-4814-8F11-73FA4883172B}" srcOrd="1" destOrd="0" presId="urn:microsoft.com/office/officeart/2005/8/layout/list1"/>
    <dgm:cxn modelId="{F0B5F129-435C-497C-A39B-917C7574EEB2}" srcId="{27B5B165-F899-477D-80AC-D44EA612FB78}" destId="{26E1EC24-86E9-49F2-859B-90B4F6FDE389}" srcOrd="0" destOrd="0" parTransId="{F471E0E5-6B89-4E5E-87E6-349A0F65283F}" sibTransId="{297B5BEB-BA31-4CCD-920D-2E6CB2954182}"/>
    <dgm:cxn modelId="{8F2E0644-1CA3-45F5-A99A-9FD819730998}" type="presParOf" srcId="{3988ED69-1553-4F8E-9356-41FAC3DEB3AB}" destId="{73C0D5CD-AAFF-45B7-A76D-FDF7D8EB55C7}" srcOrd="0" destOrd="0" presId="urn:microsoft.com/office/officeart/2005/8/layout/list1"/>
    <dgm:cxn modelId="{420C2C6E-8EEA-4BDF-8C8E-AC134CB7DD5F}" type="presParOf" srcId="{73C0D5CD-AAFF-45B7-A76D-FDF7D8EB55C7}" destId="{C58108CC-5447-4363-917A-F67F4DA09349}" srcOrd="0" destOrd="0" presId="urn:microsoft.com/office/officeart/2005/8/layout/list1"/>
    <dgm:cxn modelId="{F96FBB82-3153-4C2D-895C-456AC082C144}" type="presParOf" srcId="{73C0D5CD-AAFF-45B7-A76D-FDF7D8EB55C7}" destId="{17CCE1E5-86F0-4B91-B134-FE820B675502}" srcOrd="1" destOrd="0" presId="urn:microsoft.com/office/officeart/2005/8/layout/list1"/>
    <dgm:cxn modelId="{C63B3438-7BEC-4898-BA06-80011986FFB8}" type="presParOf" srcId="{3988ED69-1553-4F8E-9356-41FAC3DEB3AB}" destId="{7D80C12D-A198-48E1-8DE3-CE8DBDD6F564}" srcOrd="1" destOrd="0" presId="urn:microsoft.com/office/officeart/2005/8/layout/list1"/>
    <dgm:cxn modelId="{7A113DEA-3DB5-479E-B5A9-073BD535708E}" type="presParOf" srcId="{3988ED69-1553-4F8E-9356-41FAC3DEB3AB}" destId="{B2866470-381B-41D4-9A3E-A0944B209871}" srcOrd="2" destOrd="0" presId="urn:microsoft.com/office/officeart/2005/8/layout/list1"/>
    <dgm:cxn modelId="{5E744AAE-83C2-4DFD-B3FE-5986202CCFA3}" type="presParOf" srcId="{3988ED69-1553-4F8E-9356-41FAC3DEB3AB}" destId="{968949D7-4B3E-42F5-B359-7AD9BDE1FA97}" srcOrd="3" destOrd="0" presId="urn:microsoft.com/office/officeart/2005/8/layout/list1"/>
    <dgm:cxn modelId="{C1672B21-3545-4743-9588-18219C1BE2EC}" type="presParOf" srcId="{3988ED69-1553-4F8E-9356-41FAC3DEB3AB}" destId="{2ABA3E6B-FD15-4B3C-A58C-21E4DCC3E1DA}" srcOrd="4" destOrd="0" presId="urn:microsoft.com/office/officeart/2005/8/layout/list1"/>
    <dgm:cxn modelId="{2801F7FF-D53A-4A44-930A-89C175043265}" type="presParOf" srcId="{2ABA3E6B-FD15-4B3C-A58C-21E4DCC3E1DA}" destId="{E7106B4E-137D-4FEE-A063-901B6E992617}" srcOrd="0" destOrd="0" presId="urn:microsoft.com/office/officeart/2005/8/layout/list1"/>
    <dgm:cxn modelId="{B1C3801A-17C2-4470-9B8E-F7E58012DA38}" type="presParOf" srcId="{2ABA3E6B-FD15-4B3C-A58C-21E4DCC3E1DA}" destId="{68F55F6B-797C-468F-A6A3-680D0FE626A9}" srcOrd="1" destOrd="0" presId="urn:microsoft.com/office/officeart/2005/8/layout/list1"/>
    <dgm:cxn modelId="{E4F01C1F-392C-4BA5-A103-6F5E014EC114}" type="presParOf" srcId="{3988ED69-1553-4F8E-9356-41FAC3DEB3AB}" destId="{0CAA9784-2BDE-4223-9A09-E9536FF13335}" srcOrd="5" destOrd="0" presId="urn:microsoft.com/office/officeart/2005/8/layout/list1"/>
    <dgm:cxn modelId="{BAD019DF-8C3B-4205-BA17-5852D247FAFB}" type="presParOf" srcId="{3988ED69-1553-4F8E-9356-41FAC3DEB3AB}" destId="{DEB66696-6260-4344-B214-716D05EEDB6A}" srcOrd="6" destOrd="0" presId="urn:microsoft.com/office/officeart/2005/8/layout/list1"/>
    <dgm:cxn modelId="{69D88543-AFBD-4C3C-BC5F-131D522070C7}" type="presParOf" srcId="{3988ED69-1553-4F8E-9356-41FAC3DEB3AB}" destId="{B7DB84D8-FDA4-4DFE-9718-DF6096D7B6C1}" srcOrd="7" destOrd="0" presId="urn:microsoft.com/office/officeart/2005/8/layout/list1"/>
    <dgm:cxn modelId="{1917205E-12CE-416B-ADE0-748EA745706B}" type="presParOf" srcId="{3988ED69-1553-4F8E-9356-41FAC3DEB3AB}" destId="{C687027E-660D-4970-8A6F-4CAAB25E5C05}" srcOrd="8" destOrd="0" presId="urn:microsoft.com/office/officeart/2005/8/layout/list1"/>
    <dgm:cxn modelId="{80F44F88-FD44-4438-80F2-FB10A58FD36C}" type="presParOf" srcId="{C687027E-660D-4970-8A6F-4CAAB25E5C05}" destId="{462857E9-4980-4605-BF11-DBBA566D19D1}" srcOrd="0" destOrd="0" presId="urn:microsoft.com/office/officeart/2005/8/layout/list1"/>
    <dgm:cxn modelId="{8AB57C5A-1A97-4247-B736-D34DB27235DB}" type="presParOf" srcId="{C687027E-660D-4970-8A6F-4CAAB25E5C05}" destId="{6A8300A9-FE50-498D-96E9-1AD4EE4B8C8F}" srcOrd="1" destOrd="0" presId="urn:microsoft.com/office/officeart/2005/8/layout/list1"/>
    <dgm:cxn modelId="{FC60078F-622C-4321-B621-6FB0E59A8B84}" type="presParOf" srcId="{3988ED69-1553-4F8E-9356-41FAC3DEB3AB}" destId="{AB5A9CEE-7954-4887-8671-11E2E3C3513F}" srcOrd="9" destOrd="0" presId="urn:microsoft.com/office/officeart/2005/8/layout/list1"/>
    <dgm:cxn modelId="{FBD6523A-6AB7-4E64-811B-CBEB9B79F808}" type="presParOf" srcId="{3988ED69-1553-4F8E-9356-41FAC3DEB3AB}" destId="{12728071-03AD-497F-96B5-F30AAF2A4CCE}" srcOrd="10" destOrd="0" presId="urn:microsoft.com/office/officeart/2005/8/layout/list1"/>
    <dgm:cxn modelId="{F86BDEF3-9998-4CD2-AB89-3A51436C64E0}" type="presParOf" srcId="{3988ED69-1553-4F8E-9356-41FAC3DEB3AB}" destId="{AB410C66-E40F-4687-A2E1-700382021734}" srcOrd="11" destOrd="0" presId="urn:microsoft.com/office/officeart/2005/8/layout/list1"/>
    <dgm:cxn modelId="{C9D2FD82-1E59-49E7-8854-144A8B2651D9}" type="presParOf" srcId="{3988ED69-1553-4F8E-9356-41FAC3DEB3AB}" destId="{BF7E48DA-7B56-49FD-B255-FC17BE8DDEAA}" srcOrd="12" destOrd="0" presId="urn:microsoft.com/office/officeart/2005/8/layout/list1"/>
    <dgm:cxn modelId="{A73449E0-6744-4C54-85F0-399B743B414A}" type="presParOf" srcId="{BF7E48DA-7B56-49FD-B255-FC17BE8DDEAA}" destId="{9A2755EA-C588-4772-8ACB-DDD846995903}" srcOrd="0" destOrd="0" presId="urn:microsoft.com/office/officeart/2005/8/layout/list1"/>
    <dgm:cxn modelId="{7CADD948-DD9B-406A-803B-520195FB13A0}" type="presParOf" srcId="{BF7E48DA-7B56-49FD-B255-FC17BE8DDEAA}" destId="{B9E05621-576F-4814-8F11-73FA4883172B}" srcOrd="1" destOrd="0" presId="urn:microsoft.com/office/officeart/2005/8/layout/list1"/>
    <dgm:cxn modelId="{829C821C-22AD-417E-B02F-88643E52AC38}" type="presParOf" srcId="{3988ED69-1553-4F8E-9356-41FAC3DEB3AB}" destId="{6B7E68FD-0F2E-4C77-BEBA-48BC557DEECB}" srcOrd="13" destOrd="0" presId="urn:microsoft.com/office/officeart/2005/8/layout/list1"/>
    <dgm:cxn modelId="{9319B1DD-F527-4243-AD12-DA0B51399B19}" type="presParOf" srcId="{3988ED69-1553-4F8E-9356-41FAC3DEB3AB}" destId="{935B3718-84D2-4621-B63D-146F3AEE45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B5D13-0B13-45B7-81EE-BA2AC9909027}">
      <dsp:nvSpPr>
        <dsp:cNvPr id="0" name=""/>
        <dsp:cNvSpPr/>
      </dsp:nvSpPr>
      <dsp:spPr>
        <a:xfrm>
          <a:off x="0" y="547720"/>
          <a:ext cx="73392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77944-4DA2-4596-9AFB-C5F195F797C4}">
      <dsp:nvSpPr>
        <dsp:cNvPr id="0" name=""/>
        <dsp:cNvSpPr/>
      </dsp:nvSpPr>
      <dsp:spPr>
        <a:xfrm>
          <a:off x="366960" y="31120"/>
          <a:ext cx="5137440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183" tIns="0" rIns="19418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JENIS-JENIS UKURAN PEMUSATAN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7397" y="81557"/>
        <a:ext cx="5036566" cy="932326"/>
      </dsp:txXfrm>
    </dsp:sp>
    <dsp:sp modelId="{00162AD3-FACE-481D-BD5F-C50B39310EEA}">
      <dsp:nvSpPr>
        <dsp:cNvPr id="0" name=""/>
        <dsp:cNvSpPr/>
      </dsp:nvSpPr>
      <dsp:spPr>
        <a:xfrm>
          <a:off x="0" y="2135320"/>
          <a:ext cx="73392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8803CF-E5EA-4FFC-B5F9-8BC487919636}">
      <dsp:nvSpPr>
        <dsp:cNvPr id="0" name=""/>
        <dsp:cNvSpPr/>
      </dsp:nvSpPr>
      <dsp:spPr>
        <a:xfrm>
          <a:off x="366960" y="1618720"/>
          <a:ext cx="5137440" cy="103320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183" tIns="0" rIns="19418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RUMUS-RUMUS UKURAN PEMUSATAN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7397" y="1669157"/>
        <a:ext cx="5036566" cy="932326"/>
      </dsp:txXfrm>
    </dsp:sp>
    <dsp:sp modelId="{BC6905FC-E1B8-4D06-9C45-0AB337D944C4}">
      <dsp:nvSpPr>
        <dsp:cNvPr id="0" name=""/>
        <dsp:cNvSpPr/>
      </dsp:nvSpPr>
      <dsp:spPr>
        <a:xfrm>
          <a:off x="0" y="3722920"/>
          <a:ext cx="73392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C0FB08-CDEA-49EF-AEF5-2F27CA3B5571}">
      <dsp:nvSpPr>
        <dsp:cNvPr id="0" name=""/>
        <dsp:cNvSpPr/>
      </dsp:nvSpPr>
      <dsp:spPr>
        <a:xfrm>
          <a:off x="366960" y="3206320"/>
          <a:ext cx="5137440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183" tIns="0" rIns="194183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ARTI DAN MANFAAT DARI BEBERAPA UKURAN PEMUSATAN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7397" y="3256757"/>
        <a:ext cx="5036566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C1C79-FF3C-420B-B3B8-BE0A7C7FC201}">
      <dsp:nvSpPr>
        <dsp:cNvPr id="0" name=""/>
        <dsp:cNvSpPr/>
      </dsp:nvSpPr>
      <dsp:spPr>
        <a:xfrm rot="5400000">
          <a:off x="5087231" y="-1987169"/>
          <a:ext cx="1038870" cy="527686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tx1"/>
              </a:solidFill>
            </a:rPr>
            <a:t>NILAI YANG MEWAKILI HIMPUNAN ATAU SEKELOMPOK DATA.</a:t>
          </a:r>
          <a:endParaRPr lang="en-US" sz="1500" kern="1200" dirty="0">
            <a:solidFill>
              <a:schemeClr val="tx1"/>
            </a:solidFill>
          </a:endParaRPr>
        </a:p>
      </dsp:txBody>
      <dsp:txXfrm rot="-5400000">
        <a:off x="2968236" y="182539"/>
        <a:ext cx="5226149" cy="937444"/>
      </dsp:txXfrm>
    </dsp:sp>
    <dsp:sp modelId="{A9E29B0E-F516-4DCE-A6C5-919A963197F4}">
      <dsp:nvSpPr>
        <dsp:cNvPr id="0" name=""/>
        <dsp:cNvSpPr/>
      </dsp:nvSpPr>
      <dsp:spPr>
        <a:xfrm>
          <a:off x="0" y="1967"/>
          <a:ext cx="2968235" cy="12985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kern="1200" smtClean="0">
              <a:solidFill>
                <a:schemeClr val="tx1"/>
              </a:solidFill>
            </a:rPr>
            <a:t>RATA-RATA (AVERAGE)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3392" y="65359"/>
        <a:ext cx="2841451" cy="1171804"/>
      </dsp:txXfrm>
    </dsp:sp>
    <dsp:sp modelId="{5639B851-1A7C-44CC-8743-84B1699F2048}">
      <dsp:nvSpPr>
        <dsp:cNvPr id="0" name=""/>
        <dsp:cNvSpPr/>
      </dsp:nvSpPr>
      <dsp:spPr>
        <a:xfrm rot="5400000">
          <a:off x="5087231" y="-623651"/>
          <a:ext cx="1038870" cy="5276862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tx1"/>
              </a:solidFill>
            </a:rPr>
            <a:t>UMUMNYA CENDERUNG TERLETAK DI TENGAH SUATU KELOMPOK DATA YANG DISUSUN MENURUT BESAR KECILNYA NILAI SEHINGGA DISEBUT MEMILIKI KECENDERUNGAN MEMUSAT</a:t>
          </a:r>
          <a:endParaRPr lang="en-US" sz="1500" kern="1200" dirty="0">
            <a:solidFill>
              <a:schemeClr val="tx1"/>
            </a:solidFill>
          </a:endParaRPr>
        </a:p>
      </dsp:txBody>
      <dsp:txXfrm rot="-5400000">
        <a:off x="2968236" y="1546057"/>
        <a:ext cx="5226149" cy="937444"/>
      </dsp:txXfrm>
    </dsp:sp>
    <dsp:sp modelId="{8A9F6D40-8C22-4624-A825-980A6A25A977}">
      <dsp:nvSpPr>
        <dsp:cNvPr id="0" name=""/>
        <dsp:cNvSpPr/>
      </dsp:nvSpPr>
      <dsp:spPr>
        <a:xfrm>
          <a:off x="0" y="1365485"/>
          <a:ext cx="2968235" cy="1298588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solidFill>
                <a:schemeClr val="tx1"/>
              </a:solidFill>
            </a:rPr>
            <a:t>NILAI RATA-RATA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3392" y="1428877"/>
        <a:ext cx="2841451" cy="1171804"/>
      </dsp:txXfrm>
    </dsp:sp>
    <dsp:sp modelId="{F432B789-D09C-4451-8AF8-0F052E969BBC}">
      <dsp:nvSpPr>
        <dsp:cNvPr id="0" name=""/>
        <dsp:cNvSpPr/>
      </dsp:nvSpPr>
      <dsp:spPr>
        <a:xfrm rot="5400000">
          <a:off x="5087231" y="739865"/>
          <a:ext cx="1038870" cy="5276862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tx1"/>
              </a:solidFill>
            </a:rPr>
            <a:t>RATA-RATA HITUNG (ARITHMETIC MEAN)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tx1"/>
              </a:solidFill>
            </a:rPr>
            <a:t>RATA-RATA UKUR (GEOMETRIC MEAN)</a:t>
          </a:r>
          <a:endParaRPr lang="en-US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tx1"/>
              </a:solidFill>
            </a:rPr>
            <a:t>RATA-RATA HARMONIS (HARMONIC MEAN) </a:t>
          </a:r>
          <a:endParaRPr lang="en-US" sz="1500" kern="1200" dirty="0">
            <a:solidFill>
              <a:schemeClr val="tx1"/>
            </a:solidFill>
          </a:endParaRPr>
        </a:p>
      </dsp:txBody>
      <dsp:txXfrm rot="-5400000">
        <a:off x="2968236" y="2909574"/>
        <a:ext cx="5226149" cy="937444"/>
      </dsp:txXfrm>
    </dsp:sp>
    <dsp:sp modelId="{D455B9C0-8B42-4925-AE03-94621620E61C}">
      <dsp:nvSpPr>
        <dsp:cNvPr id="0" name=""/>
        <dsp:cNvSpPr/>
      </dsp:nvSpPr>
      <dsp:spPr>
        <a:xfrm>
          <a:off x="0" y="2729003"/>
          <a:ext cx="2968235" cy="1298588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solidFill>
                <a:schemeClr val="tx1"/>
              </a:solidFill>
            </a:rPr>
            <a:t>JENIS RATA–RATA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3392" y="2792395"/>
        <a:ext cx="2841451" cy="1171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66470-381B-41D4-9A3E-A0944B209871}">
      <dsp:nvSpPr>
        <dsp:cNvPr id="0" name=""/>
        <dsp:cNvSpPr/>
      </dsp:nvSpPr>
      <dsp:spPr>
        <a:xfrm>
          <a:off x="0" y="324881"/>
          <a:ext cx="749743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E1E5-86F0-4B91-B134-FE820B675502}">
      <dsp:nvSpPr>
        <dsp:cNvPr id="0" name=""/>
        <dsp:cNvSpPr/>
      </dsp:nvSpPr>
      <dsp:spPr>
        <a:xfrm>
          <a:off x="374871" y="161"/>
          <a:ext cx="5248203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70" tIns="0" rIns="19837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</a:rPr>
            <a:t>MEDIAN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06574" y="31864"/>
        <a:ext cx="5184797" cy="586034"/>
      </dsp:txXfrm>
    </dsp:sp>
    <dsp:sp modelId="{DEB66696-6260-4344-B214-716D05EEDB6A}">
      <dsp:nvSpPr>
        <dsp:cNvPr id="0" name=""/>
        <dsp:cNvSpPr/>
      </dsp:nvSpPr>
      <dsp:spPr>
        <a:xfrm>
          <a:off x="0" y="1322801"/>
          <a:ext cx="749743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55F6B-797C-468F-A6A3-680D0FE626A9}">
      <dsp:nvSpPr>
        <dsp:cNvPr id="0" name=""/>
        <dsp:cNvSpPr/>
      </dsp:nvSpPr>
      <dsp:spPr>
        <a:xfrm>
          <a:off x="374871" y="998081"/>
          <a:ext cx="5248203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70" tIns="0" rIns="19837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MODUS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06574" y="1029784"/>
        <a:ext cx="5184797" cy="586034"/>
      </dsp:txXfrm>
    </dsp:sp>
    <dsp:sp modelId="{12728071-03AD-497F-96B5-F30AAF2A4CCE}">
      <dsp:nvSpPr>
        <dsp:cNvPr id="0" name=""/>
        <dsp:cNvSpPr/>
      </dsp:nvSpPr>
      <dsp:spPr>
        <a:xfrm>
          <a:off x="0" y="2320721"/>
          <a:ext cx="749743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300A9-FE50-498D-96E9-1AD4EE4B8C8F}">
      <dsp:nvSpPr>
        <dsp:cNvPr id="0" name=""/>
        <dsp:cNvSpPr/>
      </dsp:nvSpPr>
      <dsp:spPr>
        <a:xfrm>
          <a:off x="374871" y="1996001"/>
          <a:ext cx="5248203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70" tIns="0" rIns="19837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PERBANDINGAN RATA-RATA, MEDIAN DAN MODUS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06574" y="2027704"/>
        <a:ext cx="5184797" cy="586034"/>
      </dsp:txXfrm>
    </dsp:sp>
    <dsp:sp modelId="{935B3718-84D2-4621-B63D-146F3AEE45E4}">
      <dsp:nvSpPr>
        <dsp:cNvPr id="0" name=""/>
        <dsp:cNvSpPr/>
      </dsp:nvSpPr>
      <dsp:spPr>
        <a:xfrm>
          <a:off x="0" y="3318641"/>
          <a:ext cx="749743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05621-576F-4814-8F11-73FA4883172B}">
      <dsp:nvSpPr>
        <dsp:cNvPr id="0" name=""/>
        <dsp:cNvSpPr/>
      </dsp:nvSpPr>
      <dsp:spPr>
        <a:xfrm>
          <a:off x="374871" y="2993921"/>
          <a:ext cx="5248203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370" tIns="0" rIns="19837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KUARTIL, DESIL DAN PERSENTIL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06574" y="3025624"/>
        <a:ext cx="5184797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01A4-F241-4355-A4D6-FFE5B10D6BA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Modus =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Diketahui</a:t>
            </a:r>
            <a:r>
              <a:rPr lang="en-US" dirty="0"/>
              <a:t> rata2= 67,45</a:t>
            </a:r>
            <a:endParaRPr lang="en-US" dirty="0"/>
          </a:p>
          <a:p>
            <a:r>
              <a:rPr lang="en-US" dirty="0"/>
              <a:t>Median = 65,64</a:t>
            </a:r>
            <a:endParaRPr lang="en-US" dirty="0"/>
          </a:p>
          <a:p>
            <a:r>
              <a:rPr lang="en-US" dirty="0" err="1"/>
              <a:t>Carilah</a:t>
            </a:r>
            <a:r>
              <a:rPr lang="en-US" dirty="0"/>
              <a:t> modus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100 </a:t>
            </a:r>
            <a:r>
              <a:rPr lang="en-US" dirty="0" err="1"/>
              <a:t>mahasiswa</a:t>
            </a:r>
            <a:r>
              <a:rPr lang="en-US" dirty="0"/>
              <a:t>?</a:t>
            </a:r>
            <a:endParaRPr lang="en-US" dirty="0"/>
          </a:p>
          <a:p>
            <a:r>
              <a:rPr lang="en-US" dirty="0"/>
              <a:t>67,45-3 (67,45-65,64) = 62,02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1850-F6E8-4779-9B15-75BA0DC8465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5598" y="2503487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  <p:pic>
        <p:nvPicPr>
          <p:cNvPr id="7" name="Picture 2" descr="C:\Users\arsil\Desktop\Smartcrea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BEAD-2FEF-4B34-B29A-792696CF707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B1E4-B7FC-421A-97CA-FA916C2D9D46}" type="slidenum">
              <a:rPr lang="en-US" smtClean="0"/>
            </a:fld>
            <a:endParaRPr lang="en-US"/>
          </a:p>
        </p:txBody>
      </p:sp>
      <p:pic>
        <p:nvPicPr>
          <p:cNvPr id="8" name="Picture 16" descr="SUB#LIST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5"/>
          <p:cNvGrpSpPr/>
          <p:nvPr/>
        </p:nvGrpSpPr>
        <p:grpSpPr>
          <a:xfrm flipH="1">
            <a:off x="3756059" y="4146181"/>
            <a:ext cx="5190338" cy="1026917"/>
            <a:chOff x="636172" y="2088964"/>
            <a:chExt cx="4743672" cy="1252904"/>
          </a:xfrm>
        </p:grpSpPr>
        <p:cxnSp>
          <p:nvCxnSpPr>
            <p:cNvPr id="8" name="직선 연결선 6"/>
            <p:cNvCxnSpPr/>
            <p:nvPr/>
          </p:nvCxnSpPr>
          <p:spPr>
            <a:xfrm>
              <a:off x="636172" y="2942225"/>
              <a:ext cx="4743672" cy="0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  <a:headEnd type="oval"/>
            </a:ln>
            <a:effectLst/>
          </p:spPr>
        </p:cxnSp>
        <p:cxnSp>
          <p:nvCxnSpPr>
            <p:cNvPr id="9" name="직선 연결선 7"/>
            <p:cNvCxnSpPr/>
            <p:nvPr/>
          </p:nvCxnSpPr>
          <p:spPr>
            <a:xfrm>
              <a:off x="948780" y="2088964"/>
              <a:ext cx="0" cy="1252904"/>
            </a:xfrm>
            <a:prstGeom prst="line">
              <a:avLst/>
            </a:prstGeom>
            <a:noFill/>
            <a:ln w="3175" cap="flat" cmpd="sng" algn="ctr">
              <a:solidFill>
                <a:sysClr val="window" lastClr="FFFFFF">
                  <a:lumMod val="95000"/>
                </a:sysClr>
              </a:solidFill>
              <a:prstDash val="solid"/>
              <a:headEnd type="oval"/>
            </a:ln>
            <a:effectLst/>
          </p:spPr>
        </p:cxnSp>
      </p:grpSp>
      <p:sp>
        <p:nvSpPr>
          <p:cNvPr id="10" name="텍스트 개체 틀 2"/>
          <p:cNvSpPr txBox="1"/>
          <p:nvPr/>
        </p:nvSpPr>
        <p:spPr>
          <a:xfrm>
            <a:off x="3765609" y="4330141"/>
            <a:ext cx="4719567" cy="518309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4800" b="1" kern="1200" baseline="0">
                <a:ln>
                  <a:solidFill>
                    <a:schemeClr val="bg1"/>
                  </a:solidFill>
                </a:ln>
                <a:blipFill>
                  <a:blip r:embed="rId1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1CADE4"/>
              </a:buClr>
            </a:pPr>
            <a:r>
              <a:rPr lang="en-US" altLang="ko-KR" sz="3600" dirty="0" err="1">
                <a:ln>
                  <a:solidFill>
                    <a:sysClr val="window" lastClr="FFFFFF"/>
                  </a:solidFill>
                </a:ln>
              </a:rPr>
              <a:t>Ukuran</a:t>
            </a:r>
            <a:r>
              <a:rPr lang="en-US" altLang="ko-KR" sz="3600" dirty="0">
                <a:ln>
                  <a:solidFill>
                    <a:sysClr val="window" lastClr="FFFFFF"/>
                  </a:solidFill>
                </a:ln>
              </a:rPr>
              <a:t> </a:t>
            </a:r>
            <a:r>
              <a:rPr lang="en-US" altLang="ko-KR" sz="3600" dirty="0" err="1">
                <a:ln>
                  <a:solidFill>
                    <a:sysClr val="window" lastClr="FFFFFF"/>
                  </a:solidFill>
                </a:ln>
              </a:rPr>
              <a:t>Nilai</a:t>
            </a:r>
            <a:r>
              <a:rPr lang="en-US" altLang="ko-KR" sz="3600" dirty="0">
                <a:ln>
                  <a:solidFill>
                    <a:sysClr val="window" lastClr="FFFFFF"/>
                  </a:solidFill>
                </a:ln>
              </a:rPr>
              <a:t> </a:t>
            </a:r>
            <a:r>
              <a:rPr lang="en-US" altLang="ko-KR" sz="3600" dirty="0" err="1">
                <a:ln>
                  <a:solidFill>
                    <a:sysClr val="window" lastClr="FFFFFF"/>
                  </a:solidFill>
                </a:ln>
              </a:rPr>
              <a:t>Sentral</a:t>
            </a:r>
            <a:r>
              <a:rPr lang="en-US" altLang="ko-KR" sz="3600" dirty="0">
                <a:ln>
                  <a:solidFill>
                    <a:sysClr val="window" lastClr="FFFFFF"/>
                  </a:solidFill>
                </a:ln>
              </a:rPr>
              <a:t> 2</a:t>
            </a:r>
            <a:endParaRPr lang="en-US" altLang="ko-KR" sz="3600" dirty="0">
              <a:ln>
                <a:solidFill>
                  <a:sysClr val="window" lastClr="FFFFFF"/>
                </a:solidFill>
              </a:ln>
            </a:endParaRPr>
          </a:p>
        </p:txBody>
      </p:sp>
      <p:sp>
        <p:nvSpPr>
          <p:cNvPr id="11" name="텍스트 개체 틀 3"/>
          <p:cNvSpPr txBox="1"/>
          <p:nvPr/>
        </p:nvSpPr>
        <p:spPr>
          <a:xfrm>
            <a:off x="7715413" y="975536"/>
            <a:ext cx="1115757" cy="497978"/>
          </a:xfrm>
          <a:prstGeom prst="rect">
            <a:avLst/>
          </a:prstGeom>
          <a:ln>
            <a:noFill/>
          </a:ln>
          <a:effectLst/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7200" b="1" kern="1200" baseline="0">
                <a:ln w="25400">
                  <a:solidFill>
                    <a:srgbClr val="FF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1CADE4"/>
              </a:buClr>
              <a:defRPr/>
            </a:pPr>
            <a:r>
              <a:rPr lang="en-US" altLang="ko-KR" sz="3300" dirty="0">
                <a:ln w="3175">
                  <a:noFill/>
                </a:ln>
                <a:solidFill>
                  <a:sysClr val="window" lastClr="FFFFFF">
                    <a:lumMod val="85000"/>
                  </a:sysClr>
                </a:solidFill>
              </a:rPr>
              <a:t>05</a:t>
            </a:r>
            <a:endParaRPr lang="ko-KR" altLang="en-US" sz="3300" dirty="0">
              <a:ln w="3175">
                <a:noFill/>
              </a:ln>
              <a:solidFill>
                <a:sysClr val="window" lastClr="FFFFFF">
                  <a:lumMod val="85000"/>
                </a:sysClr>
              </a:solidFill>
            </a:endParaRPr>
          </a:p>
        </p:txBody>
      </p:sp>
      <p:sp>
        <p:nvSpPr>
          <p:cNvPr id="12" name="텍스트 개체 틀 4"/>
          <p:cNvSpPr txBox="1"/>
          <p:nvPr/>
        </p:nvSpPr>
        <p:spPr>
          <a:xfrm>
            <a:off x="3765609" y="4875143"/>
            <a:ext cx="4719568" cy="572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b="1" kern="1200" baseline="0">
                <a:ln>
                  <a:noFill/>
                </a:ln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26543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3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45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025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71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CADE4"/>
              </a:buClr>
              <a:defRPr/>
            </a:pPr>
            <a:endParaRPr lang="ko-KR" altLang="en-US" sz="2000" dirty="0">
              <a:solidFill>
                <a:sysClr val="window" lastClr="FFFFFF"/>
              </a:solidFill>
            </a:endParaRPr>
          </a:p>
        </p:txBody>
      </p:sp>
      <p:sp>
        <p:nvSpPr>
          <p:cNvPr id="13" name="도넛 1"/>
          <p:cNvSpPr/>
          <p:nvPr/>
        </p:nvSpPr>
        <p:spPr>
          <a:xfrm>
            <a:off x="7713038" y="581658"/>
            <a:ext cx="1120508" cy="1120508"/>
          </a:xfrm>
          <a:prstGeom prst="donut">
            <a:avLst>
              <a:gd name="adj" fmla="val 9696"/>
            </a:avLst>
          </a:prstGeom>
          <a:blipFill>
            <a:blip r:embed="rId2"/>
            <a:stretch>
              <a:fillRect/>
            </a:stretch>
          </a:blip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latinLnBrk="1">
              <a:defRPr/>
            </a:pPr>
            <a:endParaRPr lang="ko-KR" altLang="en-US" sz="1350" kern="0">
              <a:solidFill>
                <a:prstClr val="white"/>
              </a:solidFill>
              <a:latin typeface="Tw Cen MT" panose="020B0602020104020603"/>
            </a:endParaRPr>
          </a:p>
        </p:txBody>
      </p:sp>
      <p:grpSp>
        <p:nvGrpSpPr>
          <p:cNvPr id="14" name="그룹 66"/>
          <p:cNvGrpSpPr/>
          <p:nvPr/>
        </p:nvGrpSpPr>
        <p:grpSpPr>
          <a:xfrm>
            <a:off x="8158358" y="760676"/>
            <a:ext cx="247680" cy="220823"/>
            <a:chOff x="4446588" y="1416050"/>
            <a:chExt cx="527050" cy="469900"/>
          </a:xfrm>
          <a:solidFill>
            <a:sysClr val="window" lastClr="FFFFFF">
              <a:lumMod val="75000"/>
            </a:sysClr>
          </a:solidFill>
        </p:grpSpPr>
        <p:sp>
          <p:nvSpPr>
            <p:cNvPr id="15" name="Freeform 25"/>
            <p:cNvSpPr/>
            <p:nvPr/>
          </p:nvSpPr>
          <p:spPr bwMode="auto">
            <a:xfrm>
              <a:off x="4570413" y="1590675"/>
              <a:ext cx="155575" cy="155575"/>
            </a:xfrm>
            <a:custGeom>
              <a:avLst/>
              <a:gdLst>
                <a:gd name="T0" fmla="*/ 98 w 98"/>
                <a:gd name="T1" fmla="*/ 40 h 98"/>
                <a:gd name="T2" fmla="*/ 94 w 98"/>
                <a:gd name="T3" fmla="*/ 40 h 98"/>
                <a:gd name="T4" fmla="*/ 94 w 98"/>
                <a:gd name="T5" fmla="*/ 40 h 98"/>
                <a:gd name="T6" fmla="*/ 92 w 98"/>
                <a:gd name="T7" fmla="*/ 40 h 98"/>
                <a:gd name="T8" fmla="*/ 92 w 98"/>
                <a:gd name="T9" fmla="*/ 40 h 98"/>
                <a:gd name="T10" fmla="*/ 86 w 98"/>
                <a:gd name="T11" fmla="*/ 40 h 98"/>
                <a:gd name="T12" fmla="*/ 80 w 98"/>
                <a:gd name="T13" fmla="*/ 44 h 98"/>
                <a:gd name="T14" fmla="*/ 76 w 98"/>
                <a:gd name="T15" fmla="*/ 48 h 98"/>
                <a:gd name="T16" fmla="*/ 74 w 98"/>
                <a:gd name="T17" fmla="*/ 54 h 98"/>
                <a:gd name="T18" fmla="*/ 74 w 98"/>
                <a:gd name="T19" fmla="*/ 58 h 98"/>
                <a:gd name="T20" fmla="*/ 74 w 98"/>
                <a:gd name="T21" fmla="*/ 58 h 98"/>
                <a:gd name="T22" fmla="*/ 74 w 98"/>
                <a:gd name="T23" fmla="*/ 64 h 98"/>
                <a:gd name="T24" fmla="*/ 78 w 98"/>
                <a:gd name="T25" fmla="*/ 70 h 98"/>
                <a:gd name="T26" fmla="*/ 78 w 98"/>
                <a:gd name="T27" fmla="*/ 70 h 98"/>
                <a:gd name="T28" fmla="*/ 82 w 98"/>
                <a:gd name="T29" fmla="*/ 74 h 98"/>
                <a:gd name="T30" fmla="*/ 88 w 98"/>
                <a:gd name="T31" fmla="*/ 78 h 98"/>
                <a:gd name="T32" fmla="*/ 90 w 98"/>
                <a:gd name="T33" fmla="*/ 78 h 98"/>
                <a:gd name="T34" fmla="*/ 90 w 98"/>
                <a:gd name="T35" fmla="*/ 78 h 98"/>
                <a:gd name="T36" fmla="*/ 82 w 98"/>
                <a:gd name="T37" fmla="*/ 86 h 98"/>
                <a:gd name="T38" fmla="*/ 72 w 98"/>
                <a:gd name="T39" fmla="*/ 92 h 98"/>
                <a:gd name="T40" fmla="*/ 62 w 98"/>
                <a:gd name="T41" fmla="*/ 96 h 98"/>
                <a:gd name="T42" fmla="*/ 50 w 98"/>
                <a:gd name="T43" fmla="*/ 98 h 98"/>
                <a:gd name="T44" fmla="*/ 50 w 98"/>
                <a:gd name="T45" fmla="*/ 98 h 98"/>
                <a:gd name="T46" fmla="*/ 40 w 98"/>
                <a:gd name="T47" fmla="*/ 98 h 98"/>
                <a:gd name="T48" fmla="*/ 30 w 98"/>
                <a:gd name="T49" fmla="*/ 94 h 98"/>
                <a:gd name="T50" fmla="*/ 22 w 98"/>
                <a:gd name="T51" fmla="*/ 90 h 98"/>
                <a:gd name="T52" fmla="*/ 14 w 98"/>
                <a:gd name="T53" fmla="*/ 84 h 98"/>
                <a:gd name="T54" fmla="*/ 8 w 98"/>
                <a:gd name="T55" fmla="*/ 76 h 98"/>
                <a:gd name="T56" fmla="*/ 4 w 98"/>
                <a:gd name="T57" fmla="*/ 68 h 98"/>
                <a:gd name="T58" fmla="*/ 2 w 98"/>
                <a:gd name="T59" fmla="*/ 58 h 98"/>
                <a:gd name="T60" fmla="*/ 0 w 98"/>
                <a:gd name="T61" fmla="*/ 48 h 98"/>
                <a:gd name="T62" fmla="*/ 0 w 98"/>
                <a:gd name="T63" fmla="*/ 48 h 98"/>
                <a:gd name="T64" fmla="*/ 2 w 98"/>
                <a:gd name="T65" fmla="*/ 36 h 98"/>
                <a:gd name="T66" fmla="*/ 8 w 98"/>
                <a:gd name="T67" fmla="*/ 24 h 98"/>
                <a:gd name="T68" fmla="*/ 10 w 98"/>
                <a:gd name="T69" fmla="*/ 28 h 98"/>
                <a:gd name="T70" fmla="*/ 10 w 98"/>
                <a:gd name="T71" fmla="*/ 28 h 98"/>
                <a:gd name="T72" fmla="*/ 16 w 98"/>
                <a:gd name="T73" fmla="*/ 34 h 98"/>
                <a:gd name="T74" fmla="*/ 24 w 98"/>
                <a:gd name="T75" fmla="*/ 36 h 98"/>
                <a:gd name="T76" fmla="*/ 24 w 98"/>
                <a:gd name="T77" fmla="*/ 36 h 98"/>
                <a:gd name="T78" fmla="*/ 30 w 98"/>
                <a:gd name="T79" fmla="*/ 34 h 98"/>
                <a:gd name="T80" fmla="*/ 34 w 98"/>
                <a:gd name="T81" fmla="*/ 32 h 98"/>
                <a:gd name="T82" fmla="*/ 36 w 98"/>
                <a:gd name="T83" fmla="*/ 30 h 98"/>
                <a:gd name="T84" fmla="*/ 36 w 98"/>
                <a:gd name="T85" fmla="*/ 30 h 98"/>
                <a:gd name="T86" fmla="*/ 42 w 98"/>
                <a:gd name="T87" fmla="*/ 26 h 98"/>
                <a:gd name="T88" fmla="*/ 44 w 98"/>
                <a:gd name="T89" fmla="*/ 18 h 98"/>
                <a:gd name="T90" fmla="*/ 44 w 98"/>
                <a:gd name="T91" fmla="*/ 18 h 98"/>
                <a:gd name="T92" fmla="*/ 44 w 98"/>
                <a:gd name="T93" fmla="*/ 12 h 98"/>
                <a:gd name="T94" fmla="*/ 40 w 98"/>
                <a:gd name="T95" fmla="*/ 6 h 98"/>
                <a:gd name="T96" fmla="*/ 36 w 98"/>
                <a:gd name="T97" fmla="*/ 2 h 98"/>
                <a:gd name="T98" fmla="*/ 36 w 98"/>
                <a:gd name="T99" fmla="*/ 2 h 98"/>
                <a:gd name="T100" fmla="*/ 50 w 98"/>
                <a:gd name="T101" fmla="*/ 0 h 98"/>
                <a:gd name="T102" fmla="*/ 50 w 98"/>
                <a:gd name="T103" fmla="*/ 0 h 98"/>
                <a:gd name="T104" fmla="*/ 58 w 98"/>
                <a:gd name="T105" fmla="*/ 0 h 98"/>
                <a:gd name="T106" fmla="*/ 68 w 98"/>
                <a:gd name="T107" fmla="*/ 2 h 98"/>
                <a:gd name="T108" fmla="*/ 76 w 98"/>
                <a:gd name="T109" fmla="*/ 6 h 98"/>
                <a:gd name="T110" fmla="*/ 82 w 98"/>
                <a:gd name="T111" fmla="*/ 12 h 98"/>
                <a:gd name="T112" fmla="*/ 88 w 98"/>
                <a:gd name="T113" fmla="*/ 18 h 98"/>
                <a:gd name="T114" fmla="*/ 92 w 98"/>
                <a:gd name="T115" fmla="*/ 24 h 98"/>
                <a:gd name="T116" fmla="*/ 96 w 98"/>
                <a:gd name="T117" fmla="*/ 32 h 98"/>
                <a:gd name="T118" fmla="*/ 98 w 98"/>
                <a:gd name="T119" fmla="*/ 40 h 98"/>
                <a:gd name="T120" fmla="*/ 98 w 98"/>
                <a:gd name="T121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" h="98">
                  <a:moveTo>
                    <a:pt x="98" y="40"/>
                  </a:moveTo>
                  <a:lnTo>
                    <a:pt x="94" y="40"/>
                  </a:lnTo>
                  <a:lnTo>
                    <a:pt x="94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6" y="40"/>
                  </a:lnTo>
                  <a:lnTo>
                    <a:pt x="80" y="44"/>
                  </a:lnTo>
                  <a:lnTo>
                    <a:pt x="76" y="48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64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82" y="74"/>
                  </a:lnTo>
                  <a:lnTo>
                    <a:pt x="88" y="78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2" y="86"/>
                  </a:lnTo>
                  <a:lnTo>
                    <a:pt x="72" y="92"/>
                  </a:lnTo>
                  <a:lnTo>
                    <a:pt x="62" y="9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0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6"/>
                  </a:lnTo>
                  <a:lnTo>
                    <a:pt x="8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6" y="6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92" y="24"/>
                  </a:lnTo>
                  <a:lnTo>
                    <a:pt x="96" y="32"/>
                  </a:lnTo>
                  <a:lnTo>
                    <a:pt x="98" y="40"/>
                  </a:lnTo>
                  <a:lnTo>
                    <a:pt x="98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6" name="Freeform 26"/>
            <p:cNvSpPr/>
            <p:nvPr/>
          </p:nvSpPr>
          <p:spPr bwMode="auto">
            <a:xfrm>
              <a:off x="4554538" y="1730375"/>
              <a:ext cx="60325" cy="66675"/>
            </a:xfrm>
            <a:custGeom>
              <a:avLst/>
              <a:gdLst>
                <a:gd name="T0" fmla="*/ 20 w 38"/>
                <a:gd name="T1" fmla="*/ 0 h 42"/>
                <a:gd name="T2" fmla="*/ 20 w 38"/>
                <a:gd name="T3" fmla="*/ 0 h 42"/>
                <a:gd name="T4" fmla="*/ 28 w 38"/>
                <a:gd name="T5" fmla="*/ 8 h 42"/>
                <a:gd name="T6" fmla="*/ 38 w 38"/>
                <a:gd name="T7" fmla="*/ 12 h 42"/>
                <a:gd name="T8" fmla="*/ 20 w 38"/>
                <a:gd name="T9" fmla="*/ 38 h 42"/>
                <a:gd name="T10" fmla="*/ 20 w 38"/>
                <a:gd name="T11" fmla="*/ 38 h 42"/>
                <a:gd name="T12" fmla="*/ 18 w 38"/>
                <a:gd name="T13" fmla="*/ 40 h 42"/>
                <a:gd name="T14" fmla="*/ 14 w 38"/>
                <a:gd name="T15" fmla="*/ 42 h 42"/>
                <a:gd name="T16" fmla="*/ 10 w 38"/>
                <a:gd name="T17" fmla="*/ 42 h 42"/>
                <a:gd name="T18" fmla="*/ 6 w 38"/>
                <a:gd name="T19" fmla="*/ 40 h 42"/>
                <a:gd name="T20" fmla="*/ 4 w 38"/>
                <a:gd name="T21" fmla="*/ 38 h 42"/>
                <a:gd name="T22" fmla="*/ 4 w 38"/>
                <a:gd name="T23" fmla="*/ 38 h 42"/>
                <a:gd name="T24" fmla="*/ 0 w 38"/>
                <a:gd name="T25" fmla="*/ 36 h 42"/>
                <a:gd name="T26" fmla="*/ 0 w 38"/>
                <a:gd name="T27" fmla="*/ 32 h 42"/>
                <a:gd name="T28" fmla="*/ 0 w 38"/>
                <a:gd name="T29" fmla="*/ 28 h 42"/>
                <a:gd name="T30" fmla="*/ 2 w 38"/>
                <a:gd name="T31" fmla="*/ 24 h 42"/>
                <a:gd name="T32" fmla="*/ 20 w 38"/>
                <a:gd name="T3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42">
                  <a:moveTo>
                    <a:pt x="20" y="0"/>
                  </a:moveTo>
                  <a:lnTo>
                    <a:pt x="20" y="0"/>
                  </a:lnTo>
                  <a:lnTo>
                    <a:pt x="28" y="8"/>
                  </a:lnTo>
                  <a:lnTo>
                    <a:pt x="38" y="1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7" name="Freeform 27"/>
            <p:cNvSpPr/>
            <p:nvPr/>
          </p:nvSpPr>
          <p:spPr bwMode="auto">
            <a:xfrm>
              <a:off x="4548188" y="1543050"/>
              <a:ext cx="79375" cy="92075"/>
            </a:xfrm>
            <a:custGeom>
              <a:avLst/>
              <a:gdLst>
                <a:gd name="T0" fmla="*/ 48 w 50"/>
                <a:gd name="T1" fmla="*/ 40 h 58"/>
                <a:gd name="T2" fmla="*/ 48 w 50"/>
                <a:gd name="T3" fmla="*/ 40 h 58"/>
                <a:gd name="T4" fmla="*/ 50 w 50"/>
                <a:gd name="T5" fmla="*/ 44 h 58"/>
                <a:gd name="T6" fmla="*/ 50 w 50"/>
                <a:gd name="T7" fmla="*/ 48 h 58"/>
                <a:gd name="T8" fmla="*/ 50 w 50"/>
                <a:gd name="T9" fmla="*/ 52 h 58"/>
                <a:gd name="T10" fmla="*/ 46 w 50"/>
                <a:gd name="T11" fmla="*/ 54 h 58"/>
                <a:gd name="T12" fmla="*/ 44 w 50"/>
                <a:gd name="T13" fmla="*/ 56 h 58"/>
                <a:gd name="T14" fmla="*/ 44 w 50"/>
                <a:gd name="T15" fmla="*/ 56 h 58"/>
                <a:gd name="T16" fmla="*/ 40 w 50"/>
                <a:gd name="T17" fmla="*/ 58 h 58"/>
                <a:gd name="T18" fmla="*/ 36 w 50"/>
                <a:gd name="T19" fmla="*/ 58 h 58"/>
                <a:gd name="T20" fmla="*/ 34 w 50"/>
                <a:gd name="T21" fmla="*/ 56 h 58"/>
                <a:gd name="T22" fmla="*/ 30 w 50"/>
                <a:gd name="T23" fmla="*/ 54 h 58"/>
                <a:gd name="T24" fmla="*/ 0 w 50"/>
                <a:gd name="T25" fmla="*/ 14 h 58"/>
                <a:gd name="T26" fmla="*/ 0 w 50"/>
                <a:gd name="T27" fmla="*/ 14 h 58"/>
                <a:gd name="T28" fmla="*/ 12 w 50"/>
                <a:gd name="T29" fmla="*/ 8 h 58"/>
                <a:gd name="T30" fmla="*/ 20 w 50"/>
                <a:gd name="T31" fmla="*/ 0 h 58"/>
                <a:gd name="T32" fmla="*/ 48 w 50"/>
                <a:gd name="T3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8">
                  <a:moveTo>
                    <a:pt x="48" y="40"/>
                  </a:moveTo>
                  <a:lnTo>
                    <a:pt x="48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46" y="54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0" y="5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8"/>
                  </a:lnTo>
                  <a:lnTo>
                    <a:pt x="20" y="0"/>
                  </a:lnTo>
                  <a:lnTo>
                    <a:pt x="48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8" name="Freeform 28"/>
            <p:cNvSpPr/>
            <p:nvPr/>
          </p:nvSpPr>
          <p:spPr bwMode="auto">
            <a:xfrm>
              <a:off x="4697413" y="1663700"/>
              <a:ext cx="101600" cy="50800"/>
            </a:xfrm>
            <a:custGeom>
              <a:avLst/>
              <a:gdLst>
                <a:gd name="T0" fmla="*/ 64 w 64"/>
                <a:gd name="T1" fmla="*/ 8 h 32"/>
                <a:gd name="T2" fmla="*/ 64 w 64"/>
                <a:gd name="T3" fmla="*/ 8 h 32"/>
                <a:gd name="T4" fmla="*/ 60 w 64"/>
                <a:gd name="T5" fmla="*/ 18 h 32"/>
                <a:gd name="T6" fmla="*/ 60 w 64"/>
                <a:gd name="T7" fmla="*/ 28 h 32"/>
                <a:gd name="T8" fmla="*/ 60 w 64"/>
                <a:gd name="T9" fmla="*/ 28 h 32"/>
                <a:gd name="T10" fmla="*/ 60 w 64"/>
                <a:gd name="T11" fmla="*/ 32 h 32"/>
                <a:gd name="T12" fmla="*/ 10 w 64"/>
                <a:gd name="T13" fmla="*/ 24 h 32"/>
                <a:gd name="T14" fmla="*/ 10 w 64"/>
                <a:gd name="T15" fmla="*/ 24 h 32"/>
                <a:gd name="T16" fmla="*/ 6 w 64"/>
                <a:gd name="T17" fmla="*/ 22 h 32"/>
                <a:gd name="T18" fmla="*/ 2 w 64"/>
                <a:gd name="T19" fmla="*/ 20 h 32"/>
                <a:gd name="T20" fmla="*/ 2 w 64"/>
                <a:gd name="T21" fmla="*/ 16 h 32"/>
                <a:gd name="T22" fmla="*/ 0 w 64"/>
                <a:gd name="T23" fmla="*/ 12 h 32"/>
                <a:gd name="T24" fmla="*/ 2 w 64"/>
                <a:gd name="T25" fmla="*/ 10 h 32"/>
                <a:gd name="T26" fmla="*/ 2 w 64"/>
                <a:gd name="T27" fmla="*/ 10 h 32"/>
                <a:gd name="T28" fmla="*/ 2 w 64"/>
                <a:gd name="T29" fmla="*/ 6 h 32"/>
                <a:gd name="T30" fmla="*/ 6 w 64"/>
                <a:gd name="T31" fmla="*/ 2 h 32"/>
                <a:gd name="T32" fmla="*/ 8 w 64"/>
                <a:gd name="T33" fmla="*/ 2 h 32"/>
                <a:gd name="T34" fmla="*/ 14 w 64"/>
                <a:gd name="T35" fmla="*/ 0 h 32"/>
                <a:gd name="T36" fmla="*/ 64 w 64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2">
                  <a:moveTo>
                    <a:pt x="64" y="8"/>
                  </a:moveTo>
                  <a:lnTo>
                    <a:pt x="64" y="8"/>
                  </a:lnTo>
                  <a:lnTo>
                    <a:pt x="60" y="1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64" y="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19" name="Freeform 29"/>
            <p:cNvSpPr/>
            <p:nvPr/>
          </p:nvSpPr>
          <p:spPr bwMode="auto">
            <a:xfrm>
              <a:off x="4481513" y="1758950"/>
              <a:ext cx="130175" cy="127000"/>
            </a:xfrm>
            <a:custGeom>
              <a:avLst/>
              <a:gdLst>
                <a:gd name="T0" fmla="*/ 72 w 82"/>
                <a:gd name="T1" fmla="*/ 24 h 80"/>
                <a:gd name="T2" fmla="*/ 72 w 82"/>
                <a:gd name="T3" fmla="*/ 24 h 80"/>
                <a:gd name="T4" fmla="*/ 66 w 82"/>
                <a:gd name="T5" fmla="*/ 30 h 80"/>
                <a:gd name="T6" fmla="*/ 58 w 82"/>
                <a:gd name="T7" fmla="*/ 32 h 80"/>
                <a:gd name="T8" fmla="*/ 58 w 82"/>
                <a:gd name="T9" fmla="*/ 32 h 80"/>
                <a:gd name="T10" fmla="*/ 52 w 82"/>
                <a:gd name="T11" fmla="*/ 30 h 80"/>
                <a:gd name="T12" fmla="*/ 48 w 82"/>
                <a:gd name="T13" fmla="*/ 28 h 80"/>
                <a:gd name="T14" fmla="*/ 46 w 82"/>
                <a:gd name="T15" fmla="*/ 26 h 80"/>
                <a:gd name="T16" fmla="*/ 46 w 82"/>
                <a:gd name="T17" fmla="*/ 26 h 80"/>
                <a:gd name="T18" fmla="*/ 40 w 82"/>
                <a:gd name="T19" fmla="*/ 22 h 80"/>
                <a:gd name="T20" fmla="*/ 38 w 82"/>
                <a:gd name="T21" fmla="*/ 14 h 80"/>
                <a:gd name="T22" fmla="*/ 38 w 82"/>
                <a:gd name="T23" fmla="*/ 8 h 80"/>
                <a:gd name="T24" fmla="*/ 42 w 82"/>
                <a:gd name="T25" fmla="*/ 2 h 80"/>
                <a:gd name="T26" fmla="*/ 44 w 82"/>
                <a:gd name="T27" fmla="*/ 0 h 80"/>
                <a:gd name="T28" fmla="*/ 44 w 82"/>
                <a:gd name="T29" fmla="*/ 0 h 80"/>
                <a:gd name="T30" fmla="*/ 40 w 82"/>
                <a:gd name="T31" fmla="*/ 0 h 80"/>
                <a:gd name="T32" fmla="*/ 40 w 82"/>
                <a:gd name="T33" fmla="*/ 0 h 80"/>
                <a:gd name="T34" fmla="*/ 32 w 82"/>
                <a:gd name="T35" fmla="*/ 0 h 80"/>
                <a:gd name="T36" fmla="*/ 24 w 82"/>
                <a:gd name="T37" fmla="*/ 2 h 80"/>
                <a:gd name="T38" fmla="*/ 18 w 82"/>
                <a:gd name="T39" fmla="*/ 6 h 80"/>
                <a:gd name="T40" fmla="*/ 12 w 82"/>
                <a:gd name="T41" fmla="*/ 12 h 80"/>
                <a:gd name="T42" fmla="*/ 8 w 82"/>
                <a:gd name="T43" fmla="*/ 18 h 80"/>
                <a:gd name="T44" fmla="*/ 4 w 82"/>
                <a:gd name="T45" fmla="*/ 24 h 80"/>
                <a:gd name="T46" fmla="*/ 2 w 82"/>
                <a:gd name="T47" fmla="*/ 32 h 80"/>
                <a:gd name="T48" fmla="*/ 0 w 82"/>
                <a:gd name="T49" fmla="*/ 40 h 80"/>
                <a:gd name="T50" fmla="*/ 0 w 82"/>
                <a:gd name="T51" fmla="*/ 40 h 80"/>
                <a:gd name="T52" fmla="*/ 2 w 82"/>
                <a:gd name="T53" fmla="*/ 48 h 80"/>
                <a:gd name="T54" fmla="*/ 4 w 82"/>
                <a:gd name="T55" fmla="*/ 56 h 80"/>
                <a:gd name="T56" fmla="*/ 8 w 82"/>
                <a:gd name="T57" fmla="*/ 62 h 80"/>
                <a:gd name="T58" fmla="*/ 12 w 82"/>
                <a:gd name="T59" fmla="*/ 68 h 80"/>
                <a:gd name="T60" fmla="*/ 18 w 82"/>
                <a:gd name="T61" fmla="*/ 74 h 80"/>
                <a:gd name="T62" fmla="*/ 24 w 82"/>
                <a:gd name="T63" fmla="*/ 76 h 80"/>
                <a:gd name="T64" fmla="*/ 32 w 82"/>
                <a:gd name="T65" fmla="*/ 80 h 80"/>
                <a:gd name="T66" fmla="*/ 40 w 82"/>
                <a:gd name="T67" fmla="*/ 80 h 80"/>
                <a:gd name="T68" fmla="*/ 40 w 82"/>
                <a:gd name="T69" fmla="*/ 80 h 80"/>
                <a:gd name="T70" fmla="*/ 48 w 82"/>
                <a:gd name="T71" fmla="*/ 80 h 80"/>
                <a:gd name="T72" fmla="*/ 56 w 82"/>
                <a:gd name="T73" fmla="*/ 76 h 80"/>
                <a:gd name="T74" fmla="*/ 64 w 82"/>
                <a:gd name="T75" fmla="*/ 74 h 80"/>
                <a:gd name="T76" fmla="*/ 70 w 82"/>
                <a:gd name="T77" fmla="*/ 68 h 80"/>
                <a:gd name="T78" fmla="*/ 74 w 82"/>
                <a:gd name="T79" fmla="*/ 62 h 80"/>
                <a:gd name="T80" fmla="*/ 78 w 82"/>
                <a:gd name="T81" fmla="*/ 56 h 80"/>
                <a:gd name="T82" fmla="*/ 80 w 82"/>
                <a:gd name="T83" fmla="*/ 48 h 80"/>
                <a:gd name="T84" fmla="*/ 82 w 82"/>
                <a:gd name="T85" fmla="*/ 40 h 80"/>
                <a:gd name="T86" fmla="*/ 82 w 82"/>
                <a:gd name="T87" fmla="*/ 40 h 80"/>
                <a:gd name="T88" fmla="*/ 80 w 82"/>
                <a:gd name="T89" fmla="*/ 28 h 80"/>
                <a:gd name="T90" fmla="*/ 76 w 82"/>
                <a:gd name="T91" fmla="*/ 20 h 80"/>
                <a:gd name="T92" fmla="*/ 72 w 82"/>
                <a:gd name="T9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80">
                  <a:moveTo>
                    <a:pt x="72" y="24"/>
                  </a:moveTo>
                  <a:lnTo>
                    <a:pt x="72" y="24"/>
                  </a:lnTo>
                  <a:lnTo>
                    <a:pt x="66" y="30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2" y="30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8" y="8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8" y="18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4" y="56"/>
                  </a:lnTo>
                  <a:lnTo>
                    <a:pt x="8" y="62"/>
                  </a:lnTo>
                  <a:lnTo>
                    <a:pt x="12" y="68"/>
                  </a:lnTo>
                  <a:lnTo>
                    <a:pt x="18" y="74"/>
                  </a:lnTo>
                  <a:lnTo>
                    <a:pt x="24" y="76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8" y="80"/>
                  </a:lnTo>
                  <a:lnTo>
                    <a:pt x="56" y="76"/>
                  </a:lnTo>
                  <a:lnTo>
                    <a:pt x="64" y="74"/>
                  </a:lnTo>
                  <a:lnTo>
                    <a:pt x="70" y="68"/>
                  </a:lnTo>
                  <a:lnTo>
                    <a:pt x="74" y="62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28"/>
                  </a:lnTo>
                  <a:lnTo>
                    <a:pt x="76" y="2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4446588" y="1416050"/>
              <a:ext cx="142875" cy="146050"/>
            </a:xfrm>
            <a:custGeom>
              <a:avLst/>
              <a:gdLst>
                <a:gd name="T0" fmla="*/ 44 w 90"/>
                <a:gd name="T1" fmla="*/ 0 h 92"/>
                <a:gd name="T2" fmla="*/ 44 w 90"/>
                <a:gd name="T3" fmla="*/ 0 h 92"/>
                <a:gd name="T4" fmla="*/ 36 w 90"/>
                <a:gd name="T5" fmla="*/ 2 h 92"/>
                <a:gd name="T6" fmla="*/ 26 w 90"/>
                <a:gd name="T7" fmla="*/ 4 h 92"/>
                <a:gd name="T8" fmla="*/ 20 w 90"/>
                <a:gd name="T9" fmla="*/ 8 h 92"/>
                <a:gd name="T10" fmla="*/ 12 w 90"/>
                <a:gd name="T11" fmla="*/ 14 h 92"/>
                <a:gd name="T12" fmla="*/ 6 w 90"/>
                <a:gd name="T13" fmla="*/ 20 h 92"/>
                <a:gd name="T14" fmla="*/ 2 w 90"/>
                <a:gd name="T15" fmla="*/ 28 h 92"/>
                <a:gd name="T16" fmla="*/ 0 w 90"/>
                <a:gd name="T17" fmla="*/ 38 h 92"/>
                <a:gd name="T18" fmla="*/ 0 w 90"/>
                <a:gd name="T19" fmla="*/ 46 h 92"/>
                <a:gd name="T20" fmla="*/ 0 w 90"/>
                <a:gd name="T21" fmla="*/ 46 h 92"/>
                <a:gd name="T22" fmla="*/ 0 w 90"/>
                <a:gd name="T23" fmla="*/ 56 h 92"/>
                <a:gd name="T24" fmla="*/ 2 w 90"/>
                <a:gd name="T25" fmla="*/ 64 h 92"/>
                <a:gd name="T26" fmla="*/ 6 w 90"/>
                <a:gd name="T27" fmla="*/ 72 h 92"/>
                <a:gd name="T28" fmla="*/ 12 w 90"/>
                <a:gd name="T29" fmla="*/ 78 h 92"/>
                <a:gd name="T30" fmla="*/ 20 w 90"/>
                <a:gd name="T31" fmla="*/ 84 h 92"/>
                <a:gd name="T32" fmla="*/ 26 w 90"/>
                <a:gd name="T33" fmla="*/ 88 h 92"/>
                <a:gd name="T34" fmla="*/ 36 w 90"/>
                <a:gd name="T35" fmla="*/ 90 h 92"/>
                <a:gd name="T36" fmla="*/ 44 w 90"/>
                <a:gd name="T37" fmla="*/ 92 h 92"/>
                <a:gd name="T38" fmla="*/ 44 w 90"/>
                <a:gd name="T39" fmla="*/ 92 h 92"/>
                <a:gd name="T40" fmla="*/ 54 w 90"/>
                <a:gd name="T41" fmla="*/ 90 h 92"/>
                <a:gd name="T42" fmla="*/ 62 w 90"/>
                <a:gd name="T43" fmla="*/ 88 h 92"/>
                <a:gd name="T44" fmla="*/ 70 w 90"/>
                <a:gd name="T45" fmla="*/ 84 h 92"/>
                <a:gd name="T46" fmla="*/ 76 w 90"/>
                <a:gd name="T47" fmla="*/ 78 h 92"/>
                <a:gd name="T48" fmla="*/ 82 w 90"/>
                <a:gd name="T49" fmla="*/ 72 h 92"/>
                <a:gd name="T50" fmla="*/ 86 w 90"/>
                <a:gd name="T51" fmla="*/ 64 h 92"/>
                <a:gd name="T52" fmla="*/ 90 w 90"/>
                <a:gd name="T53" fmla="*/ 56 h 92"/>
                <a:gd name="T54" fmla="*/ 90 w 90"/>
                <a:gd name="T55" fmla="*/ 46 h 92"/>
                <a:gd name="T56" fmla="*/ 90 w 90"/>
                <a:gd name="T57" fmla="*/ 46 h 92"/>
                <a:gd name="T58" fmla="*/ 90 w 90"/>
                <a:gd name="T59" fmla="*/ 38 h 92"/>
                <a:gd name="T60" fmla="*/ 86 w 90"/>
                <a:gd name="T61" fmla="*/ 28 h 92"/>
                <a:gd name="T62" fmla="*/ 82 w 90"/>
                <a:gd name="T63" fmla="*/ 20 h 92"/>
                <a:gd name="T64" fmla="*/ 76 w 90"/>
                <a:gd name="T65" fmla="*/ 14 h 92"/>
                <a:gd name="T66" fmla="*/ 70 w 90"/>
                <a:gd name="T67" fmla="*/ 8 h 92"/>
                <a:gd name="T68" fmla="*/ 62 w 90"/>
                <a:gd name="T69" fmla="*/ 4 h 92"/>
                <a:gd name="T70" fmla="*/ 54 w 90"/>
                <a:gd name="T71" fmla="*/ 2 h 92"/>
                <a:gd name="T72" fmla="*/ 44 w 90"/>
                <a:gd name="T73" fmla="*/ 0 h 92"/>
                <a:gd name="T74" fmla="*/ 44 w 90"/>
                <a:gd name="T7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92">
                  <a:moveTo>
                    <a:pt x="44" y="0"/>
                  </a:moveTo>
                  <a:lnTo>
                    <a:pt x="44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2" y="14"/>
                  </a:lnTo>
                  <a:lnTo>
                    <a:pt x="6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6" y="9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54" y="90"/>
                  </a:lnTo>
                  <a:lnTo>
                    <a:pt x="62" y="88"/>
                  </a:lnTo>
                  <a:lnTo>
                    <a:pt x="70" y="84"/>
                  </a:lnTo>
                  <a:lnTo>
                    <a:pt x="76" y="78"/>
                  </a:lnTo>
                  <a:lnTo>
                    <a:pt x="82" y="72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86" y="28"/>
                  </a:lnTo>
                  <a:lnTo>
                    <a:pt x="82" y="20"/>
                  </a:lnTo>
                  <a:lnTo>
                    <a:pt x="76" y="14"/>
                  </a:lnTo>
                  <a:lnTo>
                    <a:pt x="70" y="8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4802188" y="1631950"/>
              <a:ext cx="171450" cy="168275"/>
            </a:xfrm>
            <a:custGeom>
              <a:avLst/>
              <a:gdLst>
                <a:gd name="T0" fmla="*/ 58 w 108"/>
                <a:gd name="T1" fmla="*/ 0 h 106"/>
                <a:gd name="T2" fmla="*/ 58 w 108"/>
                <a:gd name="T3" fmla="*/ 0 h 106"/>
                <a:gd name="T4" fmla="*/ 48 w 108"/>
                <a:gd name="T5" fmla="*/ 0 h 106"/>
                <a:gd name="T6" fmla="*/ 36 w 108"/>
                <a:gd name="T7" fmla="*/ 2 h 106"/>
                <a:gd name="T8" fmla="*/ 28 w 108"/>
                <a:gd name="T9" fmla="*/ 6 h 106"/>
                <a:gd name="T10" fmla="*/ 18 w 108"/>
                <a:gd name="T11" fmla="*/ 12 h 106"/>
                <a:gd name="T12" fmla="*/ 12 w 108"/>
                <a:gd name="T13" fmla="*/ 20 h 106"/>
                <a:gd name="T14" fmla="*/ 6 w 108"/>
                <a:gd name="T15" fmla="*/ 28 h 106"/>
                <a:gd name="T16" fmla="*/ 2 w 108"/>
                <a:gd name="T17" fmla="*/ 38 h 106"/>
                <a:gd name="T18" fmla="*/ 0 w 108"/>
                <a:gd name="T19" fmla="*/ 48 h 106"/>
                <a:gd name="T20" fmla="*/ 0 w 108"/>
                <a:gd name="T21" fmla="*/ 48 h 106"/>
                <a:gd name="T22" fmla="*/ 0 w 108"/>
                <a:gd name="T23" fmla="*/ 60 h 106"/>
                <a:gd name="T24" fmla="*/ 2 w 108"/>
                <a:gd name="T25" fmla="*/ 70 h 106"/>
                <a:gd name="T26" fmla="*/ 8 w 108"/>
                <a:gd name="T27" fmla="*/ 80 h 106"/>
                <a:gd name="T28" fmla="*/ 14 w 108"/>
                <a:gd name="T29" fmla="*/ 88 h 106"/>
                <a:gd name="T30" fmla="*/ 20 w 108"/>
                <a:gd name="T31" fmla="*/ 96 h 106"/>
                <a:gd name="T32" fmla="*/ 30 w 108"/>
                <a:gd name="T33" fmla="*/ 102 h 106"/>
                <a:gd name="T34" fmla="*/ 40 w 108"/>
                <a:gd name="T35" fmla="*/ 104 h 106"/>
                <a:gd name="T36" fmla="*/ 50 w 108"/>
                <a:gd name="T37" fmla="*/ 106 h 106"/>
                <a:gd name="T38" fmla="*/ 50 w 108"/>
                <a:gd name="T39" fmla="*/ 106 h 106"/>
                <a:gd name="T40" fmla="*/ 62 w 108"/>
                <a:gd name="T41" fmla="*/ 106 h 106"/>
                <a:gd name="T42" fmla="*/ 72 w 108"/>
                <a:gd name="T43" fmla="*/ 104 h 106"/>
                <a:gd name="T44" fmla="*/ 80 w 108"/>
                <a:gd name="T45" fmla="*/ 100 h 106"/>
                <a:gd name="T46" fmla="*/ 90 w 108"/>
                <a:gd name="T47" fmla="*/ 94 h 106"/>
                <a:gd name="T48" fmla="*/ 96 w 108"/>
                <a:gd name="T49" fmla="*/ 86 h 106"/>
                <a:gd name="T50" fmla="*/ 102 w 108"/>
                <a:gd name="T51" fmla="*/ 78 h 106"/>
                <a:gd name="T52" fmla="*/ 106 w 108"/>
                <a:gd name="T53" fmla="*/ 68 h 106"/>
                <a:gd name="T54" fmla="*/ 108 w 108"/>
                <a:gd name="T55" fmla="*/ 56 h 106"/>
                <a:gd name="T56" fmla="*/ 108 w 108"/>
                <a:gd name="T57" fmla="*/ 56 h 106"/>
                <a:gd name="T58" fmla="*/ 108 w 108"/>
                <a:gd name="T59" fmla="*/ 46 h 106"/>
                <a:gd name="T60" fmla="*/ 106 w 108"/>
                <a:gd name="T61" fmla="*/ 36 h 106"/>
                <a:gd name="T62" fmla="*/ 102 w 108"/>
                <a:gd name="T63" fmla="*/ 26 h 106"/>
                <a:gd name="T64" fmla="*/ 96 w 108"/>
                <a:gd name="T65" fmla="*/ 18 h 106"/>
                <a:gd name="T66" fmla="*/ 88 w 108"/>
                <a:gd name="T67" fmla="*/ 10 h 106"/>
                <a:gd name="T68" fmla="*/ 78 w 108"/>
                <a:gd name="T69" fmla="*/ 4 h 106"/>
                <a:gd name="T70" fmla="*/ 70 w 108"/>
                <a:gd name="T71" fmla="*/ 0 h 106"/>
                <a:gd name="T72" fmla="*/ 58 w 108"/>
                <a:gd name="T73" fmla="*/ 0 h 106"/>
                <a:gd name="T74" fmla="*/ 58 w 108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6">
                  <a:moveTo>
                    <a:pt x="58" y="0"/>
                  </a:moveTo>
                  <a:lnTo>
                    <a:pt x="58" y="0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18" y="12"/>
                  </a:lnTo>
                  <a:lnTo>
                    <a:pt x="12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8" y="80"/>
                  </a:lnTo>
                  <a:lnTo>
                    <a:pt x="14" y="88"/>
                  </a:lnTo>
                  <a:lnTo>
                    <a:pt x="20" y="96"/>
                  </a:lnTo>
                  <a:lnTo>
                    <a:pt x="30" y="102"/>
                  </a:lnTo>
                  <a:lnTo>
                    <a:pt x="40" y="104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62" y="106"/>
                  </a:lnTo>
                  <a:lnTo>
                    <a:pt x="72" y="104"/>
                  </a:lnTo>
                  <a:lnTo>
                    <a:pt x="80" y="100"/>
                  </a:lnTo>
                  <a:lnTo>
                    <a:pt x="90" y="94"/>
                  </a:lnTo>
                  <a:lnTo>
                    <a:pt x="96" y="86"/>
                  </a:lnTo>
                  <a:lnTo>
                    <a:pt x="102" y="78"/>
                  </a:lnTo>
                  <a:lnTo>
                    <a:pt x="106" y="68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8" y="46"/>
                  </a:lnTo>
                  <a:lnTo>
                    <a:pt x="106" y="36"/>
                  </a:lnTo>
                  <a:lnTo>
                    <a:pt x="102" y="26"/>
                  </a:lnTo>
                  <a:lnTo>
                    <a:pt x="96" y="18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800" latinLnBrk="1">
                <a:defRPr/>
              </a:pPr>
              <a:endParaRPr lang="ko-KR" altLang="en-US" sz="1350" kern="0">
                <a:solidFill>
                  <a:prstClr val="black"/>
                </a:solidFill>
                <a:latin typeface="Tw Cen MT" panose="020B0602020104020603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2" grpId="0" build="p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941" y="682252"/>
            <a:ext cx="7886700" cy="1325563"/>
          </a:xfrm>
        </p:spPr>
        <p:txBody>
          <a:bodyPr/>
          <a:lstStyle/>
          <a:p>
            <a:r>
              <a:rPr lang="en-US" dirty="0" smtClean="0"/>
              <a:t>KUARTIL, DESIL DAN PERSENTIL </a:t>
            </a:r>
            <a:br>
              <a:rPr lang="en-US" dirty="0" smtClean="0"/>
            </a:br>
            <a:r>
              <a:rPr lang="en-US" dirty="0" smtClean="0"/>
              <a:t>(TIDAK BERKELOMPOK)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17947" y="2476180"/>
                <a:ext cx="5836694" cy="2647949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50%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𝑀𝑒𝑑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50%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--------------------,---------------------,-------------------,----------------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𝑛𝑖𝑙𝑎𝑖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𝑦𝑎𝑛𝑔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7947" y="2476180"/>
                <a:ext cx="5836694" cy="2647949"/>
              </a:xfrm>
              <a:blipFill rotWithShape="1">
                <a:blip r:embed="rId1"/>
                <a:stretch>
                  <a:fillRect l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25416" y="3373909"/>
            <a:ext cx="5786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25%</a:t>
            </a:r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3975498" y="3066728"/>
            <a:ext cx="5786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50%</a:t>
            </a:r>
            <a:endParaRPr lang="en-US" sz="1350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4125519" y="2188048"/>
            <a:ext cx="203596" cy="24110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ight Brace 6"/>
          <p:cNvSpPr/>
          <p:nvPr/>
        </p:nvSpPr>
        <p:spPr>
          <a:xfrm rot="5400000">
            <a:off x="4697017" y="2252343"/>
            <a:ext cx="232171" cy="35540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3925491" y="3709665"/>
            <a:ext cx="4572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Q1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5239941" y="3709665"/>
            <a:ext cx="4572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Q2</a:t>
            </a:r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6375798" y="3695378"/>
            <a:ext cx="4572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Q3</a:t>
            </a:r>
            <a:endParaRPr lang="en-US" sz="1350" dirty="0"/>
          </a:p>
        </p:txBody>
      </p:sp>
      <p:sp>
        <p:nvSpPr>
          <p:cNvPr id="11" name="TextBox 10"/>
          <p:cNvSpPr txBox="1"/>
          <p:nvPr/>
        </p:nvSpPr>
        <p:spPr>
          <a:xfrm>
            <a:off x="4639866" y="4152578"/>
            <a:ext cx="6286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75%</a:t>
            </a:r>
            <a:endParaRPr lang="en-US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5461398" y="3302472"/>
            <a:ext cx="9429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Median</a:t>
            </a:r>
            <a:endParaRPr lang="en-US" sz="1350" dirty="0"/>
          </a:p>
        </p:txBody>
      </p:sp>
      <p:cxnSp>
        <p:nvCxnSpPr>
          <p:cNvPr id="14" name="Straight Arrow Connector 13"/>
          <p:cNvCxnSpPr>
            <a:stCxn id="9" idx="0"/>
          </p:cNvCxnSpPr>
          <p:nvPr/>
        </p:nvCxnSpPr>
        <p:spPr>
          <a:xfrm flipV="1">
            <a:off x="5468542" y="3545362"/>
            <a:ext cx="135731" cy="164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148" y="675092"/>
            <a:ext cx="7886700" cy="1325563"/>
          </a:xfrm>
        </p:spPr>
        <p:txBody>
          <a:bodyPr/>
          <a:lstStyle/>
          <a:p>
            <a:r>
              <a:rPr lang="en-US" dirty="0" smtClean="0"/>
              <a:t>KUARTIL, DESIL DAN PERSENTIL (TDK BERKELOMPOK)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83540" y="2315051"/>
          <a:ext cx="1473913" cy="351377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73913"/>
              </a:tblGrid>
              <a:tr h="616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DATA UPAH KARYAWAN</a:t>
                      </a:r>
                      <a:b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(RIBUAN RUPIAH)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Arrow: Right 17"/>
          <p:cNvSpPr/>
          <p:nvPr/>
        </p:nvSpPr>
        <p:spPr>
          <a:xfrm>
            <a:off x="2636045" y="3436145"/>
            <a:ext cx="464344" cy="63579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278981" y="2315046"/>
          <a:ext cx="1633982" cy="352538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84637"/>
                <a:gridCol w="449345"/>
              </a:tblGrid>
              <a:tr h="658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Data Upah Karyawan</a:t>
                      </a:r>
                      <a:b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(Ribuan Rupiah)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Kelas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X3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X4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X6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X7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X8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X9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X10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X11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X12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X13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5581068" y="2637636"/>
                <a:ext cx="2726023" cy="19389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𝑛𝑖𝑙𝑎𝑖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1(13+1)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40+45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=42,5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13+1</m:t>
                            </m:r>
                          </m:e>
                        </m:d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80+85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=82,5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068" y="2637636"/>
                <a:ext cx="2726023" cy="1938992"/>
              </a:xfrm>
              <a:prstGeom prst="rect">
                <a:avLst/>
              </a:prstGeom>
              <a:blipFill rotWithShape="1">
                <a:blip r:embed="rId1"/>
                <a:stretch>
                  <a:fillRect l="-2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POKOK BAHASAN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448340" y="1549831"/>
          <a:ext cx="7339200" cy="4636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 UKURAN PEMUSATAN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49451" y="1690689"/>
          <a:ext cx="8245098" cy="4029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RATA-RATA HITUNG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49" y="1580827"/>
          <a:ext cx="8267377" cy="421553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538624"/>
                <a:gridCol w="2875609"/>
                <a:gridCol w="2853144"/>
              </a:tblGrid>
              <a:tr h="52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MATA PELAJARAN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HASIL UJIAN MAHASISWA 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HASIL UJIAN MAHASISWA 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Akuntansi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Matematika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Ekonomi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Mikro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0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Pengantar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Manajemen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Bisnis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Internasional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JUMLAH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360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RATA-RATA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RATA-RATA HITUNG &amp; PERKIRAAN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90413" y="1690689"/>
          <a:ext cx="2510726" cy="35012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49964"/>
                <a:gridCol w="1560762"/>
              </a:tblGrid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93998" y="1690689"/>
            <a:ext cx="523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/>
              <a:t>rata-rata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 </a:t>
            </a:r>
            <a:r>
              <a:rPr lang="en-US" dirty="0" err="1"/>
              <a:t>sebenarnya</a:t>
            </a:r>
            <a:r>
              <a:rPr lang="en-US" dirty="0"/>
              <a:t>.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/>
              <a:t>Ambil</a:t>
            </a:r>
            <a:r>
              <a:rPr lang="en-US" dirty="0" smtClean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n = 5,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penjulan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ke-2, 4, 5,8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ke-10. </a:t>
            </a:r>
            <a:r>
              <a:rPr lang="en-US" dirty="0" err="1"/>
              <a:t>hitunglah</a:t>
            </a:r>
            <a:r>
              <a:rPr lang="en-US" dirty="0"/>
              <a:t> rata-rata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pertahun</a:t>
            </a:r>
            <a:r>
              <a:rPr lang="en-US" dirty="0"/>
              <a:t>.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228688" y="4024685"/>
          <a:ext cx="4163643" cy="116724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38057"/>
                <a:gridCol w="925586"/>
              </a:tblGrid>
              <a:tr h="38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JUMLAH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7150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RATA-RATA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3890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RATA-RATA PERKIRAAN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656" y="680768"/>
            <a:ext cx="7886700" cy="1325563"/>
          </a:xfrm>
        </p:spPr>
        <p:txBody>
          <a:bodyPr/>
          <a:lstStyle/>
          <a:p>
            <a:r>
              <a:rPr lang="en-US" dirty="0" smtClean="0"/>
              <a:t>RATA-RATA HITUNG DATA BERKELOMPOK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8905" y="2138765"/>
          <a:ext cx="5780863" cy="1100382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638990"/>
                <a:gridCol w="668943"/>
                <a:gridCol w="638990"/>
                <a:gridCol w="638990"/>
                <a:gridCol w="638990"/>
                <a:gridCol w="638990"/>
                <a:gridCol w="638990"/>
                <a:gridCol w="638990"/>
                <a:gridCol w="638990"/>
              </a:tblGrid>
              <a:tr h="550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US" sz="21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endParaRPr lang="en-US" sz="2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98906" y="3642101"/>
          <a:ext cx="5780863" cy="1111568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638990"/>
                <a:gridCol w="668943"/>
                <a:gridCol w="638990"/>
                <a:gridCol w="638990"/>
                <a:gridCol w="638990"/>
                <a:gridCol w="638990"/>
                <a:gridCol w="638990"/>
                <a:gridCol w="638990"/>
                <a:gridCol w="638990"/>
              </a:tblGrid>
              <a:tr h="5443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Jumlah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Rata-rata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5.87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UKURAN PEMUSATAN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17916" y="1690688"/>
          <a:ext cx="7497434" cy="387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Data </a:t>
            </a:r>
            <a:r>
              <a:rPr lang="en-US" dirty="0" err="1"/>
              <a:t>Berkelompok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0161" y="1794743"/>
                <a:ext cx="4661222" cy="90196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0161" y="1794743"/>
                <a:ext cx="4661222" cy="901962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80161" y="3051198"/>
          <a:ext cx="3483350" cy="293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675"/>
                <a:gridCol w="1741675"/>
              </a:tblGrid>
              <a:tr h="3663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Kelas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</a:t>
                      </a:r>
                      <a:endParaRPr lang="en-US" sz="1600" i="1" dirty="0"/>
                    </a:p>
                  </a:txBody>
                  <a:tcPr marL="68580" marR="68580" marT="34290" marB="34290"/>
                </a:tc>
              </a:tr>
              <a:tr h="3663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30-39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663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40-49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663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50-59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663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60-69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663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70-79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663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80-89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663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90-99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780687" y="3051198"/>
                <a:ext cx="4068845" cy="3152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𝑐 		= </a:t>
                </a:r>
                <a:r>
                  <a:rPr lang="en-US" sz="2000" dirty="0"/>
                  <a:t>69,5−59,5 = 10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		= </a:t>
                </a:r>
                <a:r>
                  <a:rPr lang="en-US" sz="2000" dirty="0"/>
                  <a:t>59,5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0−1</m:t>
                              </m:r>
                            </m:e>
                          </m:d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e>
                          </m:d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=12−8=4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=12−9=3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𝑀𝑜𝑑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=59,5+10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=65,214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687" y="3051198"/>
                <a:ext cx="4068845" cy="3152594"/>
              </a:xfrm>
              <a:prstGeom prst="rect">
                <a:avLst/>
              </a:prstGeom>
              <a:blipFill rotWithShape="1">
                <a:blip r:embed="rId2"/>
                <a:stretch>
                  <a:fillRect l="-1497" t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743092"/>
            <a:ext cx="8529636" cy="1325563"/>
          </a:xfrm>
        </p:spPr>
        <p:txBody>
          <a:bodyPr/>
          <a:lstStyle/>
          <a:p>
            <a:r>
              <a:rPr lang="en-US" dirty="0" smtClean="0"/>
              <a:t>PERBANDINGAN RATA-RATA, MEDIAN DAN MODUS</a:t>
            </a:r>
            <a:endParaRPr lang="en-US" dirty="0"/>
          </a:p>
        </p:txBody>
      </p:sp>
      <p:sp>
        <p:nvSpPr>
          <p:cNvPr id="11" name="Freeform: Shape 10"/>
          <p:cNvSpPr/>
          <p:nvPr/>
        </p:nvSpPr>
        <p:spPr>
          <a:xfrm>
            <a:off x="2702247" y="2600267"/>
            <a:ext cx="4776677" cy="1010018"/>
          </a:xfrm>
          <a:custGeom>
            <a:avLst/>
            <a:gdLst>
              <a:gd name="connsiteX0" fmla="*/ 0 w 6368902"/>
              <a:gd name="connsiteY0" fmla="*/ 1297235 h 1346690"/>
              <a:gd name="connsiteX1" fmla="*/ 914400 w 6368902"/>
              <a:gd name="connsiteY1" fmla="*/ 1190910 h 1346690"/>
              <a:gd name="connsiteX2" fmla="*/ 2966484 w 6368902"/>
              <a:gd name="connsiteY2" fmla="*/ 63 h 1346690"/>
              <a:gd name="connsiteX3" fmla="*/ 5422604 w 6368902"/>
              <a:gd name="connsiteY3" fmla="*/ 1137747 h 1346690"/>
              <a:gd name="connsiteX4" fmla="*/ 6368902 w 6368902"/>
              <a:gd name="connsiteY4" fmla="*/ 1339766 h 1346690"/>
              <a:gd name="connsiteX5" fmla="*/ 6368902 w 6368902"/>
              <a:gd name="connsiteY5" fmla="*/ 1339766 h 13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8902" h="1346690">
                <a:moveTo>
                  <a:pt x="0" y="1297235"/>
                </a:moveTo>
                <a:cubicBezTo>
                  <a:pt x="209993" y="1352170"/>
                  <a:pt x="419986" y="1407105"/>
                  <a:pt x="914400" y="1190910"/>
                </a:cubicBezTo>
                <a:cubicBezTo>
                  <a:pt x="1408814" y="974715"/>
                  <a:pt x="2215117" y="8923"/>
                  <a:pt x="2966484" y="63"/>
                </a:cubicBezTo>
                <a:cubicBezTo>
                  <a:pt x="3717851" y="-8797"/>
                  <a:pt x="4855534" y="914463"/>
                  <a:pt x="5422604" y="1137747"/>
                </a:cubicBezTo>
                <a:cubicBezTo>
                  <a:pt x="5989674" y="1361031"/>
                  <a:pt x="6368902" y="1339766"/>
                  <a:pt x="6368902" y="1339766"/>
                </a:cubicBezTo>
                <a:lnTo>
                  <a:pt x="6368902" y="1339766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638453" y="3668886"/>
            <a:ext cx="48404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1" idx="2"/>
          </p:cNvCxnSpPr>
          <p:nvPr/>
        </p:nvCxnSpPr>
        <p:spPr>
          <a:xfrm>
            <a:off x="4927110" y="2600314"/>
            <a:ext cx="7974" cy="107654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24493" y="3806113"/>
            <a:ext cx="9011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Median</a:t>
            </a:r>
            <a:endParaRPr lang="en-US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5124643" y="3806113"/>
            <a:ext cx="9011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Modus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4424556" y="4220450"/>
            <a:ext cx="1050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Rata-rata</a:t>
            </a:r>
            <a:endParaRPr lang="en-US" sz="1350" dirty="0"/>
          </a:p>
        </p:txBody>
      </p: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4375048" y="3695135"/>
            <a:ext cx="514184" cy="11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960670" y="3695136"/>
            <a:ext cx="614528" cy="125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0"/>
          </p:cNvCxnSpPr>
          <p:nvPr/>
        </p:nvCxnSpPr>
        <p:spPr>
          <a:xfrm flipV="1">
            <a:off x="4949788" y="3745145"/>
            <a:ext cx="0" cy="475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38886" y="4815427"/>
            <a:ext cx="686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APABILA DISTRIBUSINYA TIDAK TERLALU MELENCENG, MAKA TERDAPAT HUBUNGAN:</a:t>
            </a:r>
            <a:endParaRPr lang="en-US" i="1" dirty="0" smtClean="0"/>
          </a:p>
          <a:p>
            <a:pPr algn="ctr"/>
            <a:r>
              <a:rPr lang="en-US" i="1" dirty="0" smtClean="0"/>
              <a:t>MODUS = RATA-RATA - 3 (RATA-RATA - MEDIAN)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1211</Words>
  <Application>WPS Presentation</Application>
  <PresentationFormat>On-screen Show (4:3)</PresentationFormat>
  <Paragraphs>346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Tw Cen MT</vt:lpstr>
      <vt:lpstr>Tahoma</vt:lpstr>
      <vt:lpstr>Wingdings 3</vt:lpstr>
      <vt:lpstr>Tw Cen MT</vt:lpstr>
      <vt:lpstr>Calibri</vt:lpstr>
      <vt:lpstr>Microsoft YaHei</vt:lpstr>
      <vt:lpstr/>
      <vt:lpstr>Arial Unicode MS</vt:lpstr>
      <vt:lpstr>Calibri Light</vt:lpstr>
      <vt:lpstr>Presentation1</vt:lpstr>
      <vt:lpstr>PowerPoint 演示文稿</vt:lpstr>
      <vt:lpstr>POKOK BAHASAN</vt:lpstr>
      <vt:lpstr>DEFINISI UKURAN PEMUSATAN</vt:lpstr>
      <vt:lpstr>RATA-RATA HITUNG</vt:lpstr>
      <vt:lpstr>RATA-RATA HITUNG &amp; PERKIRAAN</vt:lpstr>
      <vt:lpstr>RATA-RATA HITUNG DATA BERKELOMPOK</vt:lpstr>
      <vt:lpstr>UKURAN PEMUSATAN</vt:lpstr>
      <vt:lpstr>Modus Data Berkelompok</vt:lpstr>
      <vt:lpstr>PERBANDINGAN RATA-RATA, MEDIAN DAN MODUS</vt:lpstr>
      <vt:lpstr>KUARTIL, DESIL DAN PERSENTIL  (TIDAK BERKELOMPOK)</vt:lpstr>
      <vt:lpstr>KUARTIL, DESIL DAN PERSENTIL (TDK BERKELOMPOK)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Gilang Pratama</dc:creator>
  <cp:lastModifiedBy>User</cp:lastModifiedBy>
  <cp:revision>224</cp:revision>
  <dcterms:created xsi:type="dcterms:W3CDTF">2016-09-16T10:19:00Z</dcterms:created>
  <dcterms:modified xsi:type="dcterms:W3CDTF">2017-09-14T00:04:05Z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