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2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Click to move the slide</a:t>
            </a: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16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32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170" name="PlaceHolder 4"/>
          <p:cNvSpPr>
            <a:spLocks noGrp="1"/>
          </p:cNvSpPr>
          <p:nvPr>
            <p:ph type="dt"/>
          </p:nvPr>
        </p:nvSpPr>
        <p:spPr>
          <a:xfrm>
            <a:off x="4279320" y="0"/>
            <a:ext cx="328032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171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32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172" name="PlaceHolder 6"/>
          <p:cNvSpPr>
            <a:spLocks noGrp="1"/>
          </p:cNvSpPr>
          <p:nvPr>
            <p:ph type="sldNum"/>
          </p:nvPr>
        </p:nvSpPr>
        <p:spPr>
          <a:xfrm>
            <a:off x="4279320" y="10157400"/>
            <a:ext cx="328032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7D80C081-E79E-4347-B89C-EA11B2A4B697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03662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</p:spPr>
      </p:sp>
      <p:sp>
        <p:nvSpPr>
          <p:cNvPr id="28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282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028EBEB8-809C-435F-AB50-309E2BA6909E}" type="slidenum">
              <a:rPr lang="en-US" sz="1200" b="0" strike="noStrike" spc="-1">
                <a:solidFill>
                  <a:srgbClr val="000000"/>
                </a:solidFill>
                <a:latin typeface="Arial"/>
              </a:rPr>
              <a:t>2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395640" y="40986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49136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09780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580032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39564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09780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580032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395640" y="1917000"/>
            <a:ext cx="7992360" cy="417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799236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467640" y="764640"/>
            <a:ext cx="8229240" cy="4296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395640" y="1917000"/>
            <a:ext cx="7992360" cy="417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49136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95640" y="40986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449136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309780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580032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39564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309780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580032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subTitle"/>
          </p:nvPr>
        </p:nvSpPr>
        <p:spPr>
          <a:xfrm>
            <a:off x="395640" y="1917000"/>
            <a:ext cx="7992360" cy="417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799236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799236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subTitle"/>
          </p:nvPr>
        </p:nvSpPr>
        <p:spPr>
          <a:xfrm>
            <a:off x="467640" y="764640"/>
            <a:ext cx="8229240" cy="4296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449136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395640" y="40986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449136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309780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4" name="PlaceHolder 4"/>
          <p:cNvSpPr>
            <a:spLocks noGrp="1"/>
          </p:cNvSpPr>
          <p:nvPr>
            <p:ph type="body"/>
          </p:nvPr>
        </p:nvSpPr>
        <p:spPr>
          <a:xfrm>
            <a:off x="580032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5" name="PlaceHolder 5"/>
          <p:cNvSpPr>
            <a:spLocks noGrp="1"/>
          </p:cNvSpPr>
          <p:nvPr>
            <p:ph type="body"/>
          </p:nvPr>
        </p:nvSpPr>
        <p:spPr>
          <a:xfrm>
            <a:off x="39564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6" name="PlaceHolder 6"/>
          <p:cNvSpPr>
            <a:spLocks noGrp="1"/>
          </p:cNvSpPr>
          <p:nvPr>
            <p:ph type="body"/>
          </p:nvPr>
        </p:nvSpPr>
        <p:spPr>
          <a:xfrm>
            <a:off x="309780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7" name="PlaceHolder 7"/>
          <p:cNvSpPr>
            <a:spLocks noGrp="1"/>
          </p:cNvSpPr>
          <p:nvPr>
            <p:ph type="body"/>
          </p:nvPr>
        </p:nvSpPr>
        <p:spPr>
          <a:xfrm>
            <a:off x="580032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subTitle"/>
          </p:nvPr>
        </p:nvSpPr>
        <p:spPr>
          <a:xfrm>
            <a:off x="395640" y="1917000"/>
            <a:ext cx="7992360" cy="417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799236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subTitle"/>
          </p:nvPr>
        </p:nvSpPr>
        <p:spPr>
          <a:xfrm>
            <a:off x="467640" y="764640"/>
            <a:ext cx="8229240" cy="4296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449136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395640" y="40986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8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9" name="PlaceHolder 5"/>
          <p:cNvSpPr>
            <a:spLocks noGrp="1"/>
          </p:cNvSpPr>
          <p:nvPr>
            <p:ph type="body"/>
          </p:nvPr>
        </p:nvSpPr>
        <p:spPr>
          <a:xfrm>
            <a:off x="449136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 type="body"/>
          </p:nvPr>
        </p:nvSpPr>
        <p:spPr>
          <a:xfrm>
            <a:off x="309780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3" name="PlaceHolder 4"/>
          <p:cNvSpPr>
            <a:spLocks noGrp="1"/>
          </p:cNvSpPr>
          <p:nvPr>
            <p:ph type="body"/>
          </p:nvPr>
        </p:nvSpPr>
        <p:spPr>
          <a:xfrm>
            <a:off x="580032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4" name="PlaceHolder 5"/>
          <p:cNvSpPr>
            <a:spLocks noGrp="1"/>
          </p:cNvSpPr>
          <p:nvPr>
            <p:ph type="body"/>
          </p:nvPr>
        </p:nvSpPr>
        <p:spPr>
          <a:xfrm>
            <a:off x="39564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5" name="PlaceHolder 6"/>
          <p:cNvSpPr>
            <a:spLocks noGrp="1"/>
          </p:cNvSpPr>
          <p:nvPr>
            <p:ph type="body"/>
          </p:nvPr>
        </p:nvSpPr>
        <p:spPr>
          <a:xfrm>
            <a:off x="309780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6" name="PlaceHolder 7"/>
          <p:cNvSpPr>
            <a:spLocks noGrp="1"/>
          </p:cNvSpPr>
          <p:nvPr>
            <p:ph type="body"/>
          </p:nvPr>
        </p:nvSpPr>
        <p:spPr>
          <a:xfrm>
            <a:off x="580032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67640" y="764640"/>
            <a:ext cx="8229240" cy="4296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49136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>
            <a:off x="6664320" y="6489360"/>
            <a:ext cx="26013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PlaceHolder 2"/>
          <p:cNvSpPr>
            <a:spLocks noGrp="1"/>
          </p:cNvSpPr>
          <p:nvPr>
            <p:ph type="title"/>
          </p:nvPr>
        </p:nvSpPr>
        <p:spPr>
          <a:xfrm>
            <a:off x="2896920" y="1124640"/>
            <a:ext cx="5542200" cy="103752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FFFFFF"/>
                </a:solidFill>
                <a:latin typeface="Calibri"/>
              </a:rPr>
              <a:t>Nama Dosen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CustomShape 3"/>
          <p:cNvSpPr/>
          <p:nvPr/>
        </p:nvSpPr>
        <p:spPr>
          <a:xfrm>
            <a:off x="2988000" y="5132520"/>
            <a:ext cx="536040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2970000" y="4916520"/>
            <a:ext cx="5360400" cy="43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636000" y="2205000"/>
            <a:ext cx="4176360" cy="7203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>
                <a:solidFill>
                  <a:srgbClr val="FFFFFF"/>
                </a:solidFill>
                <a:latin typeface="Calibri"/>
              </a:rPr>
              <a:t>MATA KULIAH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3203640" y="4149720"/>
            <a:ext cx="5127120" cy="119808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Topik Perkuliahan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6664320" y="6489360"/>
            <a:ext cx="26013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" name="PlaceHolder 2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>
                <a:solidFill>
                  <a:srgbClr val="FFFFFF"/>
                </a:solidFill>
                <a:latin typeface="Calibri"/>
              </a:rPr>
              <a:t>Click to edit Master text styles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45" name="PlaceHolder 4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082ADB7-B217-44FC-92E7-E48BBD337C64}" type="slidenum">
              <a:rPr lang="en-US" sz="1800" b="0" strike="noStrike" spc="-1">
                <a:solidFill>
                  <a:srgbClr val="000000"/>
                </a:solidFill>
                <a:latin typeface="Calibri"/>
              </a:rPr>
              <a:t>‹#›</a:t>
            </a:fld>
            <a:endParaRPr lang="en-US" sz="18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6664320" y="6489360"/>
            <a:ext cx="26013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" name="PlaceHolder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240" cy="13712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57200" y="1981080"/>
            <a:ext cx="4038120" cy="38858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>
                <a:solidFill>
                  <a:srgbClr val="FFFFFF"/>
                </a:solidFill>
                <a:latin typeface="Calibri"/>
              </a:rPr>
              <a:t>Click to edit Master text styles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4648320" y="1981080"/>
            <a:ext cx="4038120" cy="1866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>
                <a:solidFill>
                  <a:srgbClr val="FFFFFF"/>
                </a:solidFill>
                <a:latin typeface="Calibri"/>
              </a:rPr>
              <a:t>Click to edit Master text styles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88" name="PlaceHolder 5"/>
          <p:cNvSpPr>
            <a:spLocks noGrp="1"/>
          </p:cNvSpPr>
          <p:nvPr>
            <p:ph type="body"/>
          </p:nvPr>
        </p:nvSpPr>
        <p:spPr>
          <a:xfrm>
            <a:off x="4648320" y="4000680"/>
            <a:ext cx="4038120" cy="1866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>
                <a:solidFill>
                  <a:srgbClr val="FFFFFF"/>
                </a:solidFill>
                <a:latin typeface="Calibri"/>
              </a:rPr>
              <a:t>Click to edit Master text styles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89" name="PlaceHolder 6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120" cy="45684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90" name="PlaceHolder 7"/>
          <p:cNvSpPr>
            <a:spLocks noGrp="1"/>
          </p:cNvSpPr>
          <p:nvPr>
            <p:ph type="sldNum"/>
          </p:nvPr>
        </p:nvSpPr>
        <p:spPr>
          <a:xfrm>
            <a:off x="6553080" y="6248520"/>
            <a:ext cx="2133360" cy="45684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152220B-1480-49C8-BAC2-77F8B710CE5C}" type="slidenum">
              <a:rPr lang="en-US" sz="1800" b="0" strike="noStrike" spc="-1">
                <a:solidFill>
                  <a:srgbClr val="000000"/>
                </a:solidFill>
                <a:latin typeface="Calibri"/>
              </a:rPr>
              <a:t>‹#›</a:t>
            </a:fld>
            <a:endParaRPr lang="en-US" sz="1800" b="0" strike="noStrike" spc="-1">
              <a:latin typeface="Times New Roman"/>
            </a:endParaRPr>
          </a:p>
        </p:txBody>
      </p:sp>
      <p:sp>
        <p:nvSpPr>
          <p:cNvPr id="91" name="PlaceHolder 8"/>
          <p:cNvSpPr>
            <a:spLocks noGrp="1"/>
          </p:cNvSpPr>
          <p:nvPr>
            <p:ph type="dt"/>
          </p:nvPr>
        </p:nvSpPr>
        <p:spPr>
          <a:xfrm>
            <a:off x="457200" y="6245280"/>
            <a:ext cx="2133360" cy="47592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6664320" y="6489360"/>
            <a:ext cx="26013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9" name="PlaceHolder 2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Master title style</a:t>
            </a: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395640" y="1917000"/>
            <a:ext cx="7992360" cy="4176000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17375E"/>
              </a:buClr>
              <a:buFont typeface="Courier New"/>
              <a:buChar char="o"/>
            </a:pPr>
            <a:r>
              <a:rPr lang="en-US" sz="2400" b="0" strike="noStrike" spc="-1">
                <a:solidFill>
                  <a:srgbClr val="17375E"/>
                </a:solidFill>
                <a:latin typeface="Arial"/>
              </a:rPr>
              <a:t>Click to edit Master text styles</a:t>
            </a:r>
            <a:endParaRPr lang="en-US" sz="24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2602800" y="2179800"/>
            <a:ext cx="6145200" cy="647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Dra Safitri  M  M.Si</a:t>
            </a: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4" name="TextShape 2"/>
          <p:cNvSpPr txBox="1"/>
          <p:nvPr/>
        </p:nvSpPr>
        <p:spPr>
          <a:xfrm>
            <a:off x="2988000" y="3573000"/>
            <a:ext cx="5688360" cy="431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600" b="0" strike="noStrike" spc="-1">
                <a:solidFill>
                  <a:srgbClr val="000000"/>
                </a:solidFill>
                <a:latin typeface="Arial"/>
              </a:rPr>
              <a:t>Sesi 3</a:t>
            </a:r>
            <a:endParaRPr lang="en-US" sz="3600" b="0" strike="noStrike" spc="-1">
              <a:latin typeface="Arial"/>
            </a:endParaRPr>
          </a:p>
        </p:txBody>
      </p:sp>
      <p:sp>
        <p:nvSpPr>
          <p:cNvPr id="175" name="TextShape 3"/>
          <p:cNvSpPr txBox="1"/>
          <p:nvPr/>
        </p:nvSpPr>
        <p:spPr>
          <a:xfrm>
            <a:off x="2627640" y="1268640"/>
            <a:ext cx="6150600" cy="719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PSIKOLOGI SOSIAL 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76" name="CustomShape 4"/>
          <p:cNvSpPr/>
          <p:nvPr/>
        </p:nvSpPr>
        <p:spPr>
          <a:xfrm>
            <a:off x="5181120" y="4267080"/>
            <a:ext cx="1431000" cy="109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4800" b="0" strike="noStrike" spc="-1">
                <a:solidFill>
                  <a:srgbClr val="FF0000"/>
                </a:solidFill>
                <a:latin typeface="Calibri"/>
              </a:rPr>
              <a:t>Diri </a:t>
            </a:r>
            <a:endParaRPr lang="en-US" sz="4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4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extShape 1"/>
          <p:cNvSpPr txBox="1"/>
          <p:nvPr/>
        </p:nvSpPr>
        <p:spPr>
          <a:xfrm>
            <a:off x="1447920" y="228600"/>
            <a:ext cx="6857640" cy="1371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Faktor yang mempengaruhi konsep diri</a:t>
            </a:r>
          </a:p>
        </p:txBody>
      </p:sp>
      <p:grpSp>
        <p:nvGrpSpPr>
          <p:cNvPr id="196" name="Group 2"/>
          <p:cNvGrpSpPr/>
          <p:nvPr/>
        </p:nvGrpSpPr>
        <p:grpSpPr>
          <a:xfrm>
            <a:off x="1524240" y="1397160"/>
            <a:ext cx="6095160" cy="4063680"/>
            <a:chOff x="1524240" y="1397160"/>
            <a:chExt cx="6095160" cy="4063680"/>
          </a:xfrm>
        </p:grpSpPr>
        <p:sp>
          <p:nvSpPr>
            <p:cNvPr id="197" name="CustomShape 3"/>
            <p:cNvSpPr/>
            <p:nvPr/>
          </p:nvSpPr>
          <p:spPr>
            <a:xfrm>
              <a:off x="1981080" y="1397160"/>
              <a:ext cx="5181120" cy="406368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>
                <a:tint val="40000"/>
                <a:hueOff val="0"/>
                <a:satOff val="0"/>
                <a:lumOff val="0"/>
                <a:alphaOff val="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8" name="CustomShape 4"/>
            <p:cNvSpPr/>
            <p:nvPr/>
          </p:nvSpPr>
          <p:spPr>
            <a:xfrm>
              <a:off x="1524240" y="2362320"/>
              <a:ext cx="2901240" cy="213336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226080" tIns="226080" rIns="122040" bIns="226440" anchor="ctr"/>
            <a:lstStyle/>
            <a:p>
              <a:pPr algn="ctr">
                <a:lnSpc>
                  <a:spcPct val="90000"/>
                </a:lnSpc>
                <a:spcAft>
                  <a:spcPts val="1120"/>
                </a:spcAft>
              </a:pPr>
              <a:r>
                <a:rPr lang="en-US" sz="3200" b="0" strike="noStrike" spc="-1">
                  <a:solidFill>
                    <a:srgbClr val="000000"/>
                  </a:solidFill>
                  <a:latin typeface="Calibri"/>
                </a:rPr>
                <a:t>Orang lain</a:t>
              </a:r>
              <a:endParaRPr lang="en-US" sz="3200" b="0" strike="noStrike" spc="-1">
                <a:latin typeface="Arial"/>
              </a:endParaRPr>
            </a:p>
          </p:txBody>
        </p:sp>
        <p:sp>
          <p:nvSpPr>
            <p:cNvPr id="199" name="CustomShape 5"/>
            <p:cNvSpPr/>
            <p:nvPr/>
          </p:nvSpPr>
          <p:spPr>
            <a:xfrm>
              <a:off x="4718160" y="2362320"/>
              <a:ext cx="2901240" cy="213336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210600" tIns="210600" rIns="106560" bIns="210960" anchor="ctr"/>
            <a:lstStyle/>
            <a:p>
              <a:pPr algn="ctr">
                <a:lnSpc>
                  <a:spcPct val="90000"/>
                </a:lnSpc>
                <a:spcAft>
                  <a:spcPts val="981"/>
                </a:spcAft>
              </a:pPr>
              <a:r>
                <a:rPr lang="en-US" sz="2800" b="0" strike="noStrike" spc="-1">
                  <a:solidFill>
                    <a:srgbClr val="000000"/>
                  </a:solidFill>
                  <a:latin typeface="Calibri"/>
                </a:rPr>
                <a:t>Kelompok acuan </a:t>
              </a:r>
              <a:endParaRPr lang="en-US" sz="2800" b="0" strike="noStrike" spc="-1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981"/>
                </a:spcAft>
              </a:pPr>
              <a:r>
                <a:rPr lang="en-US" sz="2800" b="0" strike="noStrike" spc="-1">
                  <a:solidFill>
                    <a:srgbClr val="000000"/>
                  </a:solidFill>
                  <a:latin typeface="Calibri"/>
                </a:rPr>
                <a:t>( reference group)</a:t>
              </a:r>
              <a:endParaRPr lang="en-US" sz="2800" b="0" strike="noStrike" spc="-1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981"/>
                </a:spcAft>
              </a:pPr>
              <a:endParaRPr lang="en-US" sz="2800" b="0" strike="noStrike" spc="-1">
                <a:latin typeface="Arial"/>
              </a:endParaRPr>
            </a:p>
          </p:txBody>
        </p:sp>
      </p:grpSp>
      <p:grpSp>
        <p:nvGrpSpPr>
          <p:cNvPr id="200" name="Group 6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TextShape 1"/>
          <p:cNvSpPr txBox="1"/>
          <p:nvPr/>
        </p:nvSpPr>
        <p:spPr>
          <a:xfrm>
            <a:off x="838080" y="457200"/>
            <a:ext cx="7848360" cy="837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         PENGETAHUAN TENTANG DIRI</a:t>
            </a:r>
          </a:p>
        </p:txBody>
      </p:sp>
      <p:sp>
        <p:nvSpPr>
          <p:cNvPr id="202" name="TextShape 2"/>
          <p:cNvSpPr txBox="1"/>
          <p:nvPr/>
        </p:nvSpPr>
        <p:spPr>
          <a:xfrm>
            <a:off x="457200" y="13716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   Konsep diri pada dasarnya merupakan suatu skema, yaitu pengetahuan yang terorganisasi mengenai sesuatu yang digunakan untuk menginterpretasikan pengalaman.</a:t>
            </a:r>
            <a:endParaRPr lang="en-US" sz="28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Konsep diri </a:t>
            </a:r>
            <a:r>
              <a:rPr lang="en-US" sz="2800" b="0" strike="noStrike" spc="-1">
                <a:solidFill>
                  <a:srgbClr val="000000"/>
                </a:solidFill>
                <a:latin typeface="Wingdings"/>
              </a:rPr>
              <a:t></a:t>
            </a: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 Skema diri</a:t>
            </a:r>
            <a:endParaRPr lang="en-US" sz="28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    Pengetahuan tentang diri, yang mempengaruhi cara seseorang mengelola informasi dan pengambilan tindakan </a:t>
            </a:r>
            <a:endParaRPr lang="en-US" sz="28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lang="en-US" sz="28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( Vaughan &amp; Horg 2002)</a:t>
            </a:r>
            <a:endParaRPr lang="en-US" sz="28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Jenis Skema Diri</a:t>
            </a:r>
          </a:p>
        </p:txBody>
      </p:sp>
      <p:grpSp>
        <p:nvGrpSpPr>
          <p:cNvPr id="204" name="Group 2"/>
          <p:cNvGrpSpPr/>
          <p:nvPr/>
        </p:nvGrpSpPr>
        <p:grpSpPr>
          <a:xfrm>
            <a:off x="1524600" y="1397160"/>
            <a:ext cx="6094080" cy="4063680"/>
            <a:chOff x="1524600" y="1397160"/>
            <a:chExt cx="6094080" cy="4063680"/>
          </a:xfrm>
        </p:grpSpPr>
        <p:sp>
          <p:nvSpPr>
            <p:cNvPr id="205" name="CustomShape 3"/>
            <p:cNvSpPr/>
            <p:nvPr/>
          </p:nvSpPr>
          <p:spPr>
            <a:xfrm rot="16200000">
              <a:off x="459720" y="2461680"/>
              <a:ext cx="4063680" cy="1934280"/>
            </a:xfrm>
            <a:prstGeom prst="flowChartManualOperation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5400000" vert="vert" lIns="0" tIns="172800" rIns="0" bIns="171360" anchor="ctr"/>
            <a:lstStyle/>
            <a:p>
              <a:pPr algn="ctr">
                <a:lnSpc>
                  <a:spcPct val="90000"/>
                </a:lnSpc>
                <a:spcAft>
                  <a:spcPts val="944"/>
                </a:spcAft>
              </a:pPr>
              <a:r>
                <a:rPr lang="en-US" sz="2700" b="0" strike="noStrike" spc="-1">
                  <a:solidFill>
                    <a:srgbClr val="FFFFFF"/>
                  </a:solidFill>
                  <a:latin typeface="Calibri"/>
                </a:rPr>
                <a:t>1</a:t>
              </a:r>
              <a:r>
                <a:rPr lang="en-US" sz="2700" b="0" strike="noStrike" spc="-1">
                  <a:solidFill>
                    <a:srgbClr val="000000"/>
                  </a:solidFill>
                  <a:latin typeface="Calibri"/>
                </a:rPr>
                <a:t>. </a:t>
              </a:r>
              <a:r>
                <a:rPr lang="en-US" sz="2700" b="0" strike="noStrike" spc="-1">
                  <a:solidFill>
                    <a:srgbClr val="FFFFFF"/>
                  </a:solidFill>
                  <a:latin typeface="Calibri"/>
                </a:rPr>
                <a:t>Actual Self, </a:t>
              </a:r>
              <a:r>
                <a:rPr lang="en-US" sz="2700" b="0" strike="noStrike" spc="-1">
                  <a:solidFill>
                    <a:srgbClr val="000000"/>
                  </a:solidFill>
                  <a:latin typeface="Calibri"/>
                </a:rPr>
                <a:t>bagaimana diri kita saat ini</a:t>
              </a:r>
              <a:endParaRPr lang="en-US" sz="2700" b="0" strike="noStrike" spc="-1">
                <a:latin typeface="Arial"/>
              </a:endParaRPr>
            </a:p>
          </p:txBody>
        </p:sp>
        <p:sp>
          <p:nvSpPr>
            <p:cNvPr id="206" name="CustomShape 4"/>
            <p:cNvSpPr/>
            <p:nvPr/>
          </p:nvSpPr>
          <p:spPr>
            <a:xfrm rot="16200000">
              <a:off x="2539800" y="2461680"/>
              <a:ext cx="4063680" cy="1934280"/>
            </a:xfrm>
            <a:prstGeom prst="flowChartManualOperation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5400000" vert="vert" lIns="0" tIns="172800" rIns="0" bIns="171360" anchor="ctr"/>
            <a:lstStyle/>
            <a:p>
              <a:pPr algn="ctr">
                <a:lnSpc>
                  <a:spcPct val="90000"/>
                </a:lnSpc>
                <a:spcAft>
                  <a:spcPts val="944"/>
                </a:spcAft>
              </a:pPr>
              <a:r>
                <a:rPr lang="en-US" sz="2700" b="0" strike="noStrike" spc="-1">
                  <a:solidFill>
                    <a:srgbClr val="FFFFFF"/>
                  </a:solidFill>
                  <a:latin typeface="Calibri"/>
                </a:rPr>
                <a:t>2</a:t>
              </a:r>
              <a:r>
                <a:rPr lang="en-US" sz="2700" b="0" strike="noStrike" spc="-1">
                  <a:solidFill>
                    <a:srgbClr val="000000"/>
                  </a:solidFill>
                  <a:latin typeface="Calibri"/>
                </a:rPr>
                <a:t>. </a:t>
              </a:r>
              <a:r>
                <a:rPr lang="en-US" sz="2700" b="0" strike="noStrike" spc="-1">
                  <a:solidFill>
                    <a:srgbClr val="FFFFFF"/>
                  </a:solidFill>
                  <a:latin typeface="Calibri"/>
                </a:rPr>
                <a:t>Ideal self, </a:t>
              </a:r>
              <a:r>
                <a:rPr lang="en-US" sz="2700" b="0" strike="noStrike" spc="-1">
                  <a:solidFill>
                    <a:srgbClr val="000000"/>
                  </a:solidFill>
                  <a:latin typeface="Calibri"/>
                </a:rPr>
                <a:t>bagaimana diri yang kita inginkan</a:t>
              </a:r>
              <a:endParaRPr lang="en-US" sz="2700" b="0" strike="noStrike" spc="-1">
                <a:latin typeface="Arial"/>
              </a:endParaRPr>
            </a:p>
          </p:txBody>
        </p:sp>
        <p:sp>
          <p:nvSpPr>
            <p:cNvPr id="207" name="CustomShape 5"/>
            <p:cNvSpPr/>
            <p:nvPr/>
          </p:nvSpPr>
          <p:spPr>
            <a:xfrm rot="16200000">
              <a:off x="4619520" y="2461680"/>
              <a:ext cx="4063680" cy="1934280"/>
            </a:xfrm>
            <a:prstGeom prst="flowChartManualOperation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5400000" vert="vert" lIns="0" tIns="172800" rIns="0" bIns="171360" anchor="ctr"/>
            <a:lstStyle/>
            <a:p>
              <a:pPr algn="ctr">
                <a:lnSpc>
                  <a:spcPct val="90000"/>
                </a:lnSpc>
                <a:spcAft>
                  <a:spcPts val="944"/>
                </a:spcAft>
              </a:pPr>
              <a:r>
                <a:rPr lang="en-US" sz="2700" b="0" strike="noStrike" spc="-1">
                  <a:solidFill>
                    <a:srgbClr val="FFFFFF"/>
                  </a:solidFill>
                  <a:latin typeface="Calibri"/>
                </a:rPr>
                <a:t>3.Ought Self</a:t>
              </a:r>
              <a:r>
                <a:rPr lang="en-US" sz="2700" b="0" strike="noStrike" spc="-1">
                  <a:solidFill>
                    <a:srgbClr val="000000"/>
                  </a:solidFill>
                  <a:latin typeface="Calibri"/>
                </a:rPr>
                <a:t>,  bagaimana diri kita seharusnya</a:t>
              </a:r>
              <a:endParaRPr lang="en-US" sz="2700" b="0" strike="noStrike" spc="-1">
                <a:latin typeface="Arial"/>
              </a:endParaRPr>
            </a:p>
          </p:txBody>
        </p:sp>
      </p:grpSp>
      <p:grpSp>
        <p:nvGrpSpPr>
          <p:cNvPr id="208" name="Group 6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sp>
        <p:nvSpPr>
          <p:cNvPr id="209" name="TextShape 7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TextShape 1"/>
          <p:cNvSpPr txBox="1"/>
          <p:nvPr/>
        </p:nvSpPr>
        <p:spPr>
          <a:xfrm>
            <a:off x="609480" y="68580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Diskrepansi/ Kesenjangan antara ke 3 skema diri</a:t>
            </a:r>
          </a:p>
        </p:txBody>
      </p:sp>
      <p:grpSp>
        <p:nvGrpSpPr>
          <p:cNvPr id="211" name="Group 2"/>
          <p:cNvGrpSpPr/>
          <p:nvPr/>
        </p:nvGrpSpPr>
        <p:grpSpPr>
          <a:xfrm>
            <a:off x="1523880" y="1905120"/>
            <a:ext cx="6095520" cy="4024440"/>
            <a:chOff x="1523880" y="1905120"/>
            <a:chExt cx="6095520" cy="4024440"/>
          </a:xfrm>
        </p:grpSpPr>
        <p:sp>
          <p:nvSpPr>
            <p:cNvPr id="212" name="CustomShape 3"/>
            <p:cNvSpPr/>
            <p:nvPr/>
          </p:nvSpPr>
          <p:spPr>
            <a:xfrm>
              <a:off x="1523880" y="3715560"/>
              <a:ext cx="6095520" cy="327240"/>
            </a:xfrm>
            <a:prstGeom prst="rect">
              <a:avLst/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3" name="CustomShape 4"/>
            <p:cNvSpPr/>
            <p:nvPr/>
          </p:nvSpPr>
          <p:spPr>
            <a:xfrm>
              <a:off x="1815840" y="1905120"/>
              <a:ext cx="5803560" cy="196344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257040" tIns="95760" rIns="161280" bIns="96120" anchor="ctr"/>
            <a:lstStyle/>
            <a:p>
              <a:pPr>
                <a:lnSpc>
                  <a:spcPct val="90000"/>
                </a:lnSpc>
                <a:spcAft>
                  <a:spcPts val="839"/>
                </a:spcAft>
              </a:pPr>
              <a:r>
                <a:rPr lang="en-US" sz="2400" b="1" strike="noStrike" spc="-1">
                  <a:solidFill>
                    <a:srgbClr val="000000"/>
                  </a:solidFill>
                  <a:latin typeface="Calibri"/>
                </a:rPr>
                <a:t>Dejection-related emotion</a:t>
              </a:r>
              <a:r>
                <a:rPr lang="en-US" sz="2400" b="0" strike="noStrike" spc="-1">
                  <a:solidFill>
                    <a:srgbClr val="000000"/>
                  </a:solidFill>
                  <a:latin typeface="Calibri"/>
                </a:rPr>
                <a:t>; kegagalan mengatasi kesenjangan actualself dan ideal self</a:t>
              </a:r>
              <a:endParaRPr lang="en-US" sz="2400" b="0" strike="noStrike" spc="-1">
                <a:latin typeface="Arial"/>
              </a:endParaRPr>
            </a:p>
            <a:p>
              <a:pPr>
                <a:lnSpc>
                  <a:spcPct val="90000"/>
                </a:lnSpc>
                <a:spcAft>
                  <a:spcPts val="839"/>
                </a:spcAft>
              </a:pPr>
              <a:r>
                <a:rPr lang="en-US" sz="2400" b="0" strike="noStrike" spc="-1">
                  <a:solidFill>
                    <a:srgbClr val="000000"/>
                  </a:solidFill>
                  <a:latin typeface="Calibri"/>
                </a:rPr>
                <a:t>misal: kecewa, tidak puas dan sedih</a:t>
              </a:r>
              <a:endParaRPr lang="en-US" sz="2400" b="0" strike="noStrike" spc="-1">
                <a:latin typeface="Arial"/>
              </a:endParaRPr>
            </a:p>
          </p:txBody>
        </p:sp>
        <p:sp>
          <p:nvSpPr>
            <p:cNvPr id="214" name="CustomShape 5"/>
            <p:cNvSpPr/>
            <p:nvPr/>
          </p:nvSpPr>
          <p:spPr>
            <a:xfrm>
              <a:off x="1523880" y="5602320"/>
              <a:ext cx="6095520" cy="327240"/>
            </a:xfrm>
            <a:prstGeom prst="rect">
              <a:avLst/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5" name="CustomShape 6"/>
            <p:cNvSpPr/>
            <p:nvPr/>
          </p:nvSpPr>
          <p:spPr>
            <a:xfrm>
              <a:off x="1814040" y="4113360"/>
              <a:ext cx="5803560" cy="168048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243360" tIns="82080" rIns="161280" bIns="82080" anchor="ctr"/>
            <a:lstStyle/>
            <a:p>
              <a:pPr>
                <a:lnSpc>
                  <a:spcPct val="90000"/>
                </a:lnSpc>
                <a:spcAft>
                  <a:spcPts val="839"/>
                </a:spcAft>
              </a:pPr>
              <a:r>
                <a:rPr lang="en-US" sz="2400" b="1" strike="noStrike" spc="-1">
                  <a:solidFill>
                    <a:srgbClr val="000000"/>
                  </a:solidFill>
                  <a:latin typeface="Calibri"/>
                </a:rPr>
                <a:t>agitation related emotions </a:t>
              </a:r>
              <a:r>
                <a:rPr lang="en-US" sz="2400" b="0" strike="noStrike" spc="-1">
                  <a:solidFill>
                    <a:srgbClr val="000000"/>
                  </a:solidFill>
                  <a:latin typeface="Calibri"/>
                </a:rPr>
                <a:t>; kegagalan mengatasi kesenjangan actual self dan ought self</a:t>
              </a:r>
              <a:endParaRPr lang="en-US" sz="2400" b="0" strike="noStrike" spc="-1">
                <a:latin typeface="Arial"/>
              </a:endParaRPr>
            </a:p>
            <a:p>
              <a:pPr>
                <a:lnSpc>
                  <a:spcPct val="90000"/>
                </a:lnSpc>
                <a:spcAft>
                  <a:spcPts val="839"/>
                </a:spcAft>
              </a:pPr>
              <a:r>
                <a:rPr lang="en-US" sz="2400" b="0" strike="noStrike" spc="-1">
                  <a:solidFill>
                    <a:srgbClr val="000000"/>
                  </a:solidFill>
                  <a:latin typeface="Calibri"/>
                </a:rPr>
                <a:t>Misal : cemas, takut dan terancam</a:t>
              </a:r>
              <a:endParaRPr lang="en-US" sz="2400" b="0" strike="noStrike" spc="-1">
                <a:latin typeface="Arial"/>
              </a:endParaRPr>
            </a:p>
          </p:txBody>
        </p:sp>
      </p:grpSp>
      <p:grpSp>
        <p:nvGrpSpPr>
          <p:cNvPr id="216" name="Group 7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Identitas Personal dan Sosial</a:t>
            </a:r>
          </a:p>
        </p:txBody>
      </p:sp>
      <p:sp>
        <p:nvSpPr>
          <p:cNvPr id="21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561"/>
              </a:spcBef>
            </a:pPr>
            <a:r>
              <a:rPr lang="en-US" sz="2800" b="0" strike="noStrike" spc="-1">
                <a:solidFill>
                  <a:srgbClr val="FF0000"/>
                </a:solidFill>
                <a:latin typeface="Calibri"/>
              </a:rPr>
              <a:t>Identitas personal </a:t>
            </a: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: seseorang mendefinisikan dirinya berdasarkan atribut atau trait yang membedakan diri dengan orang lain dan hubungan interpersonal yang dimiliki</a:t>
            </a:r>
            <a:endParaRPr lang="en-US" sz="2800" b="0" strike="noStrike" spc="-1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</a:pPr>
            <a:r>
              <a:rPr lang="en-US" sz="2800" b="0" strike="noStrike" spc="-1">
                <a:solidFill>
                  <a:srgbClr val="FF0000"/>
                </a:solidFill>
                <a:latin typeface="Calibri"/>
              </a:rPr>
              <a:t>Identitas sosial </a:t>
            </a: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: seseorang mendefinisikan dirinya berdasarkan keanggotaan dalam suatu kelompok atau atribut yang dimiliki bersama oleh anggota kelompok</a:t>
            </a:r>
            <a:endParaRPr lang="en-US" sz="28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Tiga Bentuk Diri</a:t>
            </a:r>
          </a:p>
        </p:txBody>
      </p:sp>
      <p:sp>
        <p:nvSpPr>
          <p:cNvPr id="220" name="TextShape 2"/>
          <p:cNvSpPr txBox="1"/>
          <p:nvPr/>
        </p:nvSpPr>
        <p:spPr>
          <a:xfrm>
            <a:off x="5715000" y="914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2. 3. </a:t>
            </a: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grpSp>
        <p:nvGrpSpPr>
          <p:cNvPr id="221" name="Group 3"/>
          <p:cNvGrpSpPr/>
          <p:nvPr/>
        </p:nvGrpSpPr>
        <p:grpSpPr>
          <a:xfrm>
            <a:off x="1524960" y="1397520"/>
            <a:ext cx="6653160" cy="4622400"/>
            <a:chOff x="1524960" y="1397520"/>
            <a:chExt cx="6653160" cy="4622400"/>
          </a:xfrm>
        </p:grpSpPr>
        <p:sp>
          <p:nvSpPr>
            <p:cNvPr id="222" name="CustomShape 4"/>
            <p:cNvSpPr/>
            <p:nvPr/>
          </p:nvSpPr>
          <p:spPr>
            <a:xfrm rot="16200000">
              <a:off x="277560" y="2644560"/>
              <a:ext cx="4622400" cy="2127960"/>
            </a:xfrm>
            <a:prstGeom prst="flowChartManualOperation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5400000" vert="vert" lIns="0" tIns="120240" rIns="0" bIns="120600" anchor="ctr"/>
            <a:lstStyle/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r>
                <a:rPr lang="en-US" sz="1900" b="1" strike="noStrike" spc="-1">
                  <a:solidFill>
                    <a:srgbClr val="000000"/>
                  </a:solidFill>
                  <a:latin typeface="Calibri"/>
                </a:rPr>
                <a:t>Individual self </a:t>
              </a:r>
              <a:r>
                <a:rPr lang="en-US" sz="1900" b="0" strike="noStrike" spc="-1">
                  <a:solidFill>
                    <a:srgbClr val="000000"/>
                  </a:solidFill>
                  <a:latin typeface="Calibri"/>
                </a:rPr>
                <a:t>; trat pribadi</a:t>
              </a:r>
              <a:endParaRPr lang="en-US" sz="1900" b="0" strike="noStrike" spc="-1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r>
                <a:rPr lang="en-US" sz="1900" b="0" strike="noStrike" spc="-1">
                  <a:solidFill>
                    <a:srgbClr val="000000"/>
                  </a:solidFill>
                  <a:latin typeface="Calibri"/>
                </a:rPr>
                <a:t>- Saya adalah seorang pekerja keras yang</a:t>
              </a:r>
              <a:endParaRPr lang="en-US" sz="1900" b="0" strike="noStrike" spc="-1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r>
                <a:rPr lang="en-US" sz="1900" b="0" strike="noStrike" spc="-1">
                  <a:solidFill>
                    <a:srgbClr val="000000"/>
                  </a:solidFill>
                  <a:latin typeface="Calibri"/>
                </a:rPr>
                <a:t>pantang menyerah ketika menghadapi </a:t>
              </a:r>
              <a:endParaRPr lang="en-US" sz="1900" b="0" strike="noStrike" spc="-1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r>
                <a:rPr lang="en-US" sz="1900" b="0" strike="noStrike" spc="-1">
                  <a:solidFill>
                    <a:srgbClr val="000000"/>
                  </a:solidFill>
                  <a:latin typeface="Calibri"/>
                </a:rPr>
                <a:t>tantangan</a:t>
              </a:r>
              <a:endParaRPr lang="en-US" sz="1900" b="0" strike="noStrike" spc="-1">
                <a:latin typeface="Arial"/>
              </a:endParaRPr>
            </a:p>
          </p:txBody>
        </p:sp>
        <p:sp>
          <p:nvSpPr>
            <p:cNvPr id="223" name="CustomShape 5"/>
            <p:cNvSpPr/>
            <p:nvPr/>
          </p:nvSpPr>
          <p:spPr>
            <a:xfrm rot="16200000">
              <a:off x="2565360" y="2644560"/>
              <a:ext cx="4622400" cy="2127960"/>
            </a:xfrm>
            <a:prstGeom prst="flowChartManualOperation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5400000" vert="vert" lIns="0" tIns="120240" rIns="0" bIns="120600" anchor="ctr"/>
            <a:lstStyle/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r>
                <a:rPr lang="en-US" sz="1900" b="1" strike="noStrike" spc="-1">
                  <a:solidFill>
                    <a:srgbClr val="000000"/>
                  </a:solidFill>
                  <a:latin typeface="Calibri"/>
                </a:rPr>
                <a:t>Relational self </a:t>
              </a:r>
              <a:r>
                <a:rPr lang="en-US" sz="1900" b="0" strike="noStrike" spc="-1">
                  <a:solidFill>
                    <a:srgbClr val="000000"/>
                  </a:solidFill>
                  <a:latin typeface="Calibri"/>
                </a:rPr>
                <a:t>: hubungan interpersonal</a:t>
              </a:r>
              <a:endParaRPr lang="en-US" sz="1900" b="0" strike="noStrike" spc="-1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r>
                <a:rPr lang="en-US" sz="1900" b="0" strike="noStrike" spc="-1">
                  <a:solidFill>
                    <a:srgbClr val="000000"/>
                  </a:solidFill>
                  <a:latin typeface="Calibri"/>
                </a:rPr>
                <a:t>- saya temannya anak mantan presiden</a:t>
              </a:r>
              <a:endParaRPr lang="en-US" sz="1900" b="0" strike="noStrike" spc="-1">
                <a:latin typeface="Arial"/>
              </a:endParaRPr>
            </a:p>
          </p:txBody>
        </p:sp>
        <p:sp>
          <p:nvSpPr>
            <p:cNvPr id="224" name="CustomShape 6"/>
            <p:cNvSpPr/>
            <p:nvPr/>
          </p:nvSpPr>
          <p:spPr>
            <a:xfrm rot="16200000">
              <a:off x="4802760" y="2644560"/>
              <a:ext cx="4622400" cy="2127960"/>
            </a:xfrm>
            <a:prstGeom prst="flowChartManualOperation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5400000" vert="vert" lIns="0" tIns="120240" rIns="0" bIns="120600" anchor="ctr"/>
            <a:lstStyle/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r>
                <a:rPr lang="en-US" sz="1900" b="1" strike="noStrike" spc="-1">
                  <a:solidFill>
                    <a:srgbClr val="000000"/>
                  </a:solidFill>
                  <a:latin typeface="Calibri"/>
                </a:rPr>
                <a:t>Collective self </a:t>
              </a:r>
              <a:r>
                <a:rPr lang="en-US" sz="1900" b="0" strike="noStrike" spc="-1">
                  <a:solidFill>
                    <a:srgbClr val="000000"/>
                  </a:solidFill>
                  <a:latin typeface="Calibri"/>
                </a:rPr>
                <a:t>: keanggotaan dalam kelompok</a:t>
              </a:r>
              <a:endParaRPr lang="en-US" sz="1900" b="0" strike="noStrike" spc="-1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r>
                <a:rPr lang="en-US" sz="1900" b="0" strike="noStrike" spc="-1">
                  <a:solidFill>
                    <a:srgbClr val="000000"/>
                  </a:solidFill>
                  <a:latin typeface="Calibri"/>
                </a:rPr>
                <a:t>- Saya mahasiswa UEU angkatan 2016</a:t>
              </a:r>
              <a:endParaRPr lang="en-US" sz="1900" b="0" strike="noStrike" spc="-1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endParaRPr lang="en-US" sz="1900" b="0" strike="noStrike" spc="-1">
                <a:latin typeface="Arial"/>
              </a:endParaRPr>
            </a:p>
          </p:txBody>
        </p:sp>
      </p:grpSp>
      <p:grpSp>
        <p:nvGrpSpPr>
          <p:cNvPr id="225" name="Group 7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Harga Diri ( Self Esteem)</a:t>
            </a:r>
          </a:p>
        </p:txBody>
      </p:sp>
      <p:sp>
        <p:nvSpPr>
          <p:cNvPr id="22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Penilaian atau evaluasi secara positif atau negatif terhadap diri ( Deaux, Dane &amp; Wrightsman, 1992)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Menunjukkan keseluruhan sikap seseorang terhadap dirinya sendiri, baik positif maupun negatif ( Baron, Byrne, Branscombe, 2206)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Presentasi Diri</a:t>
            </a:r>
          </a:p>
        </p:txBody>
      </p:sp>
      <p:grpSp>
        <p:nvGrpSpPr>
          <p:cNvPr id="229" name="Group 2"/>
          <p:cNvGrpSpPr/>
          <p:nvPr/>
        </p:nvGrpSpPr>
        <p:grpSpPr>
          <a:xfrm>
            <a:off x="1219680" y="1450080"/>
            <a:ext cx="7390800" cy="4566960"/>
            <a:chOff x="1219680" y="1450080"/>
            <a:chExt cx="7390800" cy="4566960"/>
          </a:xfrm>
        </p:grpSpPr>
        <p:sp>
          <p:nvSpPr>
            <p:cNvPr id="230" name="CustomShape 3"/>
            <p:cNvSpPr/>
            <p:nvPr/>
          </p:nvSpPr>
          <p:spPr>
            <a:xfrm rot="5400000">
              <a:off x="1068120" y="1600920"/>
              <a:ext cx="1007640" cy="705240"/>
            </a:xfrm>
            <a:prstGeom prst="chevron">
              <a:avLst>
                <a:gd name="adj" fmla="val 5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-5400000" lIns="12240" tIns="12240" rIns="12240" bIns="12240" anchor="ctr"/>
            <a:lstStyle/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r>
                <a:rPr lang="en-US" sz="1900" b="0" strike="noStrike" spc="-1">
                  <a:solidFill>
                    <a:srgbClr val="FFFFFF"/>
                  </a:solidFill>
                  <a:latin typeface="Calibri"/>
                </a:rPr>
                <a:t>1</a:t>
              </a:r>
              <a:endParaRPr lang="en-US" sz="1900" b="0" strike="noStrike" spc="-1">
                <a:latin typeface="Arial"/>
              </a:endParaRPr>
            </a:p>
          </p:txBody>
        </p:sp>
        <p:sp>
          <p:nvSpPr>
            <p:cNvPr id="231" name="CustomShape 4"/>
            <p:cNvSpPr/>
            <p:nvPr/>
          </p:nvSpPr>
          <p:spPr>
            <a:xfrm rot="5400000">
              <a:off x="4939920" y="-1565280"/>
              <a:ext cx="654840" cy="6685560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-5400000" lIns="142200" tIns="12600" rIns="12600" bIns="12600" anchor="ctr"/>
            <a:lstStyle/>
            <a:p>
              <a:pPr marL="228600" lvl="1" indent="-228240">
                <a:lnSpc>
                  <a:spcPct val="90000"/>
                </a:lnSpc>
                <a:spcAft>
                  <a:spcPts val="300"/>
                </a:spcAft>
                <a:buClr>
                  <a:srgbClr val="000000"/>
                </a:buClr>
                <a:buFont typeface="Symbol" charset="2"/>
                <a:buChar char=""/>
              </a:pPr>
              <a:r>
                <a:rPr lang="en-US" sz="2000" b="1" strike="noStrike" spc="-1">
                  <a:solidFill>
                    <a:srgbClr val="000000"/>
                  </a:solidFill>
                  <a:latin typeface="Calibri"/>
                </a:rPr>
                <a:t>Ingratiation</a:t>
              </a:r>
              <a:r>
                <a:rPr lang="en-US" sz="2000" b="0" strike="noStrike" spc="-1">
                  <a:solidFill>
                    <a:srgbClr val="000000"/>
                  </a:solidFill>
                  <a:latin typeface="Calibri"/>
                </a:rPr>
                <a:t> : orang yang ingin membuat orang lain senang</a:t>
              </a:r>
              <a:endParaRPr lang="en-US" sz="2000" b="0" strike="noStrike" spc="-1">
                <a:latin typeface="Arial"/>
              </a:endParaRPr>
            </a:p>
          </p:txBody>
        </p:sp>
        <p:sp>
          <p:nvSpPr>
            <p:cNvPr id="232" name="CustomShape 5"/>
            <p:cNvSpPr/>
            <p:nvPr/>
          </p:nvSpPr>
          <p:spPr>
            <a:xfrm rot="5400000">
              <a:off x="1068120" y="2490840"/>
              <a:ext cx="1007640" cy="705240"/>
            </a:xfrm>
            <a:prstGeom prst="chevron">
              <a:avLst>
                <a:gd name="adj" fmla="val 5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-5400000" lIns="12240" tIns="12240" rIns="12240" bIns="12240" anchor="ctr"/>
            <a:lstStyle/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r>
                <a:rPr lang="en-US" sz="1900" b="0" strike="noStrike" spc="-1">
                  <a:solidFill>
                    <a:srgbClr val="FFFFFF"/>
                  </a:solidFill>
                  <a:latin typeface="Calibri"/>
                </a:rPr>
                <a:t>2</a:t>
              </a:r>
              <a:endParaRPr lang="en-US" sz="1900" b="0" strike="noStrike" spc="-1">
                <a:latin typeface="Arial"/>
              </a:endParaRPr>
            </a:p>
          </p:txBody>
        </p:sp>
        <p:sp>
          <p:nvSpPr>
            <p:cNvPr id="233" name="CustomShape 6"/>
            <p:cNvSpPr/>
            <p:nvPr/>
          </p:nvSpPr>
          <p:spPr>
            <a:xfrm rot="5400000">
              <a:off x="4939920" y="-675360"/>
              <a:ext cx="654840" cy="6685560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-5400000" lIns="142200" tIns="12600" rIns="12600" bIns="12600" anchor="ctr"/>
            <a:lstStyle/>
            <a:p>
              <a:pPr marL="228600" lvl="1" indent="-228240">
                <a:lnSpc>
                  <a:spcPct val="90000"/>
                </a:lnSpc>
                <a:spcAft>
                  <a:spcPts val="300"/>
                </a:spcAft>
                <a:buClr>
                  <a:srgbClr val="000000"/>
                </a:buClr>
                <a:buFont typeface="Symbol" charset="2"/>
                <a:buChar char=""/>
              </a:pPr>
              <a:r>
                <a:rPr lang="en-US" sz="2000" b="1" strike="noStrike" spc="-1">
                  <a:solidFill>
                    <a:srgbClr val="000000"/>
                  </a:solidFill>
                  <a:latin typeface="Calibri"/>
                </a:rPr>
                <a:t>Self Promotion </a:t>
              </a:r>
              <a:r>
                <a:rPr lang="en-US" sz="2000" b="0" strike="noStrike" spc="-1">
                  <a:solidFill>
                    <a:srgbClr val="000000"/>
                  </a:solidFill>
                  <a:latin typeface="Calibri"/>
                </a:rPr>
                <a:t>: memiliki kelebihan / kekuatan</a:t>
              </a:r>
              <a:endParaRPr lang="en-US" sz="2000" b="0" strike="noStrike" spc="-1">
                <a:latin typeface="Arial"/>
              </a:endParaRPr>
            </a:p>
          </p:txBody>
        </p:sp>
        <p:sp>
          <p:nvSpPr>
            <p:cNvPr id="234" name="CustomShape 7"/>
            <p:cNvSpPr/>
            <p:nvPr/>
          </p:nvSpPr>
          <p:spPr>
            <a:xfrm rot="5400000">
              <a:off x="1068120" y="3380760"/>
              <a:ext cx="1007640" cy="705240"/>
            </a:xfrm>
            <a:prstGeom prst="chevron">
              <a:avLst>
                <a:gd name="adj" fmla="val 5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-5400000" lIns="12240" tIns="12240" rIns="12240" bIns="12240" anchor="ctr"/>
            <a:lstStyle/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r>
                <a:rPr lang="en-US" sz="1900" b="0" strike="noStrike" spc="-1">
                  <a:solidFill>
                    <a:srgbClr val="FFFFFF"/>
                  </a:solidFill>
                  <a:latin typeface="Calibri"/>
                </a:rPr>
                <a:t>3</a:t>
              </a:r>
              <a:endParaRPr lang="en-US" sz="1900" b="0" strike="noStrike" spc="-1">
                <a:latin typeface="Arial"/>
              </a:endParaRPr>
            </a:p>
          </p:txBody>
        </p:sp>
        <p:sp>
          <p:nvSpPr>
            <p:cNvPr id="235" name="CustomShape 8"/>
            <p:cNvSpPr/>
            <p:nvPr/>
          </p:nvSpPr>
          <p:spPr>
            <a:xfrm rot="5400000">
              <a:off x="4939920" y="214200"/>
              <a:ext cx="654840" cy="6685560"/>
            </a:xfrm>
            <a:prstGeom prst="flowChartAlternateProcess">
              <a:avLst/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-5400000" lIns="142200" tIns="12600" rIns="12600" bIns="12600" anchor="ctr"/>
            <a:lstStyle/>
            <a:p>
              <a:pPr marL="228600" lvl="1" indent="-228240">
                <a:lnSpc>
                  <a:spcPct val="90000"/>
                </a:lnSpc>
                <a:spcAft>
                  <a:spcPts val="300"/>
                </a:spcAft>
                <a:buClr>
                  <a:srgbClr val="000000"/>
                </a:buClr>
                <a:buFont typeface="Symbol" charset="2"/>
                <a:buChar char=""/>
              </a:pPr>
              <a:r>
                <a:rPr lang="en-US" sz="2000" b="1" strike="noStrike" spc="-1">
                  <a:solidFill>
                    <a:srgbClr val="000000"/>
                  </a:solidFill>
                  <a:latin typeface="Calibri"/>
                </a:rPr>
                <a:t>Intimidation</a:t>
              </a:r>
              <a:r>
                <a:rPr lang="en-US" sz="2000" b="0" strike="noStrike" spc="-1">
                  <a:solidFill>
                    <a:srgbClr val="000000"/>
                  </a:solidFill>
                  <a:latin typeface="Calibri"/>
                </a:rPr>
                <a:t> : orang yang berbahaya</a:t>
              </a:r>
              <a:endParaRPr lang="en-US" sz="2000" b="0" strike="noStrike" spc="-1">
                <a:latin typeface="Arial"/>
              </a:endParaRPr>
            </a:p>
          </p:txBody>
        </p:sp>
        <p:sp>
          <p:nvSpPr>
            <p:cNvPr id="236" name="CustomShape 9"/>
            <p:cNvSpPr/>
            <p:nvPr/>
          </p:nvSpPr>
          <p:spPr>
            <a:xfrm rot="5400000">
              <a:off x="1068120" y="4270680"/>
              <a:ext cx="1007640" cy="705240"/>
            </a:xfrm>
            <a:prstGeom prst="chevron">
              <a:avLst>
                <a:gd name="adj" fmla="val 5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-5400000" lIns="12240" tIns="12240" rIns="12240" bIns="12240" anchor="ctr"/>
            <a:lstStyle/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r>
                <a:rPr lang="en-US" sz="1900" b="0" strike="noStrike" spc="-1">
                  <a:solidFill>
                    <a:srgbClr val="FFFFFF"/>
                  </a:solidFill>
                  <a:latin typeface="Calibri"/>
                </a:rPr>
                <a:t>4</a:t>
              </a:r>
              <a:endParaRPr lang="en-US" sz="1900" b="0" strike="noStrike" spc="-1">
                <a:latin typeface="Arial"/>
              </a:endParaRPr>
            </a:p>
          </p:txBody>
        </p:sp>
        <p:sp>
          <p:nvSpPr>
            <p:cNvPr id="237" name="CustomShape 10"/>
            <p:cNvSpPr/>
            <p:nvPr/>
          </p:nvSpPr>
          <p:spPr>
            <a:xfrm rot="5400000">
              <a:off x="4939920" y="1104120"/>
              <a:ext cx="654840" cy="6685560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-5400000" lIns="142200" tIns="12600" rIns="12600" bIns="12600" anchor="ctr"/>
            <a:lstStyle/>
            <a:p>
              <a:pPr marL="228600" lvl="1" indent="-228240">
                <a:lnSpc>
                  <a:spcPct val="90000"/>
                </a:lnSpc>
                <a:spcAft>
                  <a:spcPts val="300"/>
                </a:spcAft>
                <a:buClr>
                  <a:srgbClr val="000000"/>
                </a:buClr>
                <a:buFont typeface="Symbol" charset="2"/>
                <a:buChar char=""/>
              </a:pPr>
              <a:r>
                <a:rPr lang="en-US" sz="2000" b="1" strike="noStrike" spc="-1">
                  <a:solidFill>
                    <a:srgbClr val="000000"/>
                  </a:solidFill>
                  <a:latin typeface="Calibri"/>
                </a:rPr>
                <a:t>Supplication</a:t>
              </a:r>
              <a:r>
                <a:rPr lang="en-US" sz="2000" b="0" strike="noStrike" spc="-1">
                  <a:solidFill>
                    <a:srgbClr val="000000"/>
                  </a:solidFill>
                  <a:latin typeface="Calibri"/>
                </a:rPr>
                <a:t> : orang yang lemah dan tergantung</a:t>
              </a:r>
              <a:endParaRPr lang="en-US" sz="2000" b="0" strike="noStrike" spc="-1">
                <a:latin typeface="Arial"/>
              </a:endParaRPr>
            </a:p>
          </p:txBody>
        </p:sp>
        <p:sp>
          <p:nvSpPr>
            <p:cNvPr id="238" name="CustomShape 11"/>
            <p:cNvSpPr/>
            <p:nvPr/>
          </p:nvSpPr>
          <p:spPr>
            <a:xfrm rot="5400000">
              <a:off x="1068120" y="5160240"/>
              <a:ext cx="1007640" cy="705240"/>
            </a:xfrm>
            <a:prstGeom prst="chevron">
              <a:avLst>
                <a:gd name="adj" fmla="val 5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-5400000" lIns="12240" tIns="12240" rIns="12240" bIns="12240" anchor="ctr"/>
            <a:lstStyle/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r>
                <a:rPr lang="en-US" sz="1900" b="0" strike="noStrike" spc="-1">
                  <a:solidFill>
                    <a:srgbClr val="FFFFFF"/>
                  </a:solidFill>
                  <a:latin typeface="Calibri"/>
                </a:rPr>
                <a:t>5</a:t>
              </a:r>
              <a:endParaRPr lang="en-US" sz="1900" b="0" strike="noStrike" spc="-1">
                <a:latin typeface="Arial"/>
              </a:endParaRPr>
            </a:p>
          </p:txBody>
        </p:sp>
        <p:sp>
          <p:nvSpPr>
            <p:cNvPr id="239" name="CustomShape 12"/>
            <p:cNvSpPr/>
            <p:nvPr/>
          </p:nvSpPr>
          <p:spPr>
            <a:xfrm rot="5400000">
              <a:off x="4939920" y="1993680"/>
              <a:ext cx="654840" cy="6685560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-5400000" lIns="142200" tIns="12600" rIns="12600" bIns="12600" anchor="ctr"/>
            <a:lstStyle/>
            <a:p>
              <a:pPr marL="228600" lvl="1" indent="-228240">
                <a:lnSpc>
                  <a:spcPct val="90000"/>
                </a:lnSpc>
                <a:spcAft>
                  <a:spcPts val="300"/>
                </a:spcAft>
                <a:buClr>
                  <a:srgbClr val="000000"/>
                </a:buClr>
                <a:buFont typeface="Symbol" charset="2"/>
                <a:buChar char=""/>
              </a:pPr>
              <a:r>
                <a:rPr lang="en-US" sz="2000" b="1" strike="noStrike" spc="-1">
                  <a:solidFill>
                    <a:srgbClr val="000000"/>
                  </a:solidFill>
                  <a:latin typeface="Calibri"/>
                </a:rPr>
                <a:t>Exemplification</a:t>
              </a:r>
              <a:r>
                <a:rPr lang="en-US" sz="2000" b="0" strike="noStrike" spc="-1">
                  <a:solidFill>
                    <a:srgbClr val="000000"/>
                  </a:solidFill>
                  <a:latin typeface="Calibri"/>
                </a:rPr>
                <a:t> : rela berkorban untuk orang lain</a:t>
              </a:r>
              <a:endParaRPr lang="en-US" sz="2000" b="0" strike="noStrike" spc="-1">
                <a:latin typeface="Arial"/>
              </a:endParaRPr>
            </a:p>
          </p:txBody>
        </p:sp>
      </p:grpSp>
      <p:grpSp>
        <p:nvGrpSpPr>
          <p:cNvPr id="240" name="Group 13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TextShape 1"/>
          <p:cNvSpPr txBox="1"/>
          <p:nvPr/>
        </p:nvSpPr>
        <p:spPr>
          <a:xfrm>
            <a:off x="1371600" y="380880"/>
            <a:ext cx="6544800" cy="837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Penyingkapan Diri </a:t>
            </a:r>
          </a:p>
        </p:txBody>
      </p:sp>
      <p:grpSp>
        <p:nvGrpSpPr>
          <p:cNvPr id="242" name="Group 2"/>
          <p:cNvGrpSpPr/>
          <p:nvPr/>
        </p:nvGrpSpPr>
        <p:grpSpPr>
          <a:xfrm>
            <a:off x="990720" y="1295280"/>
            <a:ext cx="7314840" cy="4520880"/>
            <a:chOff x="990720" y="1295280"/>
            <a:chExt cx="7314840" cy="4520880"/>
          </a:xfrm>
        </p:grpSpPr>
        <p:sp>
          <p:nvSpPr>
            <p:cNvPr id="243" name="CustomShape 3"/>
            <p:cNvSpPr/>
            <p:nvPr/>
          </p:nvSpPr>
          <p:spPr>
            <a:xfrm>
              <a:off x="990720" y="1295280"/>
              <a:ext cx="7314840" cy="1356120"/>
            </a:xfrm>
            <a:prstGeom prst="rect">
              <a:avLst/>
            </a:prstGeom>
            <a:solidFill>
              <a:schemeClr val="accent1">
                <a:shade val="80000"/>
                <a:hueOff val="0"/>
                <a:satOff val="0"/>
                <a:lumOff val="0"/>
                <a:alphaOff val="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44720" tIns="144720" rIns="144720" bIns="144720" anchor="ctr"/>
            <a:lstStyle/>
            <a:p>
              <a:pPr algn="ctr">
                <a:lnSpc>
                  <a:spcPct val="90000"/>
                </a:lnSpc>
                <a:spcAft>
                  <a:spcPts val="1329"/>
                </a:spcAft>
              </a:pPr>
              <a:r>
                <a:rPr lang="en-US" sz="3800" b="0" strike="noStrike" spc="-1">
                  <a:solidFill>
                    <a:srgbClr val="000000"/>
                  </a:solidFill>
                  <a:latin typeface="Calibri"/>
                </a:rPr>
                <a:t>Dimensi Penyingkapan Diri ( De Vito)</a:t>
              </a:r>
              <a:endParaRPr lang="en-US" sz="3800" b="0" strike="noStrike" spc="-1">
                <a:latin typeface="Arial"/>
              </a:endParaRPr>
            </a:p>
          </p:txBody>
        </p:sp>
        <p:sp>
          <p:nvSpPr>
            <p:cNvPr id="244" name="CustomShape 4"/>
            <p:cNvSpPr/>
            <p:nvPr/>
          </p:nvSpPr>
          <p:spPr>
            <a:xfrm>
              <a:off x="991440" y="2651760"/>
              <a:ext cx="1462320" cy="2847960"/>
            </a:xfrm>
            <a:prstGeom prst="rect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/>
            <a:lstStyle/>
            <a:p>
              <a:pPr algn="ctr">
                <a:lnSpc>
                  <a:spcPct val="90000"/>
                </a:lnSpc>
                <a:spcAft>
                  <a:spcPts val="839"/>
                </a:spcAft>
              </a:pPr>
              <a:r>
                <a:rPr lang="en-US" sz="2400" b="0" strike="noStrike" spc="-1">
                  <a:solidFill>
                    <a:srgbClr val="000000"/>
                  </a:solidFill>
                  <a:latin typeface="Calibri"/>
                </a:rPr>
                <a:t>Ukuran  : frekuensi</a:t>
              </a:r>
              <a:endParaRPr lang="en-US" sz="2400" b="0" strike="noStrike" spc="-1">
                <a:latin typeface="Arial"/>
              </a:endParaRPr>
            </a:p>
          </p:txBody>
        </p:sp>
        <p:sp>
          <p:nvSpPr>
            <p:cNvPr id="245" name="CustomShape 5"/>
            <p:cNvSpPr/>
            <p:nvPr/>
          </p:nvSpPr>
          <p:spPr>
            <a:xfrm>
              <a:off x="2454120" y="2651760"/>
              <a:ext cx="1462320" cy="2847960"/>
            </a:xfrm>
            <a:prstGeom prst="rect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/>
            <a:lstStyle/>
            <a:p>
              <a:pPr algn="ctr">
                <a:lnSpc>
                  <a:spcPct val="90000"/>
                </a:lnSpc>
                <a:spcAft>
                  <a:spcPts val="839"/>
                </a:spcAft>
              </a:pPr>
              <a:r>
                <a:rPr lang="en-US" sz="2400" b="0" strike="noStrike" spc="-1">
                  <a:solidFill>
                    <a:srgbClr val="000000"/>
                  </a:solidFill>
                  <a:latin typeface="Calibri"/>
                </a:rPr>
                <a:t>Valensi : positif, negatif</a:t>
              </a:r>
              <a:endParaRPr lang="en-US" sz="2400" b="0" strike="noStrike" spc="-1">
                <a:latin typeface="Arial"/>
              </a:endParaRPr>
            </a:p>
          </p:txBody>
        </p:sp>
        <p:sp>
          <p:nvSpPr>
            <p:cNvPr id="246" name="CustomShape 6"/>
            <p:cNvSpPr/>
            <p:nvPr/>
          </p:nvSpPr>
          <p:spPr>
            <a:xfrm>
              <a:off x="3916800" y="2651760"/>
              <a:ext cx="1462320" cy="2847960"/>
            </a:xfrm>
            <a:prstGeom prst="rect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76320" tIns="76320" rIns="76320" bIns="76320" anchor="ctr"/>
            <a:lstStyle/>
            <a:p>
              <a:pPr algn="ctr">
                <a:lnSpc>
                  <a:spcPct val="90000"/>
                </a:lnSpc>
                <a:spcAft>
                  <a:spcPts val="700"/>
                </a:spcAft>
              </a:pPr>
              <a:r>
                <a:rPr lang="en-US" sz="2000" b="0" strike="noStrike" spc="-1">
                  <a:solidFill>
                    <a:srgbClr val="000000"/>
                  </a:solidFill>
                  <a:latin typeface="Calibri"/>
                </a:rPr>
                <a:t>Kecermatan: mengenal diri secara </a:t>
              </a:r>
              <a:endParaRPr lang="en-US" sz="2000" b="0" strike="noStrike" spc="-1">
                <a:latin typeface="Arial"/>
              </a:endParaRPr>
            </a:p>
          </p:txBody>
        </p:sp>
        <p:sp>
          <p:nvSpPr>
            <p:cNvPr id="247" name="CustomShape 7"/>
            <p:cNvSpPr/>
            <p:nvPr/>
          </p:nvSpPr>
          <p:spPr>
            <a:xfrm>
              <a:off x="5379480" y="2651760"/>
              <a:ext cx="1462320" cy="2847960"/>
            </a:xfrm>
            <a:prstGeom prst="rect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/>
            <a:lstStyle/>
            <a:p>
              <a:pPr algn="ctr">
                <a:lnSpc>
                  <a:spcPct val="90000"/>
                </a:lnSpc>
                <a:spcAft>
                  <a:spcPts val="839"/>
                </a:spcAft>
              </a:pPr>
              <a:r>
                <a:rPr lang="en-US" sz="2400" b="0" strike="noStrike" spc="-1">
                  <a:solidFill>
                    <a:srgbClr val="000000"/>
                  </a:solidFill>
                  <a:latin typeface="Calibri"/>
                </a:rPr>
                <a:t>Tujuan dan Maksud </a:t>
              </a:r>
              <a:endParaRPr lang="en-US" sz="2400" b="0" strike="noStrike" spc="-1">
                <a:latin typeface="Arial"/>
              </a:endParaRPr>
            </a:p>
          </p:txBody>
        </p:sp>
        <p:sp>
          <p:nvSpPr>
            <p:cNvPr id="248" name="CustomShape 8"/>
            <p:cNvSpPr/>
            <p:nvPr/>
          </p:nvSpPr>
          <p:spPr>
            <a:xfrm>
              <a:off x="6842160" y="2651760"/>
              <a:ext cx="1462320" cy="2847960"/>
            </a:xfrm>
            <a:prstGeom prst="rect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/>
            <a:lstStyle/>
            <a:p>
              <a:pPr algn="ctr">
                <a:lnSpc>
                  <a:spcPct val="90000"/>
                </a:lnSpc>
                <a:spcAft>
                  <a:spcPts val="839"/>
                </a:spcAft>
              </a:pPr>
              <a:r>
                <a:rPr lang="en-US" sz="2400" b="0" strike="noStrike" spc="-1">
                  <a:solidFill>
                    <a:srgbClr val="000000"/>
                  </a:solidFill>
                  <a:latin typeface="Calibri"/>
                </a:rPr>
                <a:t>Keintiman</a:t>
              </a:r>
              <a:endParaRPr lang="en-US" sz="2400" b="0" strike="noStrike" spc="-1">
                <a:latin typeface="Arial"/>
              </a:endParaRPr>
            </a:p>
          </p:txBody>
        </p:sp>
        <p:sp>
          <p:nvSpPr>
            <p:cNvPr id="249" name="CustomShape 9"/>
            <p:cNvSpPr/>
            <p:nvPr/>
          </p:nvSpPr>
          <p:spPr>
            <a:xfrm>
              <a:off x="990720" y="5500080"/>
              <a:ext cx="7314840" cy="316080"/>
            </a:xfrm>
            <a:prstGeom prst="rect">
              <a:avLst/>
            </a:prstGeom>
            <a:solidFill>
              <a:schemeClr val="accent1">
                <a:shade val="80000"/>
                <a:hueOff val="0"/>
                <a:satOff val="0"/>
                <a:lumOff val="0"/>
                <a:alphaOff val="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250" name="Group 10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TextShape 1"/>
          <p:cNvSpPr txBox="1"/>
          <p:nvPr/>
        </p:nvSpPr>
        <p:spPr>
          <a:xfrm>
            <a:off x="762120" y="304920"/>
            <a:ext cx="7792560" cy="1461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Faktor yang mempengaruhi penyingkapan diri</a:t>
            </a:r>
          </a:p>
        </p:txBody>
      </p:sp>
      <p:grpSp>
        <p:nvGrpSpPr>
          <p:cNvPr id="252" name="Group 2"/>
          <p:cNvGrpSpPr/>
          <p:nvPr/>
        </p:nvGrpSpPr>
        <p:grpSpPr>
          <a:xfrm>
            <a:off x="685800" y="1828800"/>
            <a:ext cx="7391160" cy="3809880"/>
            <a:chOff x="685800" y="1828800"/>
            <a:chExt cx="7391160" cy="3809880"/>
          </a:xfrm>
        </p:grpSpPr>
        <p:sp>
          <p:nvSpPr>
            <p:cNvPr id="253" name="CustomShape 3"/>
            <p:cNvSpPr/>
            <p:nvPr/>
          </p:nvSpPr>
          <p:spPr>
            <a:xfrm>
              <a:off x="685800" y="1828800"/>
              <a:ext cx="7391160" cy="58572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613160" tIns="76320" rIns="76320" bIns="76320" anchor="ctr"/>
            <a:lstStyle/>
            <a:p>
              <a:pPr>
                <a:lnSpc>
                  <a:spcPct val="90000"/>
                </a:lnSpc>
                <a:spcAft>
                  <a:spcPts val="700"/>
                </a:spcAft>
              </a:pPr>
              <a:r>
                <a:rPr lang="en-US" sz="2000" b="0" i="1" strike="noStrike" spc="-1">
                  <a:solidFill>
                    <a:srgbClr val="000000"/>
                  </a:solidFill>
                  <a:latin typeface="Calibri"/>
                </a:rPr>
                <a:t>dyadic : </a:t>
              </a:r>
              <a:r>
                <a:rPr lang="en-US" sz="2000" b="0" strike="noStrike" spc="-1">
                  <a:solidFill>
                    <a:srgbClr val="000000"/>
                  </a:solidFill>
                  <a:latin typeface="Calibri"/>
                </a:rPr>
                <a:t>penyingkapan diri terjadi jika individu lain juga membuka diri</a:t>
              </a:r>
              <a:endParaRPr lang="en-US" sz="2000" b="0" strike="noStrike" spc="-1">
                <a:latin typeface="Arial"/>
              </a:endParaRPr>
            </a:p>
          </p:txBody>
        </p:sp>
        <p:sp>
          <p:nvSpPr>
            <p:cNvPr id="254" name="CustomShape 4"/>
            <p:cNvSpPr/>
            <p:nvPr/>
          </p:nvSpPr>
          <p:spPr>
            <a:xfrm>
              <a:off x="744480" y="1887480"/>
              <a:ext cx="1477800" cy="46836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tint val="50000"/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5" name="CustomShape 5"/>
            <p:cNvSpPr/>
            <p:nvPr/>
          </p:nvSpPr>
          <p:spPr>
            <a:xfrm>
              <a:off x="685800" y="2473560"/>
              <a:ext cx="7391160" cy="58572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613160" tIns="76320" rIns="76320" bIns="76320" anchor="ctr"/>
            <a:lstStyle/>
            <a:p>
              <a:pPr>
                <a:lnSpc>
                  <a:spcPct val="90000"/>
                </a:lnSpc>
                <a:spcAft>
                  <a:spcPts val="700"/>
                </a:spcAft>
              </a:pPr>
              <a:r>
                <a:rPr lang="en-US" sz="2000" b="0" strike="noStrike" spc="-1">
                  <a:solidFill>
                    <a:srgbClr val="000000"/>
                  </a:solidFill>
                  <a:latin typeface="Calibri"/>
                </a:rPr>
                <a:t>Ukuran </a:t>
              </a:r>
              <a:r>
                <a:rPr lang="en-US" sz="2000" b="0" i="1" strike="noStrike" spc="-1">
                  <a:solidFill>
                    <a:srgbClr val="000000"/>
                  </a:solidFill>
                  <a:latin typeface="Calibri"/>
                </a:rPr>
                <a:t>audience : </a:t>
              </a:r>
              <a:r>
                <a:rPr lang="en-US" sz="2000" b="0" strike="noStrike" spc="-1">
                  <a:solidFill>
                    <a:srgbClr val="000000"/>
                  </a:solidFill>
                  <a:latin typeface="Calibri"/>
                </a:rPr>
                <a:t>kelompok kecil lebih memungkinkan</a:t>
              </a:r>
              <a:endParaRPr lang="en-US" sz="2000" b="0" strike="noStrike" spc="-1">
                <a:latin typeface="Arial"/>
              </a:endParaRPr>
            </a:p>
          </p:txBody>
        </p:sp>
        <p:sp>
          <p:nvSpPr>
            <p:cNvPr id="256" name="CustomShape 6"/>
            <p:cNvSpPr/>
            <p:nvPr/>
          </p:nvSpPr>
          <p:spPr>
            <a:xfrm>
              <a:off x="744480" y="2531880"/>
              <a:ext cx="1477800" cy="46836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tint val="50000"/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7" name="CustomShape 7"/>
            <p:cNvSpPr/>
            <p:nvPr/>
          </p:nvSpPr>
          <p:spPr>
            <a:xfrm>
              <a:off x="685800" y="3117960"/>
              <a:ext cx="7391160" cy="58572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613160" tIns="76320" rIns="76320" bIns="76320" anchor="ctr"/>
            <a:lstStyle/>
            <a:p>
              <a:pPr>
                <a:lnSpc>
                  <a:spcPct val="90000"/>
                </a:lnSpc>
                <a:spcAft>
                  <a:spcPts val="700"/>
                </a:spcAft>
              </a:pPr>
              <a:r>
                <a:rPr lang="en-US" sz="2000" b="0" strike="noStrike" spc="-1">
                  <a:solidFill>
                    <a:srgbClr val="000000"/>
                  </a:solidFill>
                  <a:latin typeface="Calibri"/>
                </a:rPr>
                <a:t>Topik</a:t>
              </a:r>
              <a:endParaRPr lang="en-US" sz="2000" b="0" strike="noStrike" spc="-1">
                <a:latin typeface="Arial"/>
              </a:endParaRPr>
            </a:p>
          </p:txBody>
        </p:sp>
        <p:sp>
          <p:nvSpPr>
            <p:cNvPr id="258" name="CustomShape 8"/>
            <p:cNvSpPr/>
            <p:nvPr/>
          </p:nvSpPr>
          <p:spPr>
            <a:xfrm>
              <a:off x="744480" y="3176640"/>
              <a:ext cx="1477800" cy="46836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tint val="50000"/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9" name="CustomShape 9"/>
            <p:cNvSpPr/>
            <p:nvPr/>
          </p:nvSpPr>
          <p:spPr>
            <a:xfrm>
              <a:off x="685800" y="3762720"/>
              <a:ext cx="7391160" cy="58572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613160" tIns="76320" rIns="76320" bIns="76320" anchor="ctr"/>
            <a:lstStyle/>
            <a:p>
              <a:pPr>
                <a:lnSpc>
                  <a:spcPct val="90000"/>
                </a:lnSpc>
                <a:spcAft>
                  <a:spcPts val="700"/>
                </a:spcAft>
              </a:pPr>
              <a:r>
                <a:rPr lang="en-US" sz="2000" b="0" strike="noStrike" spc="-1">
                  <a:solidFill>
                    <a:srgbClr val="000000"/>
                  </a:solidFill>
                  <a:latin typeface="Calibri"/>
                </a:rPr>
                <a:t>Valensi : positif, negatif</a:t>
              </a:r>
              <a:endParaRPr lang="en-US" sz="2000" b="0" strike="noStrike" spc="-1">
                <a:latin typeface="Arial"/>
              </a:endParaRPr>
            </a:p>
          </p:txBody>
        </p:sp>
        <p:sp>
          <p:nvSpPr>
            <p:cNvPr id="260" name="CustomShape 10"/>
            <p:cNvSpPr/>
            <p:nvPr/>
          </p:nvSpPr>
          <p:spPr>
            <a:xfrm>
              <a:off x="744480" y="3821400"/>
              <a:ext cx="1477800" cy="46836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tint val="50000"/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1" name="CustomShape 11"/>
            <p:cNvSpPr/>
            <p:nvPr/>
          </p:nvSpPr>
          <p:spPr>
            <a:xfrm>
              <a:off x="685800" y="4396320"/>
              <a:ext cx="7391160" cy="58572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613160" tIns="76320" rIns="76320" bIns="76320" anchor="ctr"/>
            <a:lstStyle/>
            <a:p>
              <a:pPr>
                <a:lnSpc>
                  <a:spcPct val="90000"/>
                </a:lnSpc>
                <a:spcAft>
                  <a:spcPts val="700"/>
                </a:spcAft>
              </a:pPr>
              <a:r>
                <a:rPr lang="en-US" sz="2000" b="0" strike="noStrike" spc="-1">
                  <a:solidFill>
                    <a:srgbClr val="000000"/>
                  </a:solidFill>
                  <a:latin typeface="Calibri"/>
                </a:rPr>
                <a:t>Jenis Kelamin</a:t>
              </a:r>
              <a:endParaRPr lang="en-US" sz="2000" b="0" strike="noStrike" spc="-1">
                <a:latin typeface="Arial"/>
              </a:endParaRPr>
            </a:p>
          </p:txBody>
        </p:sp>
        <p:sp>
          <p:nvSpPr>
            <p:cNvPr id="262" name="CustomShape 12"/>
            <p:cNvSpPr/>
            <p:nvPr/>
          </p:nvSpPr>
          <p:spPr>
            <a:xfrm>
              <a:off x="744480" y="4465800"/>
              <a:ext cx="1477800" cy="46836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tint val="50000"/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3" name="CustomShape 13"/>
            <p:cNvSpPr/>
            <p:nvPr/>
          </p:nvSpPr>
          <p:spPr>
            <a:xfrm>
              <a:off x="685800" y="5052960"/>
              <a:ext cx="7391160" cy="58572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613160" tIns="76320" rIns="76320" bIns="76320" anchor="ctr"/>
            <a:lstStyle/>
            <a:p>
              <a:pPr>
                <a:lnSpc>
                  <a:spcPct val="90000"/>
                </a:lnSpc>
                <a:spcAft>
                  <a:spcPts val="700"/>
                </a:spcAft>
              </a:pPr>
              <a:r>
                <a:rPr lang="en-US" sz="2000" b="0" strike="noStrike" spc="-1">
                  <a:solidFill>
                    <a:srgbClr val="000000"/>
                  </a:solidFill>
                  <a:latin typeface="Calibri"/>
                </a:rPr>
                <a:t>Ras, kebangsaan dan usia</a:t>
              </a:r>
              <a:endParaRPr lang="en-US" sz="2000" b="0" strike="noStrike" spc="-1">
                <a:latin typeface="Arial"/>
              </a:endParaRPr>
            </a:p>
          </p:txBody>
        </p:sp>
        <p:sp>
          <p:nvSpPr>
            <p:cNvPr id="264" name="CustomShape 14"/>
            <p:cNvSpPr/>
            <p:nvPr/>
          </p:nvSpPr>
          <p:spPr>
            <a:xfrm>
              <a:off x="744480" y="5110560"/>
              <a:ext cx="1477800" cy="46836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tint val="50000"/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265" name="Group 15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sp>
        <p:nvSpPr>
          <p:cNvPr id="266" name="CustomShape 16"/>
          <p:cNvSpPr/>
          <p:nvPr/>
        </p:nvSpPr>
        <p:spPr>
          <a:xfrm>
            <a:off x="1089720" y="1905120"/>
            <a:ext cx="761760" cy="39168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FFFFFF"/>
                </a:solidFill>
                <a:latin typeface="Calibri"/>
              </a:rPr>
              <a:t>1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267" name="CustomShape 17"/>
          <p:cNvSpPr/>
          <p:nvPr/>
        </p:nvSpPr>
        <p:spPr>
          <a:xfrm>
            <a:off x="1102320" y="2583000"/>
            <a:ext cx="761760" cy="39168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FFFFFF"/>
                </a:solidFill>
                <a:latin typeface="Calibri"/>
              </a:rPr>
              <a:t>2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268" name="CustomShape 18"/>
          <p:cNvSpPr/>
          <p:nvPr/>
        </p:nvSpPr>
        <p:spPr>
          <a:xfrm>
            <a:off x="1051920" y="3178800"/>
            <a:ext cx="761760" cy="39168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FFFFFF"/>
                </a:solidFill>
                <a:latin typeface="Calibri"/>
              </a:rPr>
              <a:t>3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269" name="CustomShape 19"/>
          <p:cNvSpPr/>
          <p:nvPr/>
        </p:nvSpPr>
        <p:spPr>
          <a:xfrm>
            <a:off x="1102320" y="3842640"/>
            <a:ext cx="761760" cy="39168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FFFFFF"/>
                </a:solidFill>
                <a:latin typeface="Calibri"/>
              </a:rPr>
              <a:t>4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270" name="CustomShape 20"/>
          <p:cNvSpPr/>
          <p:nvPr/>
        </p:nvSpPr>
        <p:spPr>
          <a:xfrm>
            <a:off x="1102320" y="4495680"/>
            <a:ext cx="761760" cy="39168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FFFFFF"/>
                </a:solidFill>
                <a:latin typeface="Calibri"/>
              </a:rPr>
              <a:t>5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271" name="CustomShape 21"/>
          <p:cNvSpPr/>
          <p:nvPr/>
        </p:nvSpPr>
        <p:spPr>
          <a:xfrm>
            <a:off x="1051920" y="5173560"/>
            <a:ext cx="761760" cy="39168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FFFFFF"/>
                </a:solidFill>
                <a:latin typeface="Calibri"/>
              </a:rPr>
              <a:t>6</a:t>
            </a: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Picture 2"/>
          <p:cNvPicPr/>
          <p:nvPr/>
        </p:nvPicPr>
        <p:blipFill>
          <a:blip r:embed="rId3"/>
          <a:stretch/>
        </p:blipFill>
        <p:spPr>
          <a:xfrm>
            <a:off x="0" y="0"/>
            <a:ext cx="9172080" cy="6857640"/>
          </a:xfrm>
          <a:prstGeom prst="rect">
            <a:avLst/>
          </a:prstGeom>
          <a:ln>
            <a:noFill/>
          </a:ln>
        </p:spPr>
      </p:pic>
      <p:sp>
        <p:nvSpPr>
          <p:cNvPr id="178" name="CustomShape 1"/>
          <p:cNvSpPr/>
          <p:nvPr/>
        </p:nvSpPr>
        <p:spPr>
          <a:xfrm>
            <a:off x="1676520" y="2057400"/>
            <a:ext cx="6095520" cy="228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omic Sans MS"/>
              </a:rPr>
              <a:t>Mahasiswa </a:t>
            </a: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Mampu menjelaskan definisi Konsep diri, Pengetahuan  diri, Identitas personal dan sosial, Harga Diri, Presentasi Diri </a:t>
            </a:r>
            <a:endParaRPr lang="en-US" sz="3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179" name="CustomShape 2"/>
          <p:cNvSpPr/>
          <p:nvPr/>
        </p:nvSpPr>
        <p:spPr>
          <a:xfrm>
            <a:off x="533520" y="914400"/>
            <a:ext cx="8229240" cy="685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  <a:spcBef>
                <a:spcPts val="1599"/>
              </a:spcBef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KEMAMPUAN AKHIR YANG DIHARAPKAN</a:t>
            </a: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TextShape 1"/>
          <p:cNvSpPr txBox="1"/>
          <p:nvPr/>
        </p:nvSpPr>
        <p:spPr>
          <a:xfrm>
            <a:off x="1295280" y="457200"/>
            <a:ext cx="7391160" cy="837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Bagaimana PeDe Tumbuh ?</a:t>
            </a:r>
          </a:p>
        </p:txBody>
      </p:sp>
      <p:sp>
        <p:nvSpPr>
          <p:cNvPr id="273" name="TextShape 2"/>
          <p:cNvSpPr txBox="1"/>
          <p:nvPr/>
        </p:nvSpPr>
        <p:spPr>
          <a:xfrm>
            <a:off x="533520" y="1152360"/>
            <a:ext cx="8362440" cy="4895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80000"/>
              </a:lnSpc>
              <a:spcBef>
                <a:spcPts val="400"/>
              </a:spcBef>
            </a:pPr>
            <a:r>
              <a:rPr lang="en-US" sz="1600" b="0" strike="noStrike" spc="-1">
                <a:solidFill>
                  <a:srgbClr val="FFFFFF"/>
                </a:solidFill>
                <a:latin typeface="Calibri"/>
              </a:rPr>
              <a:t>                                                                          </a:t>
            </a:r>
            <a:r>
              <a:rPr lang="en-US" sz="2000" b="1" strike="noStrike" spc="-1">
                <a:solidFill>
                  <a:srgbClr val="FFFFFF"/>
                </a:solidFill>
                <a:latin typeface="BaaBookHmk"/>
              </a:rPr>
              <a:t>PeDe</a:t>
            </a: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479"/>
              </a:spcBef>
            </a:pPr>
            <a:r>
              <a:rPr lang="en-US" sz="2400" b="1" strike="noStrike" spc="-1">
                <a:solidFill>
                  <a:srgbClr val="000000"/>
                </a:solidFill>
                <a:latin typeface="BaaBookHmk"/>
              </a:rPr>
              <a:t>                                         Percaya Diri  </a:t>
            </a:r>
            <a:r>
              <a:rPr lang="en-US" sz="1800" b="0" strike="noStrike" spc="-1">
                <a:solidFill>
                  <a:srgbClr val="000000"/>
                </a:solidFill>
                <a:latin typeface="BernhardFashionHmk"/>
              </a:rPr>
              <a:t>bagaimana kita merasa diri</a:t>
            </a:r>
            <a:endParaRPr lang="en-US" sz="18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400"/>
              </a:spcBef>
            </a:pPr>
            <a:r>
              <a:rPr lang="en-US" sz="2000" b="0" strike="noStrike" spc="-1">
                <a:solidFill>
                  <a:srgbClr val="000000"/>
                </a:solidFill>
                <a:latin typeface="BernhardFashionHmk"/>
              </a:rPr>
              <a:t>                                                                                   kita (self confident)</a:t>
            </a: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400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  <a:p>
            <a:pPr algn="r">
              <a:lnSpc>
                <a:spcPct val="80000"/>
              </a:lnSpc>
              <a:spcBef>
                <a:spcPts val="241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80000"/>
              </a:lnSpc>
              <a:spcBef>
                <a:spcPts val="320"/>
              </a:spcBef>
            </a:pPr>
            <a:r>
              <a:rPr lang="en-US" sz="1600" b="0" strike="noStrike" spc="-1">
                <a:solidFill>
                  <a:srgbClr val="000000"/>
                </a:solidFill>
                <a:latin typeface="BaaBookHmk"/>
              </a:rPr>
              <a:t>                </a:t>
            </a:r>
            <a:endParaRPr lang="en-US" sz="1600" b="0" strike="noStrike" spc="-1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80000"/>
              </a:lnSpc>
              <a:spcBef>
                <a:spcPts val="320"/>
              </a:spcBef>
            </a:pPr>
            <a:endParaRPr lang="en-US" sz="1600" b="0" strike="noStrike" spc="-1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80000"/>
              </a:lnSpc>
              <a:spcBef>
                <a:spcPts val="561"/>
              </a:spcBef>
            </a:pPr>
            <a:r>
              <a:rPr lang="en-US" sz="2800" b="0" strike="noStrike" spc="-1">
                <a:solidFill>
                  <a:srgbClr val="000000"/>
                </a:solidFill>
                <a:latin typeface="BaaBookHmk"/>
              </a:rPr>
              <a:t>      </a:t>
            </a:r>
            <a:r>
              <a:rPr lang="en-US" sz="2800" b="1" strike="noStrike" spc="-1">
                <a:solidFill>
                  <a:srgbClr val="000000"/>
                </a:solidFill>
                <a:latin typeface="BaaBookHmk"/>
              </a:rPr>
              <a:t>Harga diri</a:t>
            </a:r>
            <a:endParaRPr lang="en-US" sz="2800" b="0" strike="noStrike" spc="-1">
              <a:solidFill>
                <a:srgbClr val="FFFFFF"/>
              </a:solidFill>
              <a:latin typeface="Calibri"/>
            </a:endParaRPr>
          </a:p>
          <a:p>
            <a:pPr algn="r">
              <a:lnSpc>
                <a:spcPct val="80000"/>
              </a:lnSpc>
              <a:spcBef>
                <a:spcPts val="400"/>
              </a:spcBef>
            </a:pPr>
            <a:r>
              <a:rPr lang="en-US" sz="2000" b="0" strike="noStrike" spc="-1">
                <a:solidFill>
                  <a:srgbClr val="000000"/>
                </a:solidFill>
                <a:latin typeface="BaaBookHmk"/>
              </a:rPr>
              <a:t>                 </a:t>
            </a:r>
            <a:r>
              <a:rPr lang="en-US" sz="2000" b="0" strike="noStrike" spc="-1">
                <a:solidFill>
                  <a:srgbClr val="000000"/>
                </a:solidFill>
                <a:latin typeface="BernhardFashionHmk"/>
              </a:rPr>
              <a:t>bgmn kita menghargai diri                          </a:t>
            </a: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  <a:p>
            <a:pPr algn="r">
              <a:lnSpc>
                <a:spcPct val="80000"/>
              </a:lnSpc>
              <a:spcBef>
                <a:spcPts val="400"/>
              </a:spcBef>
            </a:pPr>
            <a:r>
              <a:rPr lang="en-US" sz="2000" b="0" strike="noStrike" spc="-1">
                <a:solidFill>
                  <a:srgbClr val="000000"/>
                </a:solidFill>
                <a:latin typeface="BernhardFashionHmk"/>
              </a:rPr>
              <a:t>                                                   (self esteem</a:t>
            </a:r>
            <a:r>
              <a:rPr lang="en-US" sz="1200" b="0" strike="noStrike" spc="-1">
                <a:solidFill>
                  <a:srgbClr val="000000"/>
                </a:solidFill>
                <a:latin typeface="BernhardFashionHmk"/>
              </a:rPr>
              <a:t>)</a:t>
            </a:r>
            <a:endParaRPr lang="en-US" sz="1200" b="0" strike="noStrike" spc="-1">
              <a:solidFill>
                <a:srgbClr val="FFFFFF"/>
              </a:solidFill>
              <a:latin typeface="Calibri"/>
            </a:endParaRPr>
          </a:p>
          <a:p>
            <a:pPr algn="r">
              <a:lnSpc>
                <a:spcPct val="80000"/>
              </a:lnSpc>
              <a:spcBef>
                <a:spcPts val="241"/>
              </a:spcBef>
            </a:pPr>
            <a:endParaRPr lang="en-US" sz="1200" b="0" strike="noStrike" spc="-1">
              <a:solidFill>
                <a:srgbClr val="FFFFFF"/>
              </a:solidFill>
              <a:latin typeface="Calibri"/>
            </a:endParaRPr>
          </a:p>
          <a:p>
            <a:pPr algn="r">
              <a:lnSpc>
                <a:spcPct val="80000"/>
              </a:lnSpc>
              <a:spcBef>
                <a:spcPts val="241"/>
              </a:spcBef>
            </a:pPr>
            <a:endParaRPr lang="en-US" sz="1200" b="0" strike="noStrike" spc="-1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80000"/>
              </a:lnSpc>
              <a:spcBef>
                <a:spcPts val="479"/>
              </a:spcBef>
            </a:pPr>
            <a:r>
              <a:rPr lang="en-US" sz="2400" b="0" strike="noStrike" spc="-1">
                <a:solidFill>
                  <a:srgbClr val="000000"/>
                </a:solidFill>
                <a:latin typeface="BaaBookHmk"/>
              </a:rPr>
              <a:t>                           </a:t>
            </a:r>
            <a:endParaRPr lang="en-US" sz="2400" b="0" strike="noStrike" spc="-1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80000"/>
              </a:lnSpc>
              <a:spcBef>
                <a:spcPts val="479"/>
              </a:spcBef>
            </a:pPr>
            <a:r>
              <a:rPr lang="en-US" sz="2400" b="1" strike="noStrike" spc="-1">
                <a:solidFill>
                  <a:srgbClr val="000000"/>
                </a:solidFill>
                <a:latin typeface="BaaBookHmk"/>
              </a:rPr>
              <a:t>            Gambaran diri</a:t>
            </a:r>
            <a:endParaRPr lang="en-US" sz="2400" b="0" strike="noStrike" spc="-1">
              <a:solidFill>
                <a:srgbClr val="FFFFFF"/>
              </a:solidFill>
              <a:latin typeface="Calibri"/>
            </a:endParaRPr>
          </a:p>
          <a:p>
            <a:pPr algn="r">
              <a:lnSpc>
                <a:spcPct val="80000"/>
              </a:lnSpc>
              <a:spcBef>
                <a:spcPts val="360"/>
              </a:spcBef>
            </a:pPr>
            <a:r>
              <a:rPr lang="en-US" sz="1800" b="0" strike="noStrike" spc="-1">
                <a:solidFill>
                  <a:srgbClr val="000000"/>
                </a:solidFill>
                <a:latin typeface="BaaBookHmk"/>
              </a:rPr>
              <a:t>Bgmn kita melihat diri</a:t>
            </a:r>
            <a:endParaRPr lang="en-US" sz="1800" b="0" strike="noStrike" spc="-1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80000"/>
              </a:lnSpc>
              <a:spcBef>
                <a:spcPts val="360"/>
              </a:spcBef>
            </a:pPr>
            <a:r>
              <a:rPr lang="en-US" sz="1800" b="0" strike="noStrike" spc="-1">
                <a:solidFill>
                  <a:srgbClr val="000000"/>
                </a:solidFill>
                <a:latin typeface="BaaBookHmk"/>
              </a:rPr>
              <a:t>                                                                                (self image)</a:t>
            </a:r>
            <a:endParaRPr lang="en-US" sz="18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400"/>
              </a:spcBef>
            </a:pPr>
            <a:r>
              <a:rPr lang="en-US" sz="2000" b="1" strike="noStrike" spc="-1">
                <a:solidFill>
                  <a:srgbClr val="000000"/>
                </a:solidFill>
                <a:latin typeface="BaaBookHmk"/>
              </a:rPr>
              <a:t>Pengalaman Gagal &amp;</a:t>
            </a: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80000"/>
              </a:lnSpc>
              <a:spcBef>
                <a:spcPts val="561"/>
              </a:spcBef>
            </a:pPr>
            <a:r>
              <a:rPr lang="en-US" sz="2000" b="1" strike="noStrike" spc="-1">
                <a:solidFill>
                  <a:srgbClr val="000000"/>
                </a:solidFill>
                <a:latin typeface="BaaBookHmk"/>
              </a:rPr>
              <a:t>berhasil</a:t>
            </a:r>
            <a:r>
              <a:rPr lang="en-US" sz="2000" b="0" strike="noStrike" spc="-1">
                <a:solidFill>
                  <a:srgbClr val="000000"/>
                </a:solidFill>
                <a:latin typeface="BaaBookHmk"/>
              </a:rPr>
              <a:t>                </a:t>
            </a:r>
            <a:r>
              <a:rPr lang="en-US" sz="1600" b="0" strike="noStrike" spc="-1">
                <a:solidFill>
                  <a:srgbClr val="000000"/>
                </a:solidFill>
                <a:latin typeface="BaaBookHmk"/>
              </a:rPr>
              <a:t>                                 </a:t>
            </a:r>
            <a:r>
              <a:rPr lang="en-US" sz="2800" b="1" strike="noStrike" spc="-1">
                <a:solidFill>
                  <a:srgbClr val="000000"/>
                </a:solidFill>
                <a:latin typeface="BaaBookHmk"/>
              </a:rPr>
              <a:t>Konsep Diri     </a:t>
            </a:r>
            <a:r>
              <a:rPr lang="en-US" sz="2000" b="0" strike="noStrike" spc="-1">
                <a:solidFill>
                  <a:srgbClr val="000000"/>
                </a:solidFill>
                <a:latin typeface="BaaBookHmk"/>
              </a:rPr>
              <a:t>Negatif&amp; Positif</a:t>
            </a: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80000"/>
              </a:lnSpc>
              <a:spcBef>
                <a:spcPts val="320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80000"/>
              </a:lnSpc>
              <a:spcBef>
                <a:spcPts val="320"/>
              </a:spcBef>
            </a:pPr>
            <a:r>
              <a:rPr lang="en-US" sz="1600" b="0" strike="noStrike" spc="-1">
                <a:solidFill>
                  <a:srgbClr val="000000"/>
                </a:solidFill>
                <a:latin typeface="BaaBookHmk"/>
              </a:rPr>
              <a:t>                                                                                                                  </a:t>
            </a:r>
            <a:endParaRPr lang="en-US" sz="1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400"/>
              </a:spcBef>
            </a:pPr>
            <a:endParaRPr lang="en-US" sz="1600" b="0" strike="noStrike" spc="-1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274" name="Picture 8"/>
          <p:cNvPicPr/>
          <p:nvPr/>
        </p:nvPicPr>
        <p:blipFill>
          <a:blip r:embed="rId2"/>
          <a:stretch/>
        </p:blipFill>
        <p:spPr>
          <a:xfrm>
            <a:off x="1171800" y="2144880"/>
            <a:ext cx="2593440" cy="2720520"/>
          </a:xfrm>
          <a:prstGeom prst="rect">
            <a:avLst/>
          </a:prstGeom>
          <a:ln>
            <a:noFill/>
          </a:ln>
        </p:spPr>
      </p:pic>
      <p:sp>
        <p:nvSpPr>
          <p:cNvPr id="275" name="CustomShape 3"/>
          <p:cNvSpPr/>
          <p:nvPr/>
        </p:nvSpPr>
        <p:spPr>
          <a:xfrm>
            <a:off x="3328920" y="5895360"/>
            <a:ext cx="936360" cy="360000"/>
          </a:xfrm>
          <a:prstGeom prst="rightArrow">
            <a:avLst>
              <a:gd name="adj1" fmla="val 50000"/>
              <a:gd name="adj2" fmla="val 64978"/>
            </a:avLst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6" name="CustomShape 4"/>
          <p:cNvSpPr/>
          <p:nvPr/>
        </p:nvSpPr>
        <p:spPr>
          <a:xfrm>
            <a:off x="4898520" y="5258520"/>
            <a:ext cx="505800" cy="647280"/>
          </a:xfrm>
          <a:prstGeom prst="upArrow">
            <a:avLst>
              <a:gd name="adj1" fmla="val 50000"/>
              <a:gd name="adj2" fmla="val 44934"/>
            </a:avLst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7" name="CustomShape 5"/>
          <p:cNvSpPr/>
          <p:nvPr/>
        </p:nvSpPr>
        <p:spPr>
          <a:xfrm>
            <a:off x="4752720" y="3657600"/>
            <a:ext cx="567360" cy="761760"/>
          </a:xfrm>
          <a:prstGeom prst="upArrow">
            <a:avLst>
              <a:gd name="adj1" fmla="val 50000"/>
              <a:gd name="adj2" fmla="val 44934"/>
            </a:avLst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8" name="CustomShape 6"/>
          <p:cNvSpPr/>
          <p:nvPr/>
        </p:nvSpPr>
        <p:spPr>
          <a:xfrm>
            <a:off x="4752720" y="1981080"/>
            <a:ext cx="567360" cy="647280"/>
          </a:xfrm>
          <a:prstGeom prst="upArrow">
            <a:avLst>
              <a:gd name="adj1" fmla="val 50000"/>
              <a:gd name="adj2" fmla="val 44934"/>
            </a:avLst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TextShape 1"/>
          <p:cNvSpPr txBox="1"/>
          <p:nvPr/>
        </p:nvSpPr>
        <p:spPr>
          <a:xfrm>
            <a:off x="611280" y="2924280"/>
            <a:ext cx="8229240" cy="9266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Terima kasih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57200" y="1371600"/>
            <a:ext cx="8229240" cy="4495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81" name="CustomShape 2"/>
          <p:cNvSpPr/>
          <p:nvPr/>
        </p:nvSpPr>
        <p:spPr>
          <a:xfrm>
            <a:off x="1338120" y="2438280"/>
            <a:ext cx="6814800" cy="2209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600" b="0" strike="noStrike" spc="-1">
                <a:solidFill>
                  <a:srgbClr val="5F5F5F"/>
                </a:solidFill>
                <a:latin typeface="Times New Roman"/>
              </a:rPr>
              <a:t>Diskusi</a:t>
            </a:r>
            <a:endParaRPr lang="en-US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762120" y="28954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KONSEP DIRI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extShape 1"/>
          <p:cNvSpPr txBox="1"/>
          <p:nvPr/>
        </p:nvSpPr>
        <p:spPr>
          <a:xfrm>
            <a:off x="762120" y="533520"/>
            <a:ext cx="7391160" cy="1371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          KONSEP DIRI ( Deaux, Dane &amp; Wrihtsman, 1993)</a:t>
            </a:r>
          </a:p>
        </p:txBody>
      </p:sp>
      <p:sp>
        <p:nvSpPr>
          <p:cNvPr id="184" name="TextShape 2"/>
          <p:cNvSpPr txBox="1"/>
          <p:nvPr/>
        </p:nvSpPr>
        <p:spPr>
          <a:xfrm>
            <a:off x="457200" y="2514600"/>
            <a:ext cx="8229240" cy="2742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en-US" sz="2000" b="0" strike="noStrike" spc="-1">
                <a:solidFill>
                  <a:srgbClr val="FFFFFF"/>
                </a:solidFill>
                <a:latin typeface="Calibri"/>
              </a:rPr>
              <a:t>   </a:t>
            </a: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Sekumpulan keyakinan dan perasaan seseorang mengenai dirinya, yang berkaitan dengan bakat, minat, kemampuan, penampilan fisik, dsb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Shape 1"/>
          <p:cNvSpPr txBox="1"/>
          <p:nvPr/>
        </p:nvSpPr>
        <p:spPr>
          <a:xfrm>
            <a:off x="990720" y="533520"/>
            <a:ext cx="7238520" cy="1371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b="0" strike="noStrike" spc="-1">
                <a:solidFill>
                  <a:srgbClr val="000000"/>
                </a:solidFill>
                <a:latin typeface="Calibri"/>
              </a:rPr>
              <a:t>Pengertian Konsep diri meliputi:</a:t>
            </a:r>
          </a:p>
        </p:txBody>
      </p:sp>
      <p:sp>
        <p:nvSpPr>
          <p:cNvPr id="186" name="TextShape 2"/>
          <p:cNvSpPr txBox="1"/>
          <p:nvPr/>
        </p:nvSpPr>
        <p:spPr>
          <a:xfrm>
            <a:off x="990720" y="1600200"/>
            <a:ext cx="7695720" cy="2666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-"/>
            </a:pPr>
            <a:r>
              <a:rPr lang="en-US" sz="4000" b="0" strike="noStrike" spc="-1">
                <a:solidFill>
                  <a:srgbClr val="000000"/>
                </a:solidFill>
                <a:latin typeface="Calibri"/>
              </a:rPr>
              <a:t>Siapa saya menurut pikiran saya</a:t>
            </a:r>
            <a:endParaRPr lang="en-US" sz="40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-"/>
            </a:pPr>
            <a:r>
              <a:rPr lang="en-US" sz="4000" b="0" strike="noStrike" spc="-1">
                <a:solidFill>
                  <a:srgbClr val="000000"/>
                </a:solidFill>
                <a:latin typeface="Calibri"/>
              </a:rPr>
              <a:t>Dalam posisi mana saya berada</a:t>
            </a:r>
            <a:endParaRPr lang="en-US" sz="40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-"/>
            </a:pPr>
            <a:r>
              <a:rPr lang="en-US" sz="4000" b="0" strike="noStrike" spc="-1">
                <a:solidFill>
                  <a:srgbClr val="000000"/>
                </a:solidFill>
                <a:latin typeface="Calibri"/>
              </a:rPr>
              <a:t>Apa yang boleh dan tidak saya lakukan</a:t>
            </a:r>
            <a:endParaRPr lang="en-US" sz="40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99"/>
              </a:spcBef>
            </a:pPr>
            <a:endParaRPr lang="en-US" sz="40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99"/>
              </a:spcBef>
            </a:pPr>
            <a:r>
              <a:rPr lang="en-US" sz="4000" b="0" strike="noStrike" spc="-1">
                <a:solidFill>
                  <a:srgbClr val="000000"/>
                </a:solidFill>
                <a:latin typeface="Calibri"/>
              </a:rPr>
              <a:t>            Konsep diri  negatif</a:t>
            </a:r>
            <a:endParaRPr lang="en-US" sz="40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99"/>
              </a:spcBef>
            </a:pPr>
            <a:r>
              <a:rPr lang="en-US" sz="4000" b="0" strike="noStrike" spc="-1">
                <a:solidFill>
                  <a:srgbClr val="000000"/>
                </a:solidFill>
                <a:latin typeface="Calibri"/>
              </a:rPr>
              <a:t>             Konsep diri positif</a:t>
            </a:r>
            <a:endParaRPr lang="en-US" sz="4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87" name="CustomShape 3"/>
          <p:cNvSpPr/>
          <p:nvPr/>
        </p:nvSpPr>
        <p:spPr>
          <a:xfrm>
            <a:off x="3809880" y="4267080"/>
            <a:ext cx="1017720" cy="978120"/>
          </a:xfrm>
          <a:prstGeom prst="down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Shape 1"/>
          <p:cNvSpPr txBox="1"/>
          <p:nvPr/>
        </p:nvSpPr>
        <p:spPr>
          <a:xfrm>
            <a:off x="1447920" y="457200"/>
            <a:ext cx="7238520" cy="1371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Contoh konsep diri negatif</a:t>
            </a:r>
          </a:p>
        </p:txBody>
      </p:sp>
      <p:sp>
        <p:nvSpPr>
          <p:cNvPr id="18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-"/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Sulit menerima kritik dari orang lain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-"/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Sulit berbicara dengan orang lain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-"/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Sulit mengakui bahwa dirinya salah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-"/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Kurang mampu mengungkapkan perasaan dengan cara wajar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-"/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Cenderung untuk menunjukkan sikap mengasingkan </a:t>
            </a:r>
            <a:r>
              <a:rPr lang="en-US" sz="2000" b="0" strike="noStrike" spc="-1">
                <a:solidFill>
                  <a:srgbClr val="FFFFFF"/>
                </a:solidFill>
                <a:latin typeface="Calibri"/>
              </a:rPr>
              <a:t>diri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Shape 1"/>
          <p:cNvSpPr txBox="1"/>
          <p:nvPr/>
        </p:nvSpPr>
        <p:spPr>
          <a:xfrm>
            <a:off x="1447920" y="457200"/>
            <a:ext cx="7238520" cy="1371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Contoh konsep diri positif</a:t>
            </a:r>
          </a:p>
        </p:txBody>
      </p:sp>
      <p:sp>
        <p:nvSpPr>
          <p:cNvPr id="191" name="TextShape 2"/>
          <p:cNvSpPr txBox="1"/>
          <p:nvPr/>
        </p:nvSpPr>
        <p:spPr>
          <a:xfrm>
            <a:off x="533520" y="152388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Merasa setara dengan orang lain 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Yakin dapat mengatasi segala macam masalah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 Bisa menerima pujian tanpa rasa malu 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Bisa menyadari bahwa setiap orang memiliki perasaan, keinginan, serta perilaku yang tidak semuanya dapat di setujui oleh anggota masyarakat. 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Bisa memperbaiki dirinya sendiri. 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TextShape 1"/>
          <p:cNvSpPr txBox="1"/>
          <p:nvPr/>
        </p:nvSpPr>
        <p:spPr>
          <a:xfrm>
            <a:off x="457200" y="380880"/>
            <a:ext cx="8229240" cy="990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000" b="0" strike="noStrike" spc="-1">
                <a:solidFill>
                  <a:srgbClr val="000000"/>
                </a:solidFill>
                <a:latin typeface="Calibri"/>
              </a:rPr>
              <a:t>Faktor Yang Mempengaruhi Konsep Diri </a:t>
            </a:r>
            <a:r>
              <a:t/>
            </a:r>
            <a:br/>
            <a:r>
              <a:rPr lang="en-US" sz="4000" b="0" strike="noStrike" spc="-1">
                <a:solidFill>
                  <a:srgbClr val="000000"/>
                </a:solidFill>
                <a:latin typeface="Calibri"/>
              </a:rPr>
              <a:t>( Hurlock)</a:t>
            </a:r>
          </a:p>
        </p:txBody>
      </p:sp>
      <p:sp>
        <p:nvSpPr>
          <p:cNvPr id="193" name="TextShape 2"/>
          <p:cNvSpPr txBox="1"/>
          <p:nvPr/>
        </p:nvSpPr>
        <p:spPr>
          <a:xfrm>
            <a:off x="457200" y="1905120"/>
            <a:ext cx="4190760" cy="422064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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Bentuk tubuh 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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Cacat tubuh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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Pakaian 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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Nama dan julukan 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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Inteligensi kecerdasan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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Taraf aspirasi/cita-cita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94" name="CustomShape 3"/>
          <p:cNvSpPr/>
          <p:nvPr/>
        </p:nvSpPr>
        <p:spPr>
          <a:xfrm>
            <a:off x="4429440" y="1905120"/>
            <a:ext cx="4663080" cy="4051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Emosi</a:t>
            </a:r>
            <a:endParaRPr lang="en-US" sz="32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Jenis/gengsi sekolah</a:t>
            </a:r>
            <a:endParaRPr lang="en-US" sz="32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Status sosial</a:t>
            </a:r>
            <a:endParaRPr lang="en-US" sz="32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Ekonomi keluarga, </a:t>
            </a:r>
            <a:endParaRPr lang="en-US" sz="32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Teman </a:t>
            </a:r>
            <a:endParaRPr lang="en-US" sz="32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Tokoh/orang yang</a:t>
            </a:r>
            <a:endParaRPr lang="en-US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    berpengaruh</a:t>
            </a: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.</a:t>
            </a: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0-Blanko-PPT-sesi-1 Baru (3)</Template>
  <TotalTime>357</TotalTime>
  <Words>656</Words>
  <Application>Microsoft Office PowerPoint</Application>
  <PresentationFormat>On-screen Show (4:3)</PresentationFormat>
  <Paragraphs>134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STAFF</cp:lastModifiedBy>
  <cp:revision>48</cp:revision>
  <dcterms:created xsi:type="dcterms:W3CDTF">2019-09-17T08:27:08Z</dcterms:created>
  <dcterms:modified xsi:type="dcterms:W3CDTF">2020-06-13T11:54:41Z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21</vt:i4>
  </property>
</Properties>
</file>