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0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430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96A85E-D156-4AC3-9B7D-C49F8632D8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2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esaunggul.ac.id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4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Safitri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M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M.Si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PSIKOLOGI SOSIAL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1"/>
          <p:cNvSpPr txBox="1">
            <a:spLocks noGrp="1" noChangeArrowheads="1"/>
          </p:cNvSpPr>
          <p:nvPr>
            <p:ph type="body" sz="quarter" idx="11"/>
          </p:nvPr>
        </p:nvSpPr>
        <p:spPr bwMode="auto">
          <a:xfrm>
            <a:off x="2590800" y="3962400"/>
            <a:ext cx="59975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 smtClean="0">
                <a:solidFill>
                  <a:srgbClr val="FF0000"/>
                </a:solidFill>
                <a:latin typeface="Rockwell Extra Bold" pitchFamily="18" charset="0"/>
              </a:rPr>
              <a:t>AGRESI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611188" y="2924175"/>
            <a:ext cx="8229600" cy="927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D" altLang="en-US" sz="4800" dirty="0" err="1" smtClean="0">
                <a:latin typeface="Arial" charset="0"/>
                <a:cs typeface="Arial" charset="0"/>
              </a:rPr>
              <a:t>Terima</a:t>
            </a:r>
            <a:r>
              <a:rPr lang="en-ID" altLang="en-US" sz="4800" dirty="0" smtClean="0">
                <a:latin typeface="Arial" charset="0"/>
                <a:cs typeface="Arial" charset="0"/>
              </a:rPr>
              <a:t> </a:t>
            </a:r>
            <a:r>
              <a:rPr lang="en-ID" altLang="en-US" sz="4800" dirty="0" err="1" smtClean="0">
                <a:latin typeface="Arial" charset="0"/>
                <a:cs typeface="Arial" charset="0"/>
              </a:rPr>
              <a:t>kasih</a:t>
            </a:r>
            <a:endParaRPr lang="en-US" altLang="en-US" sz="480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38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smtClean="0"/>
              <a:t>Tujuan Akhir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858000" cy="4525963"/>
          </a:xfrm>
        </p:spPr>
        <p:txBody>
          <a:bodyPr/>
          <a:lstStyle/>
          <a:p>
            <a:pPr eaLnBrk="1" hangingPunct="1"/>
            <a:r>
              <a:rPr lang="id-ID" sz="4000" dirty="0" smtClean="0">
                <a:solidFill>
                  <a:schemeClr val="tx1"/>
                </a:solidFill>
              </a:rPr>
              <a:t>M</a:t>
            </a:r>
            <a:r>
              <a:rPr lang="en-US" sz="4000" dirty="0" err="1" smtClean="0">
                <a:solidFill>
                  <a:schemeClr val="tx1"/>
                </a:solidFill>
              </a:rPr>
              <a:t>ahasiswa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id-ID" sz="4000" dirty="0" smtClean="0">
                <a:solidFill>
                  <a:schemeClr val="tx1"/>
                </a:solidFill>
              </a:rPr>
              <a:t>ampu mengenali, </a:t>
            </a:r>
            <a:r>
              <a:rPr lang="en-US" sz="4000" dirty="0" err="1" smtClean="0">
                <a:solidFill>
                  <a:schemeClr val="tx1"/>
                </a:solidFill>
              </a:rPr>
              <a:t>memahami</a:t>
            </a:r>
            <a:r>
              <a:rPr lang="id-ID" sz="4000" dirty="0" smtClean="0">
                <a:solidFill>
                  <a:schemeClr val="tx1"/>
                </a:solidFill>
              </a:rPr>
              <a:t> dan menjelaskan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akar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dari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kekerasan</a:t>
            </a:r>
            <a:r>
              <a:rPr lang="en-US" sz="4000" dirty="0" smtClean="0">
                <a:solidFill>
                  <a:schemeClr val="tx1"/>
                </a:solidFill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</a:rPr>
              <a:t>penyebab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dan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prevensi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agresi</a:t>
            </a:r>
            <a:endParaRPr lang="id-ID" sz="4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6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/>
              <a:t>Perilaku</a:t>
            </a:r>
            <a:r>
              <a:rPr lang="en-US" sz="3600" dirty="0" smtClean="0"/>
              <a:t> </a:t>
            </a:r>
            <a:r>
              <a:rPr lang="en-US" sz="3600" dirty="0" err="1" smtClean="0"/>
              <a:t>Agresi</a:t>
            </a:r>
            <a:r>
              <a:rPr lang="en-US" sz="3600" dirty="0" smtClean="0"/>
              <a:t> </a:t>
            </a:r>
            <a:r>
              <a:rPr lang="en-US" sz="3600" dirty="0" err="1" smtClean="0"/>
              <a:t>menular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( </a:t>
            </a:r>
            <a:r>
              <a:rPr lang="en-US" sz="3600" dirty="0" err="1" smtClean="0"/>
              <a:t>kompas</a:t>
            </a:r>
            <a:r>
              <a:rPr lang="en-US" sz="3600" dirty="0" smtClean="0"/>
              <a:t> 26 </a:t>
            </a:r>
            <a:r>
              <a:rPr lang="en-US" sz="3600" dirty="0" err="1" smtClean="0"/>
              <a:t>nop</a:t>
            </a:r>
            <a:r>
              <a:rPr lang="en-US" sz="3600" dirty="0" smtClean="0"/>
              <a:t> 2018</a:t>
            </a:r>
            <a:r>
              <a:rPr lang="en-US" sz="2800" dirty="0" smtClean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17688"/>
            <a:ext cx="8229600" cy="5040312"/>
          </a:xfrm>
        </p:spPr>
        <p:txBody>
          <a:bodyPr/>
          <a:lstStyle/>
          <a:p>
            <a:pPr algn="l">
              <a:defRPr/>
            </a:pPr>
            <a:r>
              <a:rPr lang="en-US" sz="3200" dirty="0" err="1" smtClean="0">
                <a:solidFill>
                  <a:schemeClr val="tx1"/>
                </a:solidFill>
              </a:rPr>
              <a:t>Setiap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hari</a:t>
            </a:r>
            <a:r>
              <a:rPr lang="en-US" sz="3200" dirty="0" smtClean="0">
                <a:solidFill>
                  <a:schemeClr val="tx1"/>
                </a:solidFill>
              </a:rPr>
              <a:t> media </a:t>
            </a:r>
            <a:r>
              <a:rPr lang="en-US" sz="3200" dirty="0" err="1" smtClean="0">
                <a:solidFill>
                  <a:schemeClr val="tx1"/>
                </a:solidFill>
              </a:rPr>
              <a:t>elektronik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maupun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cetak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kerap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memberitahukan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berbagai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kisah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tentang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pembunuhan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penganiayaan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penyiksaan</a:t>
            </a:r>
            <a:r>
              <a:rPr lang="en-US" sz="3200" dirty="0" smtClean="0">
                <a:solidFill>
                  <a:schemeClr val="tx1"/>
                </a:solidFill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</a:rPr>
              <a:t>Kondisi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korban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diberitakan</a:t>
            </a:r>
            <a:r>
              <a:rPr lang="en-US" sz="3200" dirty="0" smtClean="0">
                <a:solidFill>
                  <a:schemeClr val="tx1"/>
                </a:solidFill>
              </a:rPr>
              <a:t> pun </a:t>
            </a:r>
            <a:r>
              <a:rPr lang="en-US" sz="3200" dirty="0" err="1" smtClean="0">
                <a:solidFill>
                  <a:schemeClr val="tx1"/>
                </a:solidFill>
              </a:rPr>
              <a:t>bervariasi</a:t>
            </a:r>
            <a:r>
              <a:rPr lang="en-US" sz="3200" dirty="0" smtClean="0">
                <a:solidFill>
                  <a:schemeClr val="tx1"/>
                </a:solidFill>
              </a:rPr>
              <a:t>. Ada yang </a:t>
            </a:r>
            <a:r>
              <a:rPr lang="en-US" sz="3200" dirty="0" err="1" smtClean="0">
                <a:solidFill>
                  <a:schemeClr val="tx1"/>
                </a:solidFill>
              </a:rPr>
              <a:t>meninggal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dengan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tubuh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terpotong</a:t>
            </a:r>
            <a:r>
              <a:rPr lang="en-US" sz="3200" dirty="0" smtClean="0">
                <a:solidFill>
                  <a:schemeClr val="tx1"/>
                </a:solidFill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</a:rPr>
              <a:t>anggota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tubuh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hilang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cacat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seumur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hidup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l">
              <a:buFontTx/>
              <a:buNone/>
              <a:defRPr/>
            </a:pP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Perilaku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agresif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meningkat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kualitas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l">
              <a:buFontTx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sym typeface="Wingdings" pitchFamily="2" charset="2"/>
              </a:rPr>
              <a:t>   </a:t>
            </a:r>
            <a:r>
              <a:rPr lang="en-US" sz="3200" dirty="0" err="1" smtClean="0">
                <a:solidFill>
                  <a:schemeClr val="tx1"/>
                </a:solidFill>
                <a:sym typeface="Wingdings" pitchFamily="2" charset="2"/>
              </a:rPr>
              <a:t>Peran</a:t>
            </a:r>
            <a:r>
              <a:rPr lang="en-US" sz="3200" dirty="0" smtClean="0">
                <a:solidFill>
                  <a:schemeClr val="tx1"/>
                </a:solidFill>
                <a:sym typeface="Wingdings" pitchFamily="2" charset="2"/>
              </a:rPr>
              <a:t> media 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sym typeface="Wingdings" pitchFamily="2" charset="2"/>
              </a:rPr>
              <a:t>    Proses </a:t>
            </a:r>
            <a:r>
              <a:rPr lang="en-US" sz="2800" dirty="0" err="1" smtClean="0">
                <a:sym typeface="Wingdings" pitchFamily="2" charset="2"/>
              </a:rPr>
              <a:t>belajar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dari</a:t>
            </a:r>
            <a:r>
              <a:rPr lang="en-US" sz="2800" dirty="0" smtClean="0">
                <a:sym typeface="Wingdings" pitchFamily="2" charset="2"/>
              </a:rPr>
              <a:t> model </a:t>
            </a:r>
            <a:r>
              <a:rPr lang="en-US" sz="2800" dirty="0" err="1" smtClean="0">
                <a:sym typeface="Wingdings" pitchFamily="2" charset="2"/>
              </a:rPr>
              <a:t>kekerasan</a:t>
            </a:r>
            <a:endParaRPr lang="en-US" sz="2800" dirty="0" smtClean="0"/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154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rgbClr val="FF0000"/>
                </a:solidFill>
                <a:latin typeface="Chiller" pitchFamily="82" charset="0"/>
              </a:rPr>
              <a:t>TAWURAN SMAN 60 DAN SMA 70 JAKARTA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1231">
            <a:off x="74347" y="194587"/>
            <a:ext cx="3657600" cy="24339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8999">
            <a:off x="118192" y="3881988"/>
            <a:ext cx="3200400" cy="28605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929" y="3999948"/>
            <a:ext cx="4724399" cy="2588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9139">
            <a:off x="4478222" y="168734"/>
            <a:ext cx="4576762" cy="25366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8999">
            <a:off x="94934" y="3881989"/>
            <a:ext cx="3200400" cy="28605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2721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97138" y="914400"/>
            <a:ext cx="3505200" cy="13716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4800" dirty="0">
                <a:solidFill>
                  <a:schemeClr val="tx1"/>
                </a:solidFill>
                <a:latin typeface="Baskerville Old Face" pitchFamily="18" charset="0"/>
              </a:rPr>
              <a:t>Ag</a:t>
            </a:r>
            <a:r>
              <a:rPr lang="en-US" sz="4800" dirty="0" err="1">
                <a:solidFill>
                  <a:schemeClr val="tx1"/>
                </a:solidFill>
                <a:latin typeface="Baskerville Old Face" pitchFamily="18" charset="0"/>
              </a:rPr>
              <a:t>resi</a:t>
            </a:r>
            <a:endParaRPr lang="id-ID" sz="48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057400" y="2286000"/>
            <a:ext cx="0" cy="762000"/>
          </a:xfrm>
          <a:prstGeom prst="straightConnector1">
            <a:avLst/>
          </a:prstGeom>
          <a:ln w="508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1600200" y="2895600"/>
            <a:ext cx="5075238" cy="23637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 err="1">
                <a:solidFill>
                  <a:schemeClr val="tx1"/>
                </a:solidFill>
                <a:latin typeface="Baskerville Old Face" pitchFamily="18" charset="0"/>
              </a:rPr>
              <a:t>Perilaku</a:t>
            </a:r>
            <a:r>
              <a:rPr lang="en-US" sz="40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askerville Old Face" pitchFamily="18" charset="0"/>
              </a:rPr>
              <a:t>fisik</a:t>
            </a:r>
            <a:r>
              <a:rPr lang="en-US" sz="40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askerville Old Face" pitchFamily="18" charset="0"/>
              </a:rPr>
              <a:t>maupun</a:t>
            </a:r>
            <a:r>
              <a:rPr lang="en-US" sz="4000" dirty="0">
                <a:solidFill>
                  <a:schemeClr val="tx1"/>
                </a:solidFill>
                <a:latin typeface="Baskerville Old Face" pitchFamily="18" charset="0"/>
              </a:rPr>
              <a:t> verbal yang </a:t>
            </a:r>
            <a:r>
              <a:rPr lang="en-US" sz="4000" dirty="0" err="1">
                <a:solidFill>
                  <a:schemeClr val="tx1"/>
                </a:solidFill>
                <a:latin typeface="Baskerville Old Face" pitchFamily="18" charset="0"/>
              </a:rPr>
              <a:t>diniatkan</a:t>
            </a:r>
            <a:r>
              <a:rPr lang="en-US" sz="40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askerville Old Face" pitchFamily="18" charset="0"/>
              </a:rPr>
              <a:t>untuk</a:t>
            </a:r>
            <a:r>
              <a:rPr lang="en-US" sz="40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askerville Old Face" pitchFamily="18" charset="0"/>
              </a:rPr>
              <a:t>melukai</a:t>
            </a:r>
            <a:r>
              <a:rPr lang="en-US" sz="40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askerville Old Face" pitchFamily="18" charset="0"/>
              </a:rPr>
              <a:t>objek</a:t>
            </a:r>
            <a:r>
              <a:rPr lang="en-US" sz="40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askerville Old Face" pitchFamily="18" charset="0"/>
              </a:rPr>
              <a:t>sasaran</a:t>
            </a:r>
            <a:r>
              <a:rPr lang="en-US" sz="4000" dirty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Baskerville Old Face" pitchFamily="18" charset="0"/>
              </a:rPr>
              <a:t>agresi</a:t>
            </a:r>
            <a:r>
              <a:rPr lang="en-US" sz="4000" dirty="0">
                <a:solidFill>
                  <a:schemeClr val="tx1"/>
                </a:solidFill>
                <a:latin typeface="Baskerville Old Face" pitchFamily="18" charset="0"/>
              </a:rPr>
              <a:t>.</a:t>
            </a:r>
            <a:endParaRPr lang="id-ID" sz="4000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74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288" y="1550988"/>
          <a:ext cx="8048625" cy="4481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342"/>
                <a:gridCol w="2276509"/>
                <a:gridCol w="4115774"/>
              </a:tblGrid>
              <a:tr h="640216">
                <a:tc>
                  <a:txBody>
                    <a:bodyPr/>
                    <a:lstStyle/>
                    <a:p>
                      <a:r>
                        <a:rPr lang="en-US" sz="1800" i="1" dirty="0" smtClean="0"/>
                        <a:t>PERSPEKTIF</a:t>
                      </a:r>
                      <a:endParaRPr lang="en-US" sz="1800" i="1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PENYEBAB</a:t>
                      </a:r>
                      <a:endParaRPr lang="en-US" sz="18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METODE</a:t>
                      </a:r>
                    </a:p>
                    <a:p>
                      <a:r>
                        <a:rPr lang="en-US" sz="1800" dirty="0" smtClean="0"/>
                        <a:t>PENANGGULANGAN</a:t>
                      </a:r>
                      <a:endParaRPr lang="en-US" sz="1800" dirty="0"/>
                    </a:p>
                  </a:txBody>
                  <a:tcPr marL="91449" marR="91449" marT="45730" marB="45730"/>
                </a:tc>
              </a:tr>
              <a:tr h="1188973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Biologis</a:t>
                      </a:r>
                      <a:endParaRPr lang="en-US" sz="18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Etologi</a:t>
                      </a:r>
                      <a:r>
                        <a:rPr lang="en-US" sz="1800" dirty="0" smtClean="0"/>
                        <a:t> : </a:t>
                      </a:r>
                      <a:r>
                        <a:rPr lang="en-US" sz="1800" dirty="0" err="1" smtClean="0"/>
                        <a:t>agresi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pada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primata</a:t>
                      </a:r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Fisiologi</a:t>
                      </a:r>
                      <a:r>
                        <a:rPr lang="en-US" sz="1800" dirty="0" smtClean="0"/>
                        <a:t> : </a:t>
                      </a:r>
                      <a:r>
                        <a:rPr lang="en-US" sz="1800" dirty="0" err="1" smtClean="0"/>
                        <a:t>hormon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otak</a:t>
                      </a:r>
                      <a:endParaRPr lang="en-US" sz="18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Katarsis</a:t>
                      </a:r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Mengurangi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munculnya</a:t>
                      </a:r>
                      <a:r>
                        <a:rPr lang="en-US" sz="1800" baseline="0" dirty="0" smtClean="0"/>
                        <a:t> stimuli yang </a:t>
                      </a:r>
                      <a:r>
                        <a:rPr lang="en-US" sz="1800" baseline="0" dirty="0" err="1" smtClean="0"/>
                        <a:t>tidak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menyenangkan</a:t>
                      </a:r>
                      <a:endParaRPr lang="en-US" sz="1800" dirty="0"/>
                    </a:p>
                  </a:txBody>
                  <a:tcPr marL="91449" marR="91449" marT="45730" marB="45730"/>
                </a:tc>
              </a:tr>
              <a:tr h="91459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Psikodi</a:t>
                      </a:r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namika</a:t>
                      </a:r>
                      <a:endParaRPr lang="en-US" sz="18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Agresi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sebagai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dorongan</a:t>
                      </a:r>
                      <a:r>
                        <a:rPr lang="en-US" sz="1800" dirty="0" smtClean="0"/>
                        <a:t> yang </a:t>
                      </a:r>
                      <a:r>
                        <a:rPr lang="en-US" sz="1800" dirty="0" err="1" smtClean="0"/>
                        <a:t>dibawa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sejak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lahir</a:t>
                      </a:r>
                      <a:endParaRPr lang="en-US" sz="18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Katarsis</a:t>
                      </a:r>
                      <a:r>
                        <a:rPr lang="en-US" sz="1800" dirty="0" smtClean="0"/>
                        <a:t> : </a:t>
                      </a:r>
                      <a:r>
                        <a:rPr lang="en-US" sz="1800" dirty="0" err="1" smtClean="0"/>
                        <a:t>upaya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menurunkan</a:t>
                      </a:r>
                      <a:r>
                        <a:rPr lang="en-US" sz="1800" dirty="0" smtClean="0"/>
                        <a:t> rasa </a:t>
                      </a:r>
                      <a:r>
                        <a:rPr lang="en-US" sz="1800" dirty="0" err="1" smtClean="0"/>
                        <a:t>marah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kebencian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dengan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cara</a:t>
                      </a:r>
                      <a:r>
                        <a:rPr lang="en-US" sz="1800" dirty="0" smtClean="0"/>
                        <a:t> yang </a:t>
                      </a:r>
                      <a:r>
                        <a:rPr lang="en-US" sz="1800" dirty="0" err="1" smtClean="0"/>
                        <a:t>lebih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aman</a:t>
                      </a:r>
                      <a:r>
                        <a:rPr lang="en-US" sz="1800" dirty="0" smtClean="0"/>
                        <a:t> (</a:t>
                      </a:r>
                      <a:r>
                        <a:rPr lang="en-US" sz="1800" dirty="0" err="1" smtClean="0"/>
                        <a:t>kegiatan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fisik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 marL="91449" marR="91449" marT="45730" marB="45730"/>
                </a:tc>
              </a:tr>
              <a:tr h="1737729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Behavioristik</a:t>
                      </a:r>
                      <a:endParaRPr lang="en-US" sz="18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Instrumental </a:t>
                      </a:r>
                      <a:r>
                        <a:rPr lang="en-US" sz="1800" dirty="0" err="1" smtClean="0"/>
                        <a:t>agresi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Frustasi-agresi</a:t>
                      </a:r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Teori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belajar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soaial</a:t>
                      </a:r>
                      <a:endParaRPr lang="en-US" sz="18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Mengubah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kontingensi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sehingga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respos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agresivitas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tidak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diganjar</a:t>
                      </a:r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Mengurangi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sumber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frustasi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hukum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agresi</a:t>
                      </a:r>
                      <a:endParaRPr lang="en-US" sz="1800" dirty="0" smtClean="0"/>
                    </a:p>
                    <a:p>
                      <a:r>
                        <a:rPr lang="en-US" sz="1800" dirty="0" err="1" smtClean="0"/>
                        <a:t>Kurangi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kesempatan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munculnya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agresivitas</a:t>
                      </a:r>
                      <a:r>
                        <a:rPr lang="en-US" sz="1800" dirty="0" smtClean="0"/>
                        <a:t> yang </a:t>
                      </a:r>
                      <a:r>
                        <a:rPr lang="en-US" sz="1800" dirty="0" err="1" smtClean="0"/>
                        <a:t>bisa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diamati</a:t>
                      </a:r>
                      <a:endParaRPr lang="en-US" sz="1800" dirty="0"/>
                    </a:p>
                  </a:txBody>
                  <a:tcPr marL="91449" marR="91449" marT="45730" marB="45730"/>
                </a:tc>
              </a:tr>
            </a:tbl>
          </a:graphicData>
        </a:graphic>
      </p:graphicFrame>
      <p:sp>
        <p:nvSpPr>
          <p:cNvPr id="7192" name="TextBox 4"/>
          <p:cNvSpPr txBox="1">
            <a:spLocks noChangeArrowheads="1"/>
          </p:cNvSpPr>
          <p:nvPr/>
        </p:nvSpPr>
        <p:spPr bwMode="auto">
          <a:xfrm>
            <a:off x="1371600" y="533400"/>
            <a:ext cx="6781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/>
              <a:t>Berbagai Pespektif terhadap agresi </a:t>
            </a:r>
          </a:p>
          <a:p>
            <a:pPr eaLnBrk="1" hangingPunct="1"/>
            <a:r>
              <a:rPr lang="en-US" sz="2800"/>
              <a:t>( Glassman dan Hadad, 2004)</a:t>
            </a:r>
          </a:p>
        </p:txBody>
      </p:sp>
    </p:spTree>
    <p:extLst>
      <p:ext uri="{BB962C8B-B14F-4D97-AF65-F5344CB8AC3E}">
        <p14:creationId xmlns:p14="http://schemas.microsoft.com/office/powerpoint/2010/main" val="3040799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Centaur" pitchFamily="18" charset="0"/>
              </a:rPr>
              <a:t>Penyebab Agresi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8195" name="Content Placeholder 9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525962"/>
          </a:xfrm>
        </p:spPr>
        <p:txBody>
          <a:bodyPr/>
          <a:lstStyle/>
          <a:p>
            <a:pPr marL="0" indent="0" algn="l">
              <a:buFontTx/>
              <a:buNone/>
            </a:pPr>
            <a:r>
              <a:rPr lang="en-US" dirty="0" smtClean="0"/>
              <a:t>1</a:t>
            </a:r>
            <a:r>
              <a:rPr lang="en-US" dirty="0" smtClean="0">
                <a:solidFill>
                  <a:schemeClr val="tx1"/>
                </a:solidFill>
              </a:rPr>
              <a:t>1. </a:t>
            </a:r>
            <a:r>
              <a:rPr lang="en-US" b="1" dirty="0" err="1" smtClean="0">
                <a:solidFill>
                  <a:schemeClr val="tx1"/>
                </a:solidFill>
                <a:latin typeface="Baskerville Old Face" pitchFamily="18" charset="0"/>
              </a:rPr>
              <a:t>Sosial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: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frustsi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provokasi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verbal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atau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fisik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alkohol</a:t>
            </a: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0" indent="0" algn="l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Personal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Tipe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A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cenderung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lebih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agresif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tipe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B</a:t>
            </a:r>
          </a:p>
          <a:p>
            <a:pPr marL="0" indent="0" algn="l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3. </a:t>
            </a:r>
            <a:r>
              <a:rPr lang="en-US" b="1" dirty="0" err="1" smtClean="0">
                <a:solidFill>
                  <a:schemeClr val="tx1"/>
                </a:solidFill>
                <a:latin typeface="Baskerville Old Face" pitchFamily="18" charset="0"/>
              </a:rPr>
              <a:t>Kebudayaan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: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/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norma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lingkungan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geografis</a:t>
            </a: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0" indent="0">
              <a:buFontTx/>
              <a:buNone/>
            </a:pPr>
            <a:endParaRPr lang="en-US" dirty="0" smtClean="0">
              <a:latin typeface="Baskerville Old Face" pitchFamily="18" charset="0"/>
            </a:endParaRPr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8196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l">
              <a:buFontTx/>
              <a:buNone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4. </a:t>
            </a:r>
            <a:r>
              <a:rPr lang="en-US" b="1" dirty="0" err="1" smtClean="0">
                <a:solidFill>
                  <a:schemeClr val="tx1"/>
                </a:solidFill>
                <a:latin typeface="Baskerville Old Face" pitchFamily="18" charset="0"/>
              </a:rPr>
              <a:t>Situasional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: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cuaca</a:t>
            </a: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0" indent="0" algn="l">
              <a:buFontTx/>
              <a:buNone/>
            </a:pP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0" indent="0" algn="l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5. </a:t>
            </a:r>
            <a:r>
              <a:rPr lang="en-US" b="1" dirty="0" err="1" smtClean="0">
                <a:solidFill>
                  <a:schemeClr val="tx1"/>
                </a:solidFill>
                <a:latin typeface="Baskerville Old Face" pitchFamily="18" charset="0"/>
              </a:rPr>
              <a:t>Sumber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Baskerville Old Face" pitchFamily="18" charset="0"/>
              </a:rPr>
              <a:t>Daya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 : 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daya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dukung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alam</a:t>
            </a: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0" indent="0" algn="l">
              <a:buFontTx/>
              <a:buNone/>
            </a:pP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0" indent="0" algn="l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6. 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Media Massa 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Baskerville Old Face" pitchFamily="18" charset="0"/>
              </a:rPr>
              <a:t>televisi</a:t>
            </a: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, </a:t>
            </a:r>
          </a:p>
          <a:p>
            <a:pPr marL="0" indent="0" algn="l">
              <a:buFontTx/>
              <a:buNone/>
            </a:pP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0" indent="0" algn="l">
              <a:buFontTx/>
              <a:buNone/>
            </a:pPr>
            <a:r>
              <a:rPr lang="en-US" dirty="0" smtClean="0">
                <a:solidFill>
                  <a:schemeClr val="tx1"/>
                </a:solidFill>
                <a:latin typeface="Baskerville Old Face" pitchFamily="18" charset="0"/>
              </a:rPr>
              <a:t>7. </a:t>
            </a:r>
            <a:r>
              <a:rPr lang="en-US" b="1" dirty="0" err="1" smtClean="0">
                <a:solidFill>
                  <a:schemeClr val="tx1"/>
                </a:solidFill>
                <a:latin typeface="Baskerville Old Face" pitchFamily="18" charset="0"/>
              </a:rPr>
              <a:t>Penilaian</a:t>
            </a:r>
            <a:r>
              <a:rPr lang="en-US" b="1" dirty="0" smtClean="0">
                <a:solidFill>
                  <a:schemeClr val="tx1"/>
                </a:solidFill>
                <a:latin typeface="Baskerville Old Face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Baskerville Old Face" pitchFamily="18" charset="0"/>
              </a:rPr>
              <a:t>Kognitif</a:t>
            </a:r>
            <a:endParaRPr lang="en-US" b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0" indent="0">
              <a:buFontTx/>
              <a:buNone/>
            </a:pPr>
            <a:endParaRPr lang="en-US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 marL="0" indent="0"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56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>
          <a:xfrm>
            <a:off x="539750" y="836613"/>
            <a:ext cx="8229600" cy="576262"/>
          </a:xfrm>
        </p:spPr>
        <p:txBody>
          <a:bodyPr/>
          <a:lstStyle/>
          <a:p>
            <a:r>
              <a:rPr lang="en-US" sz="3200" smtClean="0"/>
              <a:t>KEKERASAN DALAM RUMAH TANGGA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525962"/>
          </a:xfrm>
        </p:spPr>
        <p:txBody>
          <a:bodyPr/>
          <a:lstStyle/>
          <a:p>
            <a:pPr marL="0" indent="0" algn="l">
              <a:buFontTx/>
              <a:buNone/>
              <a:defRPr/>
            </a:pPr>
            <a:r>
              <a:rPr lang="en-US" sz="3600" dirty="0" err="1" smtClean="0">
                <a:solidFill>
                  <a:schemeClr val="tx1"/>
                </a:solidFill>
              </a:rPr>
              <a:t>Korban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umumnya</a:t>
            </a:r>
            <a:r>
              <a:rPr lang="en-US" sz="3600" dirty="0" smtClean="0">
                <a:solidFill>
                  <a:schemeClr val="tx1"/>
                </a:solidFill>
              </a:rPr>
              <a:t> : </a:t>
            </a:r>
            <a:r>
              <a:rPr lang="en-US" sz="3600" dirty="0" err="1" smtClean="0">
                <a:solidFill>
                  <a:schemeClr val="tx1"/>
                </a:solidFill>
              </a:rPr>
              <a:t>istri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anak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anak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0" indent="0" algn="l">
              <a:buFontTx/>
              <a:buNone/>
              <a:defRPr/>
            </a:pPr>
            <a:r>
              <a:rPr lang="en-US" sz="3600" dirty="0" err="1" smtClean="0">
                <a:solidFill>
                  <a:schemeClr val="tx1"/>
                </a:solidFill>
              </a:rPr>
              <a:t>Pelaku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umumnya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suami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atau</a:t>
            </a:r>
            <a:r>
              <a:rPr lang="en-US" sz="3600" dirty="0" smtClean="0">
                <a:solidFill>
                  <a:schemeClr val="tx1"/>
                </a:solidFill>
              </a:rPr>
              <a:t> ayah</a:t>
            </a:r>
          </a:p>
          <a:p>
            <a:pPr marL="0" indent="0" algn="l">
              <a:buFontTx/>
              <a:buNone/>
              <a:defRPr/>
            </a:pPr>
            <a:r>
              <a:rPr lang="en-US" sz="3600" dirty="0" err="1" smtClean="0">
                <a:solidFill>
                  <a:schemeClr val="tx1"/>
                </a:solidFill>
              </a:rPr>
              <a:t>Kekerasan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Seksual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Anak</a:t>
            </a:r>
            <a:r>
              <a:rPr lang="en-US" sz="3600" dirty="0" smtClean="0">
                <a:solidFill>
                  <a:schemeClr val="tx1"/>
                </a:solidFill>
              </a:rPr>
              <a:t> :</a:t>
            </a:r>
          </a:p>
          <a:p>
            <a:pPr algn="l">
              <a:buFontTx/>
              <a:buChar char="-"/>
              <a:defRPr/>
            </a:pPr>
            <a:r>
              <a:rPr lang="en-US" sz="3600" dirty="0" err="1" smtClean="0">
                <a:solidFill>
                  <a:schemeClr val="tx1"/>
                </a:solidFill>
              </a:rPr>
              <a:t>Jenis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kekerasan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seksual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tidak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diketahui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semua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anak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  <a:defRPr/>
            </a:pPr>
            <a:r>
              <a:rPr lang="en-US" sz="3600" dirty="0" err="1" smtClean="0">
                <a:solidFill>
                  <a:schemeClr val="tx1"/>
                </a:solidFill>
              </a:rPr>
              <a:t>Pelaku</a:t>
            </a:r>
            <a:r>
              <a:rPr lang="en-US" sz="3600" dirty="0" smtClean="0">
                <a:solidFill>
                  <a:schemeClr val="tx1"/>
                </a:solidFill>
              </a:rPr>
              <a:t> orang </a:t>
            </a:r>
            <a:r>
              <a:rPr lang="en-US" sz="3600" dirty="0" err="1" smtClean="0">
                <a:solidFill>
                  <a:schemeClr val="tx1"/>
                </a:solidFill>
              </a:rPr>
              <a:t>terdekat</a:t>
            </a:r>
            <a:endParaRPr lang="en-US" sz="3600" dirty="0" smtClean="0">
              <a:solidFill>
                <a:schemeClr val="tx1"/>
              </a:solidFill>
            </a:endParaRPr>
          </a:p>
          <a:p>
            <a:pPr marL="0" indent="0" algn="l">
              <a:buFontTx/>
              <a:buNone/>
              <a:defRPr/>
            </a:pP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918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74663" y="48418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>
                <a:latin typeface="Andalus" pitchFamily="18" charset="-78"/>
                <a:cs typeface="Andalus" pitchFamily="18" charset="-78"/>
              </a:rPr>
              <a:t>Reduksi Perilaku Agresi</a:t>
            </a:r>
          </a:p>
        </p:txBody>
      </p:sp>
      <p:sp>
        <p:nvSpPr>
          <p:cNvPr id="5" name="Oval 4"/>
          <p:cNvSpPr/>
          <p:nvPr/>
        </p:nvSpPr>
        <p:spPr>
          <a:xfrm>
            <a:off x="2103438" y="4076700"/>
            <a:ext cx="5430837" cy="1076325"/>
          </a:xfrm>
          <a:prstGeom prst="ellipse">
            <a:avLst/>
          </a:prstGeom>
          <a:solidFill>
            <a:srgbClr val="FF00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chemeClr val="tx1"/>
                </a:solidFill>
                <a:latin typeface="Bookman Old Style" pitchFamily="18" charset="0"/>
              </a:rPr>
              <a:t>Katarsis</a:t>
            </a:r>
            <a:endParaRPr lang="id-ID" sz="36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979613" y="1341438"/>
            <a:ext cx="5219700" cy="1219200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ctr">
              <a:defRPr/>
            </a:pPr>
            <a:r>
              <a:rPr lang="id-ID" sz="2800" dirty="0">
                <a:solidFill>
                  <a:schemeClr val="tx1"/>
                </a:solidFill>
                <a:latin typeface="Bookman Old Style" pitchFamily="18" charset="0"/>
              </a:rPr>
              <a:t>Pengamatan tingkah laku yang baik</a:t>
            </a:r>
          </a:p>
          <a:p>
            <a:pPr algn="ctr">
              <a:defRPr/>
            </a:pPr>
            <a:endParaRPr lang="id-ID" sz="2400" dirty="0">
              <a:solidFill>
                <a:schemeClr val="tx1"/>
              </a:solidFill>
              <a:latin typeface="Bookman Old Style" pitchFamily="18" charset="0"/>
              <a:cs typeface="David" pitchFamily="34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85963" y="2636838"/>
            <a:ext cx="5486400" cy="1165225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 err="1">
                <a:solidFill>
                  <a:schemeClr val="tx1"/>
                </a:solidFill>
                <a:latin typeface="Bookman Old Style" pitchFamily="18" charset="0"/>
              </a:rPr>
              <a:t>Hukuman</a:t>
            </a:r>
            <a:endParaRPr lang="id-ID" sz="32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195513" y="5324475"/>
            <a:ext cx="5562600" cy="1044575"/>
          </a:xfrm>
          <a:prstGeom prst="ellipse">
            <a:avLst/>
          </a:prstGeom>
          <a:solidFill>
            <a:srgbClr val="FFFF0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chemeClr val="tx1"/>
                </a:solidFill>
                <a:latin typeface="Bookman Old Style" pitchFamily="18" charset="0"/>
              </a:rPr>
              <a:t>Kognitif</a:t>
            </a:r>
            <a:endParaRPr lang="id-ID" sz="36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62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5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192</TotalTime>
  <Words>295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0-Blanko-PPT-sesi-1 Baru (3)</vt:lpstr>
      <vt:lpstr>Dra Safitri  M  M.Si</vt:lpstr>
      <vt:lpstr>Tujuan Akhir</vt:lpstr>
      <vt:lpstr>Perilaku Agresi menular  ( kompas 26 nop 2018)</vt:lpstr>
      <vt:lpstr>TAWURAN SMAN 60 DAN SMA 70 JAKARTA</vt:lpstr>
      <vt:lpstr>PowerPoint Presentation</vt:lpstr>
      <vt:lpstr>PowerPoint Presentation</vt:lpstr>
      <vt:lpstr>Penyebab Agresi</vt:lpstr>
      <vt:lpstr>KEKERASAN DALAM RUMAH TANGGA</vt:lpstr>
      <vt:lpstr>Reduksi Perilaku Agresi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STAFF</cp:lastModifiedBy>
  <cp:revision>22</cp:revision>
  <dcterms:created xsi:type="dcterms:W3CDTF">2019-09-17T08:27:08Z</dcterms:created>
  <dcterms:modified xsi:type="dcterms:W3CDTF">2020-06-13T11:57:42Z</dcterms:modified>
</cp:coreProperties>
</file>