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6" r:id="rId2"/>
    <p:sldId id="384" r:id="rId3"/>
    <p:sldId id="386" r:id="rId4"/>
    <p:sldId id="367" r:id="rId5"/>
    <p:sldId id="385" r:id="rId6"/>
    <p:sldId id="372" r:id="rId7"/>
    <p:sldId id="373" r:id="rId8"/>
    <p:sldId id="376" r:id="rId9"/>
    <p:sldId id="377" r:id="rId10"/>
    <p:sldId id="380" r:id="rId11"/>
    <p:sldId id="378" r:id="rId12"/>
    <p:sldId id="387" r:id="rId13"/>
    <p:sldId id="379" r:id="rId14"/>
    <p:sldId id="381" r:id="rId15"/>
    <p:sldId id="382" r:id="rId16"/>
    <p:sldId id="38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57" d="100"/>
          <a:sy n="57" d="100"/>
        </p:scale>
        <p:origin x="-101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31/08/2018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p14="http://schemas.microsoft.com/office/powerpoint/2010/main" val="147962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15</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16</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83CE223-8EA8-4B88-8B34-4E4C22DA1FFF}" type="slidenum">
              <a:rPr lang="id-ID" smtClean="0"/>
              <a:pPr>
                <a:defRPr/>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83CE223-8EA8-4B88-8B34-4E4C22DA1FFF}"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2D511C4-29A4-4D86-8CF3-26D4E0CA886B}"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382060D-E8EF-4C9C-8F93-394C876057B5}"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8/31/2018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8/31/2018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8/31/2018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8/31/2018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8/31/2018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8/31/2018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8/31/2018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8/31/2018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8/31/2018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8/31/2018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8/31/2018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8/31/2018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google.co.id/search?q=teaching+pronunciation+for+young+learners+ppt&amp;source=lnms&amp;tbm=isch&amp;sa=X&amp;ved=0ahUKEwiM29jzppbdAhWFfH0KHZcjDr4Q_AUICigB#imgrc=Gf3SwzTr0p0sSM" TargetMode="External"/><Relationship Id="rId4" Type="http://schemas.openxmlformats.org/officeDocument/2006/relationships/hyperlink" Target="http://www.tesol-spain.org/uploaded_files/files/Yvonne-Moore.do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ore.busyteacher.org/collections/all/products/listening-pronunciation-new-ways-to-tea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00400" y="3725863"/>
            <a:ext cx="5638800" cy="1200150"/>
          </a:xfrm>
          <a:prstGeom prst="rect">
            <a:avLst/>
          </a:prstGeom>
          <a:noFill/>
          <a:ln w="9525">
            <a:noFill/>
            <a:miter lim="800000"/>
            <a:headEnd/>
            <a:tailEnd/>
          </a:ln>
        </p:spPr>
        <p:txBody>
          <a:bodyPr>
            <a:spAutoFit/>
          </a:bodyPr>
          <a:lstStyle/>
          <a:p>
            <a:pPr algn="ctr"/>
            <a:r>
              <a:rPr lang="en-US" b="1" dirty="0" smtClean="0">
                <a:solidFill>
                  <a:schemeClr val="bg1"/>
                </a:solidFill>
              </a:rPr>
              <a:t>TEACHING PRONUNCIATION FOR CHILDREN</a:t>
            </a:r>
            <a:endParaRPr lang="en-US" b="1" dirty="0">
              <a:solidFill>
                <a:schemeClr val="bg1"/>
              </a:solidFill>
            </a:endParaRPr>
          </a:p>
          <a:p>
            <a:pPr algn="ctr"/>
            <a:r>
              <a:rPr lang="en-US" b="1" dirty="0">
                <a:solidFill>
                  <a:schemeClr val="bg1"/>
                </a:solidFill>
              </a:rPr>
              <a:t>SESSION </a:t>
            </a:r>
            <a:r>
              <a:rPr lang="en-US" b="1" dirty="0" smtClean="0">
                <a:solidFill>
                  <a:schemeClr val="bg1"/>
                </a:solidFill>
              </a:rPr>
              <a:t>12</a:t>
            </a:r>
            <a:endParaRPr lang="en-US" b="1" dirty="0">
              <a:solidFill>
                <a:schemeClr val="bg1"/>
              </a:solidFill>
            </a:endParaRPr>
          </a:p>
          <a:p>
            <a:pPr algn="ctr"/>
            <a:r>
              <a:rPr lang="en-US" b="1" dirty="0" smtClean="0">
                <a:solidFill>
                  <a:schemeClr val="bg1"/>
                </a:solidFill>
              </a:rPr>
              <a:t>DR. FEBRIYANTINA ISTIARA, M.PD.</a:t>
            </a:r>
            <a:endParaRPr lang="en-US" b="1" dirty="0">
              <a:solidFill>
                <a:schemeClr val="bg1"/>
              </a:solidFill>
            </a:endParaRPr>
          </a:p>
          <a:p>
            <a:pPr algn="ctr"/>
            <a:r>
              <a:rPr lang="en-US" b="1" dirty="0">
                <a:solidFill>
                  <a:schemeClr val="bg1"/>
                </a:solidFill>
              </a:rPr>
              <a:t>PENDIDIKAN </a:t>
            </a:r>
            <a:r>
              <a:rPr lang="en-US" b="1" dirty="0" smtClean="0">
                <a:solidFill>
                  <a:schemeClr val="bg1"/>
                </a:solidFill>
              </a:rPr>
              <a:t>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79525"/>
            <a:ext cx="43434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23899" y="1319866"/>
            <a:ext cx="2743201" cy="369332"/>
          </a:xfrm>
          <a:prstGeom prst="rect">
            <a:avLst/>
          </a:prstGeom>
        </p:spPr>
        <p:txBody>
          <a:bodyPr wrap="square">
            <a:spAutoFit/>
          </a:bodyPr>
          <a:lstStyle/>
          <a:p>
            <a:r>
              <a:rPr lang="en-US" dirty="0"/>
              <a:t>Examples of games:</a:t>
            </a:r>
          </a:p>
        </p:txBody>
      </p:sp>
      <p:sp>
        <p:nvSpPr>
          <p:cNvPr id="3" name="Rectangle 2"/>
          <p:cNvSpPr/>
          <p:nvPr/>
        </p:nvSpPr>
        <p:spPr>
          <a:xfrm>
            <a:off x="457200" y="1802099"/>
            <a:ext cx="3009900" cy="3970318"/>
          </a:xfrm>
          <a:prstGeom prst="rect">
            <a:avLst/>
          </a:prstGeom>
        </p:spPr>
        <p:txBody>
          <a:bodyPr wrap="square">
            <a:spAutoFit/>
          </a:bodyPr>
          <a:lstStyle/>
          <a:p>
            <a:r>
              <a:rPr lang="en-US" b="1" dirty="0"/>
              <a:t>Source: Harmer (2001: 192)</a:t>
            </a:r>
          </a:p>
          <a:p>
            <a:r>
              <a:rPr lang="en-US" b="1" dirty="0"/>
              <a:t>Description: The learner must find sentences that have pressure and the same.</a:t>
            </a:r>
          </a:p>
          <a:p>
            <a:r>
              <a:rPr lang="en-US" b="1" dirty="0"/>
              <a:t>4) Recordings of words, poems, songs, which can help learners feel more relaxed and happy in learning pronunciation.</a:t>
            </a:r>
          </a:p>
          <a:p>
            <a:r>
              <a:rPr lang="en-US" b="1" dirty="0"/>
              <a:t>5) Pictures and tables related to pronunciation teaching.</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14400"/>
            <a:ext cx="7543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27112"/>
            <a:ext cx="7848600" cy="445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34484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REFERENCE</a:t>
            </a:r>
          </a:p>
        </p:txBody>
      </p:sp>
      <p:sp>
        <p:nvSpPr>
          <p:cNvPr id="15364" name="Content Placeholder 5"/>
          <p:cNvSpPr>
            <a:spLocks noGrp="1"/>
          </p:cNvSpPr>
          <p:nvPr>
            <p:ph idx="1"/>
          </p:nvPr>
        </p:nvSpPr>
        <p:spPr>
          <a:xfrm>
            <a:off x="457200" y="1524000"/>
            <a:ext cx="8229600" cy="4602163"/>
          </a:xfrm>
        </p:spPr>
        <p:txBody>
          <a:bodyPr/>
          <a:lstStyle/>
          <a:p>
            <a:r>
              <a:rPr lang="en-US" sz="2400" dirty="0">
                <a:latin typeface="Arial" charset="0"/>
                <a:cs typeface="Arial" charset="0"/>
              </a:rPr>
              <a:t>Kay, Penny </a:t>
            </a:r>
            <a:r>
              <a:rPr lang="en-US" sz="2400" dirty="0" err="1">
                <a:latin typeface="Arial" charset="0"/>
                <a:cs typeface="Arial" charset="0"/>
              </a:rPr>
              <a:t>Mc</a:t>
            </a:r>
            <a:r>
              <a:rPr lang="en-US" sz="2400" dirty="0">
                <a:latin typeface="Arial" charset="0"/>
                <a:cs typeface="Arial" charset="0"/>
              </a:rPr>
              <a:t> and </a:t>
            </a:r>
            <a:r>
              <a:rPr lang="en-US" sz="2400" dirty="0" err="1">
                <a:latin typeface="Arial" charset="0"/>
                <a:cs typeface="Arial" charset="0"/>
              </a:rPr>
              <a:t>Jenni</a:t>
            </a:r>
            <a:r>
              <a:rPr lang="en-US" sz="2400" dirty="0">
                <a:latin typeface="Arial" charset="0"/>
                <a:cs typeface="Arial" charset="0"/>
              </a:rPr>
              <a:t> </a:t>
            </a:r>
            <a:r>
              <a:rPr lang="en-US" sz="2400" dirty="0" err="1">
                <a:latin typeface="Arial" charset="0"/>
                <a:cs typeface="Arial" charset="0"/>
              </a:rPr>
              <a:t>Guse</a:t>
            </a:r>
            <a:r>
              <a:rPr lang="en-US" sz="2400" dirty="0">
                <a:latin typeface="Arial" charset="0"/>
                <a:cs typeface="Arial" charset="0"/>
              </a:rPr>
              <a:t>. 2007. Five-minute activities for young learner. UK: Cambridge handbook for language. </a:t>
            </a:r>
          </a:p>
          <a:p>
            <a:r>
              <a:rPr lang="en-US" sz="2400" dirty="0">
                <a:latin typeface="Arial" charset="0"/>
                <a:cs typeface="Arial" charset="0"/>
              </a:rPr>
              <a:t>Scott, Wendy and </a:t>
            </a:r>
            <a:r>
              <a:rPr lang="en-US" sz="2400" dirty="0" err="1">
                <a:latin typeface="Arial" charset="0"/>
                <a:cs typeface="Arial" charset="0"/>
              </a:rPr>
              <a:t>Lisbeth</a:t>
            </a:r>
            <a:r>
              <a:rPr lang="en-US" sz="2400" dirty="0">
                <a:latin typeface="Arial" charset="0"/>
                <a:cs typeface="Arial" charset="0"/>
              </a:rPr>
              <a:t> </a:t>
            </a:r>
            <a:r>
              <a:rPr lang="en-US" sz="2400" dirty="0" err="1">
                <a:latin typeface="Arial" charset="0"/>
                <a:cs typeface="Arial" charset="0"/>
              </a:rPr>
              <a:t>Ytreberg</a:t>
            </a:r>
            <a:r>
              <a:rPr lang="en-US" sz="2400" dirty="0">
                <a:latin typeface="Arial" charset="0"/>
                <a:cs typeface="Arial" charset="0"/>
              </a:rPr>
              <a:t>. 2010. Teaching English to children. USA: </a:t>
            </a:r>
            <a:r>
              <a:rPr lang="en-US" sz="2400" dirty="0" smtClean="0">
                <a:latin typeface="Arial" charset="0"/>
                <a:cs typeface="Arial" charset="0"/>
              </a:rPr>
              <a:t>Longman</a:t>
            </a:r>
          </a:p>
          <a:p>
            <a:r>
              <a:rPr lang="id-ID" sz="2400" dirty="0" smtClean="0">
                <a:latin typeface="Arial" charset="0"/>
                <a:cs typeface="Arial" charset="0"/>
                <a:hlinkClick r:id="rId4"/>
              </a:rPr>
              <a:t>www.tesol-spain.org/uploaded_files/files/Yvonne-Moore.doc</a:t>
            </a:r>
            <a:r>
              <a:rPr lang="en-US" sz="2400" dirty="0" smtClean="0">
                <a:latin typeface="Arial" charset="0"/>
                <a:cs typeface="Arial" charset="0"/>
              </a:rPr>
              <a:t> </a:t>
            </a:r>
          </a:p>
          <a:p>
            <a:r>
              <a:rPr lang="id-ID" sz="2400" dirty="0">
                <a:latin typeface="Arial" charset="0"/>
                <a:cs typeface="Arial" charset="0"/>
                <a:hlinkClick r:id="rId5"/>
              </a:rPr>
              <a:t>https://www.google.co.id/search?q=teaching+pronunciation+for+young+learners+ppt&amp;source=lnms&amp;tbm=isch&amp;sa=X&amp;ved=0ahUKEwiM29jzppbdAhWFfH0KHZcjDr4Q_AUICigB#imgrc=Gf3SwzTr0p0sSM</a:t>
            </a:r>
            <a:r>
              <a:rPr lang="id-ID" sz="2400" dirty="0" smtClean="0">
                <a:latin typeface="Arial" charset="0"/>
                <a:cs typeface="Arial" charset="0"/>
              </a:rPr>
              <a:t>:</a:t>
            </a:r>
            <a:r>
              <a:rPr lang="en-US" sz="2400" dirty="0" smtClean="0">
                <a:latin typeface="Arial" charset="0"/>
                <a:cs typeface="Arial" charset="0"/>
              </a:rPr>
              <a:t> </a:t>
            </a:r>
            <a:endParaRPr lang="id-ID" sz="24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endParaRPr lang="en-US" sz="2800" dirty="0" smtClean="0"/>
          </a:p>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8382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sz="2800" dirty="0" smtClean="0">
                <a:latin typeface="Arial" charset="0"/>
                <a:cs typeface="Arial" charset="0"/>
              </a:rPr>
              <a:t>Teaching Pronunciation for young learners</a:t>
            </a:r>
            <a:endParaRPr lang="en-US" sz="2800" dirty="0" smtClean="0">
              <a:latin typeface="Arial" charset="0"/>
              <a:cs typeface="Arial" charset="0"/>
            </a:endParaRPr>
          </a:p>
        </p:txBody>
      </p:sp>
      <p:sp>
        <p:nvSpPr>
          <p:cNvPr id="7172" name="Content Placeholder 5"/>
          <p:cNvSpPr>
            <a:spLocks noGrp="1"/>
          </p:cNvSpPr>
          <p:nvPr>
            <p:ph idx="1"/>
          </p:nvPr>
        </p:nvSpPr>
        <p:spPr>
          <a:xfrm>
            <a:off x="457200" y="1524000"/>
            <a:ext cx="8229600" cy="4602163"/>
          </a:xfrm>
        </p:spPr>
        <p:txBody>
          <a:bodyPr/>
          <a:lstStyle/>
          <a:p>
            <a:pPr marL="0" indent="0" algn="just">
              <a:buNone/>
              <a:tabLst>
                <a:tab pos="4691063" algn="l"/>
              </a:tabLst>
            </a:pPr>
            <a:endParaRPr lang="en-US" sz="2000" dirty="0" smtClean="0">
              <a:latin typeface="Arial" charset="0"/>
              <a:cs typeface="Arial" charset="0"/>
            </a:endParaRPr>
          </a:p>
          <a:p>
            <a:pPr marL="0" indent="0" algn="just">
              <a:buNone/>
              <a:tabLst>
                <a:tab pos="4691063" algn="l"/>
              </a:tabLst>
            </a:pPr>
            <a:endParaRPr lang="en-US" sz="2000" dirty="0">
              <a:latin typeface="Arial" charset="0"/>
              <a:cs typeface="Arial" charset="0"/>
            </a:endParaRPr>
          </a:p>
          <a:p>
            <a:pPr marL="0" indent="0" algn="just">
              <a:buNone/>
              <a:tabLst>
                <a:tab pos="4691063" algn="l"/>
              </a:tabLst>
            </a:pPr>
            <a:endParaRPr lang="en-US" sz="2000" dirty="0" smtClean="0">
              <a:latin typeface="Arial" charset="0"/>
              <a:cs typeface="Arial" charset="0"/>
            </a:endParaRPr>
          </a:p>
          <a:p>
            <a:pPr marL="0" indent="0" algn="just">
              <a:buNone/>
              <a:tabLst>
                <a:tab pos="4691063" algn="l"/>
              </a:tabLst>
            </a:pPr>
            <a:endParaRPr lang="en-US" sz="2000" dirty="0">
              <a:latin typeface="Arial" charset="0"/>
              <a:cs typeface="Arial" charset="0"/>
            </a:endParaRPr>
          </a:p>
          <a:p>
            <a:pPr marL="0" indent="0" algn="just">
              <a:buNone/>
              <a:tabLst>
                <a:tab pos="4691063" algn="l"/>
              </a:tabLst>
            </a:pPr>
            <a:r>
              <a:rPr lang="en-US" sz="2000" dirty="0" smtClean="0">
                <a:latin typeface="Arial" charset="0"/>
                <a:cs typeface="Arial" charset="0"/>
              </a:rPr>
              <a:t>Learners </a:t>
            </a:r>
            <a:r>
              <a:rPr lang="en-US" sz="2000" dirty="0">
                <a:latin typeface="Arial" charset="0"/>
                <a:cs typeface="Arial" charset="0"/>
              </a:rPr>
              <a:t>of a foreign language, such as English as an example, may mistakenly say soup as soap in a restaurant situation so that the resulting sound context is incorrect. Therefore, in an effort to avoid or minimize the possibility of a wrong sound context, this pronunciation teaching becomes very useful. Teaching pronunciation can not only make the learner pay more attention to differences in sound, but also make the learner can improve the way of talking (Harmer, 2001: 183). Learners through teaching pronunciation can concentrate more on existing sounds</a:t>
            </a:r>
            <a:r>
              <a:rPr lang="en-US" sz="2000" dirty="0" smtClean="0">
                <a:latin typeface="Arial" charset="0"/>
                <a:cs typeface="Arial" charset="0"/>
              </a:rPr>
              <a:t>. </a:t>
            </a:r>
            <a:endParaRPr lang="id-ID" sz="2000" dirty="0" smtClean="0">
              <a:latin typeface="Arial" charset="0"/>
              <a:cs typeface="Arial"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6858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00455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28575" y="-10886"/>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3 Issues of Bad Pronunciation</a:t>
            </a:r>
          </a:p>
        </p:txBody>
      </p:sp>
      <p:sp>
        <p:nvSpPr>
          <p:cNvPr id="8196" name="Content Placeholder 5"/>
          <p:cNvSpPr>
            <a:spLocks noGrp="1"/>
          </p:cNvSpPr>
          <p:nvPr>
            <p:ph idx="1"/>
          </p:nvPr>
        </p:nvSpPr>
        <p:spPr>
          <a:xfrm>
            <a:off x="457200" y="1524000"/>
            <a:ext cx="8229600" cy="4602163"/>
          </a:xfrm>
        </p:spPr>
        <p:txBody>
          <a:bodyPr/>
          <a:lstStyle/>
          <a:p>
            <a:pPr marL="457200" lvl="0" indent="-457200" eaLnBrk="1" fontAlgn="auto" hangingPunct="1">
              <a:spcAft>
                <a:spcPts val="0"/>
              </a:spcAft>
              <a:buAutoNum type="arabicPeriod"/>
            </a:pPr>
            <a:r>
              <a:rPr lang="en-US" sz="2000" b="1" i="1" dirty="0" smtClean="0">
                <a:cs typeface="Arial" charset="0"/>
              </a:rPr>
              <a:t>SPEAKING</a:t>
            </a:r>
            <a:r>
              <a:rPr lang="en-US" sz="2000" b="1" dirty="0" smtClean="0">
                <a:cs typeface="Arial" charset="0"/>
              </a:rPr>
              <a:t> </a:t>
            </a:r>
            <a:r>
              <a:rPr lang="en-US" sz="2000" dirty="0" smtClean="0">
                <a:cs typeface="Arial" charset="0"/>
              </a:rPr>
              <a:t>It </a:t>
            </a:r>
            <a:r>
              <a:rPr lang="en-US" sz="2000" dirty="0">
                <a:cs typeface="Arial" charset="0"/>
              </a:rPr>
              <a:t>is very tough for students to gain fluency if they are </a:t>
            </a:r>
            <a:r>
              <a:rPr lang="en-US" sz="2000" dirty="0" smtClean="0">
                <a:cs typeface="Arial" charset="0"/>
              </a:rPr>
              <a:t>having hard </a:t>
            </a:r>
            <a:r>
              <a:rPr lang="en-US" sz="2000" dirty="0">
                <a:cs typeface="Arial" charset="0"/>
              </a:rPr>
              <a:t>time producing certain sounds or getting a short phrase out of their mouth. </a:t>
            </a:r>
            <a:endParaRPr lang="en-US" sz="2000" dirty="0" smtClean="0">
              <a:cs typeface="Arial" charset="0"/>
            </a:endParaRPr>
          </a:p>
          <a:p>
            <a:pPr marL="0" lvl="0" indent="0" eaLnBrk="1" fontAlgn="auto" hangingPunct="1">
              <a:spcAft>
                <a:spcPts val="0"/>
              </a:spcAft>
              <a:buNone/>
            </a:pPr>
            <a:endParaRPr lang="en-US" sz="2000" dirty="0" smtClean="0">
              <a:cs typeface="Arial" charset="0"/>
            </a:endParaRPr>
          </a:p>
          <a:p>
            <a:pPr marL="0" indent="0" algn="just">
              <a:buNone/>
            </a:pPr>
            <a:r>
              <a:rPr lang="en-US" sz="2000" b="1" i="1" dirty="0" smtClean="0">
                <a:cs typeface="Arial" charset="0"/>
              </a:rPr>
              <a:t>2. LISTENING COMPREHENSION </a:t>
            </a:r>
            <a:r>
              <a:rPr lang="en-US" sz="2000" dirty="0" smtClean="0">
                <a:cs typeface="Arial" charset="0"/>
              </a:rPr>
              <a:t> </a:t>
            </a:r>
            <a:r>
              <a:rPr lang="en-US" sz="2000" b="1" dirty="0">
                <a:solidFill>
                  <a:srgbClr val="222222"/>
                </a:solidFill>
              </a:rPr>
              <a:t>incredibly tough for students who </a:t>
            </a:r>
            <a:r>
              <a:rPr lang="en-US" sz="2000" b="1" dirty="0" smtClean="0">
                <a:solidFill>
                  <a:srgbClr val="222222"/>
                </a:solidFill>
              </a:rPr>
              <a:t>have</a:t>
            </a:r>
            <a:r>
              <a:rPr lang="en-US" sz="2000" b="1" dirty="0">
                <a:solidFill>
                  <a:srgbClr val="222222"/>
                </a:solidFill>
              </a:rPr>
              <a:t> </a:t>
            </a:r>
            <a:r>
              <a:rPr lang="en-US" sz="2000" b="1" dirty="0">
                <a:solidFill>
                  <a:srgbClr val="2A55FF"/>
                </a:solidFill>
                <a:hlinkClick r:id="rId4"/>
              </a:rPr>
              <a:t>trouble with </a:t>
            </a:r>
            <a:r>
              <a:rPr lang="en-US" sz="2000" b="1" dirty="0" err="1" smtClean="0">
                <a:solidFill>
                  <a:srgbClr val="2A55FF"/>
                </a:solidFill>
                <a:hlinkClick r:id="rId4"/>
              </a:rPr>
              <a:t>pronunciation</a:t>
            </a:r>
            <a:r>
              <a:rPr lang="en-US" sz="2000" b="1" dirty="0" err="1" smtClean="0">
                <a:solidFill>
                  <a:srgbClr val="222222"/>
                </a:solidFill>
              </a:rPr>
              <a:t>.</a:t>
            </a:r>
            <a:r>
              <a:rPr lang="en-US" sz="2000" dirty="0" err="1" smtClean="0">
                <a:solidFill>
                  <a:srgbClr val="222222"/>
                </a:solidFill>
              </a:rPr>
              <a:t>They</a:t>
            </a:r>
            <a:r>
              <a:rPr lang="en-US" sz="2000" dirty="0" smtClean="0">
                <a:solidFill>
                  <a:srgbClr val="222222"/>
                </a:solidFill>
              </a:rPr>
              <a:t> </a:t>
            </a:r>
            <a:r>
              <a:rPr lang="en-US" sz="2000" dirty="0">
                <a:solidFill>
                  <a:srgbClr val="222222"/>
                </a:solidFill>
              </a:rPr>
              <a:t>simply don’t recognize sounds or words that are produced causing trouble in comprehension</a:t>
            </a:r>
            <a:r>
              <a:rPr lang="en-US" sz="2000" dirty="0" smtClean="0">
                <a:solidFill>
                  <a:srgbClr val="222222"/>
                </a:solidFill>
              </a:rPr>
              <a:t>. </a:t>
            </a:r>
          </a:p>
          <a:p>
            <a:pPr marL="0" indent="0" algn="just">
              <a:buNone/>
            </a:pPr>
            <a:endParaRPr lang="en-US" sz="2000" b="1" i="1" dirty="0">
              <a:solidFill>
                <a:srgbClr val="222222"/>
              </a:solidFill>
              <a:cs typeface="Arial" charset="0"/>
            </a:endParaRPr>
          </a:p>
          <a:p>
            <a:pPr marL="0" indent="0" algn="just">
              <a:buNone/>
            </a:pPr>
            <a:r>
              <a:rPr lang="en-US" sz="2000" b="1" i="1" dirty="0" smtClean="0">
                <a:solidFill>
                  <a:srgbClr val="222222"/>
                </a:solidFill>
                <a:cs typeface="Arial" charset="0"/>
              </a:rPr>
              <a:t>3. READING AND WRITING</a:t>
            </a:r>
          </a:p>
          <a:p>
            <a:pPr marL="0" indent="0" algn="just">
              <a:buNone/>
            </a:pPr>
            <a:r>
              <a:rPr lang="en-US" sz="2000" b="1" dirty="0">
                <a:solidFill>
                  <a:srgbClr val="222222"/>
                </a:solidFill>
                <a:latin typeface="Proxima Nova"/>
              </a:rPr>
              <a:t>incredibly tough for students who have </a:t>
            </a:r>
            <a:r>
              <a:rPr lang="en-US" sz="2000" b="1" dirty="0">
                <a:solidFill>
                  <a:srgbClr val="2A55FF"/>
                </a:solidFill>
                <a:latin typeface="Proxima Nova"/>
                <a:hlinkClick r:id="rId4"/>
              </a:rPr>
              <a:t>trouble with </a:t>
            </a:r>
            <a:r>
              <a:rPr lang="en-US" sz="2000" b="1" dirty="0" smtClean="0">
                <a:solidFill>
                  <a:srgbClr val="2A55FF"/>
                </a:solidFill>
                <a:latin typeface="Proxima Nova"/>
                <a:hlinkClick r:id="rId4"/>
              </a:rPr>
              <a:t>pronunciation</a:t>
            </a:r>
            <a:r>
              <a:rPr lang="en-US" sz="2000" b="1" dirty="0" smtClean="0">
                <a:solidFill>
                  <a:srgbClr val="222222"/>
                </a:solidFill>
                <a:latin typeface="Proxima Nova"/>
              </a:rPr>
              <a:t>. </a:t>
            </a:r>
            <a:r>
              <a:rPr lang="en-US" sz="2000" dirty="0" smtClean="0">
                <a:solidFill>
                  <a:srgbClr val="222222"/>
                </a:solidFill>
                <a:latin typeface="Proxima Nova"/>
              </a:rPr>
              <a:t>They </a:t>
            </a:r>
            <a:r>
              <a:rPr lang="en-US" sz="2000" dirty="0">
                <a:solidFill>
                  <a:srgbClr val="222222"/>
                </a:solidFill>
                <a:latin typeface="Proxima Nova"/>
              </a:rPr>
              <a:t>simply don’t recognize sounds or words that are produced causing trouble in comprehension.</a:t>
            </a:r>
            <a:endParaRPr lang="en-US" sz="2000" b="1" i="1" dirty="0" smtClean="0">
              <a:cs typeface="Arial"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28575" y="-10886"/>
            <a:ext cx="9172575" cy="6858000"/>
          </a:xfrm>
          <a:prstGeom prst="rect">
            <a:avLst/>
          </a:prstGeom>
          <a:noFill/>
          <a:ln w="9525">
            <a:noFill/>
            <a:miter lim="800000"/>
            <a:headEnd/>
            <a:tailEnd/>
          </a:ln>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1"/>
            <a:ext cx="7620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12057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a:t>Factors Affecting Pronunciation Teaching</a:t>
            </a:r>
            <a:endParaRPr lang="en-US" sz="3200" dirty="0"/>
          </a:p>
        </p:txBody>
      </p:sp>
      <p:sp>
        <p:nvSpPr>
          <p:cNvPr id="3" name="Content Placeholder 2"/>
          <p:cNvSpPr>
            <a:spLocks noGrp="1"/>
          </p:cNvSpPr>
          <p:nvPr>
            <p:ph idx="1"/>
          </p:nvPr>
        </p:nvSpPr>
        <p:spPr/>
        <p:txBody>
          <a:bodyPr/>
          <a:lstStyle/>
          <a:p>
            <a:r>
              <a:rPr lang="en-US" dirty="0" smtClean="0"/>
              <a:t>Everyday </a:t>
            </a:r>
            <a:r>
              <a:rPr lang="en-US" dirty="0"/>
              <a:t>language used by the</a:t>
            </a:r>
          </a:p>
          <a:p>
            <a:r>
              <a:rPr lang="en-US" dirty="0" smtClean="0"/>
              <a:t>Age</a:t>
            </a:r>
            <a:endParaRPr lang="en-US" dirty="0"/>
          </a:p>
          <a:p>
            <a:r>
              <a:rPr lang="en-US" dirty="0" smtClean="0"/>
              <a:t>Caution</a:t>
            </a:r>
            <a:endParaRPr lang="en-US" dirty="0"/>
          </a:p>
          <a:p>
            <a:r>
              <a:rPr lang="en-US" dirty="0" smtClean="0"/>
              <a:t>Ability </a:t>
            </a:r>
            <a:r>
              <a:rPr lang="en-US" dirty="0"/>
              <a:t>to speak from birth</a:t>
            </a:r>
          </a:p>
          <a:p>
            <a:r>
              <a:rPr lang="en-US" dirty="0" smtClean="0"/>
              <a:t>Attitude</a:t>
            </a:r>
          </a:p>
          <a:p>
            <a:pPr marL="0" indent="0">
              <a:buNone/>
            </a:pP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572000"/>
            <a:ext cx="71628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srcRect/>
          <a:stretch>
            <a:fillRect/>
          </a:stretch>
        </p:blipFill>
        <p:spPr bwMode="auto">
          <a:xfrm>
            <a:off x="-28575" y="0"/>
            <a:ext cx="9172575" cy="6858000"/>
          </a:xfrm>
          <a:prstGeom prst="rect">
            <a:avLst/>
          </a:prstGeom>
          <a:noFill/>
          <a:ln w="9525">
            <a:noFill/>
            <a:miter lim="800000"/>
            <a:headEnd/>
            <a:tailEnd/>
          </a:ln>
        </p:spPr>
      </p:pic>
      <p:pic>
        <p:nvPicPr>
          <p:cNvPr id="4" name="Picture 2" descr="C:\Users\arsil\Desktop\Smartcreative2.jpg"/>
          <p:cNvPicPr>
            <a:picLocks noChangeAspect="1" noChangeArrowheads="1"/>
          </p:cNvPicPr>
          <p:nvPr/>
        </p:nvPicPr>
        <p:blipFill>
          <a:blip r:embed="rId3"/>
          <a:srcRect/>
          <a:stretch>
            <a:fillRect/>
          </a:stretch>
        </p:blipFill>
        <p:spPr bwMode="auto">
          <a:xfrm>
            <a:off x="35858" y="-4482"/>
            <a:ext cx="9172575" cy="6858000"/>
          </a:xfrm>
          <a:prstGeom prst="rect">
            <a:avLst/>
          </a:prstGeom>
          <a:noFill/>
          <a:ln w="9525">
            <a:noFill/>
            <a:miter lim="800000"/>
            <a:headEnd/>
            <a:tailEnd/>
          </a:ln>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345057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9200" y="1997838"/>
            <a:ext cx="3352800" cy="3970318"/>
          </a:xfrm>
          <a:prstGeom prst="rect">
            <a:avLst/>
          </a:prstGeom>
        </p:spPr>
        <p:txBody>
          <a:bodyPr wrap="square">
            <a:spAutoFit/>
          </a:bodyPr>
          <a:lstStyle/>
          <a:p>
            <a:pPr algn="just"/>
            <a:endParaRPr lang="en-US" b="1" dirty="0"/>
          </a:p>
          <a:p>
            <a:pPr algn="just"/>
            <a:r>
              <a:rPr lang="en-US" sz="2400" b="1" dirty="0" smtClean="0"/>
              <a:t>Students </a:t>
            </a:r>
            <a:r>
              <a:rPr lang="en-US" sz="2400" b="1" dirty="0"/>
              <a:t>are less </a:t>
            </a:r>
            <a:r>
              <a:rPr lang="en-US" sz="2400" b="1" dirty="0" smtClean="0"/>
              <a:t>self-conscious than </a:t>
            </a:r>
            <a:r>
              <a:rPr lang="en-US" sz="2400" b="1" dirty="0"/>
              <a:t>older learners</a:t>
            </a:r>
          </a:p>
          <a:p>
            <a:pPr algn="just"/>
            <a:r>
              <a:rPr lang="en-US" sz="2400" b="1" dirty="0" smtClean="0"/>
              <a:t>Love </a:t>
            </a:r>
            <a:r>
              <a:rPr lang="en-US" sz="2400" b="1" dirty="0"/>
              <a:t>to have little conversations, sing songs and learn short phrases</a:t>
            </a:r>
          </a:p>
          <a:p>
            <a:pPr algn="just"/>
            <a:r>
              <a:rPr lang="en-US" sz="2400" b="1" dirty="0" smtClean="0"/>
              <a:t>Respond </a:t>
            </a:r>
            <a:r>
              <a:rPr lang="en-US" sz="2400" b="1" dirty="0"/>
              <a:t>strongly to music and rhythm</a:t>
            </a:r>
          </a:p>
          <a:p>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228600"/>
            <a:ext cx="9172575" cy="6858000"/>
          </a:xfrm>
          <a:prstGeom prst="rect">
            <a:avLst/>
          </a:prstGeom>
          <a:noFill/>
          <a:ln w="9525">
            <a:noFill/>
            <a:miter lim="800000"/>
            <a:headEnd/>
            <a:tailEnd/>
          </a:ln>
        </p:spPr>
      </p:pic>
      <p:sp>
        <p:nvSpPr>
          <p:cNvPr id="15363" name="Title 5"/>
          <p:cNvSpPr>
            <a:spLocks noGrp="1"/>
          </p:cNvSpPr>
          <p:nvPr>
            <p:ph type="title"/>
          </p:nvPr>
        </p:nvSpPr>
        <p:spPr>
          <a:xfrm>
            <a:off x="533400" y="609600"/>
            <a:ext cx="8229600" cy="838200"/>
          </a:xfrm>
        </p:spPr>
        <p:txBody>
          <a:bodyPr/>
          <a:lstStyle/>
          <a:p>
            <a:pPr>
              <a:spcBef>
                <a:spcPct val="50000"/>
              </a:spcBef>
            </a:pPr>
            <a:r>
              <a:rPr lang="en-US" sz="2800" dirty="0">
                <a:latin typeface="Arial" charset="0"/>
                <a:cs typeface="Arial" charset="0"/>
              </a:rPr>
              <a:t>Problems in Teaching Pronunciation and Solution</a:t>
            </a:r>
            <a:endParaRPr lang="en-US" sz="28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pPr marL="514350" indent="-514350">
              <a:buAutoNum type="arabicPeriod"/>
            </a:pPr>
            <a:r>
              <a:rPr lang="id-ID" sz="2400" dirty="0" smtClean="0">
                <a:latin typeface="Arial" charset="0"/>
                <a:cs typeface="Arial" charset="0"/>
              </a:rPr>
              <a:t>Problems </a:t>
            </a:r>
            <a:r>
              <a:rPr lang="id-ID" sz="2400" dirty="0">
                <a:latin typeface="Arial" charset="0"/>
                <a:cs typeface="Arial" charset="0"/>
              </a:rPr>
              <a:t>what learners </a:t>
            </a:r>
            <a:r>
              <a:rPr lang="id-ID" sz="2400" dirty="0" smtClean="0">
                <a:latin typeface="Arial" charset="0"/>
                <a:cs typeface="Arial" charset="0"/>
              </a:rPr>
              <a:t>hear</a:t>
            </a:r>
            <a:endParaRPr lang="en-US" sz="2400" dirty="0" smtClean="0">
              <a:latin typeface="Arial" charset="0"/>
              <a:cs typeface="Arial" charset="0"/>
            </a:endParaRPr>
          </a:p>
          <a:p>
            <a:pPr marL="514350" indent="-514350">
              <a:buAutoNum type="arabicPeriod"/>
            </a:pPr>
            <a:r>
              <a:rPr lang="en-US" sz="2400" dirty="0">
                <a:latin typeface="Arial" charset="0"/>
                <a:cs typeface="Arial" charset="0"/>
              </a:rPr>
              <a:t>Intonation problems (accuracy of tone of voice</a:t>
            </a:r>
            <a:r>
              <a:rPr lang="en-US" sz="2400" dirty="0" smtClean="0">
                <a:latin typeface="Arial" charset="0"/>
                <a:cs typeface="Arial" charset="0"/>
              </a:rPr>
              <a:t>) </a:t>
            </a:r>
            <a:endParaRPr lang="en-US" dirty="0" smtClean="0">
              <a:latin typeface="Arial" charset="0"/>
              <a:cs typeface="Arial" charset="0"/>
            </a:endParaRPr>
          </a:p>
          <a:p>
            <a:pPr marL="0" indent="0">
              <a:buNone/>
            </a:pPr>
            <a:r>
              <a:rPr lang="en-US" sz="2800" dirty="0" smtClean="0">
                <a:latin typeface="Arial" charset="0"/>
                <a:cs typeface="Arial" charset="0"/>
              </a:rPr>
              <a:t>The </a:t>
            </a:r>
            <a:r>
              <a:rPr lang="en-US" sz="2800" dirty="0">
                <a:latin typeface="Arial" charset="0"/>
                <a:cs typeface="Arial" charset="0"/>
              </a:rPr>
              <a:t>Right Conditions for Teaching </a:t>
            </a:r>
            <a:r>
              <a:rPr lang="en-US" sz="2800" dirty="0" smtClean="0">
                <a:latin typeface="Arial" charset="0"/>
                <a:cs typeface="Arial" charset="0"/>
              </a:rPr>
              <a:t>Pronunciation</a:t>
            </a:r>
          </a:p>
          <a:p>
            <a:pPr marL="0" indent="0">
              <a:buNone/>
            </a:pPr>
            <a:r>
              <a:rPr lang="en-US" sz="2400" dirty="0" smtClean="0">
                <a:latin typeface="Arial" charset="0"/>
                <a:cs typeface="Arial" charset="0"/>
              </a:rPr>
              <a:t>1.</a:t>
            </a:r>
            <a:r>
              <a:rPr lang="id-ID" sz="2400" dirty="0" smtClean="0">
                <a:latin typeface="Arial" charset="0"/>
                <a:cs typeface="Arial" charset="0"/>
              </a:rPr>
              <a:t>In </a:t>
            </a:r>
            <a:r>
              <a:rPr lang="id-ID" sz="2400" dirty="0">
                <a:latin typeface="Arial" charset="0"/>
                <a:cs typeface="Arial" charset="0"/>
              </a:rPr>
              <a:t>one full </a:t>
            </a:r>
            <a:r>
              <a:rPr lang="id-ID" sz="2400" dirty="0" smtClean="0">
                <a:latin typeface="Arial" charset="0"/>
                <a:cs typeface="Arial" charset="0"/>
              </a:rPr>
              <a:t>teaching</a:t>
            </a:r>
            <a:endParaRPr lang="en-US" sz="2400" dirty="0" smtClean="0">
              <a:latin typeface="Arial" charset="0"/>
              <a:cs typeface="Arial" charset="0"/>
            </a:endParaRPr>
          </a:p>
          <a:p>
            <a:pPr marL="0" indent="0">
              <a:buNone/>
            </a:pPr>
            <a:r>
              <a:rPr lang="en-US" sz="2400" dirty="0" smtClean="0">
                <a:latin typeface="Arial" charset="0"/>
                <a:cs typeface="Arial" charset="0"/>
              </a:rPr>
              <a:t>2.</a:t>
            </a:r>
            <a:r>
              <a:rPr lang="id-ID" sz="2400" dirty="0" smtClean="0">
                <a:latin typeface="Arial" charset="0"/>
                <a:cs typeface="Arial" charset="0"/>
              </a:rPr>
              <a:t>In </a:t>
            </a:r>
            <a:r>
              <a:rPr lang="id-ID" sz="2400" dirty="0">
                <a:latin typeface="Arial" charset="0"/>
                <a:cs typeface="Arial" charset="0"/>
              </a:rPr>
              <a:t>speaking </a:t>
            </a:r>
            <a:r>
              <a:rPr lang="id-ID" sz="2400" dirty="0" smtClean="0">
                <a:latin typeface="Arial" charset="0"/>
                <a:cs typeface="Arial" charset="0"/>
              </a:rPr>
              <a:t>teaching</a:t>
            </a:r>
            <a:endParaRPr lang="en-US" sz="2400" dirty="0" smtClean="0">
              <a:latin typeface="Arial" charset="0"/>
              <a:cs typeface="Arial" charset="0"/>
            </a:endParaRPr>
          </a:p>
          <a:p>
            <a:pPr marL="0" indent="0">
              <a:buNone/>
            </a:pPr>
            <a:r>
              <a:rPr lang="en-US" sz="2400" dirty="0" smtClean="0">
                <a:latin typeface="Arial" charset="0"/>
                <a:cs typeface="Arial" charset="0"/>
              </a:rPr>
              <a:t>3.</a:t>
            </a:r>
            <a:r>
              <a:rPr lang="id-ID" sz="2400" dirty="0">
                <a:latin typeface="Arial" charset="0"/>
                <a:cs typeface="Arial" charset="0"/>
              </a:rPr>
              <a:t> In a teaching </a:t>
            </a:r>
            <a:r>
              <a:rPr lang="id-ID" sz="2400" dirty="0" smtClean="0">
                <a:latin typeface="Arial" charset="0"/>
                <a:cs typeface="Arial" charset="0"/>
              </a:rPr>
              <a:t>opportunity</a:t>
            </a:r>
            <a:endParaRPr lang="en-US" sz="2400" dirty="0" smtClean="0">
              <a:latin typeface="Arial" charset="0"/>
              <a:cs typeface="Arial" charset="0"/>
            </a:endParaRPr>
          </a:p>
          <a:p>
            <a:pPr marL="0" indent="0">
              <a:buNone/>
            </a:pPr>
            <a:endParaRPr lang="id-ID" sz="2400" dirty="0" smtClean="0">
              <a:latin typeface="Arial" charset="0"/>
              <a:cs typeface="Arial"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287" y="3464277"/>
            <a:ext cx="3775015" cy="251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15364">
                                            <p:txEl>
                                              <p:pRg st="0" end="0"/>
                                            </p:txEl>
                                          </p:spTgt>
                                        </p:tgtEl>
                                        <p:attrNameLst>
                                          <p:attrName>r</p:attrName>
                                        </p:attrNameLst>
                                      </p:cBhvr>
                                    </p:animRot>
                                    <p:animRot by="-240000">
                                      <p:cBhvr>
                                        <p:cTn id="15" dur="200" fill="hold">
                                          <p:stCondLst>
                                            <p:cond delay="200"/>
                                          </p:stCondLst>
                                        </p:cTn>
                                        <p:tgtEl>
                                          <p:spTgt spid="15364">
                                            <p:txEl>
                                              <p:pRg st="0" end="0"/>
                                            </p:txEl>
                                          </p:spTgt>
                                        </p:tgtEl>
                                        <p:attrNameLst>
                                          <p:attrName>r</p:attrName>
                                        </p:attrNameLst>
                                      </p:cBhvr>
                                    </p:animRot>
                                    <p:animRot by="240000">
                                      <p:cBhvr>
                                        <p:cTn id="16" dur="200" fill="hold">
                                          <p:stCondLst>
                                            <p:cond delay="400"/>
                                          </p:stCondLst>
                                        </p:cTn>
                                        <p:tgtEl>
                                          <p:spTgt spid="15364">
                                            <p:txEl>
                                              <p:pRg st="0" end="0"/>
                                            </p:txEl>
                                          </p:spTgt>
                                        </p:tgtEl>
                                        <p:attrNameLst>
                                          <p:attrName>r</p:attrName>
                                        </p:attrNameLst>
                                      </p:cBhvr>
                                    </p:animRot>
                                    <p:animRot by="-240000">
                                      <p:cBhvr>
                                        <p:cTn id="17" dur="200" fill="hold">
                                          <p:stCondLst>
                                            <p:cond delay="600"/>
                                          </p:stCondLst>
                                        </p:cTn>
                                        <p:tgtEl>
                                          <p:spTgt spid="15364">
                                            <p:txEl>
                                              <p:pRg st="0" end="0"/>
                                            </p:txEl>
                                          </p:spTgt>
                                        </p:tgtEl>
                                        <p:attrNameLst>
                                          <p:attrName>r</p:attrName>
                                        </p:attrNameLst>
                                      </p:cBhvr>
                                    </p:animRot>
                                    <p:animRot by="120000">
                                      <p:cBhvr>
                                        <p:cTn id="18" dur="200" fill="hold">
                                          <p:stCondLst>
                                            <p:cond delay="800"/>
                                          </p:stCondLst>
                                        </p:cTn>
                                        <p:tgtEl>
                                          <p:spTgt spid="1536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5364">
                                            <p:txEl>
                                              <p:pRg st="1" end="1"/>
                                            </p:txEl>
                                          </p:spTgt>
                                        </p:tgtEl>
                                        <p:attrNameLst>
                                          <p:attrName>r</p:attrName>
                                        </p:attrNameLst>
                                      </p:cBhvr>
                                    </p:animRot>
                                    <p:animRot by="-240000">
                                      <p:cBhvr>
                                        <p:cTn id="23" dur="200" fill="hold">
                                          <p:stCondLst>
                                            <p:cond delay="200"/>
                                          </p:stCondLst>
                                        </p:cTn>
                                        <p:tgtEl>
                                          <p:spTgt spid="15364">
                                            <p:txEl>
                                              <p:pRg st="1" end="1"/>
                                            </p:txEl>
                                          </p:spTgt>
                                        </p:tgtEl>
                                        <p:attrNameLst>
                                          <p:attrName>r</p:attrName>
                                        </p:attrNameLst>
                                      </p:cBhvr>
                                    </p:animRot>
                                    <p:animRot by="240000">
                                      <p:cBhvr>
                                        <p:cTn id="24" dur="200" fill="hold">
                                          <p:stCondLst>
                                            <p:cond delay="400"/>
                                          </p:stCondLst>
                                        </p:cTn>
                                        <p:tgtEl>
                                          <p:spTgt spid="15364">
                                            <p:txEl>
                                              <p:pRg st="1" end="1"/>
                                            </p:txEl>
                                          </p:spTgt>
                                        </p:tgtEl>
                                        <p:attrNameLst>
                                          <p:attrName>r</p:attrName>
                                        </p:attrNameLst>
                                      </p:cBhvr>
                                    </p:animRot>
                                    <p:animRot by="-240000">
                                      <p:cBhvr>
                                        <p:cTn id="25" dur="200" fill="hold">
                                          <p:stCondLst>
                                            <p:cond delay="600"/>
                                          </p:stCondLst>
                                        </p:cTn>
                                        <p:tgtEl>
                                          <p:spTgt spid="15364">
                                            <p:txEl>
                                              <p:pRg st="1" end="1"/>
                                            </p:txEl>
                                          </p:spTgt>
                                        </p:tgtEl>
                                        <p:attrNameLst>
                                          <p:attrName>r</p:attrName>
                                        </p:attrNameLst>
                                      </p:cBhvr>
                                    </p:animRot>
                                    <p:animRot by="120000">
                                      <p:cBhvr>
                                        <p:cTn id="26" dur="200" fill="hold">
                                          <p:stCondLst>
                                            <p:cond delay="800"/>
                                          </p:stCondLst>
                                        </p:cTn>
                                        <p:tgtEl>
                                          <p:spTgt spid="15364">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15364">
                                            <p:txEl>
                                              <p:pRg st="2" end="2"/>
                                            </p:txEl>
                                          </p:spTgt>
                                        </p:tgtEl>
                                        <p:attrNameLst>
                                          <p:attrName>r</p:attrName>
                                        </p:attrNameLst>
                                      </p:cBhvr>
                                    </p:animRot>
                                    <p:animRot by="-240000">
                                      <p:cBhvr>
                                        <p:cTn id="31" dur="200" fill="hold">
                                          <p:stCondLst>
                                            <p:cond delay="200"/>
                                          </p:stCondLst>
                                        </p:cTn>
                                        <p:tgtEl>
                                          <p:spTgt spid="15364">
                                            <p:txEl>
                                              <p:pRg st="2" end="2"/>
                                            </p:txEl>
                                          </p:spTgt>
                                        </p:tgtEl>
                                        <p:attrNameLst>
                                          <p:attrName>r</p:attrName>
                                        </p:attrNameLst>
                                      </p:cBhvr>
                                    </p:animRot>
                                    <p:animRot by="240000">
                                      <p:cBhvr>
                                        <p:cTn id="32" dur="200" fill="hold">
                                          <p:stCondLst>
                                            <p:cond delay="400"/>
                                          </p:stCondLst>
                                        </p:cTn>
                                        <p:tgtEl>
                                          <p:spTgt spid="15364">
                                            <p:txEl>
                                              <p:pRg st="2" end="2"/>
                                            </p:txEl>
                                          </p:spTgt>
                                        </p:tgtEl>
                                        <p:attrNameLst>
                                          <p:attrName>r</p:attrName>
                                        </p:attrNameLst>
                                      </p:cBhvr>
                                    </p:animRot>
                                    <p:animRot by="-240000">
                                      <p:cBhvr>
                                        <p:cTn id="33" dur="200" fill="hold">
                                          <p:stCondLst>
                                            <p:cond delay="600"/>
                                          </p:stCondLst>
                                        </p:cTn>
                                        <p:tgtEl>
                                          <p:spTgt spid="15364">
                                            <p:txEl>
                                              <p:pRg st="2" end="2"/>
                                            </p:txEl>
                                          </p:spTgt>
                                        </p:tgtEl>
                                        <p:attrNameLst>
                                          <p:attrName>r</p:attrName>
                                        </p:attrNameLst>
                                      </p:cBhvr>
                                    </p:animRot>
                                    <p:animRot by="120000">
                                      <p:cBhvr>
                                        <p:cTn id="34" dur="200" fill="hold">
                                          <p:stCondLst>
                                            <p:cond delay="800"/>
                                          </p:stCondLst>
                                        </p:cTn>
                                        <p:tgtEl>
                                          <p:spTgt spid="15364">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15364">
                                            <p:txEl>
                                              <p:pRg st="3" end="3"/>
                                            </p:txEl>
                                          </p:spTgt>
                                        </p:tgtEl>
                                        <p:attrNameLst>
                                          <p:attrName>r</p:attrName>
                                        </p:attrNameLst>
                                      </p:cBhvr>
                                    </p:animRot>
                                    <p:animRot by="-240000">
                                      <p:cBhvr>
                                        <p:cTn id="39" dur="200" fill="hold">
                                          <p:stCondLst>
                                            <p:cond delay="200"/>
                                          </p:stCondLst>
                                        </p:cTn>
                                        <p:tgtEl>
                                          <p:spTgt spid="15364">
                                            <p:txEl>
                                              <p:pRg st="3" end="3"/>
                                            </p:txEl>
                                          </p:spTgt>
                                        </p:tgtEl>
                                        <p:attrNameLst>
                                          <p:attrName>r</p:attrName>
                                        </p:attrNameLst>
                                      </p:cBhvr>
                                    </p:animRot>
                                    <p:animRot by="240000">
                                      <p:cBhvr>
                                        <p:cTn id="40" dur="200" fill="hold">
                                          <p:stCondLst>
                                            <p:cond delay="400"/>
                                          </p:stCondLst>
                                        </p:cTn>
                                        <p:tgtEl>
                                          <p:spTgt spid="15364">
                                            <p:txEl>
                                              <p:pRg st="3" end="3"/>
                                            </p:txEl>
                                          </p:spTgt>
                                        </p:tgtEl>
                                        <p:attrNameLst>
                                          <p:attrName>r</p:attrName>
                                        </p:attrNameLst>
                                      </p:cBhvr>
                                    </p:animRot>
                                    <p:animRot by="-240000">
                                      <p:cBhvr>
                                        <p:cTn id="41" dur="200" fill="hold">
                                          <p:stCondLst>
                                            <p:cond delay="600"/>
                                          </p:stCondLst>
                                        </p:cTn>
                                        <p:tgtEl>
                                          <p:spTgt spid="15364">
                                            <p:txEl>
                                              <p:pRg st="3" end="3"/>
                                            </p:txEl>
                                          </p:spTgt>
                                        </p:tgtEl>
                                        <p:attrNameLst>
                                          <p:attrName>r</p:attrName>
                                        </p:attrNameLst>
                                      </p:cBhvr>
                                    </p:animRot>
                                    <p:animRot by="120000">
                                      <p:cBhvr>
                                        <p:cTn id="42" dur="200" fill="hold">
                                          <p:stCondLst>
                                            <p:cond delay="800"/>
                                          </p:stCondLst>
                                        </p:cTn>
                                        <p:tgtEl>
                                          <p:spTgt spid="15364">
                                            <p:txEl>
                                              <p:pRg st="3" end="3"/>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15364">
                                            <p:txEl>
                                              <p:pRg st="4" end="4"/>
                                            </p:txEl>
                                          </p:spTgt>
                                        </p:tgtEl>
                                        <p:attrNameLst>
                                          <p:attrName>r</p:attrName>
                                        </p:attrNameLst>
                                      </p:cBhvr>
                                    </p:animRot>
                                    <p:animRot by="-240000">
                                      <p:cBhvr>
                                        <p:cTn id="47" dur="200" fill="hold">
                                          <p:stCondLst>
                                            <p:cond delay="200"/>
                                          </p:stCondLst>
                                        </p:cTn>
                                        <p:tgtEl>
                                          <p:spTgt spid="15364">
                                            <p:txEl>
                                              <p:pRg st="4" end="4"/>
                                            </p:txEl>
                                          </p:spTgt>
                                        </p:tgtEl>
                                        <p:attrNameLst>
                                          <p:attrName>r</p:attrName>
                                        </p:attrNameLst>
                                      </p:cBhvr>
                                    </p:animRot>
                                    <p:animRot by="240000">
                                      <p:cBhvr>
                                        <p:cTn id="48" dur="200" fill="hold">
                                          <p:stCondLst>
                                            <p:cond delay="400"/>
                                          </p:stCondLst>
                                        </p:cTn>
                                        <p:tgtEl>
                                          <p:spTgt spid="15364">
                                            <p:txEl>
                                              <p:pRg st="4" end="4"/>
                                            </p:txEl>
                                          </p:spTgt>
                                        </p:tgtEl>
                                        <p:attrNameLst>
                                          <p:attrName>r</p:attrName>
                                        </p:attrNameLst>
                                      </p:cBhvr>
                                    </p:animRot>
                                    <p:animRot by="-240000">
                                      <p:cBhvr>
                                        <p:cTn id="49" dur="200" fill="hold">
                                          <p:stCondLst>
                                            <p:cond delay="600"/>
                                          </p:stCondLst>
                                        </p:cTn>
                                        <p:tgtEl>
                                          <p:spTgt spid="15364">
                                            <p:txEl>
                                              <p:pRg st="4" end="4"/>
                                            </p:txEl>
                                          </p:spTgt>
                                        </p:tgtEl>
                                        <p:attrNameLst>
                                          <p:attrName>r</p:attrName>
                                        </p:attrNameLst>
                                      </p:cBhvr>
                                    </p:animRot>
                                    <p:animRot by="120000">
                                      <p:cBhvr>
                                        <p:cTn id="50" dur="200" fill="hold">
                                          <p:stCondLst>
                                            <p:cond delay="800"/>
                                          </p:stCondLst>
                                        </p:cTn>
                                        <p:tgtEl>
                                          <p:spTgt spid="15364">
                                            <p:txEl>
                                              <p:pRg st="4" end="4"/>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15364">
                                            <p:txEl>
                                              <p:pRg st="5" end="5"/>
                                            </p:txEl>
                                          </p:spTgt>
                                        </p:tgtEl>
                                        <p:attrNameLst>
                                          <p:attrName>r</p:attrName>
                                        </p:attrNameLst>
                                      </p:cBhvr>
                                    </p:animRot>
                                    <p:animRot by="-240000">
                                      <p:cBhvr>
                                        <p:cTn id="55" dur="200" fill="hold">
                                          <p:stCondLst>
                                            <p:cond delay="200"/>
                                          </p:stCondLst>
                                        </p:cTn>
                                        <p:tgtEl>
                                          <p:spTgt spid="15364">
                                            <p:txEl>
                                              <p:pRg st="5" end="5"/>
                                            </p:txEl>
                                          </p:spTgt>
                                        </p:tgtEl>
                                        <p:attrNameLst>
                                          <p:attrName>r</p:attrName>
                                        </p:attrNameLst>
                                      </p:cBhvr>
                                    </p:animRot>
                                    <p:animRot by="240000">
                                      <p:cBhvr>
                                        <p:cTn id="56" dur="200" fill="hold">
                                          <p:stCondLst>
                                            <p:cond delay="400"/>
                                          </p:stCondLst>
                                        </p:cTn>
                                        <p:tgtEl>
                                          <p:spTgt spid="15364">
                                            <p:txEl>
                                              <p:pRg st="5" end="5"/>
                                            </p:txEl>
                                          </p:spTgt>
                                        </p:tgtEl>
                                        <p:attrNameLst>
                                          <p:attrName>r</p:attrName>
                                        </p:attrNameLst>
                                      </p:cBhvr>
                                    </p:animRot>
                                    <p:animRot by="-240000">
                                      <p:cBhvr>
                                        <p:cTn id="57" dur="200" fill="hold">
                                          <p:stCondLst>
                                            <p:cond delay="600"/>
                                          </p:stCondLst>
                                        </p:cTn>
                                        <p:tgtEl>
                                          <p:spTgt spid="15364">
                                            <p:txEl>
                                              <p:pRg st="5" end="5"/>
                                            </p:txEl>
                                          </p:spTgt>
                                        </p:tgtEl>
                                        <p:attrNameLst>
                                          <p:attrName>r</p:attrName>
                                        </p:attrNameLst>
                                      </p:cBhvr>
                                    </p:animRot>
                                    <p:animRot by="120000">
                                      <p:cBhvr>
                                        <p:cTn id="58" dur="200" fill="hold">
                                          <p:stCondLst>
                                            <p:cond delay="800"/>
                                          </p:stCondLst>
                                        </p:cTn>
                                        <p:tgtEl>
                                          <p:spTgt spid="15364">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 name="Title 2"/>
          <p:cNvSpPr>
            <a:spLocks noGrp="1"/>
          </p:cNvSpPr>
          <p:nvPr>
            <p:ph type="title"/>
          </p:nvPr>
        </p:nvSpPr>
        <p:spPr>
          <a:xfrm>
            <a:off x="457200" y="609600"/>
            <a:ext cx="8229600" cy="808038"/>
          </a:xfrm>
        </p:spPr>
        <p:txBody>
          <a:bodyPr/>
          <a:lstStyle/>
          <a:p>
            <a:r>
              <a:rPr lang="en-US" sz="2800" dirty="0"/>
              <a:t>Media-Media Supporting Teaching Pronunciation</a:t>
            </a:r>
          </a:p>
        </p:txBody>
      </p:sp>
      <p:sp>
        <p:nvSpPr>
          <p:cNvPr id="4" name="Content Placeholder 3"/>
          <p:cNvSpPr>
            <a:spLocks noGrp="1"/>
          </p:cNvSpPr>
          <p:nvPr>
            <p:ph idx="1"/>
          </p:nvPr>
        </p:nvSpPr>
        <p:spPr/>
        <p:txBody>
          <a:bodyPr/>
          <a:lstStyle/>
          <a:p>
            <a:r>
              <a:rPr lang="en-US" sz="2000" dirty="0"/>
              <a:t>To support the teaching of pronunciation, a teacher of a foreign language (for example English) requires media. With the media, learners can be more motivated to learn pronunciation more seriously. The following are the media that can be used by teachers regarding the teaching of pronunciation according to Harmer (2001: 187-197), as interpreted by the speakers as follows.</a:t>
            </a:r>
          </a:p>
          <a:p>
            <a:r>
              <a:rPr lang="en-US" sz="2000" dirty="0"/>
              <a:t>1) Mirror, which can help teachers and learners demonstrate pronunciation.</a:t>
            </a:r>
          </a:p>
          <a:p>
            <a:r>
              <a:rPr lang="en-US" sz="2000" dirty="0"/>
              <a:t>2) Film or video, which presents illustrations related to teaching pronunciation.</a:t>
            </a:r>
          </a:p>
          <a:p>
            <a:r>
              <a:rPr lang="en-US" sz="2000" dirty="0"/>
              <a:t>3) Games, which can help learners to practice their abilities in terms of </a:t>
            </a:r>
            <a:r>
              <a:rPr lang="en-US" sz="2000" dirty="0" smtClean="0"/>
              <a:t>pronunciation</a:t>
            </a:r>
            <a:r>
              <a:rPr lang="en-US" sz="2000" dirty="0"/>
              <a:t>.</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2757</TotalTime>
  <Words>489</Words>
  <Application>Microsoft Office PowerPoint</Application>
  <PresentationFormat>On-screen Show (4:3)</PresentationFormat>
  <Paragraphs>64</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Teaching Pronunciation for young learners</vt:lpstr>
      <vt:lpstr>3 Issues of Bad Pronunciation</vt:lpstr>
      <vt:lpstr>PowerPoint Presentation</vt:lpstr>
      <vt:lpstr>Factors Affecting Pronunciation Teaching</vt:lpstr>
      <vt:lpstr>PowerPoint Presentation</vt:lpstr>
      <vt:lpstr>Problems in Teaching Pronunciation and Solution</vt:lpstr>
      <vt:lpstr>Media-Media Supporting Teaching Pronunciation</vt:lpstr>
      <vt:lpstr>PowerPoint Presentation</vt:lpstr>
      <vt:lpstr>PowerPoint Presentation</vt:lpstr>
      <vt:lpstr>PowerPoint Presentation</vt:lpstr>
      <vt:lpstr>REFERENCE</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Win8</cp:lastModifiedBy>
  <cp:revision>282</cp:revision>
  <dcterms:created xsi:type="dcterms:W3CDTF">2010-08-24T06:47:44Z</dcterms:created>
  <dcterms:modified xsi:type="dcterms:W3CDTF">2018-08-31T06:01:46Z</dcterms:modified>
</cp:coreProperties>
</file>