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2" r:id="rId2"/>
    <p:sldId id="26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7091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524000"/>
            <a:ext cx="5943600" cy="1676400"/>
          </a:xfrm>
        </p:spPr>
        <p:txBody>
          <a:bodyPr anchor="ctr">
            <a:noAutofit/>
          </a:bodyPr>
          <a:lstStyle/>
          <a:p>
            <a:r>
              <a:rPr lang="en-US" altLang="zh-CN" sz="4000" b="1" dirty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  <a:t>Assessment GCG</a:t>
            </a:r>
            <a:r>
              <a:rPr lang="en-US" altLang="zh-CN" sz="4000" b="1" dirty="0" smtClean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  <a:t>:</a:t>
            </a:r>
            <a:br>
              <a:rPr lang="en-US" altLang="zh-CN" sz="4000" b="1" dirty="0" smtClean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</a:br>
            <a:r>
              <a:rPr lang="en-US" altLang="en-US" sz="4000" b="1" i="1" dirty="0" err="1">
                <a:solidFill>
                  <a:srgbClr val="9C9C9C"/>
                </a:solidFill>
                <a:latin typeface="Candara" pitchFamily="34" charset="0"/>
              </a:rPr>
              <a:t>Penilaian</a:t>
            </a:r>
            <a:r>
              <a:rPr lang="en-US" altLang="en-US" sz="4000" b="1" i="1" dirty="0">
                <a:solidFill>
                  <a:srgbClr val="9C9C9C"/>
                </a:solidFill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rgbClr val="9C9C9C"/>
                </a:solidFill>
                <a:latin typeface="Candara" pitchFamily="34" charset="0"/>
              </a:rPr>
              <a:t>A</a:t>
            </a:r>
            <a:r>
              <a:rPr lang="en-US" altLang="en-US" sz="4000" b="1" i="1" dirty="0" err="1">
                <a:solidFill>
                  <a:srgbClr val="9C9C9C"/>
                </a:solidFill>
                <a:latin typeface="Candara" pitchFamily="34" charset="0"/>
              </a:rPr>
              <a:t>spek</a:t>
            </a:r>
            <a:r>
              <a:rPr lang="en-US" altLang="en-US" sz="4000" b="1" i="1" dirty="0">
                <a:solidFill>
                  <a:srgbClr val="9C9C9C"/>
                </a:solidFill>
                <a:latin typeface="Candara" pitchFamily="34" charset="0"/>
              </a:rPr>
              <a:t> </a:t>
            </a:r>
            <a:r>
              <a:rPr lang="en-US" altLang="en-US" sz="4000" b="1" i="1" dirty="0" err="1">
                <a:solidFill>
                  <a:srgbClr val="9C9C9C"/>
                </a:solidFill>
                <a:latin typeface="Candara" pitchFamily="34" charset="0"/>
              </a:rPr>
              <a:t>Direksi</a:t>
            </a:r>
            <a:r>
              <a:rPr lang="en-US" altLang="en-US" sz="2000" b="1" i="1" dirty="0">
                <a:solidFill>
                  <a:srgbClr val="9C9C9C"/>
                </a:solidFill>
                <a:latin typeface="Candara" pitchFamily="34" charset="0"/>
              </a:rPr>
              <a:t/>
            </a:r>
            <a:br>
              <a:rPr lang="en-US" altLang="en-US" sz="2000" b="1" i="1" dirty="0">
                <a:solidFill>
                  <a:srgbClr val="9C9C9C"/>
                </a:solidFill>
                <a:latin typeface="Candara" pitchFamily="34" charset="0"/>
              </a:rPr>
            </a:br>
            <a:r>
              <a:rPr lang="en-US" altLang="zh-CN" sz="2000" i="1" dirty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  <a:t/>
            </a:r>
            <a:br>
              <a:rPr lang="en-US" altLang="zh-CN" sz="2000" i="1" dirty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4802165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i="1" dirty="0" err="1" smtClean="0">
                <a:solidFill>
                  <a:srgbClr val="000000"/>
                </a:solidFill>
                <a:latin typeface="Candara" pitchFamily="34" charset="0"/>
              </a:rPr>
              <a:t>Sumber</a:t>
            </a:r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err="1" smtClean="0">
                <a:solidFill>
                  <a:srgbClr val="000000"/>
                </a:solidFill>
                <a:latin typeface="Candara" pitchFamily="34" charset="0"/>
              </a:rPr>
              <a:t>dari</a:t>
            </a:r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:</a:t>
            </a:r>
          </a:p>
          <a:p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Workshop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Metodologi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Self-Assessment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Penerapan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GCG</a:t>
            </a:r>
          </a:p>
          <a:p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Forum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Komuniksasi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Satuan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Pengawasan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Intern</a:t>
            </a:r>
            <a:endParaRPr lang="en-US" altLang="en-US" b="1" i="1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Table 6"/>
          <p:cNvGraphicFramePr>
            <a:graphicFrameLocks noGrp="1"/>
          </p:cNvGraphicFramePr>
          <p:nvPr/>
        </p:nvGraphicFramePr>
        <p:xfrm>
          <a:off x="357188" y="1071563"/>
          <a:ext cx="8358187" cy="5400675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630766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melaporkan pelaksanaan sistem manajemen kinerja kepada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775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menyusun dan menyampaikan kepada RUPS/Pemilik Modal tentang usulan insentif kinerja untuk Direksi.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321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menerapkan  sistem tentang teknologi informasi sesuai dengan kebijakan yang telah ditetapkan.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1448014"/>
      </p:ext>
    </p:extLst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Table 6"/>
          <p:cNvGraphicFramePr>
            <a:graphicFrameLocks noGrp="1"/>
          </p:cNvGraphicFramePr>
          <p:nvPr/>
        </p:nvGraphicFramePr>
        <p:xfrm>
          <a:off x="357188" y="1071563"/>
          <a:ext cx="8358187" cy="4038600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sistem peningkatan mutu produk dan pelayanan.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930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pengadaan barang dan jasa yang menguntungkan bagi perusahaan, baik harga maupun kualitas barang dan jasa tersebut.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0,933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9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693090"/>
      </p:ext>
    </p:extLst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Table 6"/>
          <p:cNvGraphicFramePr>
            <a:graphicFrameLocks noGrp="1"/>
          </p:cNvGraphicFramePr>
          <p:nvPr/>
        </p:nvGraphicFramePr>
        <p:xfrm>
          <a:off x="357188" y="1071563"/>
          <a:ext cx="8358187" cy="4857750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462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mengembangkan SDM, menilai kinerja dan memberikan remunerasi yang layak, dan membangun lingkungan SDM yang efektif  mendukung pencapaian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3,267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766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menerapkan kebijakan pengaturan untuk anak perusahaan (subsidiary governance) dan/atau perusahaan patungan.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236361"/>
      </p:ext>
    </p:extLst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Table 4"/>
          <p:cNvGraphicFramePr>
            <a:graphicFrameLocks noGrp="1"/>
          </p:cNvGraphicFramePr>
          <p:nvPr/>
        </p:nvGraphicFramePr>
        <p:xfrm>
          <a:off x="285750" y="1155700"/>
          <a:ext cx="8572500" cy="4344988"/>
        </p:xfrm>
        <a:graphic>
          <a:graphicData uri="http://schemas.openxmlformats.org/drawingml/2006/table">
            <a:tbl>
              <a:tblPr/>
              <a:tblGrid>
                <a:gridCol w="436563"/>
                <a:gridCol w="2698750"/>
                <a:gridCol w="1003300"/>
                <a:gridCol w="436562"/>
                <a:gridCol w="2994025"/>
                <a:gridCol w="1003300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pengendalian operasional dan keuangan terhadap  implementasi rencana dan  kebijakan perusahaan</a:t>
                      </a: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3,266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menerapkan kebijakan akuntansi dan penyusunan laporan keuangan sesuai dengan standar akuntansi keuangan yang berlaku umum di Indonesia (SAK).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menerapkan manajemen risiko sesuai dengan kebijakan yang telah ditetapkan.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1,244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7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451862"/>
      </p:ext>
    </p:extLst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Table 4"/>
          <p:cNvGraphicFramePr>
            <a:graphicFrameLocks noGrp="1"/>
          </p:cNvGraphicFramePr>
          <p:nvPr/>
        </p:nvGraphicFramePr>
        <p:xfrm>
          <a:off x="285750" y="1111250"/>
          <a:ext cx="8572500" cy="4032250"/>
        </p:xfrm>
        <a:graphic>
          <a:graphicData uri="http://schemas.openxmlformats.org/drawingml/2006/table">
            <a:tbl>
              <a:tblPr/>
              <a:tblGrid>
                <a:gridCol w="436563"/>
                <a:gridCol w="2698750"/>
                <a:gridCol w="1003300"/>
                <a:gridCol w="436562"/>
                <a:gridCol w="2994025"/>
                <a:gridCol w="100330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pengendalian operasional dan keuangan terhadap  implementasi rencana dan  kebijakan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3,266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dan menerapkan sistem pengendalian intern untuk melindungi  dan mengamankan investasi dan aset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menindaklanjuti hasil pemeriksaan SPI dan auditor eksternal (KAP dan BPK).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1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170386"/>
      </p:ext>
    </p:extLst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Table 5"/>
          <p:cNvGraphicFramePr>
            <a:graphicFrameLocks noGrp="1"/>
          </p:cNvGraphicFramePr>
          <p:nvPr/>
        </p:nvGraphicFramePr>
        <p:xfrm>
          <a:off x="357188" y="1000125"/>
          <a:ext cx="8501062" cy="4560888"/>
        </p:xfrm>
        <a:graphic>
          <a:graphicData uri="http://schemas.openxmlformats.org/drawingml/2006/table">
            <a:tbl>
              <a:tblPr/>
              <a:tblGrid>
                <a:gridCol w="433387"/>
                <a:gridCol w="2676525"/>
                <a:gridCol w="993775"/>
                <a:gridCol w="433388"/>
                <a:gridCol w="2970212"/>
                <a:gridCol w="993775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26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pengurusan perusahaan sesuai dengan peraturan perundang-undangan yang berlaku dan anggaran dasar.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mekanisme untuk menjaga kepatuhan terhadap peraturan perundang-undangan dan perjanjian dengan pihak ketiga.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24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Perusahaan menjalankan peraturan perundang-undangan yang berlaku  dan perjanjian dengan pihak ketiga.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774101"/>
      </p:ext>
    </p:extLst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Table 4"/>
          <p:cNvGraphicFramePr>
            <a:graphicFrameLocks noGrp="1"/>
          </p:cNvGraphicFramePr>
          <p:nvPr/>
        </p:nvGraphicFramePr>
        <p:xfrm>
          <a:off x="285750" y="928688"/>
          <a:ext cx="8501063" cy="5518150"/>
        </p:xfrm>
        <a:graphic>
          <a:graphicData uri="http://schemas.openxmlformats.org/drawingml/2006/table">
            <a:tbl>
              <a:tblPr/>
              <a:tblGrid>
                <a:gridCol w="433388"/>
                <a:gridCol w="2676525"/>
                <a:gridCol w="993775"/>
                <a:gridCol w="433387"/>
                <a:gridCol w="2970213"/>
                <a:gridCol w="993775"/>
              </a:tblGrid>
              <a:tr h="632396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6861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hubungan yang bernilai tambah bagi perusahaan dan stakeholders.</a:t>
                      </a: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6,689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pelanggan.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1,244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372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pemasok.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0,933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34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kreditur.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78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kewajiban kepada Negara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396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karyawan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0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0420598"/>
      </p:ext>
    </p:extLst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Table 4"/>
          <p:cNvGraphicFramePr>
            <a:graphicFrameLocks noGrp="1"/>
          </p:cNvGraphicFramePr>
          <p:nvPr/>
        </p:nvGraphicFramePr>
        <p:xfrm>
          <a:off x="285750" y="928688"/>
          <a:ext cx="8501063" cy="4883150"/>
        </p:xfrm>
        <a:graphic>
          <a:graphicData uri="http://schemas.openxmlformats.org/drawingml/2006/table">
            <a:tbl>
              <a:tblPr/>
              <a:tblGrid>
                <a:gridCol w="433388"/>
                <a:gridCol w="2676525"/>
                <a:gridCol w="993775"/>
                <a:gridCol w="433387"/>
                <a:gridCol w="2970213"/>
                <a:gridCol w="993775"/>
              </a:tblGrid>
              <a:tr h="63240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5436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hubungan yang bernilai tambah bagi perusahaan dan stakeholders.</a:t>
                      </a: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6,689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Terdapat prosedur tertulis menampung dan  menindaklanjuti keluhan-keluhan stakeholders.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581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Upaya untuk meningkatkan  nilai Pemegang Saham secara konsisten dan berkelanjutan.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72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Perusahaan melaksanakan tanggung jawab sosial perusahaan untuk mendukung keberlanjutan operasi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1,556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8049470"/>
      </p:ext>
    </p:extLst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Table 5"/>
          <p:cNvGraphicFramePr>
            <a:graphicFrameLocks noGrp="1"/>
          </p:cNvGraphicFramePr>
          <p:nvPr/>
        </p:nvGraphicFramePr>
        <p:xfrm>
          <a:off x="428625" y="1071563"/>
          <a:ext cx="8358188" cy="4695825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1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memonitor dan mengelola potensi benturan kepentingan anggota Direksi dan  manajemen  di bawah Direksi.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menetapkan kebijakan tentang mekanisme bagi Direksi dan pejabat struktural untuk mencegah pengambilan keuntungan pribadi dan pihak lainnya disebabkan benturan kepentingan.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menerapkan kebijakan untuk mencegah benturan kepentingan.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7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195431"/>
      </p:ext>
    </p:extLst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Table 4"/>
          <p:cNvGraphicFramePr>
            <a:graphicFrameLocks noGrp="1"/>
          </p:cNvGraphicFramePr>
          <p:nvPr/>
        </p:nvGraphicFramePr>
        <p:xfrm>
          <a:off x="285750" y="1027113"/>
          <a:ext cx="8501063" cy="4545012"/>
        </p:xfrm>
        <a:graphic>
          <a:graphicData uri="http://schemas.openxmlformats.org/drawingml/2006/table">
            <a:tbl>
              <a:tblPr/>
              <a:tblGrid>
                <a:gridCol w="433388"/>
                <a:gridCol w="2676525"/>
                <a:gridCol w="993775"/>
                <a:gridCol w="433387"/>
                <a:gridCol w="2970213"/>
                <a:gridCol w="993775"/>
              </a:tblGrid>
              <a:tr h="63241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467"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33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memastikan perusahaan melaksanakan keterbukaan informasi dan komunikasi sesuai peraturan perundang-undangan yang berlaku dan penyampaian informasi kepada  Dewan Komisaris/Dewan Pengawas dan Pemegang Saham tepat waktu.</a:t>
                      </a:r>
                    </a:p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melaporkan informasi-informasi yang relevan kepada Pemegang Saham dan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memberikan perlakukan yang sama (fairness) dalam memberikan informasi kepada Pemegang Saham dan anggota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4602024"/>
      </p:ext>
    </p:extLst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 materi ini, mahasiswa mampu memahami 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Direksi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Table 5"/>
          <p:cNvGraphicFramePr>
            <a:graphicFrameLocks noGrp="1"/>
          </p:cNvGraphicFramePr>
          <p:nvPr/>
        </p:nvGraphicFramePr>
        <p:xfrm>
          <a:off x="428625" y="1071563"/>
          <a:ext cx="8358188" cy="4878387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701809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657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dan menghadiri  Rapat Dewan Komisaris/Dewan Pengawas sesuai dengan ketentuan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1,556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pedoman/tata tertib Rapat Direksi, minimal mengatur etika rapat dan penyusunan risalah rapat, evaluasi tindak lanjut hasil rapat sebelumnya, serta pembahasan atas arahan/usulan  dan/atau  keputusan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3726211"/>
      </p:ext>
    </p:extLst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Table 5"/>
          <p:cNvGraphicFramePr>
            <a:graphicFrameLocks noGrp="1"/>
          </p:cNvGraphicFramePr>
          <p:nvPr/>
        </p:nvGraphicFramePr>
        <p:xfrm>
          <a:off x="428625" y="1044575"/>
          <a:ext cx="8358188" cy="4885230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7017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6802"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34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dan menghadiri  Rapat Dewan Komisaris/Dewan Pengawas sesuai dengan ketentuan perundang-undangan.</a:t>
                      </a:r>
                    </a:p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1,556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sesuai kebutuhan, paling sedikit sekali dalam setiap bulan.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Anggota Direksi menghadiri setiap rapat Direksi maupun rapat Direksi &amp; Komisaris, jika tidak dapat hadir yang bersangkutan harus menjelaskan alasan ketidakhadirannya.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6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449959"/>
      </p:ext>
    </p:extLst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Table 5"/>
          <p:cNvGraphicFramePr>
            <a:graphicFrameLocks noGrp="1"/>
          </p:cNvGraphicFramePr>
          <p:nvPr/>
        </p:nvGraphicFramePr>
        <p:xfrm>
          <a:off x="428625" y="928688"/>
          <a:ext cx="8358188" cy="4335774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70174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6899"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34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dan menghadiri  Rapat Dewan Komisaris/Dewan Pengawas sesuai dengan ketentuan perundang-undangan.</a:t>
                      </a:r>
                    </a:p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1,556 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evaluasi terhadap pelaksanaan keputusan hasil rapat sebelumnya.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6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menindaklanjuti arahan, dan/atau keputusan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0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8966002"/>
      </p:ext>
    </p:extLst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Table 4"/>
          <p:cNvGraphicFramePr>
            <a:graphicFrameLocks noGrp="1"/>
          </p:cNvGraphicFramePr>
          <p:nvPr/>
        </p:nvGraphicFramePr>
        <p:xfrm>
          <a:off x="357188" y="1071563"/>
          <a:ext cx="8429625" cy="5141912"/>
        </p:xfrm>
        <a:graphic>
          <a:graphicData uri="http://schemas.openxmlformats.org/drawingml/2006/table">
            <a:tbl>
              <a:tblPr/>
              <a:tblGrid>
                <a:gridCol w="430212"/>
                <a:gridCol w="2654300"/>
                <a:gridCol w="985838"/>
                <a:gridCol w="428625"/>
                <a:gridCol w="2944812"/>
                <a:gridCol w="985838"/>
              </a:tblGrid>
              <a:tr h="632401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65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pengawasan intern yang berkualitas dan efektif.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1,711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Perusahaan memiliki Piagam Pengawasan Intern yang ditetapkan oleh Direksi.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613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SPI/Fungsi Audit Internal dilengkapi dengan faktor-faktor pendukung keberhasilan dalam pelaksanaan tugasnya.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719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SPI melaksanakan pengawasan intern untuk memberikan nilai tambah dan memperbaiki operasional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4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8423722"/>
      </p:ext>
    </p:extLst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Table 5"/>
          <p:cNvGraphicFramePr>
            <a:graphicFrameLocks noGrp="1"/>
          </p:cNvGraphicFramePr>
          <p:nvPr/>
        </p:nvGraphicFramePr>
        <p:xfrm>
          <a:off x="357188" y="1143000"/>
          <a:ext cx="8501062" cy="4143376"/>
        </p:xfrm>
        <a:graphic>
          <a:graphicData uri="http://schemas.openxmlformats.org/drawingml/2006/table">
            <a:tbl>
              <a:tblPr/>
              <a:tblGrid>
                <a:gridCol w="433387"/>
                <a:gridCol w="2676525"/>
                <a:gridCol w="993775"/>
                <a:gridCol w="433388"/>
                <a:gridCol w="2970212"/>
                <a:gridCol w="993775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fungsi sekretaris perusahaan yang berkualitas dan  efektif.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1,711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Sekretaris Perusahaan  dilengkapi dengan faktor-faktor pendukung keberhasilan pelaksanaan tugasnya.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Sekretaris perusahaan menjalankan fungsinya.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mengevaluasi kualitas fungsi sekretaris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772049"/>
      </p:ext>
    </p:extLst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Table 4"/>
          <p:cNvGraphicFramePr>
            <a:graphicFrameLocks noGrp="1"/>
          </p:cNvGraphicFramePr>
          <p:nvPr/>
        </p:nvGraphicFramePr>
        <p:xfrm>
          <a:off x="285750" y="947738"/>
          <a:ext cx="8572500" cy="5507295"/>
        </p:xfrm>
        <a:graphic>
          <a:graphicData uri="http://schemas.openxmlformats.org/drawingml/2006/table">
            <a:tbl>
              <a:tblPr/>
              <a:tblGrid>
                <a:gridCol w="436563"/>
                <a:gridCol w="2698750"/>
                <a:gridCol w="1003300"/>
                <a:gridCol w="436562"/>
                <a:gridCol w="2994025"/>
                <a:gridCol w="1003300"/>
              </a:tblGrid>
              <a:tr h="83812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68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RUPS Tahunan dan RUPS lainnya sesuai peraturan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2,022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RUPS sesuai dengan prosedur yang ditetapkan dalam Anggaran Dasar dan peraturan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123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menyediakan akses serta penjelasan lengkap dan informasi akurat berkenaan dengan penyelenggaraan RUPS agar dapat melaksanakan hak-haknya berdasarkan anggaran dasar dan peraturan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0,933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5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17520"/>
      </p:ext>
    </p:extLst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Table 6"/>
          <p:cNvGraphicFramePr>
            <a:graphicFrameLocks noGrp="1"/>
          </p:cNvGraphicFramePr>
          <p:nvPr/>
        </p:nvGraphicFramePr>
        <p:xfrm>
          <a:off x="373063" y="1214438"/>
          <a:ext cx="8499475" cy="5260978"/>
        </p:xfrm>
        <a:graphic>
          <a:graphicData uri="http://schemas.openxmlformats.org/drawingml/2006/table">
            <a:tbl>
              <a:tblPr/>
              <a:tblGrid>
                <a:gridCol w="593725"/>
                <a:gridCol w="4262437"/>
                <a:gridCol w="985838"/>
                <a:gridCol w="914400"/>
                <a:gridCol w="876300"/>
                <a:gridCol w="866775"/>
              </a:tblGrid>
              <a:tr h="438150">
                <a:tc rowSpan="2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NO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ASPEK PENILAIAN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SCORECARD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FUK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Komitmen t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er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h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ap p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enerapan GCG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 secara berkelanjutan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49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emegang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aham &amp;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 RUPS/Pemilik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Modal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96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Dewan Komisaris/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Dewan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Pengawas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225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52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304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Pengungkapan Informasi dan Transparansi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76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Aspek Lainnya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+/- 5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gridSpan="2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T O T A 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153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100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753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3" name="Title 5"/>
          <p:cNvSpPr>
            <a:spLocks noChangeArrowheads="1"/>
          </p:cNvSpPr>
          <p:nvPr/>
        </p:nvSpPr>
        <p:spPr bwMode="auto">
          <a:xfrm>
            <a:off x="714375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Aspek Direksi</a:t>
            </a:r>
          </a:p>
        </p:txBody>
      </p:sp>
    </p:spTree>
    <p:extLst>
      <p:ext uri="{BB962C8B-B14F-4D97-AF65-F5344CB8AC3E}">
        <p14:creationId xmlns:p14="http://schemas.microsoft.com/office/powerpoint/2010/main" val="2643439069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  <p:graphicFrame>
        <p:nvGraphicFramePr>
          <p:cNvPr id="5123" name="Table 4"/>
          <p:cNvGraphicFramePr>
            <a:graphicFrameLocks noGrp="1"/>
          </p:cNvGraphicFramePr>
          <p:nvPr/>
        </p:nvGraphicFramePr>
        <p:xfrm>
          <a:off x="500063" y="1225550"/>
          <a:ext cx="8213725" cy="4370388"/>
        </p:xfrm>
        <a:graphic>
          <a:graphicData uri="http://schemas.openxmlformats.org/drawingml/2006/table">
            <a:tbl>
              <a:tblPr/>
              <a:tblGrid>
                <a:gridCol w="419100"/>
                <a:gridCol w="2586037"/>
                <a:gridCol w="960438"/>
                <a:gridCol w="419100"/>
                <a:gridCol w="2868612"/>
                <a:gridCol w="960438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3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program pelatihan/pembelajaran secara berkelanjutan.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yang baru diangkat mengikuti program pengenalan yang diselenggarakan oleh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program pelatihan dalam rangka meningkatkan kompetensi anggota Direksi sesuai kebutuhan.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331375"/>
      </p:ext>
    </p:extLst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Table 5"/>
          <p:cNvGraphicFramePr>
            <a:graphicFrameLocks noGrp="1"/>
          </p:cNvGraphicFramePr>
          <p:nvPr/>
        </p:nvGraphicFramePr>
        <p:xfrm>
          <a:off x="285750" y="835025"/>
          <a:ext cx="8572500" cy="5737390"/>
        </p:xfrm>
        <a:graphic>
          <a:graphicData uri="http://schemas.openxmlformats.org/drawingml/2006/table">
            <a:tbl>
              <a:tblPr/>
              <a:tblGrid>
                <a:gridCol w="436563"/>
                <a:gridCol w="2563812"/>
                <a:gridCol w="928688"/>
                <a:gridCol w="500062"/>
                <a:gridCol w="3286125"/>
                <a:gridCol w="857250"/>
              </a:tblGrid>
              <a:tr h="714312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54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pembagian tugas/fungsi, wewenang dan tanggung jawab secara jelas.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1,867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struktur/susunan organisasi yang sesuai dengan kebutuhan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349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kebijakan-kebijakan operasional dan standard operasional baku (SOP) untuk proses bisnis inti (core business)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311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mekanisme pengambilan keputusan atas tindakan perusahaan (corporate action) sesuai ketentuan perundang-undangan dan tepat waktu.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2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5115758"/>
      </p:ext>
    </p:extLst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Table 6"/>
          <p:cNvGraphicFramePr>
            <a:graphicFrameLocks noGrp="1"/>
          </p:cNvGraphicFramePr>
          <p:nvPr/>
        </p:nvGraphicFramePr>
        <p:xfrm>
          <a:off x="285750" y="928688"/>
          <a:ext cx="8643938" cy="5611812"/>
        </p:xfrm>
        <a:graphic>
          <a:graphicData uri="http://schemas.openxmlformats.org/drawingml/2006/table">
            <a:tbl>
              <a:tblPr/>
              <a:tblGrid>
                <a:gridCol w="441325"/>
                <a:gridCol w="2720975"/>
                <a:gridCol w="1011238"/>
                <a:gridCol w="439737"/>
                <a:gridCol w="3019425"/>
                <a:gridCol w="1011238"/>
              </a:tblGrid>
              <a:tr h="63239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277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menyusun perencanaan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4,044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Rencana Jangka Panjang (RJPP) yang disahkan oleh RUPS/Pemilik Modal.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897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Rencana Kerja dan Anggaran Perusahaan (RKAP) yang disahkan oleh RUPS/Menteri/Pemilik Modal.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624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menempatkan karyawan pada semua tingkatan jabatan sesuai dengan spesifikasi jabatan dan memiliki rencana suksesi untuk seluruh jabatan dalam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6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9789715"/>
      </p:ext>
    </p:extLst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Table 6"/>
          <p:cNvGraphicFramePr>
            <a:graphicFrameLocks noGrp="1"/>
          </p:cNvGraphicFramePr>
          <p:nvPr/>
        </p:nvGraphicFramePr>
        <p:xfrm>
          <a:off x="285750" y="1101725"/>
          <a:ext cx="8643938" cy="4686300"/>
        </p:xfrm>
        <a:graphic>
          <a:graphicData uri="http://schemas.openxmlformats.org/drawingml/2006/table">
            <a:tbl>
              <a:tblPr/>
              <a:tblGrid>
                <a:gridCol w="441325"/>
                <a:gridCol w="2720975"/>
                <a:gridCol w="1011238"/>
                <a:gridCol w="439737"/>
                <a:gridCol w="3019425"/>
                <a:gridCol w="1011238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62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menyusun perencanaan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4,044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memberikan respon terhadap usulan peluang bisnis yang berpotensi meningkatkan pendapatan perusahaan, penghematan/efisiensi perusahaan, pendayagunaan aset, dan manfaat lainnya.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merespon isu-isu terkini dari eksternal mengenai perubahan lingkungan bisnis dan permasalahannya,  secara tepat waktu dan relevan.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3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381267"/>
      </p:ext>
    </p:extLst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Table 6"/>
          <p:cNvGraphicFramePr>
            <a:graphicFrameLocks noGrp="1"/>
          </p:cNvGraphicFramePr>
          <p:nvPr/>
        </p:nvGraphicFramePr>
        <p:xfrm>
          <a:off x="357188" y="1071563"/>
          <a:ext cx="8358187" cy="4992884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785742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769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program/kegiatan sesuai dengan RKAP dan mengambil keputusan yang diperlukan setelah melalui analisis yang memadai dan tepat waktu.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76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sistem/pedoman pengukuran dan penilaian kinerja untuk unit dan jabatan dalam organisasi (struktural) yang diterapkan secara obyektif dan transparan.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7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6070685"/>
      </p:ext>
    </p:extLst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Table 6"/>
          <p:cNvGraphicFramePr>
            <a:graphicFrameLocks noGrp="1"/>
          </p:cNvGraphicFramePr>
          <p:nvPr/>
        </p:nvGraphicFramePr>
        <p:xfrm>
          <a:off x="357188" y="1071563"/>
          <a:ext cx="8358187" cy="4622801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3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target kinerja berdasarkan RKAP dan diturunkan secara berjenjang di tingkat unit, sub unit dan jabatan di dalam organisasi (struktural) di organisasi.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4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analisis dan evaluasi terhadap capaian kinerja untuk jabatan/unit-unit  di bawah Direksi dan tingkat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85274"/>
      </p:ext>
    </p:extLst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1574</Words>
  <Application>Microsoft Office PowerPoint</Application>
  <PresentationFormat>On-screen Show (4:3)</PresentationFormat>
  <Paragraphs>529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Assessment GCG: Penilaian Aspek Direksi   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20</cp:revision>
  <dcterms:created xsi:type="dcterms:W3CDTF">2017-09-09T11:34:57Z</dcterms:created>
  <dcterms:modified xsi:type="dcterms:W3CDTF">2018-09-12T04:33:39Z</dcterms:modified>
</cp:coreProperties>
</file>