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302" r:id="rId4"/>
    <p:sldId id="289" r:id="rId5"/>
    <p:sldId id="292" r:id="rId6"/>
    <p:sldId id="294" r:id="rId7"/>
    <p:sldId id="295" r:id="rId8"/>
    <p:sldId id="296" r:id="rId9"/>
    <p:sldId id="297" r:id="rId10"/>
    <p:sldId id="293" r:id="rId11"/>
    <p:sldId id="290" r:id="rId12"/>
    <p:sldId id="298" r:id="rId13"/>
    <p:sldId id="299" r:id="rId14"/>
    <p:sldId id="300" r:id="rId15"/>
    <p:sldId id="305" r:id="rId16"/>
    <p:sldId id="301" r:id="rId17"/>
    <p:sldId id="304" r:id="rId18"/>
    <p:sldId id="303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4" autoAdjust="0"/>
    <p:restoredTop sz="94660"/>
  </p:normalViewPr>
  <p:slideViewPr>
    <p:cSldViewPr showGuides="1">
      <p:cViewPr varScale="1">
        <p:scale>
          <a:sx n="78" d="100"/>
          <a:sy n="78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D7BD-AF62-0C4F-93E7-C8DD61015D9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3D2B-BB6F-9046-9648-31DA315E6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B87D-38D7-4FEC-AC0F-7D539262653F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8C16-3685-40E2-B16C-428ED1DC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3352800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GIZI KEBUGARAN</a:t>
            </a: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PERTEMUAN VIII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Program </a:t>
            </a:r>
            <a:r>
              <a:rPr lang="en-US" sz="2200" b="1" dirty="0" err="1" smtClean="0">
                <a:solidFill>
                  <a:schemeClr val="bg1"/>
                </a:solidFill>
              </a:rPr>
              <a:t>Studi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Gizi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err="1" smtClean="0">
                <a:solidFill>
                  <a:schemeClr val="bg1"/>
                </a:solidFill>
              </a:rPr>
              <a:t>Fakultas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Ilmu-ilmu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Kesehatan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6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11-12 at 6.4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808038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atin typeface="Tw Cen MT"/>
                <a:cs typeface="Tw Cen MT"/>
              </a:rPr>
              <a:t>PHYSICAL GROWTH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73828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w Cen MT"/>
                <a:cs typeface="Tw Cen MT"/>
              </a:rPr>
              <a:t>Pre-pubertal </a:t>
            </a:r>
            <a:r>
              <a:rPr lang="en-US" sz="4000" dirty="0">
                <a:latin typeface="Tw Cen MT"/>
                <a:cs typeface="Tw Cen MT"/>
              </a:rPr>
              <a:t>Stage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w Cen MT"/>
                <a:cs typeface="Tw Cen MT"/>
              </a:rPr>
              <a:t>In the </a:t>
            </a:r>
            <a:r>
              <a:rPr lang="en-US" sz="2600" dirty="0" smtClean="0">
                <a:latin typeface="Tw Cen MT"/>
                <a:cs typeface="Tw Cen MT"/>
              </a:rPr>
              <a:t>pre-pubertal </a:t>
            </a:r>
            <a:r>
              <a:rPr lang="en-US" sz="2600" dirty="0">
                <a:latin typeface="Tw Cen MT"/>
                <a:cs typeface="Tw Cen MT"/>
              </a:rPr>
              <a:t>phase or sexual maturity </a:t>
            </a:r>
            <a:r>
              <a:rPr lang="en-US" sz="2600" dirty="0" smtClean="0">
                <a:latin typeface="Tw Cen MT"/>
                <a:cs typeface="Tw Cen MT"/>
              </a:rPr>
              <a:t>rating, </a:t>
            </a:r>
            <a:r>
              <a:rPr lang="en-US" sz="2600" dirty="0">
                <a:latin typeface="Tw Cen MT"/>
                <a:cs typeface="Tw Cen MT"/>
              </a:rPr>
              <a:t>boys and girls share many physical attributes. Body composition analyses are similar between girls and boys, with a percent body fat of 16% to 17% fat and relatively similar amounts of lean weight</a:t>
            </a:r>
            <a:r>
              <a:rPr lang="en-US" sz="2600" dirty="0" smtClean="0">
                <a:latin typeface="Tw Cen MT"/>
                <a:cs typeface="Tw Cen MT"/>
              </a:rPr>
              <a:t>.</a:t>
            </a:r>
            <a:endParaRPr lang="en-US" sz="2600" dirty="0">
              <a:latin typeface="Tw Cen MT"/>
              <a:cs typeface="Tw Cen MT"/>
            </a:endParaRPr>
          </a:p>
          <a:p>
            <a:r>
              <a:rPr lang="en-US" sz="2600" dirty="0" smtClean="0">
                <a:latin typeface="Tw Cen MT"/>
                <a:cs typeface="Tw Cen MT"/>
              </a:rPr>
              <a:t> </a:t>
            </a:r>
            <a:r>
              <a:rPr lang="en-US" sz="2600" dirty="0">
                <a:latin typeface="Tw Cen MT"/>
                <a:cs typeface="Tw Cen MT"/>
              </a:rPr>
              <a:t>Height, weight, injury risks, hemoglobin levels, and </a:t>
            </a:r>
            <a:r>
              <a:rPr lang="en-US" sz="2600" dirty="0" smtClean="0">
                <a:latin typeface="Tw Cen MT"/>
                <a:cs typeface="Tw Cen MT"/>
              </a:rPr>
              <a:t>physical </a:t>
            </a:r>
            <a:r>
              <a:rPr lang="en-US" sz="2600" dirty="0">
                <a:latin typeface="Tw Cen MT"/>
                <a:cs typeface="Tw Cen MT"/>
              </a:rPr>
              <a:t>attributes of strength and endurance are similar between boys and </a:t>
            </a:r>
            <a:r>
              <a:rPr lang="en-US" sz="2600" dirty="0" smtClean="0">
                <a:latin typeface="Tw Cen MT"/>
                <a:cs typeface="Tw Cen MT"/>
              </a:rPr>
              <a:t>girls.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smtClean="0">
                <a:latin typeface="Tw Cen MT"/>
                <a:cs typeface="Tw Cen MT"/>
              </a:rPr>
              <a:t>During </a:t>
            </a:r>
            <a:r>
              <a:rPr lang="en-US" sz="2600" dirty="0">
                <a:latin typeface="Tw Cen MT"/>
                <a:cs typeface="Tw Cen MT"/>
              </a:rPr>
              <a:t>the </a:t>
            </a:r>
            <a:r>
              <a:rPr lang="en-US" sz="2600" dirty="0" smtClean="0">
                <a:latin typeface="Tw Cen MT"/>
                <a:cs typeface="Tw Cen MT"/>
              </a:rPr>
              <a:t>pre-pubertal </a:t>
            </a:r>
            <a:r>
              <a:rPr lang="en-US" sz="2600" dirty="0">
                <a:latin typeface="Tw Cen MT"/>
                <a:cs typeface="Tw Cen MT"/>
              </a:rPr>
              <a:t>phase, rate of growth is about 5 cm/y in boys and </a:t>
            </a:r>
            <a:r>
              <a:rPr lang="en-US" sz="2600" dirty="0" smtClean="0">
                <a:latin typeface="Tw Cen MT"/>
                <a:cs typeface="Tw Cen MT"/>
              </a:rPr>
              <a:t>girls.</a:t>
            </a:r>
            <a:endParaRPr lang="en-US" sz="2600" dirty="0">
              <a:latin typeface="Tw Cen MT"/>
              <a:cs typeface="Tw Cen MT"/>
            </a:endParaRPr>
          </a:p>
          <a:p>
            <a:endParaRPr lang="en-US" sz="26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5861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w Cen MT"/>
                <a:cs typeface="Tw Cen MT"/>
              </a:rPr>
              <a:t>Pubertal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w Cen MT"/>
                <a:cs typeface="Tw Cen MT"/>
              </a:rPr>
              <a:t>Puberty is the process of physical and psychological maturation from childhood to adulthood. It is </a:t>
            </a:r>
            <a:r>
              <a:rPr lang="en-US" sz="2800" dirty="0" smtClean="0">
                <a:latin typeface="Tw Cen MT"/>
                <a:cs typeface="Tw Cen MT"/>
              </a:rPr>
              <a:t>characterized </a:t>
            </a:r>
            <a:r>
              <a:rPr lang="en-US" sz="2800" dirty="0">
                <a:latin typeface="Tw Cen MT"/>
                <a:cs typeface="Tw Cen MT"/>
              </a:rPr>
              <a:t>by physical and psychological changes that influence nutritional needs and food choices. </a:t>
            </a:r>
            <a:endParaRPr lang="en-US" sz="2800" dirty="0" smtClean="0">
              <a:latin typeface="Tw Cen MT"/>
              <a:cs typeface="Tw Cen MT"/>
            </a:endParaRPr>
          </a:p>
          <a:p>
            <a:r>
              <a:rPr lang="en-US" sz="2800" dirty="0" smtClean="0">
                <a:latin typeface="Tw Cen MT"/>
                <a:cs typeface="Tw Cen MT"/>
              </a:rPr>
              <a:t>The </a:t>
            </a:r>
            <a:r>
              <a:rPr lang="en-US" sz="2800" dirty="0">
                <a:latin typeface="Tw Cen MT"/>
                <a:cs typeface="Tw Cen MT"/>
              </a:rPr>
              <a:t>biological changes include increases in height and weight, body composition changes, increases in calorie and protein needs, sexual development, and increases in skeletal mass and density. </a:t>
            </a:r>
          </a:p>
        </p:txBody>
      </p:sp>
    </p:spTree>
    <p:extLst>
      <p:ext uri="{BB962C8B-B14F-4D97-AF65-F5344CB8AC3E}">
        <p14:creationId xmlns:p14="http://schemas.microsoft.com/office/powerpoint/2010/main" val="245636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Pubertal Changes Affecting Sports Performance in Females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w Cen MT"/>
                <a:cs typeface="Tw Cen MT"/>
              </a:rPr>
              <a:t>Increase in percent body </a:t>
            </a:r>
            <a:r>
              <a:rPr lang="en-US" sz="2800" dirty="0" smtClean="0">
                <a:latin typeface="Tw Cen MT"/>
                <a:cs typeface="Tw Cen MT"/>
              </a:rPr>
              <a:t>fat</a:t>
            </a:r>
          </a:p>
          <a:p>
            <a:r>
              <a:rPr lang="en-US" sz="2800" dirty="0" smtClean="0">
                <a:latin typeface="Tw Cen MT"/>
                <a:cs typeface="Tw Cen MT"/>
              </a:rPr>
              <a:t>Reduced </a:t>
            </a:r>
            <a:r>
              <a:rPr lang="en-US" sz="2800" dirty="0">
                <a:latin typeface="Tw Cen MT"/>
                <a:cs typeface="Tw Cen MT"/>
              </a:rPr>
              <a:t>hemoglobin </a:t>
            </a:r>
            <a:r>
              <a:rPr lang="en-US" sz="2800" dirty="0" smtClean="0">
                <a:latin typeface="Tw Cen MT"/>
                <a:cs typeface="Tw Cen MT"/>
              </a:rPr>
              <a:t>levels</a:t>
            </a:r>
          </a:p>
          <a:p>
            <a:r>
              <a:rPr lang="en-US" sz="2800" dirty="0" smtClean="0">
                <a:latin typeface="Tw Cen MT"/>
                <a:cs typeface="Tw Cen MT"/>
              </a:rPr>
              <a:t>Lung </a:t>
            </a:r>
            <a:r>
              <a:rPr lang="en-US" sz="2800" dirty="0">
                <a:latin typeface="Tw Cen MT"/>
                <a:cs typeface="Tw Cen MT"/>
              </a:rPr>
              <a:t>volume and aerobic capacity </a:t>
            </a:r>
            <a:r>
              <a:rPr lang="en-US" sz="2800" dirty="0" smtClean="0">
                <a:latin typeface="Tw Cen MT"/>
                <a:cs typeface="Tw Cen MT"/>
              </a:rPr>
              <a:t>reduced</a:t>
            </a:r>
          </a:p>
          <a:p>
            <a:r>
              <a:rPr lang="en-US" sz="2800" dirty="0" smtClean="0">
                <a:latin typeface="Tw Cen MT"/>
                <a:cs typeface="Tw Cen MT"/>
              </a:rPr>
              <a:t>Early </a:t>
            </a:r>
            <a:r>
              <a:rPr lang="en-US" sz="2800" dirty="0" err="1">
                <a:latin typeface="Tw Cen MT"/>
                <a:cs typeface="Tw Cen MT"/>
              </a:rPr>
              <a:t>maturers</a:t>
            </a:r>
            <a:r>
              <a:rPr lang="en-US" sz="2800" dirty="0">
                <a:latin typeface="Tw Cen MT"/>
                <a:cs typeface="Tw Cen MT"/>
              </a:rPr>
              <a:t> have increased levels </a:t>
            </a:r>
            <a:r>
              <a:rPr lang="en-US" sz="2800" dirty="0" smtClean="0">
                <a:latin typeface="Tw Cen MT"/>
                <a:cs typeface="Tw Cen MT"/>
              </a:rPr>
              <a:t>of adiposity </a:t>
            </a:r>
          </a:p>
          <a:p>
            <a:r>
              <a:rPr lang="en-US" sz="2800" dirty="0" smtClean="0">
                <a:latin typeface="Tw Cen MT"/>
                <a:cs typeface="Tw Cen MT"/>
              </a:rPr>
              <a:t>Improved </a:t>
            </a:r>
            <a:r>
              <a:rPr lang="en-US" sz="2800" dirty="0">
                <a:latin typeface="Tw Cen MT"/>
                <a:cs typeface="Tw Cen MT"/>
              </a:rPr>
              <a:t>balance and flexibility </a:t>
            </a:r>
          </a:p>
          <a:p>
            <a:endParaRPr lang="en-US" sz="2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1944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11-12 at 11.1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w Cen MT"/>
                <a:cs typeface="Tw Cen MT"/>
              </a:rPr>
              <a:t>NUTRITION ASSESSMENT AND NUTRIENT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276600"/>
          </a:xfrm>
        </p:spPr>
        <p:txBody>
          <a:bodyPr>
            <a:normAutofit/>
          </a:bodyPr>
          <a:lstStyle/>
          <a:p>
            <a:r>
              <a:rPr lang="en-US" sz="2800" dirty="0"/>
              <a:t>Calcium &amp; Vitamin </a:t>
            </a:r>
            <a:r>
              <a:rPr lang="en-US" sz="2800" dirty="0" smtClean="0"/>
              <a:t>D</a:t>
            </a:r>
          </a:p>
          <a:p>
            <a:r>
              <a:rPr lang="en-US" sz="2800" dirty="0" smtClean="0"/>
              <a:t>Iron</a:t>
            </a:r>
            <a:r>
              <a:rPr lang="en-US" sz="2800" dirty="0"/>
              <a:t>, Zinc, </a:t>
            </a:r>
            <a:r>
              <a:rPr lang="en-US" sz="2800" dirty="0" smtClean="0"/>
              <a:t>Magnesium</a:t>
            </a:r>
          </a:p>
          <a:p>
            <a:r>
              <a:rPr lang="en-US" sz="2800" dirty="0" smtClean="0"/>
              <a:t>B Vitamins</a:t>
            </a:r>
          </a:p>
          <a:p>
            <a:r>
              <a:rPr lang="en-US" sz="2800" dirty="0" smtClean="0"/>
              <a:t>Vitamin </a:t>
            </a:r>
            <a:r>
              <a:rPr lang="en-US" sz="2800" dirty="0"/>
              <a:t>C, E, Beta carotene, </a:t>
            </a:r>
            <a:r>
              <a:rPr lang="en-US" sz="2800" dirty="0" smtClean="0"/>
              <a:t>selenium</a:t>
            </a:r>
          </a:p>
          <a:p>
            <a:r>
              <a:rPr lang="en-US" sz="2800" dirty="0" smtClean="0"/>
              <a:t>Sodium</a:t>
            </a:r>
            <a:r>
              <a:rPr lang="en-US" sz="2800" dirty="0"/>
              <a:t>, chloride, </a:t>
            </a:r>
            <a:r>
              <a:rPr lang="en-US" sz="2800" dirty="0" smtClean="0"/>
              <a:t>potassium</a:t>
            </a:r>
          </a:p>
          <a:p>
            <a:r>
              <a:rPr lang="en-US" sz="2800" dirty="0" smtClean="0"/>
              <a:t>Omega </a:t>
            </a:r>
            <a:r>
              <a:rPr lang="en-US" sz="2800" dirty="0"/>
              <a:t>3 Fatty Acids</a:t>
            </a:r>
            <a:endParaRPr lang="en-US" sz="2800" dirty="0">
              <a:latin typeface="Tw Cen MT"/>
              <a:cs typeface="Tw Cen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/>
                <a:cs typeface="Tahoma"/>
              </a:rPr>
              <a:t>Use of a multivitamin supplement does not improve performance in athletes consuming nutritionally adequate die</a:t>
            </a:r>
          </a:p>
        </p:txBody>
      </p:sp>
    </p:spTree>
    <p:extLst>
      <p:ext uri="{BB962C8B-B14F-4D97-AF65-F5344CB8AC3E}">
        <p14:creationId xmlns:p14="http://schemas.microsoft.com/office/powerpoint/2010/main" val="51732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11-12 at 11.1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0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w Cen MT"/>
                <a:cs typeface="Tw Cen MT"/>
              </a:rPr>
              <a:t>Barriers to Optimal Nutrition in Teen 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800" dirty="0"/>
              <a:t>Poor knowledge </a:t>
            </a:r>
            <a:r>
              <a:rPr lang="en-US" sz="2800" dirty="0" smtClean="0"/>
              <a:t>base</a:t>
            </a:r>
          </a:p>
          <a:p>
            <a:r>
              <a:rPr lang="en-US" sz="2800" dirty="0" smtClean="0"/>
              <a:t>Poor </a:t>
            </a:r>
            <a:r>
              <a:rPr lang="en-US" sz="2800" dirty="0"/>
              <a:t>organization of food and meal </a:t>
            </a:r>
            <a:r>
              <a:rPr lang="en-US" sz="2800" dirty="0" smtClean="0"/>
              <a:t>times</a:t>
            </a:r>
          </a:p>
          <a:p>
            <a:r>
              <a:rPr lang="en-US" sz="2800" dirty="0" smtClean="0"/>
              <a:t>Pubertal </a:t>
            </a:r>
            <a:r>
              <a:rPr lang="en-US" sz="2800" dirty="0"/>
              <a:t>body </a:t>
            </a:r>
            <a:r>
              <a:rPr lang="en-US" sz="2800" dirty="0" smtClean="0"/>
              <a:t>changes</a:t>
            </a:r>
          </a:p>
          <a:p>
            <a:r>
              <a:rPr lang="en-US" sz="2800" dirty="0" smtClean="0"/>
              <a:t>Body dissatisfaction</a:t>
            </a:r>
          </a:p>
          <a:p>
            <a:r>
              <a:rPr lang="en-US" sz="2800" dirty="0" smtClean="0"/>
              <a:t>Lack </a:t>
            </a:r>
            <a:r>
              <a:rPr lang="en-US" sz="2800" dirty="0"/>
              <a:t>of parental </a:t>
            </a:r>
            <a:r>
              <a:rPr lang="en-US" sz="2800" dirty="0" err="1" smtClean="0"/>
              <a:t>supportLack</a:t>
            </a:r>
            <a:r>
              <a:rPr lang="en-US" sz="2800" dirty="0" smtClean="0"/>
              <a:t> </a:t>
            </a:r>
            <a:r>
              <a:rPr lang="en-US" sz="2800" dirty="0"/>
              <a:t>of financial </a:t>
            </a:r>
            <a:r>
              <a:rPr lang="en-US" sz="2800" dirty="0" smtClean="0"/>
              <a:t>resources</a:t>
            </a:r>
          </a:p>
          <a:p>
            <a:r>
              <a:rPr lang="en-US" sz="2800" dirty="0" err="1" smtClean="0"/>
              <a:t>Obesogenicsociety</a:t>
            </a:r>
            <a:endParaRPr lang="en-US" sz="2800" dirty="0" smtClean="0"/>
          </a:p>
          <a:p>
            <a:r>
              <a:rPr lang="en-US" sz="2800" dirty="0" smtClean="0"/>
              <a:t>Interest </a:t>
            </a:r>
            <a:r>
              <a:rPr lang="en-US" sz="2800" dirty="0"/>
              <a:t>in supplements &amp; fad </a:t>
            </a:r>
            <a:r>
              <a:rPr lang="en-US" sz="2800" dirty="0" smtClean="0"/>
              <a:t>diets</a:t>
            </a:r>
          </a:p>
          <a:p>
            <a:r>
              <a:rPr lang="en-US" sz="2800" dirty="0" smtClean="0"/>
              <a:t>School </a:t>
            </a:r>
            <a:r>
              <a:rPr lang="en-US" sz="28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51055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288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1F497D"/>
                </a:solidFill>
                <a:latin typeface="Calibri"/>
                <a:cs typeface="Calibri"/>
              </a:rPr>
              <a:t>TERIMA KASIH</a:t>
            </a:r>
            <a:endParaRPr lang="en-US" sz="66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0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TUJUAN: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b="1" dirty="0">
                <a:latin typeface="Tw Cen MT"/>
                <a:cs typeface="Tw Cen MT"/>
              </a:rPr>
              <a:t>Atlet anak dan remaja</a:t>
            </a:r>
            <a:r>
              <a:rPr lang="en-ID" sz="2800" b="1" dirty="0" smtClean="0">
                <a:latin typeface="Tw Cen MT"/>
                <a:cs typeface="Tw Cen MT"/>
              </a:rPr>
              <a:t>:</a:t>
            </a:r>
          </a:p>
          <a:p>
            <a:pPr marL="0" indent="0">
              <a:buNone/>
            </a:pPr>
            <a:r>
              <a:rPr lang="en-ID" sz="2800" dirty="0" smtClean="0">
                <a:latin typeface="Tw Cen MT"/>
                <a:cs typeface="Tw Cen MT"/>
              </a:rPr>
              <a:t>Kebutuhan </a:t>
            </a:r>
            <a:r>
              <a:rPr lang="en-ID" sz="2800" dirty="0">
                <a:latin typeface="Tw Cen MT"/>
                <a:cs typeface="Tw Cen MT"/>
              </a:rPr>
              <a:t>gizi, masalah gizi olahraga anak dan remaja, kebutuhan gizi atlet anak dan remaja, dan konseling gizi khusus atlet anak dan remaja serta masalah kesehatan dan gizi </a:t>
            </a:r>
            <a:endParaRPr lang="en-US" sz="2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2723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5800" y="2143125"/>
            <a:ext cx="7772400" cy="3495675"/>
            <a:chOff x="685800" y="1724890"/>
            <a:chExt cx="7772400" cy="3495675"/>
          </a:xfrm>
        </p:grpSpPr>
        <p:pic>
          <p:nvPicPr>
            <p:cNvPr id="5" name="Picture 6" descr="38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24890"/>
              <a:ext cx="2481262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fthru_katie5 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46972"/>
              <a:ext cx="2173288" cy="346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2008_0605Staffing002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752600"/>
              <a:ext cx="230187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588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w Cen MT"/>
                <a:cs typeface="Tw Cen MT"/>
              </a:rPr>
              <a:t>Introduction</a:t>
            </a:r>
            <a:endParaRPr lang="en-US" sz="40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Tw Cen MT"/>
                <a:cs typeface="Tw Cen MT"/>
              </a:rPr>
              <a:t>Pembinaan</a:t>
            </a:r>
            <a:r>
              <a:rPr lang="en-US" sz="2600" dirty="0" smtClean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atlet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secara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jangka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panjang</a:t>
            </a:r>
            <a:r>
              <a:rPr lang="en-US" sz="2600" dirty="0">
                <a:latin typeface="Tw Cen MT"/>
                <a:cs typeface="Tw Cen MT"/>
              </a:rPr>
              <a:t> (LTAD – Long term athletes development), </a:t>
            </a:r>
            <a:r>
              <a:rPr lang="en-US" sz="2600" dirty="0" err="1">
                <a:latin typeface="Tw Cen MT"/>
                <a:cs typeface="Tw Cen MT"/>
              </a:rPr>
              <a:t>suatu</a:t>
            </a:r>
            <a:r>
              <a:rPr lang="en-US" sz="2600" dirty="0">
                <a:latin typeface="Tw Cen MT"/>
                <a:cs typeface="Tw Cen MT"/>
              </a:rPr>
              <a:t> model yang </a:t>
            </a:r>
            <a:r>
              <a:rPr lang="en-US" sz="2600" dirty="0" err="1">
                <a:latin typeface="Tw Cen MT"/>
                <a:cs typeface="Tw Cen MT"/>
              </a:rPr>
              <a:t>telah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dikembangkan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diterapkan</a:t>
            </a:r>
            <a:r>
              <a:rPr lang="en-US" sz="2600" dirty="0">
                <a:latin typeface="Tw Cen MT"/>
                <a:cs typeface="Tw Cen MT"/>
              </a:rPr>
              <a:t> di British </a:t>
            </a:r>
            <a:r>
              <a:rPr lang="en-US" sz="2600" dirty="0" smtClean="0">
                <a:latin typeface="Tw Cen MT"/>
                <a:cs typeface="Tw Cen MT"/>
              </a:rPr>
              <a:t>Columbia. LTAD </a:t>
            </a:r>
            <a:r>
              <a:rPr lang="en-US" sz="2600" dirty="0" err="1">
                <a:latin typeface="Tw Cen MT"/>
                <a:cs typeface="Tw Cen MT"/>
              </a:rPr>
              <a:t>adalah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hasil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pemikiran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dari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Dr.Istvan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Balyi</a:t>
            </a:r>
            <a:r>
              <a:rPr lang="en-US" sz="2600" dirty="0">
                <a:latin typeface="Tw Cen MT"/>
                <a:cs typeface="Tw Cen MT"/>
              </a:rPr>
              <a:t>, </a:t>
            </a:r>
            <a:r>
              <a:rPr lang="en-US" sz="2600" dirty="0" err="1">
                <a:latin typeface="Tw Cen MT"/>
                <a:cs typeface="Tw Cen MT"/>
              </a:rPr>
              <a:t>seorang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pakar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dalam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bidang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perencanaan</a:t>
            </a:r>
            <a:r>
              <a:rPr lang="en-US" sz="2600" dirty="0">
                <a:latin typeface="Tw Cen MT"/>
                <a:cs typeface="Tw Cen MT"/>
              </a:rPr>
              <a:t>, </a:t>
            </a:r>
            <a:r>
              <a:rPr lang="en-US" sz="2600" dirty="0" err="1" smtClean="0">
                <a:latin typeface="Tw Cen MT"/>
                <a:cs typeface="Tw Cen MT"/>
              </a:rPr>
              <a:t>periodisasi</a:t>
            </a:r>
            <a:r>
              <a:rPr lang="en-US" sz="2600" dirty="0" smtClean="0">
                <a:latin typeface="Tw Cen MT"/>
                <a:cs typeface="Tw Cen MT"/>
              </a:rPr>
              <a:t> </a:t>
            </a:r>
            <a:r>
              <a:rPr lang="en-US" sz="2600" dirty="0" err="1" smtClean="0">
                <a:latin typeface="Tw Cen MT"/>
                <a:cs typeface="Tw Cen MT"/>
              </a:rPr>
              <a:t>latihan</a:t>
            </a:r>
            <a:r>
              <a:rPr lang="en-US" sz="2600" dirty="0" smtClean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peningkatan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prestasi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melalui</a:t>
            </a:r>
            <a:r>
              <a:rPr lang="en-US" sz="2600" dirty="0">
                <a:latin typeface="Tw Cen MT"/>
                <a:cs typeface="Tw Cen MT"/>
              </a:rPr>
              <a:t> program </a:t>
            </a:r>
            <a:r>
              <a:rPr lang="en-US" sz="2600" dirty="0" err="1">
                <a:latin typeface="Tw Cen MT"/>
                <a:cs typeface="Tw Cen MT"/>
              </a:rPr>
              <a:t>latihan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jangka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pendek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dan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jangka</a:t>
            </a:r>
            <a:r>
              <a:rPr lang="en-US" sz="2600" dirty="0">
                <a:latin typeface="Tw Cen MT"/>
                <a:cs typeface="Tw Cen MT"/>
              </a:rPr>
              <a:t> </a:t>
            </a:r>
            <a:r>
              <a:rPr lang="en-US" sz="2600" dirty="0" err="1">
                <a:latin typeface="Tw Cen MT"/>
                <a:cs typeface="Tw Cen MT"/>
              </a:rPr>
              <a:t>panjang</a:t>
            </a:r>
            <a:endParaRPr lang="en-US" sz="26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2507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/>
                <a:cs typeface="Tw Cen MT"/>
              </a:rPr>
              <a:t>BENEFITS OF YOUTH SPORTS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w Cen MT"/>
                <a:cs typeface="Tw Cen MT"/>
              </a:rPr>
              <a:t>The benefits of youth sports are numerous and are both </a:t>
            </a:r>
            <a:r>
              <a:rPr lang="en-US" sz="2400" b="1" dirty="0">
                <a:latin typeface="Tw Cen MT"/>
                <a:cs typeface="Tw Cen MT"/>
              </a:rPr>
              <a:t>physical and psychosocial</a:t>
            </a:r>
            <a:r>
              <a:rPr lang="en-US" sz="2400" dirty="0">
                <a:latin typeface="Tw Cen MT"/>
                <a:cs typeface="Tw Cen MT"/>
              </a:rPr>
              <a:t>. Physical activity should be considered an essential component of normal growth and development and should be routinely assessed as a vital sign in the electronic medical record. </a:t>
            </a:r>
            <a:endParaRPr lang="en-US" sz="2400" dirty="0" smtClean="0">
              <a:latin typeface="Tw Cen MT"/>
              <a:cs typeface="Tw Cen MT"/>
            </a:endParaRPr>
          </a:p>
          <a:p>
            <a:r>
              <a:rPr lang="en-US" sz="2400" dirty="0" smtClean="0">
                <a:latin typeface="Tw Cen MT"/>
                <a:cs typeface="Tw Cen MT"/>
              </a:rPr>
              <a:t>Sports </a:t>
            </a:r>
            <a:r>
              <a:rPr lang="en-US" sz="2400" dirty="0">
                <a:latin typeface="Tw Cen MT"/>
                <a:cs typeface="Tw Cen MT"/>
              </a:rPr>
              <a:t>can provide an outlet for youth to begin and </a:t>
            </a:r>
            <a:r>
              <a:rPr lang="en-US" sz="2400" dirty="0" smtClean="0">
                <a:latin typeface="Tw Cen MT"/>
                <a:cs typeface="Tw Cen MT"/>
              </a:rPr>
              <a:t>maintain </a:t>
            </a:r>
            <a:r>
              <a:rPr lang="en-US" sz="2400" dirty="0">
                <a:latin typeface="Tw Cen MT"/>
                <a:cs typeface="Tw Cen MT"/>
              </a:rPr>
              <a:t>physical activity. Regular physical activity in the formative years has been shown to be a predictor of a healthier body weight and regular exercise patterns in adulthood. </a:t>
            </a:r>
          </a:p>
          <a:p>
            <a:endParaRPr lang="en-US"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98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w Cen MT"/>
                <a:cs typeface="Tw Cen MT"/>
              </a:rPr>
              <a:t>Bone Density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w Cen MT"/>
                <a:cs typeface="Tw Cen MT"/>
              </a:rPr>
              <a:t>Regular physical activity is also essential for the development and maintenance of bone mineral density. The </a:t>
            </a:r>
            <a:r>
              <a:rPr lang="en-US" sz="2400" dirty="0" err="1">
                <a:latin typeface="Tw Cen MT"/>
                <a:cs typeface="Tw Cen MT"/>
              </a:rPr>
              <a:t>osteogenic</a:t>
            </a:r>
            <a:r>
              <a:rPr lang="en-US" sz="2400" dirty="0">
                <a:latin typeface="Tw Cen MT"/>
                <a:cs typeface="Tw Cen MT"/>
              </a:rPr>
              <a:t> force of physical activity is related to the local and specific mechanical loading of the bone. The tensile and compressive forces of specific resistance or strength-producing programs can promote bone development. </a:t>
            </a:r>
          </a:p>
          <a:p>
            <a:endParaRPr lang="en-US"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4928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teogenic-loading-350x2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257800" cy="39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/>
                <a:cs typeface="Tw Cen MT"/>
              </a:rPr>
              <a:t>Physical Activity and Obesity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w Cen MT"/>
                <a:cs typeface="Tw Cen MT"/>
              </a:rPr>
              <a:t>Multiple studies have highlighted the known benefits of physical fitness and nutrition on health, including lower body fat, improved lipids, lower blood pressure, and improved insulin sensitivity in youth</a:t>
            </a:r>
            <a:r>
              <a:rPr lang="en-US" sz="2800" dirty="0" smtClean="0">
                <a:latin typeface="Tw Cen MT"/>
                <a:cs typeface="Tw Cen MT"/>
              </a:rPr>
              <a:t>. </a:t>
            </a:r>
            <a:r>
              <a:rPr lang="en-US" sz="2800" dirty="0">
                <a:latin typeface="Tw Cen MT"/>
                <a:cs typeface="Tw Cen MT"/>
              </a:rPr>
              <a:t>Over the past 25 years, the rate of obesity in US youth has doubled, and the rate in adolescents is even more </a:t>
            </a:r>
            <a:r>
              <a:rPr lang="en-US" sz="2800" dirty="0" smtClean="0">
                <a:latin typeface="Tw Cen MT"/>
                <a:cs typeface="Tw Cen MT"/>
              </a:rPr>
              <a:t>alarming</a:t>
            </a:r>
            <a:r>
              <a:rPr lang="en-US" sz="2800" dirty="0">
                <a:latin typeface="Tw Cen MT"/>
                <a:cs typeface="Tw Cen MT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1000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11-12 at 6.4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8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8830</TotalTime>
  <Words>595</Words>
  <Application>Microsoft Macintosh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TUJUAN:</vt:lpstr>
      <vt:lpstr>PowerPoint Presentation</vt:lpstr>
      <vt:lpstr>Introduction</vt:lpstr>
      <vt:lpstr>BENEFITS OF YOUTH SPORTS </vt:lpstr>
      <vt:lpstr>Bone Density </vt:lpstr>
      <vt:lpstr>PowerPoint Presentation</vt:lpstr>
      <vt:lpstr>Physical Activity and Obesity </vt:lpstr>
      <vt:lpstr>PowerPoint Presentation</vt:lpstr>
      <vt:lpstr>PowerPoint Presentation</vt:lpstr>
      <vt:lpstr>PHYSICAL GROWTH AND DEVELOPMENT </vt:lpstr>
      <vt:lpstr>Pre-pubertal Stage </vt:lpstr>
      <vt:lpstr>Pubertal Development </vt:lpstr>
      <vt:lpstr>Pubertal Changes Affecting Sports Performance in Females </vt:lpstr>
      <vt:lpstr>PowerPoint Presentation</vt:lpstr>
      <vt:lpstr>NUTRITION ASSESSMENT AND NUTRIENT NEEDS </vt:lpstr>
      <vt:lpstr>PowerPoint Presentation</vt:lpstr>
      <vt:lpstr>Barriers to Optimal Nutrition in Teen Athletes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Nazhif Gifari</cp:lastModifiedBy>
  <cp:revision>241</cp:revision>
  <cp:lastPrinted>2018-06-03T16:36:28Z</cp:lastPrinted>
  <dcterms:created xsi:type="dcterms:W3CDTF">2018-03-13T02:49:38Z</dcterms:created>
  <dcterms:modified xsi:type="dcterms:W3CDTF">2019-12-05T02:12:31Z</dcterms:modified>
</cp:coreProperties>
</file>