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1" r:id="rId2"/>
    <p:sldId id="260" r:id="rId3"/>
    <p:sldId id="296" r:id="rId4"/>
    <p:sldId id="302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4000" dirty="0" err="1"/>
              <a:t>Pendekatan</a:t>
            </a:r>
            <a:r>
              <a:rPr lang="en-US" sz="4000" dirty="0"/>
              <a:t> </a:t>
            </a:r>
            <a:r>
              <a:rPr lang="en-US" sz="4000" dirty="0" err="1"/>
              <a:t>Kuantitatif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Pemilihan</a:t>
            </a:r>
            <a:r>
              <a:rPr lang="en-US" sz="4000" dirty="0"/>
              <a:t> </a:t>
            </a:r>
            <a:r>
              <a:rPr lang="en-US" sz="4000" dirty="0" err="1"/>
              <a:t>Metode</a:t>
            </a:r>
            <a:r>
              <a:rPr lang="en-US" sz="4000" dirty="0"/>
              <a:t> </a:t>
            </a:r>
            <a:r>
              <a:rPr lang="en-US" sz="4000" dirty="0" err="1"/>
              <a:t>Penanganan</a:t>
            </a:r>
            <a:r>
              <a:rPr lang="en-US" sz="4000" dirty="0"/>
              <a:t> </a:t>
            </a:r>
            <a:r>
              <a:rPr lang="en-US" sz="4000" dirty="0" err="1"/>
              <a:t>Resiko</a:t>
            </a:r>
            <a:r>
              <a:rPr lang="en-US" sz="4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FEB 911</a:t>
            </a:r>
          </a:p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500" dirty="0"/>
              <a:t>Muhyiddin, </a:t>
            </a:r>
            <a:r>
              <a:rPr lang="en-US" sz="1500" dirty="0" err="1"/>
              <a:t>S.Ak</a:t>
            </a:r>
            <a:r>
              <a:rPr lang="en-US" sz="1500" dirty="0"/>
              <a:t>., </a:t>
            </a:r>
            <a:r>
              <a:rPr lang="en-US" sz="1500" dirty="0" err="1"/>
              <a:t>M.Ak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#10</a:t>
            </a:r>
          </a:p>
        </p:txBody>
      </p:sp>
    </p:spTree>
    <p:extLst>
      <p:ext uri="{BB962C8B-B14F-4D97-AF65-F5344CB8AC3E}">
        <p14:creationId xmlns:p14="http://schemas.microsoft.com/office/powerpoint/2010/main" val="3190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 err="1"/>
              <a:t>Obyektif</a:t>
            </a:r>
            <a:r>
              <a:rPr lang="en-US" sz="3000" b="1" dirty="0"/>
              <a:t> dan </a:t>
            </a:r>
            <a:r>
              <a:rPr lang="en-US" sz="3000" b="1" dirty="0" err="1"/>
              <a:t>Aturan</a:t>
            </a:r>
            <a:r>
              <a:rPr lang="en-US" sz="3000" b="1" dirty="0"/>
              <a:t> </a:t>
            </a:r>
            <a:r>
              <a:rPr lang="en-US" sz="3000" b="1" dirty="0" err="1"/>
              <a:t>Pengambilan</a:t>
            </a:r>
            <a:r>
              <a:rPr lang="en-US" sz="3000" b="1" dirty="0"/>
              <a:t> Keputusan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5ADBEE-9C1B-4541-B141-E0CCDF6F0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500" dirty="0" err="1"/>
              <a:t>Kategori</a:t>
            </a:r>
            <a:r>
              <a:rPr lang="en-US" sz="2500" dirty="0"/>
              <a:t> </a:t>
            </a:r>
            <a:r>
              <a:rPr lang="en-US" sz="2500" dirty="0" err="1"/>
              <a:t>Objektif</a:t>
            </a:r>
            <a:r>
              <a:rPr lang="en-US" sz="25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err="1"/>
              <a:t>Obyektif</a:t>
            </a:r>
            <a:r>
              <a:rPr lang="en-US" sz="2500" dirty="0"/>
              <a:t> yang </a:t>
            </a:r>
            <a:r>
              <a:rPr lang="en-US" sz="2500" dirty="0" err="1"/>
              <a:t>menganggap</a:t>
            </a:r>
            <a:r>
              <a:rPr lang="en-US" sz="2500" dirty="0"/>
              <a:t> </a:t>
            </a:r>
            <a:r>
              <a:rPr lang="en-US" sz="2500" dirty="0" err="1"/>
              <a:t>manejer</a:t>
            </a:r>
            <a:r>
              <a:rPr lang="en-US" sz="2500" dirty="0"/>
              <a:t> </a:t>
            </a:r>
            <a:r>
              <a:rPr lang="en-US" sz="2500" dirty="0" err="1"/>
              <a:t>risiko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dapat</a:t>
            </a:r>
            <a:r>
              <a:rPr lang="en-US" sz="2500" dirty="0"/>
              <a:t> </a:t>
            </a:r>
            <a:r>
              <a:rPr lang="en-US" sz="2500" dirty="0" err="1"/>
              <a:t>memperkirakan</a:t>
            </a:r>
            <a:r>
              <a:rPr lang="en-US" sz="2500" dirty="0"/>
              <a:t> </a:t>
            </a:r>
            <a:r>
              <a:rPr lang="en-US" sz="2500" dirty="0" err="1"/>
              <a:t>probablitas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kebakaran</a:t>
            </a:r>
            <a:r>
              <a:rPr lang="en-US" sz="25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err="1"/>
              <a:t>Obyektif</a:t>
            </a:r>
            <a:r>
              <a:rPr lang="en-US" sz="2500" dirty="0"/>
              <a:t> yang </a:t>
            </a:r>
            <a:r>
              <a:rPr lang="en-US" sz="2500" dirty="0" err="1"/>
              <a:t>menganggap</a:t>
            </a:r>
            <a:r>
              <a:rPr lang="en-US" sz="2500" dirty="0"/>
              <a:t> </a:t>
            </a:r>
            <a:r>
              <a:rPr lang="en-US" sz="2500" dirty="0" err="1"/>
              <a:t>manejer</a:t>
            </a:r>
            <a:r>
              <a:rPr lang="en-US" sz="2500" dirty="0"/>
              <a:t> </a:t>
            </a:r>
            <a:r>
              <a:rPr lang="en-US" sz="2500" dirty="0" err="1"/>
              <a:t>risik</a:t>
            </a:r>
            <a:r>
              <a:rPr lang="en-US" sz="2500" dirty="0"/>
              <a:t> </a:t>
            </a:r>
            <a:r>
              <a:rPr lang="en-US" sz="2500" dirty="0" err="1"/>
              <a:t>dapat</a:t>
            </a:r>
            <a:r>
              <a:rPr lang="en-US" sz="2500" dirty="0"/>
              <a:t> </a:t>
            </a:r>
            <a:r>
              <a:rPr lang="en-US" sz="2500" dirty="0" err="1"/>
              <a:t>memperkirakan</a:t>
            </a:r>
            <a:r>
              <a:rPr lang="en-US" sz="2500" dirty="0"/>
              <a:t> </a:t>
            </a:r>
            <a:r>
              <a:rPr lang="en-US" sz="2500" dirty="0" err="1"/>
              <a:t>probablitas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tersebut</a:t>
            </a:r>
            <a:r>
              <a:rPr lang="en-US" sz="2500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3048000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1615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 err="1"/>
              <a:t>Jika</a:t>
            </a:r>
            <a:r>
              <a:rPr lang="en-US" sz="3000" b="1" dirty="0"/>
              <a:t> </a:t>
            </a:r>
            <a:r>
              <a:rPr lang="en-US" sz="3000" b="1" dirty="0" err="1"/>
              <a:t>probabilitas</a:t>
            </a:r>
            <a:r>
              <a:rPr lang="en-US" sz="3000" b="1" dirty="0"/>
              <a:t> </a:t>
            </a:r>
            <a:r>
              <a:rPr lang="en-US" sz="3000" b="1" dirty="0" err="1"/>
              <a:t>tidak</a:t>
            </a:r>
            <a:r>
              <a:rPr lang="en-US" sz="3000" b="1" dirty="0"/>
              <a:t> </a:t>
            </a:r>
            <a:r>
              <a:rPr lang="en-US" sz="3000" b="1" dirty="0" err="1"/>
              <a:t>dapat</a:t>
            </a:r>
            <a:r>
              <a:rPr lang="en-US" sz="3000" b="1" dirty="0"/>
              <a:t> </a:t>
            </a:r>
            <a:r>
              <a:rPr lang="en-US" sz="3000" b="1" dirty="0" err="1"/>
              <a:t>diperkirakan</a:t>
            </a:r>
            <a:endParaRPr lang="en-US" sz="3000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5ADBEE-9C1B-4541-B141-E0CCDF6F0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500" dirty="0" err="1"/>
              <a:t>Meminimumkan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potensial</a:t>
            </a:r>
            <a:r>
              <a:rPr lang="en-US" sz="2500" dirty="0"/>
              <a:t> yang </a:t>
            </a:r>
            <a:r>
              <a:rPr lang="en-US" sz="2500" dirty="0" err="1"/>
              <a:t>maksimum</a:t>
            </a:r>
            <a:r>
              <a:rPr lang="en-US" sz="2500" dirty="0"/>
              <a:t> </a:t>
            </a:r>
            <a:r>
              <a:rPr lang="en-US" sz="2500" dirty="0" err="1"/>
              <a:t>selama</a:t>
            </a:r>
            <a:r>
              <a:rPr lang="en-US" sz="2500" dirty="0"/>
              <a:t> </a:t>
            </a:r>
            <a:r>
              <a:rPr lang="en-US" sz="2500" dirty="0" err="1"/>
              <a:t>periode</a:t>
            </a:r>
            <a:r>
              <a:rPr lang="en-US" sz="2500" dirty="0"/>
              <a:t> yang </a:t>
            </a:r>
            <a:r>
              <a:rPr lang="en-US" sz="2500" dirty="0" err="1"/>
              <a:t>bersangkutan</a:t>
            </a:r>
            <a:r>
              <a:rPr lang="en-US" sz="2500" dirty="0"/>
              <a:t> (Minimax).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err="1"/>
              <a:t>Meminimumkan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potensial</a:t>
            </a:r>
            <a:r>
              <a:rPr lang="en-US" sz="2500" dirty="0"/>
              <a:t> yang minimum </a:t>
            </a:r>
            <a:r>
              <a:rPr lang="en-US" sz="2500" dirty="0" err="1"/>
              <a:t>selama</a:t>
            </a:r>
            <a:r>
              <a:rPr lang="en-US" sz="2500" dirty="0"/>
              <a:t> </a:t>
            </a:r>
            <a:r>
              <a:rPr lang="en-US" sz="2500" dirty="0" err="1"/>
              <a:t>periode</a:t>
            </a:r>
            <a:r>
              <a:rPr lang="en-US" sz="2500" dirty="0"/>
              <a:t> yang </a:t>
            </a:r>
            <a:r>
              <a:rPr lang="en-US" sz="2500" dirty="0" err="1"/>
              <a:t>bersangkutan</a:t>
            </a:r>
            <a:r>
              <a:rPr lang="en-US" sz="2500" dirty="0"/>
              <a:t> (</a:t>
            </a:r>
            <a:r>
              <a:rPr lang="en-US" sz="2500" dirty="0" err="1"/>
              <a:t>Minimin</a:t>
            </a:r>
            <a:r>
              <a:rPr lang="en-US" sz="2500" dirty="0"/>
              <a:t>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3048000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9262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 err="1"/>
              <a:t>Jika</a:t>
            </a:r>
            <a:r>
              <a:rPr lang="en-US" sz="3000" b="1" dirty="0"/>
              <a:t> </a:t>
            </a:r>
            <a:r>
              <a:rPr lang="en-US" sz="3000" b="1" dirty="0" err="1"/>
              <a:t>probabilitas</a:t>
            </a:r>
            <a:r>
              <a:rPr lang="en-US" sz="3000" b="1" dirty="0"/>
              <a:t> </a:t>
            </a:r>
            <a:r>
              <a:rPr lang="en-US" sz="3000" b="1" dirty="0" err="1"/>
              <a:t>dapat</a:t>
            </a:r>
            <a:r>
              <a:rPr lang="en-US" sz="3000" b="1" dirty="0"/>
              <a:t> </a:t>
            </a:r>
            <a:r>
              <a:rPr lang="en-US" sz="3000" b="1" dirty="0" err="1"/>
              <a:t>diperkirakan</a:t>
            </a:r>
            <a:endParaRPr lang="en-US" sz="3000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5ADBEE-9C1B-4541-B141-E0CCDF6F0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500" dirty="0" err="1"/>
              <a:t>Meminimumkan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yang </a:t>
            </a:r>
            <a:r>
              <a:rPr lang="en-US" sz="2500" dirty="0" err="1"/>
              <a:t>berkenaan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out-come yang paling </a:t>
            </a:r>
            <a:r>
              <a:rPr lang="en-US" sz="2500" dirty="0" err="1"/>
              <a:t>mungkin</a:t>
            </a:r>
            <a:r>
              <a:rPr lang="en-US" sz="25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500" dirty="0" err="1"/>
              <a:t>Meminimumkan</a:t>
            </a:r>
            <a:r>
              <a:rPr lang="en-US" sz="2500" dirty="0"/>
              <a:t> </a:t>
            </a:r>
            <a:r>
              <a:rPr lang="en-US" sz="2500" dirty="0" err="1"/>
              <a:t>kerugian-harapan</a:t>
            </a:r>
            <a:r>
              <a:rPr lang="en-US" sz="2500" dirty="0"/>
              <a:t> </a:t>
            </a:r>
            <a:r>
              <a:rPr lang="en-US" sz="2500" dirty="0" err="1"/>
              <a:t>selama</a:t>
            </a:r>
            <a:r>
              <a:rPr lang="en-US" sz="2500" dirty="0"/>
              <a:t> </a:t>
            </a:r>
            <a:r>
              <a:rPr lang="en-US" sz="2500" dirty="0" err="1"/>
              <a:t>periode</a:t>
            </a:r>
            <a:r>
              <a:rPr lang="en-US" sz="2500" dirty="0"/>
              <a:t> </a:t>
            </a:r>
            <a:r>
              <a:rPr lang="en-US" sz="2500" dirty="0" err="1"/>
              <a:t>kebijaksanaan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3048000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047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 err="1"/>
              <a:t>Faktor</a:t>
            </a:r>
            <a:r>
              <a:rPr lang="en-US" sz="3000" b="1" dirty="0"/>
              <a:t> </a:t>
            </a:r>
            <a:r>
              <a:rPr lang="en-US" sz="3000" b="1" dirty="0" err="1"/>
              <a:t>pendorong</a:t>
            </a:r>
            <a:r>
              <a:rPr lang="en-US" sz="3000" b="1" dirty="0"/>
              <a:t> </a:t>
            </a:r>
            <a:r>
              <a:rPr lang="en-US" sz="3000" b="1" dirty="0" err="1"/>
              <a:t>membeli</a:t>
            </a:r>
            <a:r>
              <a:rPr lang="en-US" sz="3000" b="1" dirty="0"/>
              <a:t> </a:t>
            </a:r>
            <a:r>
              <a:rPr lang="en-US" sz="3000" b="1" dirty="0" err="1"/>
              <a:t>asuransi</a:t>
            </a:r>
            <a:endParaRPr lang="en-US" sz="3000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5ADBEE-9C1B-4541-B141-E0CCDF6F0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500" dirty="0" err="1"/>
              <a:t>Ingin</a:t>
            </a:r>
            <a:r>
              <a:rPr lang="en-US" sz="2500" dirty="0"/>
              <a:t> </a:t>
            </a:r>
            <a:r>
              <a:rPr lang="en-US" sz="2500" dirty="0" err="1"/>
              <a:t>membuang</a:t>
            </a:r>
            <a:r>
              <a:rPr lang="en-US" sz="2500" dirty="0"/>
              <a:t> </a:t>
            </a:r>
            <a:r>
              <a:rPr lang="en-US" sz="2500" dirty="0" err="1"/>
              <a:t>kecemasan</a:t>
            </a:r>
            <a:r>
              <a:rPr lang="en-US" sz="2500" dirty="0"/>
              <a:t> </a:t>
            </a:r>
            <a:r>
              <a:rPr lang="en-US" sz="2500" dirty="0" err="1"/>
              <a:t>akibat</a:t>
            </a:r>
            <a:r>
              <a:rPr lang="en-US" sz="2500" dirty="0"/>
              <a:t> </a:t>
            </a:r>
            <a:r>
              <a:rPr lang="en-US" sz="2500" dirty="0" err="1"/>
              <a:t>fluktuasi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kebetulan</a:t>
            </a:r>
            <a:r>
              <a:rPr lang="en-US" sz="25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500" dirty="0" err="1"/>
              <a:t>Menanggung</a:t>
            </a:r>
            <a:r>
              <a:rPr lang="en-US" sz="2500" dirty="0"/>
              <a:t> </a:t>
            </a:r>
            <a:r>
              <a:rPr lang="en-US" sz="2500" dirty="0" err="1"/>
              <a:t>sendiri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kebetulan</a:t>
            </a:r>
            <a:r>
              <a:rPr lang="en-US" sz="2500" dirty="0"/>
              <a:t> yang </a:t>
            </a:r>
            <a:r>
              <a:rPr lang="en-US" sz="2500" dirty="0" err="1"/>
              <a:t>dapat</a:t>
            </a:r>
            <a:r>
              <a:rPr lang="en-US" sz="2500" dirty="0"/>
              <a:t> </a:t>
            </a:r>
            <a:r>
              <a:rPr lang="en-US" sz="2500" dirty="0" err="1"/>
              <a:t>diasuransikan</a:t>
            </a:r>
            <a:r>
              <a:rPr lang="en-US" sz="2500" dirty="0"/>
              <a:t> </a:t>
            </a:r>
            <a:r>
              <a:rPr lang="en-US" sz="2500" dirty="0" err="1"/>
              <a:t>mungkin</a:t>
            </a:r>
            <a:r>
              <a:rPr lang="en-US" sz="2500" dirty="0"/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menimbulkan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kebetulan</a:t>
            </a:r>
            <a:r>
              <a:rPr lang="en-US" sz="2500" dirty="0"/>
              <a:t> yang </a:t>
            </a:r>
            <a:r>
              <a:rPr lang="en-US" sz="2500" dirty="0" err="1"/>
              <a:t>tak</a:t>
            </a:r>
            <a:r>
              <a:rPr lang="en-US" sz="2500" dirty="0"/>
              <a:t> </a:t>
            </a:r>
            <a:r>
              <a:rPr lang="en-US" sz="2500" dirty="0" err="1"/>
              <a:t>dapat</a:t>
            </a:r>
            <a:r>
              <a:rPr lang="en-US" sz="2500" dirty="0"/>
              <a:t> </a:t>
            </a:r>
            <a:r>
              <a:rPr lang="en-US" sz="2500" dirty="0" err="1"/>
              <a:t>diasuransikan</a:t>
            </a:r>
            <a:r>
              <a:rPr lang="en-US" sz="25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500" dirty="0" err="1"/>
              <a:t>Perkiraan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yang </a:t>
            </a:r>
            <a:r>
              <a:rPr lang="en-US" sz="2500" dirty="0" err="1"/>
              <a:t>dihitung</a:t>
            </a:r>
            <a:r>
              <a:rPr lang="en-US" sz="2500" dirty="0"/>
              <a:t> </a:t>
            </a:r>
            <a:r>
              <a:rPr lang="en-US" sz="2500" dirty="0" err="1"/>
              <a:t>sendiri</a:t>
            </a:r>
            <a:r>
              <a:rPr lang="en-US" sz="2500" dirty="0"/>
              <a:t> </a:t>
            </a:r>
            <a:r>
              <a:rPr lang="en-US" sz="2500" dirty="0" err="1"/>
              <a:t>lebih</a:t>
            </a:r>
            <a:r>
              <a:rPr lang="en-US" sz="2500" dirty="0"/>
              <a:t> </a:t>
            </a:r>
            <a:r>
              <a:rPr lang="en-US" sz="2500" dirty="0" err="1"/>
              <a:t>besar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perkiraan</a:t>
            </a:r>
            <a:r>
              <a:rPr lang="en-US" sz="2500" dirty="0"/>
              <a:t> </a:t>
            </a:r>
            <a:r>
              <a:rPr lang="en-US" sz="2500" dirty="0" err="1"/>
              <a:t>pihak</a:t>
            </a:r>
            <a:r>
              <a:rPr lang="en-US" sz="2500" dirty="0"/>
              <a:t> </a:t>
            </a:r>
            <a:r>
              <a:rPr lang="en-US" sz="2500" dirty="0" err="1"/>
              <a:t>asuransi</a:t>
            </a:r>
            <a:r>
              <a:rPr lang="en-US" sz="25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500" dirty="0"/>
              <a:t>Nilai service yang </a:t>
            </a:r>
            <a:r>
              <a:rPr lang="en-US" sz="2500" dirty="0" err="1"/>
              <a:t>disediakan</a:t>
            </a:r>
            <a:r>
              <a:rPr lang="en-US" sz="2500" dirty="0"/>
              <a:t> </a:t>
            </a:r>
            <a:r>
              <a:rPr lang="en-US" sz="2500" dirty="0" err="1"/>
              <a:t>pihak</a:t>
            </a:r>
            <a:r>
              <a:rPr lang="en-US" sz="2500" dirty="0"/>
              <a:t> </a:t>
            </a:r>
            <a:r>
              <a:rPr lang="en-US" sz="2500" dirty="0" err="1"/>
              <a:t>asuransi</a:t>
            </a:r>
            <a:r>
              <a:rPr lang="en-US" sz="2500" dirty="0"/>
              <a:t>, </a:t>
            </a:r>
            <a:r>
              <a:rPr lang="en-US" sz="2500" dirty="0" err="1"/>
              <a:t>seperti</a:t>
            </a:r>
            <a:r>
              <a:rPr lang="en-US" sz="2500" dirty="0"/>
              <a:t> </a:t>
            </a:r>
            <a:r>
              <a:rPr lang="en-US" sz="2500" dirty="0" err="1"/>
              <a:t>inspeksi</a:t>
            </a:r>
            <a:r>
              <a:rPr lang="en-US" sz="2500" dirty="0"/>
              <a:t> </a:t>
            </a:r>
            <a:r>
              <a:rPr lang="en-US" sz="2500" dirty="0" err="1"/>
              <a:t>keselamatan</a:t>
            </a:r>
            <a:r>
              <a:rPr lang="en-US" sz="2500" dirty="0"/>
              <a:t>, </a:t>
            </a:r>
            <a:r>
              <a:rPr lang="en-US" sz="2500" dirty="0" err="1"/>
              <a:t>penyesuaian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dan </a:t>
            </a:r>
            <a:r>
              <a:rPr lang="en-US" sz="2500" dirty="0" err="1"/>
              <a:t>sebagainya</a:t>
            </a:r>
            <a:endParaRPr lang="en-US" sz="2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3048000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429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/>
              <a:t>Kesimpulan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5ADBEE-9C1B-4541-B141-E0CCDF6F0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500" dirty="0" err="1"/>
              <a:t>Pendekatan</a:t>
            </a:r>
            <a:r>
              <a:rPr lang="en-US" sz="2500" dirty="0"/>
              <a:t> </a:t>
            </a:r>
            <a:r>
              <a:rPr lang="en-US" sz="2500" dirty="0" err="1"/>
              <a:t>kuantitatif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pemilihan</a:t>
            </a:r>
            <a:r>
              <a:rPr lang="en-US" sz="2500" dirty="0"/>
              <a:t> </a:t>
            </a:r>
            <a:r>
              <a:rPr lang="en-US" sz="2500" dirty="0" err="1"/>
              <a:t>metode</a:t>
            </a:r>
            <a:r>
              <a:rPr lang="en-US" sz="2500" dirty="0"/>
              <a:t> </a:t>
            </a:r>
            <a:r>
              <a:rPr lang="en-US" sz="2500" dirty="0" err="1"/>
              <a:t>penanganan</a:t>
            </a:r>
            <a:r>
              <a:rPr lang="en-US" sz="2500" dirty="0"/>
              <a:t> </a:t>
            </a:r>
            <a:r>
              <a:rPr lang="en-US" sz="2500" dirty="0" err="1"/>
              <a:t>resiko</a:t>
            </a:r>
            <a:r>
              <a:rPr lang="en-US" sz="2500" dirty="0"/>
              <a:t> </a:t>
            </a:r>
            <a:r>
              <a:rPr lang="en-US" sz="2500" dirty="0" err="1"/>
              <a:t>yaitu</a:t>
            </a:r>
            <a:r>
              <a:rPr lang="en-US" sz="2500" dirty="0"/>
              <a:t> </a:t>
            </a:r>
            <a:r>
              <a:rPr lang="en-US" sz="2500" dirty="0" err="1"/>
              <a:t>dimulai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membuat</a:t>
            </a:r>
            <a:r>
              <a:rPr lang="en-US" sz="2500" dirty="0"/>
              <a:t> </a:t>
            </a:r>
            <a:r>
              <a:rPr lang="en-US" sz="2500" dirty="0" err="1"/>
              <a:t>sebuah</a:t>
            </a:r>
            <a:r>
              <a:rPr lang="en-US" sz="2500" dirty="0"/>
              <a:t> </a:t>
            </a:r>
            <a:r>
              <a:rPr lang="en-US" sz="2500" dirty="0" err="1"/>
              <a:t>tabel</a:t>
            </a:r>
            <a:r>
              <a:rPr lang="en-US" sz="2500" dirty="0"/>
              <a:t> </a:t>
            </a:r>
            <a:r>
              <a:rPr lang="en-US" sz="2500" dirty="0" err="1"/>
              <a:t>matrik</a:t>
            </a:r>
            <a:r>
              <a:rPr lang="en-US" sz="2500" dirty="0"/>
              <a:t> “</a:t>
            </a:r>
            <a:r>
              <a:rPr lang="en-US" sz="2500" dirty="0" err="1"/>
              <a:t>kerugian</a:t>
            </a:r>
            <a:r>
              <a:rPr lang="en-US" sz="2500" dirty="0"/>
              <a:t> yang </a:t>
            </a:r>
            <a:r>
              <a:rPr lang="en-US" sz="2500" dirty="0" err="1"/>
              <a:t>mungkin</a:t>
            </a:r>
            <a:r>
              <a:rPr lang="en-US" sz="2500" dirty="0"/>
              <a:t>” yang </a:t>
            </a:r>
            <a:r>
              <a:rPr lang="en-US" sz="2500" dirty="0" err="1"/>
              <a:t>memperlihatkan</a:t>
            </a:r>
            <a:r>
              <a:rPr lang="en-US" sz="2500" dirty="0"/>
              <a:t> </a:t>
            </a:r>
            <a:r>
              <a:rPr lang="en-US" sz="2500" dirty="0" err="1"/>
              <a:t>berbagai</a:t>
            </a:r>
            <a:r>
              <a:rPr lang="en-US" sz="2500" dirty="0"/>
              <a:t> </a:t>
            </a:r>
            <a:r>
              <a:rPr lang="en-US" sz="2500" dirty="0" err="1"/>
              <a:t>kemungkinan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biaya</a:t>
            </a:r>
            <a:r>
              <a:rPr lang="en-US" sz="2500" dirty="0"/>
              <a:t> yang </a:t>
            </a:r>
            <a:r>
              <a:rPr lang="en-US" sz="2500" dirty="0" err="1"/>
              <a:t>harus</a:t>
            </a:r>
            <a:r>
              <a:rPr lang="en-US" sz="2500" dirty="0"/>
              <a:t> </a:t>
            </a:r>
            <a:r>
              <a:rPr lang="en-US" sz="2500" dirty="0" err="1"/>
              <a:t>dikeluarkan</a:t>
            </a:r>
            <a:r>
              <a:rPr lang="en-US" sz="2500" dirty="0"/>
              <a:t>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setiap</a:t>
            </a:r>
            <a:r>
              <a:rPr lang="en-US" sz="2500" dirty="0"/>
              <a:t> </a:t>
            </a:r>
            <a:r>
              <a:rPr lang="en-US" sz="2500" dirty="0" err="1"/>
              <a:t>keputusan</a:t>
            </a:r>
            <a:r>
              <a:rPr lang="en-US" sz="2500" dirty="0"/>
              <a:t> yang </a:t>
            </a:r>
            <a:r>
              <a:rPr lang="en-US" sz="2500" dirty="0" err="1"/>
              <a:t>mungkin</a:t>
            </a:r>
            <a:r>
              <a:rPr lang="en-US" sz="2500" dirty="0"/>
              <a:t>, dan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setiap</a:t>
            </a:r>
            <a:r>
              <a:rPr lang="en-US" sz="2500" dirty="0"/>
              <a:t> outcome yang </a:t>
            </a:r>
            <a:r>
              <a:rPr lang="en-US" sz="2500" dirty="0" err="1"/>
              <a:t>mungkin</a:t>
            </a:r>
            <a:r>
              <a:rPr lang="en-US" sz="2500" dirty="0"/>
              <a:t>. </a:t>
            </a:r>
            <a:r>
              <a:rPr lang="en-US" sz="2500" dirty="0" err="1"/>
              <a:t>Kemudian</a:t>
            </a:r>
            <a:r>
              <a:rPr lang="en-US" sz="2500" dirty="0"/>
              <a:t> </a:t>
            </a:r>
            <a:r>
              <a:rPr lang="en-US" sz="2500" dirty="0" err="1"/>
              <a:t>harus</a:t>
            </a:r>
            <a:r>
              <a:rPr lang="en-US" sz="2500" dirty="0"/>
              <a:t> </a:t>
            </a:r>
            <a:r>
              <a:rPr lang="en-US" sz="2500" dirty="0" err="1"/>
              <a:t>dijelaskan</a:t>
            </a:r>
            <a:r>
              <a:rPr lang="en-US" sz="2500" dirty="0"/>
              <a:t> </a:t>
            </a:r>
            <a:r>
              <a:rPr lang="en-US" sz="2500" dirty="0" err="1"/>
              <a:t>secara</a:t>
            </a:r>
            <a:r>
              <a:rPr lang="en-US" sz="2500" dirty="0"/>
              <a:t> </a:t>
            </a:r>
            <a:r>
              <a:rPr lang="en-US" sz="2500" dirty="0" err="1"/>
              <a:t>persis</a:t>
            </a:r>
            <a:r>
              <a:rPr lang="en-US" sz="2500" dirty="0"/>
              <a:t> </a:t>
            </a:r>
            <a:r>
              <a:rPr lang="en-US" sz="2500" dirty="0" err="1"/>
              <a:t>tujuan</a:t>
            </a:r>
            <a:r>
              <a:rPr lang="en-US" sz="2500" dirty="0"/>
              <a:t> yang </a:t>
            </a:r>
            <a:r>
              <a:rPr lang="en-US" sz="2500" dirty="0" err="1"/>
              <a:t>hendak</a:t>
            </a:r>
            <a:r>
              <a:rPr lang="en-US" sz="2500" dirty="0"/>
              <a:t> </a:t>
            </a:r>
            <a:r>
              <a:rPr lang="en-US" sz="2500" dirty="0" err="1"/>
              <a:t>dicapai</a:t>
            </a:r>
            <a:r>
              <a:rPr lang="en-US" sz="2500" dirty="0"/>
              <a:t> oleh </a:t>
            </a:r>
            <a:r>
              <a:rPr lang="en-US" sz="2500" dirty="0" err="1"/>
              <a:t>pengambil</a:t>
            </a:r>
            <a:r>
              <a:rPr lang="en-US" sz="2500" dirty="0"/>
              <a:t> </a:t>
            </a:r>
            <a:r>
              <a:rPr lang="en-US" sz="2500" dirty="0" err="1"/>
              <a:t>keputusan</a:t>
            </a:r>
            <a:r>
              <a:rPr lang="en-US" sz="2500" dirty="0"/>
              <a:t> yang </a:t>
            </a:r>
            <a:r>
              <a:rPr lang="en-US" sz="2500" dirty="0" err="1"/>
              <a:t>bersangkutan</a:t>
            </a:r>
            <a:r>
              <a:rPr lang="en-US" sz="2500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3048000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128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833D8-723B-4069-AA7F-436BE847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A3D46-35B7-4996-8AB5-5BE84AA9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KEMAMPUAN AKHIR YANG DIHARAPKAN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/>
              <a:t>Mahasiswa  mampu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kuantitatif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2C939AF-7DE4-4ED2-9744-E7D6E285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306B486-47CB-40A0-BF36-3252C44E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Pendahuluan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 err="1"/>
              <a:t>Kebanyakan</a:t>
            </a:r>
            <a:r>
              <a:rPr lang="en-US" dirty="0"/>
              <a:t> orang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mengelakkan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, Karena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dan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tenteram</a:t>
            </a:r>
            <a:r>
              <a:rPr lang="en-US" dirty="0"/>
              <a:t>, oleh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kebanyakan</a:t>
            </a:r>
            <a:r>
              <a:rPr lang="en-US" dirty="0"/>
              <a:t> orang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menanggung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,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107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000" b="1" dirty="0" err="1"/>
              <a:t>Pendekatan</a:t>
            </a:r>
            <a:r>
              <a:rPr lang="en-US" sz="3000" b="1" dirty="0"/>
              <a:t> </a:t>
            </a:r>
            <a:r>
              <a:rPr lang="en-US" sz="3000" b="1" dirty="0" err="1"/>
              <a:t>Kuantitatif</a:t>
            </a:r>
            <a:r>
              <a:rPr lang="en-US" sz="3000" b="1" dirty="0"/>
              <a:t> </a:t>
            </a:r>
            <a:r>
              <a:rPr lang="en-US" sz="3000" b="1" dirty="0" err="1"/>
              <a:t>Dalam</a:t>
            </a:r>
            <a:r>
              <a:rPr lang="en-US" sz="3000" b="1" dirty="0"/>
              <a:t> </a:t>
            </a:r>
            <a:r>
              <a:rPr lang="en-US" sz="3000" b="1" dirty="0" err="1"/>
              <a:t>Pemilihan</a:t>
            </a:r>
            <a:r>
              <a:rPr lang="en-US" sz="3000" b="1" dirty="0"/>
              <a:t> </a:t>
            </a:r>
            <a:r>
              <a:rPr lang="en-US" sz="3000" b="1" dirty="0" err="1"/>
              <a:t>Metode</a:t>
            </a:r>
            <a:r>
              <a:rPr lang="en-US" sz="3000" b="1" dirty="0"/>
              <a:t> </a:t>
            </a:r>
            <a:r>
              <a:rPr lang="en-US" sz="3000" b="1" dirty="0" err="1"/>
              <a:t>Penanganan</a:t>
            </a:r>
            <a:r>
              <a:rPr lang="en-US" sz="3000" b="1" dirty="0"/>
              <a:t> </a:t>
            </a:r>
            <a:r>
              <a:rPr lang="en-US" sz="3000" b="1" dirty="0" err="1"/>
              <a:t>Resiko</a:t>
            </a:r>
            <a:endParaRPr lang="en-US" sz="30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sz="2500" dirty="0" err="1"/>
              <a:t>Pemilihan</a:t>
            </a:r>
            <a:r>
              <a:rPr lang="en-US" sz="2500" dirty="0"/>
              <a:t> </a:t>
            </a:r>
            <a:r>
              <a:rPr lang="en-US" sz="2500" dirty="0" err="1"/>
              <a:t>metode</a:t>
            </a:r>
            <a:r>
              <a:rPr lang="en-US" sz="2500" dirty="0"/>
              <a:t> yang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dipakai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menangani</a:t>
            </a:r>
            <a:r>
              <a:rPr lang="en-US" sz="2500" dirty="0"/>
              <a:t> </a:t>
            </a:r>
            <a:r>
              <a:rPr lang="en-US" sz="2500" dirty="0" err="1"/>
              <a:t>risiko</a:t>
            </a:r>
            <a:r>
              <a:rPr lang="en-US" sz="2500" dirty="0"/>
              <a:t> </a:t>
            </a:r>
            <a:r>
              <a:rPr lang="en-US" sz="2500" dirty="0" err="1"/>
              <a:t>berdasarkan</a:t>
            </a:r>
            <a:r>
              <a:rPr lang="en-US" sz="2500" dirty="0"/>
              <a:t> </a:t>
            </a:r>
            <a:r>
              <a:rPr lang="en-US" sz="2500" dirty="0" err="1"/>
              <a:t>pendekatan</a:t>
            </a:r>
            <a:r>
              <a:rPr lang="en-US" sz="2500" dirty="0"/>
              <a:t> ini </a:t>
            </a:r>
            <a:r>
              <a:rPr lang="en-US" sz="2500" dirty="0" err="1"/>
              <a:t>dimulai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membuat</a:t>
            </a:r>
            <a:r>
              <a:rPr lang="en-US" sz="2500" dirty="0"/>
              <a:t> </a:t>
            </a:r>
            <a:r>
              <a:rPr lang="en-US" sz="2500" dirty="0" err="1"/>
              <a:t>sebuah</a:t>
            </a:r>
            <a:r>
              <a:rPr lang="en-US" sz="2500" dirty="0"/>
              <a:t> </a:t>
            </a:r>
            <a:r>
              <a:rPr lang="en-US" sz="2500" b="1" dirty="0"/>
              <a:t>table </a:t>
            </a:r>
            <a:r>
              <a:rPr lang="en-US" sz="2500" b="1" dirty="0" err="1"/>
              <a:t>matrik</a:t>
            </a:r>
            <a:r>
              <a:rPr lang="en-US" sz="2500" b="1" dirty="0"/>
              <a:t> “</a:t>
            </a:r>
            <a:r>
              <a:rPr lang="en-US" sz="2500" b="1" dirty="0" err="1"/>
              <a:t>kerugian</a:t>
            </a:r>
            <a:r>
              <a:rPr lang="en-US" sz="2500" b="1" dirty="0"/>
              <a:t> yang </a:t>
            </a:r>
            <a:r>
              <a:rPr lang="en-US" sz="2500" b="1" dirty="0" err="1"/>
              <a:t>mungkin</a:t>
            </a:r>
            <a:r>
              <a:rPr lang="en-US" sz="2500" b="1" dirty="0"/>
              <a:t>” </a:t>
            </a:r>
            <a:r>
              <a:rPr lang="en-US" sz="2500" dirty="0"/>
              <a:t>yang </a:t>
            </a:r>
            <a:r>
              <a:rPr lang="en-US" sz="2500" dirty="0" err="1"/>
              <a:t>memperlihatkan</a:t>
            </a:r>
            <a:r>
              <a:rPr lang="en-US" sz="2500" dirty="0"/>
              <a:t> </a:t>
            </a:r>
            <a:r>
              <a:rPr lang="en-US" sz="2500" dirty="0" err="1"/>
              <a:t>berbagai</a:t>
            </a:r>
            <a:r>
              <a:rPr lang="en-US" sz="2500" dirty="0"/>
              <a:t> </a:t>
            </a:r>
            <a:r>
              <a:rPr lang="en-US" sz="2500" dirty="0" err="1"/>
              <a:t>kemungkinan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biaya</a:t>
            </a:r>
            <a:r>
              <a:rPr lang="en-US" sz="2500" dirty="0"/>
              <a:t> yang </a:t>
            </a:r>
            <a:r>
              <a:rPr lang="en-US" sz="2500" dirty="0" err="1"/>
              <a:t>harus</a:t>
            </a:r>
            <a:r>
              <a:rPr lang="en-US" sz="2500" dirty="0"/>
              <a:t> </a:t>
            </a:r>
            <a:r>
              <a:rPr lang="en-US" sz="2500" dirty="0" err="1"/>
              <a:t>dikeluarkan</a:t>
            </a:r>
            <a:r>
              <a:rPr lang="en-US" sz="2500" dirty="0"/>
              <a:t>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setiap</a:t>
            </a:r>
            <a:r>
              <a:rPr lang="en-US" sz="2500" dirty="0"/>
              <a:t> </a:t>
            </a:r>
            <a:r>
              <a:rPr lang="en-US" sz="2500" dirty="0" err="1"/>
              <a:t>keputusan</a:t>
            </a:r>
            <a:r>
              <a:rPr lang="en-US" sz="2500" dirty="0"/>
              <a:t> yang </a:t>
            </a:r>
            <a:r>
              <a:rPr lang="en-US" sz="2500" dirty="0" err="1"/>
              <a:t>mungkin</a:t>
            </a:r>
            <a:r>
              <a:rPr lang="en-US" sz="2500" dirty="0"/>
              <a:t>, dan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setiap</a:t>
            </a:r>
            <a:r>
              <a:rPr lang="en-US" sz="2500" dirty="0"/>
              <a:t> outcome yang </a:t>
            </a:r>
            <a:r>
              <a:rPr lang="en-US" sz="2500" dirty="0" err="1"/>
              <a:t>mungkin</a:t>
            </a:r>
            <a:r>
              <a:rPr lang="en-US" sz="2500" dirty="0"/>
              <a:t>. </a:t>
            </a:r>
            <a:r>
              <a:rPr lang="en-US" sz="2500" dirty="0" err="1"/>
              <a:t>Kemudian</a:t>
            </a:r>
            <a:r>
              <a:rPr lang="en-US" sz="2500" dirty="0"/>
              <a:t> </a:t>
            </a:r>
            <a:r>
              <a:rPr lang="en-US" sz="2500" dirty="0" err="1"/>
              <a:t>harus</a:t>
            </a:r>
            <a:r>
              <a:rPr lang="en-US" sz="2500" dirty="0"/>
              <a:t> </a:t>
            </a:r>
            <a:r>
              <a:rPr lang="en-US" sz="2500" dirty="0" err="1"/>
              <a:t>dijelaskan</a:t>
            </a:r>
            <a:r>
              <a:rPr lang="en-US" sz="2500" dirty="0"/>
              <a:t> </a:t>
            </a:r>
            <a:r>
              <a:rPr lang="en-US" sz="2500" dirty="0" err="1"/>
              <a:t>secara</a:t>
            </a:r>
            <a:r>
              <a:rPr lang="en-US" sz="2500" dirty="0"/>
              <a:t> </a:t>
            </a:r>
            <a:r>
              <a:rPr lang="en-US" sz="2500" dirty="0" err="1"/>
              <a:t>persis</a:t>
            </a:r>
            <a:r>
              <a:rPr lang="en-US" sz="2500" dirty="0"/>
              <a:t> </a:t>
            </a:r>
            <a:r>
              <a:rPr lang="en-US" sz="2500" dirty="0" err="1"/>
              <a:t>tujuan</a:t>
            </a:r>
            <a:r>
              <a:rPr lang="en-US" sz="2500" dirty="0"/>
              <a:t> yang </a:t>
            </a:r>
            <a:r>
              <a:rPr lang="en-US" sz="2500" dirty="0" err="1"/>
              <a:t>hendak</a:t>
            </a:r>
            <a:r>
              <a:rPr lang="en-US" sz="2500" dirty="0"/>
              <a:t> </a:t>
            </a:r>
            <a:r>
              <a:rPr lang="en-US" sz="2500" dirty="0" err="1"/>
              <a:t>dicapai</a:t>
            </a:r>
            <a:r>
              <a:rPr lang="en-US" sz="2500" dirty="0"/>
              <a:t> oleh </a:t>
            </a:r>
            <a:r>
              <a:rPr lang="en-US" sz="2500" dirty="0" err="1"/>
              <a:t>pengambil</a:t>
            </a:r>
            <a:r>
              <a:rPr lang="en-US" sz="2500" dirty="0"/>
              <a:t> </a:t>
            </a:r>
            <a:r>
              <a:rPr lang="en-US" sz="2500" dirty="0" err="1"/>
              <a:t>keputusan</a:t>
            </a:r>
            <a:r>
              <a:rPr lang="en-US" sz="2500" dirty="0"/>
              <a:t> yang </a:t>
            </a:r>
            <a:r>
              <a:rPr lang="en-US" sz="2500" dirty="0" err="1"/>
              <a:t>bersangkutan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183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b="1" dirty="0" err="1"/>
              <a:t>Matrik</a:t>
            </a:r>
            <a:r>
              <a:rPr lang="en-US" b="1" dirty="0"/>
              <a:t> </a:t>
            </a:r>
            <a:r>
              <a:rPr lang="en-US" b="1" dirty="0" err="1"/>
              <a:t>Kerugian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menggambarkan</a:t>
            </a:r>
            <a:r>
              <a:rPr lang="en-US" sz="2000" dirty="0"/>
              <a:t> </a:t>
            </a:r>
            <a:r>
              <a:rPr lang="en-US" sz="2000" dirty="0" err="1"/>
              <a:t>konsep</a:t>
            </a:r>
            <a:r>
              <a:rPr lang="en-US" sz="2000" dirty="0"/>
              <a:t> </a:t>
            </a:r>
            <a:r>
              <a:rPr lang="en-US" sz="2000" dirty="0" err="1"/>
              <a:t>kerugian</a:t>
            </a:r>
            <a:r>
              <a:rPr lang="en-US" sz="2000" dirty="0"/>
              <a:t> </a:t>
            </a:r>
            <a:r>
              <a:rPr lang="en-US" sz="2000" dirty="0" err="1"/>
              <a:t>matrik</a:t>
            </a:r>
            <a:r>
              <a:rPr lang="en-US" sz="2000" dirty="0"/>
              <a:t> </a:t>
            </a:r>
            <a:r>
              <a:rPr lang="en-US" sz="2000" dirty="0" err="1"/>
              <a:t>kerugian</a:t>
            </a:r>
            <a:r>
              <a:rPr lang="en-US" sz="2000" dirty="0"/>
              <a:t> </a:t>
            </a:r>
            <a:r>
              <a:rPr lang="en-US" sz="2000" dirty="0" err="1"/>
              <a:t>anggaplah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gedung</a:t>
            </a:r>
            <a:r>
              <a:rPr lang="en-US" sz="2000" dirty="0"/>
              <a:t> yang </a:t>
            </a:r>
            <a:r>
              <a:rPr lang="en-US" sz="2000" dirty="0" err="1"/>
              <a:t>dimilki</a:t>
            </a:r>
            <a:r>
              <a:rPr lang="en-US" sz="2000" dirty="0"/>
              <a:t> oleh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dihadapkan</a:t>
            </a:r>
            <a:r>
              <a:rPr lang="en-US" sz="2000" dirty="0"/>
              <a:t> pada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kerugian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kebakaran</a:t>
            </a:r>
            <a:r>
              <a:rPr lang="en-US" sz="2000" dirty="0"/>
              <a:t> dan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kerugian</a:t>
            </a:r>
            <a:r>
              <a:rPr lang="en-US" sz="2000" dirty="0"/>
              <a:t> total </a:t>
            </a:r>
            <a:r>
              <a:rPr lang="en-US" sz="2000" dirty="0" err="1"/>
              <a:t>atau</a:t>
            </a:r>
            <a:r>
              <a:rPr lang="en-US" sz="2000" dirty="0"/>
              <a:t> sama </a:t>
            </a:r>
            <a:r>
              <a:rPr lang="en-US" sz="2000" dirty="0" err="1"/>
              <a:t>sekali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kerugian</a:t>
            </a:r>
            <a:r>
              <a:rPr lang="en-US" sz="2000" dirty="0"/>
              <a:t>. </a:t>
            </a:r>
            <a:r>
              <a:rPr lang="en-US" sz="2000" dirty="0" err="1"/>
              <a:t>Selanjutnya</a:t>
            </a:r>
            <a:r>
              <a:rPr lang="en-US" sz="2000" dirty="0"/>
              <a:t> </a:t>
            </a:r>
            <a:r>
              <a:rPr lang="en-US" sz="2000" dirty="0" err="1"/>
              <a:t>anggaplah</a:t>
            </a:r>
            <a:r>
              <a:rPr lang="en-US" sz="2000" dirty="0"/>
              <a:t> </a:t>
            </a:r>
            <a:r>
              <a:rPr lang="en-US" sz="2000" dirty="0" err="1"/>
              <a:t>bahawa</a:t>
            </a:r>
            <a:r>
              <a:rPr lang="en-US" sz="2000" dirty="0"/>
              <a:t> </a:t>
            </a:r>
            <a:r>
              <a:rPr lang="en-US" sz="2000" dirty="0" err="1"/>
              <a:t>manajer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memutuskan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3 </a:t>
            </a:r>
            <a:r>
              <a:rPr lang="en-US" sz="2000" dirty="0" err="1"/>
              <a:t>perangkat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menanggung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menanggung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menambah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 </a:t>
            </a:r>
            <a:r>
              <a:rPr lang="en-US" sz="2000" dirty="0" err="1"/>
              <a:t>pengamanan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mengurangi</a:t>
            </a:r>
            <a:r>
              <a:rPr lang="en-US" sz="2000" dirty="0"/>
              <a:t> </a:t>
            </a:r>
            <a:r>
              <a:rPr lang="en-US" sz="2000" dirty="0" err="1"/>
              <a:t>kans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kebakaran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membeli</a:t>
            </a:r>
            <a:r>
              <a:rPr lang="en-US" sz="2000" dirty="0"/>
              <a:t> </a:t>
            </a:r>
            <a:r>
              <a:rPr lang="en-US" sz="2000" dirty="0" err="1"/>
              <a:t>perlindungan</a:t>
            </a:r>
            <a:r>
              <a:rPr lang="en-US" sz="2000" dirty="0"/>
              <a:t> </a:t>
            </a:r>
            <a:r>
              <a:rPr lang="en-US" sz="2000" dirty="0" err="1"/>
              <a:t>asuransi</a:t>
            </a:r>
            <a:r>
              <a:rPr lang="en-US" sz="2000" dirty="0"/>
              <a:t>.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169959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b="1" dirty="0" err="1"/>
              <a:t>Matrik</a:t>
            </a:r>
            <a:r>
              <a:rPr lang="en-US" b="1" dirty="0"/>
              <a:t> </a:t>
            </a:r>
            <a:r>
              <a:rPr lang="en-US" b="1" dirty="0" err="1"/>
              <a:t>Kerugian</a:t>
            </a:r>
            <a:r>
              <a:rPr lang="en-US" b="1" dirty="0"/>
              <a:t> (</a:t>
            </a:r>
            <a:r>
              <a:rPr lang="en-US" b="1" dirty="0" err="1"/>
              <a:t>Lanjutan</a:t>
            </a:r>
            <a:r>
              <a:rPr lang="en-US" b="1" dirty="0"/>
              <a:t>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dirty="0" err="1"/>
              <a:t>Matrik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di </a:t>
            </a:r>
            <a:r>
              <a:rPr lang="en-US" sz="2500" dirty="0" err="1"/>
              <a:t>bawah</a:t>
            </a:r>
            <a:r>
              <a:rPr lang="en-US" sz="2500" dirty="0"/>
              <a:t> ini </a:t>
            </a:r>
            <a:r>
              <a:rPr lang="en-US" sz="2500" dirty="0" err="1"/>
              <a:t>memperlihatkan</a:t>
            </a:r>
            <a:r>
              <a:rPr lang="en-US" sz="2500" dirty="0"/>
              <a:t> </a:t>
            </a: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setiap</a:t>
            </a:r>
            <a:r>
              <a:rPr lang="en-US" sz="2500" dirty="0"/>
              <a:t> </a:t>
            </a:r>
            <a:r>
              <a:rPr lang="en-US" sz="2500" dirty="0" err="1"/>
              <a:t>keputusan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ketiga</a:t>
            </a:r>
            <a:r>
              <a:rPr lang="en-US" sz="2500" dirty="0"/>
              <a:t> </a:t>
            </a:r>
            <a:r>
              <a:rPr lang="en-US" sz="2500" dirty="0" err="1"/>
              <a:t>kemungkinan</a:t>
            </a:r>
            <a:r>
              <a:rPr lang="en-US" sz="2500" dirty="0"/>
              <a:t> </a:t>
            </a:r>
            <a:r>
              <a:rPr lang="en-US" sz="2500" dirty="0" err="1"/>
              <a:t>tindakan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contoh</a:t>
            </a:r>
            <a:r>
              <a:rPr lang="en-US" sz="2500" dirty="0"/>
              <a:t> ini, </a:t>
            </a:r>
            <a:r>
              <a:rPr lang="en-US" sz="2500" dirty="0" err="1"/>
              <a:t>Kerugian-kerugian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jatuh</a:t>
            </a:r>
            <a:r>
              <a:rPr lang="en-US" sz="2500" dirty="0"/>
              <a:t> </a:t>
            </a:r>
            <a:r>
              <a:rPr lang="en-US" sz="2500" dirty="0" err="1"/>
              <a:t>ke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dua</a:t>
            </a:r>
            <a:r>
              <a:rPr lang="en-US" sz="2500" dirty="0"/>
              <a:t> </a:t>
            </a:r>
            <a:r>
              <a:rPr lang="en-US" sz="2500" dirty="0" err="1"/>
              <a:t>kategori</a:t>
            </a:r>
            <a:r>
              <a:rPr lang="en-US" sz="2500" dirty="0"/>
              <a:t> 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secara</a:t>
            </a:r>
            <a:r>
              <a:rPr lang="en-US" sz="2500" dirty="0"/>
              <a:t> </a:t>
            </a:r>
            <a:r>
              <a:rPr lang="en-US" sz="2500" dirty="0" err="1"/>
              <a:t>kebetulan</a:t>
            </a:r>
            <a:r>
              <a:rPr lang="en-US" sz="2500" dirty="0"/>
              <a:t> yang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terjadi</a:t>
            </a:r>
            <a:r>
              <a:rPr lang="en-US" sz="2500" dirty="0"/>
              <a:t> </a:t>
            </a:r>
            <a:r>
              <a:rPr lang="en-US" sz="2500" dirty="0" err="1"/>
              <a:t>hanya</a:t>
            </a:r>
            <a:r>
              <a:rPr lang="en-US" sz="2500" dirty="0"/>
              <a:t> </a:t>
            </a:r>
            <a:r>
              <a:rPr lang="en-US" sz="2500" dirty="0" err="1"/>
              <a:t>jika</a:t>
            </a:r>
            <a:r>
              <a:rPr lang="en-US" sz="2500" dirty="0"/>
              <a:t> </a:t>
            </a:r>
            <a:r>
              <a:rPr lang="en-US" sz="2500" dirty="0" err="1"/>
              <a:t>ada</a:t>
            </a:r>
            <a:r>
              <a:rPr lang="en-US" sz="2500" dirty="0"/>
              <a:t> </a:t>
            </a:r>
            <a:r>
              <a:rPr lang="en-US" sz="2500" dirty="0" err="1"/>
              <a:t>suatu</a:t>
            </a:r>
            <a:r>
              <a:rPr lang="en-US" sz="2500" dirty="0"/>
              <a:t> </a:t>
            </a:r>
            <a:r>
              <a:rPr lang="en-US" sz="2500" dirty="0" err="1"/>
              <a:t>kebakaran</a:t>
            </a:r>
            <a:r>
              <a:rPr lang="en-US" sz="25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 err="1"/>
              <a:t>Biaya</a:t>
            </a:r>
            <a:r>
              <a:rPr lang="en-US" sz="2500" dirty="0"/>
              <a:t> yang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timbul</a:t>
            </a:r>
            <a:r>
              <a:rPr lang="en-US" sz="2500" dirty="0"/>
              <a:t> </a:t>
            </a:r>
            <a:r>
              <a:rPr lang="en-US" sz="2500" dirty="0" err="1"/>
              <a:t>baik</a:t>
            </a:r>
            <a:r>
              <a:rPr lang="en-US" sz="2500" dirty="0"/>
              <a:t> </a:t>
            </a:r>
            <a:r>
              <a:rPr lang="en-US" sz="2500" dirty="0" err="1"/>
              <a:t>ada</a:t>
            </a:r>
            <a:r>
              <a:rPr lang="en-US" sz="2500" dirty="0"/>
              <a:t> </a:t>
            </a:r>
            <a:r>
              <a:rPr lang="en-US" sz="2500" dirty="0" err="1"/>
              <a:t>kebakaran</a:t>
            </a:r>
            <a:r>
              <a:rPr lang="en-US" sz="2500" dirty="0"/>
              <a:t> </a:t>
            </a:r>
            <a:r>
              <a:rPr lang="en-US" sz="2500" dirty="0" err="1"/>
              <a:t>maupun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ada</a:t>
            </a:r>
            <a:r>
              <a:rPr lang="en-US" sz="2500" dirty="0"/>
              <a:t> </a:t>
            </a:r>
            <a:r>
              <a:rPr lang="en-US" sz="2500" dirty="0" err="1"/>
              <a:t>kebakaran</a:t>
            </a:r>
            <a:r>
              <a:rPr lang="en-US" sz="2500" dirty="0"/>
              <a:t>.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val="300666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kebetulan</a:t>
            </a:r>
            <a:r>
              <a:rPr lang="en-US" dirty="0"/>
              <a:t>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diasuransikan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diasuransikan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val="227303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500" dirty="0" err="1"/>
              <a:t>Pengaruh</a:t>
            </a:r>
            <a:r>
              <a:rPr lang="en-US" sz="3500" dirty="0"/>
              <a:t> </a:t>
            </a:r>
            <a:r>
              <a:rPr lang="en-US" sz="3500" dirty="0" err="1"/>
              <a:t>Kecemasan</a:t>
            </a:r>
            <a:r>
              <a:rPr lang="en-US" sz="3500" dirty="0"/>
              <a:t> </a:t>
            </a:r>
            <a:r>
              <a:rPr lang="en-US" sz="3500" dirty="0" err="1"/>
              <a:t>dalam</a:t>
            </a:r>
            <a:r>
              <a:rPr lang="en-US" sz="3500" dirty="0"/>
              <a:t> </a:t>
            </a:r>
            <a:r>
              <a:rPr lang="en-US" sz="3500" dirty="0" err="1"/>
              <a:t>Menetapkan</a:t>
            </a:r>
            <a:r>
              <a:rPr lang="en-US" sz="3500" dirty="0"/>
              <a:t> Keputusan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dirty="0" err="1"/>
              <a:t>Kecemasan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kemungkinan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kerugian</a:t>
            </a:r>
            <a:r>
              <a:rPr lang="en-US" sz="2000" dirty="0"/>
              <a:t>, </a:t>
            </a:r>
            <a:r>
              <a:rPr lang="en-US" sz="2000" dirty="0" err="1"/>
              <a:t>sebelumnya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diperhitungkan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. </a:t>
            </a:r>
            <a:r>
              <a:rPr lang="en-US" sz="2000" dirty="0" err="1"/>
              <a:t>Memang</a:t>
            </a:r>
            <a:r>
              <a:rPr lang="en-US" sz="2000" dirty="0"/>
              <a:t>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sukar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r>
              <a:rPr lang="en-US" sz="2000" dirty="0"/>
              <a:t> </a:t>
            </a:r>
            <a:r>
              <a:rPr lang="en-US" sz="2000" dirty="0" err="1"/>
              <a:t>menterjemahkannya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sejumlah</a:t>
            </a:r>
            <a:r>
              <a:rPr lang="en-US" sz="2000" dirty="0"/>
              <a:t> </a:t>
            </a:r>
            <a:r>
              <a:rPr lang="en-US" sz="2000" dirty="0" err="1"/>
              <a:t>uang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,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mengabaikan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ini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menjurus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yang </a:t>
            </a:r>
            <a:r>
              <a:rPr lang="en-US" sz="2000" dirty="0" err="1"/>
              <a:t>kurang</a:t>
            </a:r>
            <a:r>
              <a:rPr lang="en-US" sz="2000" dirty="0"/>
              <a:t> </a:t>
            </a:r>
            <a:r>
              <a:rPr lang="en-US" sz="2000" dirty="0" err="1"/>
              <a:t>tepat</a:t>
            </a:r>
            <a:r>
              <a:rPr lang="en-US" sz="2000" dirty="0"/>
              <a:t>. Nilai </a:t>
            </a:r>
            <a:r>
              <a:rPr lang="en-US" sz="2000" dirty="0" err="1"/>
              <a:t>kecemasan</a:t>
            </a:r>
            <a:r>
              <a:rPr lang="en-US" sz="2000" dirty="0"/>
              <a:t> </a:t>
            </a:r>
            <a:r>
              <a:rPr lang="en-US" sz="2000" dirty="0" err="1"/>
              <a:t>tentu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yang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subyektif</a:t>
            </a:r>
            <a:r>
              <a:rPr lang="en-US" sz="2000" dirty="0"/>
              <a:t>.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Nilai </a:t>
            </a:r>
            <a:r>
              <a:rPr lang="en-US" sz="2000" dirty="0" err="1"/>
              <a:t>tergantung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distribusi</a:t>
            </a:r>
            <a:r>
              <a:rPr lang="en-US" sz="2000" dirty="0"/>
              <a:t> </a:t>
            </a:r>
            <a:r>
              <a:rPr lang="en-US" sz="2000" dirty="0" err="1"/>
              <a:t>probabilitas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pada :</a:t>
            </a:r>
          </a:p>
          <a:p>
            <a:r>
              <a:rPr lang="en-US" sz="2000" dirty="0" err="1"/>
              <a:t>Ketidakpastian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menurut</a:t>
            </a:r>
            <a:r>
              <a:rPr lang="en-US" sz="2000" dirty="0"/>
              <a:t> </a:t>
            </a:r>
            <a:r>
              <a:rPr lang="en-US" sz="2000" dirty="0" err="1"/>
              <a:t>perasaan</a:t>
            </a:r>
            <a:r>
              <a:rPr lang="en-US" sz="2000" dirty="0"/>
              <a:t> </a:t>
            </a:r>
            <a:r>
              <a:rPr lang="en-US" sz="2000" dirty="0" err="1"/>
              <a:t>pribadi</a:t>
            </a:r>
            <a:r>
              <a:rPr lang="en-US" sz="2000" dirty="0"/>
              <a:t> </a:t>
            </a:r>
            <a:r>
              <a:rPr lang="en-US" sz="2000" dirty="0" err="1"/>
              <a:t>manajer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bersangkutan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Risiko-risiko</a:t>
            </a:r>
            <a:r>
              <a:rPr lang="en-US" sz="2000" dirty="0"/>
              <a:t> lain yang </a:t>
            </a:r>
            <a:r>
              <a:rPr lang="en-US" sz="2000" dirty="0" err="1"/>
              <a:t>dihadapi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yang </a:t>
            </a:r>
            <a:r>
              <a:rPr lang="en-US" sz="2000" dirty="0" err="1"/>
              <a:t>bersangkutan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yang </a:t>
            </a:r>
            <a:r>
              <a:rPr lang="en-US" sz="2000" dirty="0" err="1"/>
              <a:t>bersangkutan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4562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 err="1"/>
              <a:t>Tujuan</a:t>
            </a:r>
            <a:r>
              <a:rPr lang="en-US" sz="3000" b="1" dirty="0"/>
              <a:t> </a:t>
            </a:r>
            <a:r>
              <a:rPr lang="en-US" sz="3000" b="1" dirty="0" err="1"/>
              <a:t>manajemen</a:t>
            </a:r>
            <a:r>
              <a:rPr lang="en-US" sz="3000" b="1" dirty="0"/>
              <a:t> </a:t>
            </a:r>
            <a:r>
              <a:rPr lang="en-US" sz="3000" b="1" dirty="0" err="1"/>
              <a:t>risiko</a:t>
            </a:r>
            <a:r>
              <a:rPr lang="en-US" sz="3000" b="1" dirty="0"/>
              <a:t> </a:t>
            </a:r>
            <a:r>
              <a:rPr lang="en-US" sz="3000" b="1" dirty="0" err="1"/>
              <a:t>akan</a:t>
            </a:r>
            <a:r>
              <a:rPr lang="en-US" sz="3000" b="1" dirty="0"/>
              <a:t> </a:t>
            </a:r>
            <a:r>
              <a:rPr lang="en-US" sz="3000" b="1" dirty="0" err="1"/>
              <a:t>mempengaruhi</a:t>
            </a:r>
            <a:r>
              <a:rPr lang="en-US" sz="3000" b="1" dirty="0"/>
              <a:t> </a:t>
            </a:r>
            <a:r>
              <a:rPr lang="en-US" sz="3000" b="1" dirty="0" err="1"/>
              <a:t>faktor</a:t>
            </a:r>
            <a:r>
              <a:rPr lang="en-US" sz="3000" b="1" dirty="0"/>
              <a:t> </a:t>
            </a:r>
            <a:r>
              <a:rPr lang="en-US" sz="3000" b="1" dirty="0" err="1"/>
              <a:t>kecemasan</a:t>
            </a:r>
            <a:r>
              <a:rPr lang="en-US" sz="3000" b="1" dirty="0"/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5ADBEE-9C1B-4541-B141-E0CCDF6F0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500" dirty="0" err="1"/>
              <a:t>Tujuan</a:t>
            </a:r>
            <a:r>
              <a:rPr lang="en-US" sz="2500" dirty="0"/>
              <a:t> </a:t>
            </a:r>
            <a:r>
              <a:rPr lang="en-US" sz="2500" dirty="0" err="1"/>
              <a:t>manajemen</a:t>
            </a:r>
            <a:r>
              <a:rPr lang="en-US" sz="2500" dirty="0"/>
              <a:t> </a:t>
            </a:r>
            <a:r>
              <a:rPr lang="en-US" sz="2500" dirty="0" err="1"/>
              <a:t>risiko</a:t>
            </a:r>
            <a:r>
              <a:rPr lang="en-US" sz="2500" dirty="0"/>
              <a:t> </a:t>
            </a:r>
            <a:r>
              <a:rPr lang="en-US" sz="2500" dirty="0" err="1"/>
              <a:t>menentukan</a:t>
            </a:r>
            <a:r>
              <a:rPr lang="en-US" sz="2500" dirty="0"/>
              <a:t> </a:t>
            </a:r>
            <a:r>
              <a:rPr lang="en-US" sz="2500" dirty="0" err="1"/>
              <a:t>seberapa</a:t>
            </a:r>
            <a:r>
              <a:rPr lang="en-US" sz="2500" dirty="0"/>
              <a:t> </a:t>
            </a:r>
            <a:r>
              <a:rPr lang="en-US" sz="2500" dirty="0" err="1"/>
              <a:t>besar</a:t>
            </a:r>
            <a:r>
              <a:rPr lang="en-US" sz="2500" dirty="0"/>
              <a:t> </a:t>
            </a:r>
            <a:r>
              <a:rPr lang="en-US" sz="2500" dirty="0" err="1"/>
              <a:t>pentingnya</a:t>
            </a:r>
            <a:r>
              <a:rPr lang="en-US" sz="2500" dirty="0"/>
              <a:t> </a:t>
            </a:r>
            <a:r>
              <a:rPr lang="en-US" sz="2500" dirty="0" err="1"/>
              <a:t>kecemasan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seharusnya</a:t>
            </a:r>
            <a:r>
              <a:rPr lang="en-US" sz="2500" dirty="0"/>
              <a:t> </a:t>
            </a:r>
            <a:r>
              <a:rPr lang="en-US" sz="2500" dirty="0" err="1"/>
              <a:t>ditempatkan</a:t>
            </a:r>
            <a:r>
              <a:rPr lang="en-US" sz="2500" dirty="0"/>
              <a:t> pada </a:t>
            </a:r>
            <a:r>
              <a:rPr lang="en-US" sz="2500" dirty="0" err="1"/>
              <a:t>kerugian</a:t>
            </a:r>
            <a:r>
              <a:rPr lang="en-US" sz="2500" dirty="0"/>
              <a:t> </a:t>
            </a:r>
            <a:r>
              <a:rPr lang="en-US" sz="2500" dirty="0" err="1"/>
              <a:t>potensial</a:t>
            </a:r>
            <a:r>
              <a:rPr lang="en-US" sz="25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500" dirty="0" err="1"/>
              <a:t>Tujuan</a:t>
            </a:r>
            <a:r>
              <a:rPr lang="en-US" sz="2500" dirty="0"/>
              <a:t> </a:t>
            </a:r>
            <a:r>
              <a:rPr lang="en-US" sz="2500" dirty="0" err="1"/>
              <a:t>manajemen</a:t>
            </a:r>
            <a:r>
              <a:rPr lang="en-US" sz="2500" dirty="0"/>
              <a:t> </a:t>
            </a:r>
            <a:r>
              <a:rPr lang="en-US" sz="2500" dirty="0" err="1"/>
              <a:t>risiko</a:t>
            </a:r>
            <a:r>
              <a:rPr lang="en-US" sz="2500" dirty="0"/>
              <a:t> </a:t>
            </a:r>
            <a:r>
              <a:rPr lang="en-US" sz="2500" dirty="0" err="1"/>
              <a:t>mencerminkan</a:t>
            </a:r>
            <a:r>
              <a:rPr lang="en-US" sz="2500" dirty="0"/>
              <a:t> </a:t>
            </a:r>
            <a:r>
              <a:rPr lang="en-US" sz="2500" dirty="0" err="1"/>
              <a:t>sikap</a:t>
            </a:r>
            <a:r>
              <a:rPr lang="en-US" sz="2500" dirty="0"/>
              <a:t> </a:t>
            </a:r>
            <a:r>
              <a:rPr lang="en-US" sz="2500" dirty="0" err="1"/>
              <a:t>perusahaan</a:t>
            </a:r>
            <a:r>
              <a:rPr lang="en-US" sz="2500" dirty="0"/>
              <a:t> yang </a:t>
            </a:r>
            <a:r>
              <a:rPr lang="en-US" sz="2500" dirty="0" err="1"/>
              <a:t>bersangkutan</a:t>
            </a:r>
            <a:r>
              <a:rPr lang="en-US" sz="2500" dirty="0"/>
              <a:t> </a:t>
            </a:r>
            <a:r>
              <a:rPr lang="en-US" sz="2500" dirty="0" err="1"/>
              <a:t>terhadap</a:t>
            </a:r>
            <a:r>
              <a:rPr lang="en-US" sz="2500" dirty="0"/>
              <a:t> </a:t>
            </a:r>
            <a:r>
              <a:rPr lang="en-US" sz="2500" dirty="0" err="1"/>
              <a:t>risiko</a:t>
            </a:r>
            <a:r>
              <a:rPr lang="en-US" sz="25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500" dirty="0"/>
          </a:p>
          <a:p>
            <a:pPr marL="0" indent="0" algn="just">
              <a:buNone/>
            </a:pPr>
            <a:r>
              <a:rPr lang="en-US" sz="2500" b="1" i="1" dirty="0" err="1"/>
              <a:t>Kuatnya</a:t>
            </a:r>
            <a:r>
              <a:rPr lang="en-US" sz="2500" b="1" i="1" dirty="0"/>
              <a:t> </a:t>
            </a:r>
            <a:r>
              <a:rPr lang="en-US" sz="2500" b="1" i="1" dirty="0" err="1"/>
              <a:t>keinginan</a:t>
            </a:r>
            <a:r>
              <a:rPr lang="en-US" sz="2500" b="1" i="1" dirty="0"/>
              <a:t> </a:t>
            </a:r>
            <a:r>
              <a:rPr lang="en-US" sz="2500" b="1" i="1" dirty="0" err="1"/>
              <a:t>untuk</a:t>
            </a:r>
            <a:r>
              <a:rPr lang="en-US" sz="2500" b="1" i="1" dirty="0"/>
              <a:t> </a:t>
            </a:r>
            <a:r>
              <a:rPr lang="en-US" sz="2500" b="1" i="1" dirty="0" err="1"/>
              <a:t>mencapai</a:t>
            </a:r>
            <a:r>
              <a:rPr lang="en-US" sz="2500" b="1" i="1" dirty="0"/>
              <a:t> </a:t>
            </a:r>
            <a:r>
              <a:rPr lang="en-US" sz="2500" b="1" i="1" dirty="0" err="1"/>
              <a:t>kedamaian</a:t>
            </a:r>
            <a:r>
              <a:rPr lang="en-US" sz="2500" b="1" i="1" dirty="0"/>
              <a:t> </a:t>
            </a:r>
            <a:r>
              <a:rPr lang="en-US" sz="2500" b="1" i="1" dirty="0" err="1"/>
              <a:t>pikiran</a:t>
            </a:r>
            <a:r>
              <a:rPr lang="en-US" sz="2500" b="1" i="1" dirty="0"/>
              <a:t>, </a:t>
            </a:r>
            <a:r>
              <a:rPr lang="en-US" sz="2500" b="1" i="1" dirty="0" err="1"/>
              <a:t>atau</a:t>
            </a:r>
            <a:r>
              <a:rPr lang="en-US" sz="2500" b="1" i="1" dirty="0"/>
              <a:t> </a:t>
            </a:r>
            <a:r>
              <a:rPr lang="en-US" sz="2500" b="1" i="1" dirty="0" err="1"/>
              <a:t>bebas</a:t>
            </a:r>
            <a:r>
              <a:rPr lang="en-US" sz="2500" b="1" i="1" dirty="0"/>
              <a:t> </a:t>
            </a:r>
            <a:r>
              <a:rPr lang="en-US" sz="2500" b="1" i="1" dirty="0" err="1"/>
              <a:t>dari</a:t>
            </a:r>
            <a:r>
              <a:rPr lang="en-US" sz="2500" b="1" i="1" dirty="0"/>
              <a:t> rasa </a:t>
            </a:r>
            <a:r>
              <a:rPr lang="en-US" sz="2500" b="1" i="1" dirty="0" err="1"/>
              <a:t>cemas</a:t>
            </a:r>
            <a:r>
              <a:rPr lang="en-US" sz="2500" b="1" i="1" dirty="0"/>
              <a:t> </a:t>
            </a:r>
            <a:r>
              <a:rPr lang="en-US" sz="2500" b="1" i="1" dirty="0" err="1"/>
              <a:t>mencerminkan</a:t>
            </a:r>
            <a:r>
              <a:rPr lang="en-US" sz="2500" b="1" i="1" dirty="0"/>
              <a:t> </a:t>
            </a:r>
            <a:r>
              <a:rPr lang="en-US" sz="2500" b="1" i="1" dirty="0" err="1"/>
              <a:t>sikap</a:t>
            </a:r>
            <a:r>
              <a:rPr lang="en-US" sz="2500" b="1" i="1" dirty="0"/>
              <a:t> </a:t>
            </a:r>
            <a:r>
              <a:rPr lang="en-US" sz="2500" b="1" i="1" dirty="0" err="1"/>
              <a:t>sesuatu</a:t>
            </a:r>
            <a:r>
              <a:rPr lang="en-US" sz="2500" b="1" i="1" dirty="0"/>
              <a:t> </a:t>
            </a:r>
            <a:r>
              <a:rPr lang="en-US" sz="2500" b="1" i="1" dirty="0" err="1"/>
              <a:t>perusahaan</a:t>
            </a:r>
            <a:r>
              <a:rPr lang="en-US" sz="2500" b="1" i="1" dirty="0"/>
              <a:t> </a:t>
            </a:r>
            <a:r>
              <a:rPr lang="en-US" sz="2500" b="1" i="1" dirty="0" err="1"/>
              <a:t>terhadap</a:t>
            </a:r>
            <a:r>
              <a:rPr lang="en-US" sz="2500" b="1" i="1" dirty="0"/>
              <a:t> </a:t>
            </a:r>
            <a:r>
              <a:rPr lang="en-US" sz="2500" b="1" i="1" dirty="0" err="1"/>
              <a:t>risiko</a:t>
            </a:r>
            <a:r>
              <a:rPr lang="en-US" sz="2500" b="1" i="1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3048000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0839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817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Book Antiqua</vt:lpstr>
      <vt:lpstr>Calibri</vt:lpstr>
      <vt:lpstr>Office Theme</vt:lpstr>
      <vt:lpstr>Pendekatan Kuantitatif dalam Pemilihan Metode Penanganan Resiko </vt:lpstr>
      <vt:lpstr>KEMAMPUAN AKHIR YANG DIHARAPKAN</vt:lpstr>
      <vt:lpstr>Pendahuluan</vt:lpstr>
      <vt:lpstr>Pendekatan Kuantitatif Dalam Pemilihan Metode Penanganan Resiko</vt:lpstr>
      <vt:lpstr>Matrik Kerugian</vt:lpstr>
      <vt:lpstr>Matrik Kerugian (Lanjutan)</vt:lpstr>
      <vt:lpstr>Jenis kerugian secara kebetulan </vt:lpstr>
      <vt:lpstr>Pengaruh Kecemasan dalam Menetapkan Keputusan</vt:lpstr>
      <vt:lpstr>Tujuan manajemen risiko akan mempengaruhi faktor kecemasan </vt:lpstr>
      <vt:lpstr>Obyektif dan Aturan Pengambilan Keputusan</vt:lpstr>
      <vt:lpstr>Jika probabilitas tidak dapat diperkirakan</vt:lpstr>
      <vt:lpstr>Jika probabilitas dapat diperkirakan</vt:lpstr>
      <vt:lpstr>Faktor pendorong membeli asuransi</vt:lpstr>
      <vt:lpstr>Kesimpulan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Muhyiddin Damia</cp:lastModifiedBy>
  <cp:revision>55</cp:revision>
  <dcterms:created xsi:type="dcterms:W3CDTF">2017-09-09T11:34:57Z</dcterms:created>
  <dcterms:modified xsi:type="dcterms:W3CDTF">2018-11-21T03:38:23Z</dcterms:modified>
</cp:coreProperties>
</file>