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677746"/>
            <a:ext cx="10572000" cy="2971051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Profil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Bisnis</a:t>
            </a:r>
            <a:r>
              <a:rPr lang="en-US" dirty="0" smtClean="0">
                <a:solidFill>
                  <a:srgbClr val="FFFF00"/>
                </a:solidFill>
              </a:rPr>
              <a:t> UMKM </a:t>
            </a:r>
            <a:r>
              <a:rPr lang="en-US" dirty="0" err="1" smtClean="0">
                <a:solidFill>
                  <a:srgbClr val="FFFF00"/>
                </a:solidFill>
              </a:rPr>
              <a:t>Sektor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Peternakan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err="1" smtClean="0"/>
              <a:t>Manajemen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Koperasi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UKM </a:t>
            </a:r>
            <a:r>
              <a:rPr lang="en-US" sz="2400" b="1" dirty="0" err="1" smtClean="0"/>
              <a:t>Pertemuan</a:t>
            </a:r>
            <a:r>
              <a:rPr lang="en-US" sz="2400" b="1" dirty="0" smtClean="0"/>
              <a:t> ke-14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65" y="140299"/>
            <a:ext cx="5378263" cy="2725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40300"/>
            <a:ext cx="5319657" cy="2725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78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Cont’d,…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 fontScale="92500" lnSpcReduction="20000"/>
          </a:bodyPr>
          <a:lstStyle/>
          <a:p>
            <a:pPr marL="457200" indent="-457200"/>
            <a:r>
              <a:rPr lang="en-US" sz="2400" b="1" dirty="0" err="1" smtClean="0">
                <a:solidFill>
                  <a:srgbClr val="FFFF00"/>
                </a:solidFill>
              </a:rPr>
              <a:t>Perputaran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usaha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>
                <a:sym typeface="Wingdings" panose="05000000000000000000" pitchFamily="2" charset="2"/>
              </a:rPr>
              <a:t>Lamanya</a:t>
            </a:r>
            <a:r>
              <a:rPr lang="en-US" sz="2400" dirty="0">
                <a:sym typeface="Wingdings" panose="05000000000000000000" pitchFamily="2" charset="2"/>
              </a:rPr>
              <a:t> proses </a:t>
            </a:r>
            <a:r>
              <a:rPr lang="en-US" sz="2400" dirty="0" err="1">
                <a:sym typeface="Wingdings" panose="05000000000000000000" pitchFamily="2" charset="2"/>
              </a:rPr>
              <a:t>penggemukan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tergantung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dari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jenis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ternak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unggas</a:t>
            </a:r>
            <a:r>
              <a:rPr lang="en-US" sz="2400" dirty="0">
                <a:sym typeface="Wingdings" panose="05000000000000000000" pitchFamily="2" charset="2"/>
              </a:rPr>
              <a:t> (3 – 4 </a:t>
            </a:r>
            <a:r>
              <a:rPr lang="en-US" sz="2400" dirty="0" err="1">
                <a:sym typeface="Wingdings" panose="05000000000000000000" pitchFamily="2" charset="2"/>
              </a:rPr>
              <a:t>minggu</a:t>
            </a:r>
            <a:r>
              <a:rPr lang="en-US" sz="2400" dirty="0">
                <a:sym typeface="Wingdings" panose="05000000000000000000" pitchFamily="2" charset="2"/>
              </a:rPr>
              <a:t>), </a:t>
            </a:r>
            <a:r>
              <a:rPr lang="en-US" sz="2400" dirty="0" err="1">
                <a:sym typeface="Wingdings" panose="05000000000000000000" pitchFamily="2" charset="2"/>
              </a:rPr>
              <a:t>sapi</a:t>
            </a:r>
            <a:r>
              <a:rPr lang="en-US" sz="2400" dirty="0">
                <a:sym typeface="Wingdings" panose="05000000000000000000" pitchFamily="2" charset="2"/>
              </a:rPr>
              <a:t> (3 – 4 </a:t>
            </a:r>
            <a:r>
              <a:rPr lang="en-US" sz="2400" dirty="0" err="1">
                <a:sym typeface="Wingdings" panose="05000000000000000000" pitchFamily="2" charset="2"/>
              </a:rPr>
              <a:t>bulan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>
                <a:sym typeface="Wingdings" panose="05000000000000000000" pitchFamily="2" charset="2"/>
              </a:rPr>
              <a:t>Penjualan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ternak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dapat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dilakukan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menjual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langsung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pasar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ternak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atau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pedagang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datang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peternakan</a:t>
            </a:r>
            <a:endParaRPr lang="en-US" sz="2400" dirty="0">
              <a:sym typeface="Wingdings" panose="05000000000000000000" pitchFamily="2" charset="2"/>
            </a:endParaRPr>
          </a:p>
          <a:p>
            <a:pPr marL="457200" indent="-457200"/>
            <a:r>
              <a:rPr lang="en-US" sz="2400" b="1" dirty="0" err="1" smtClean="0">
                <a:solidFill>
                  <a:srgbClr val="FFFF00"/>
                </a:solidFill>
              </a:rPr>
              <a:t>Arus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Kas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modal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(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modal </a:t>
            </a:r>
            <a:r>
              <a:rPr lang="en-US" sz="2400" dirty="0" err="1" smtClean="0"/>
              <a:t>kerja</a:t>
            </a:r>
            <a:r>
              <a:rPr lang="en-US" sz="2400" dirty="0" smtClean="0"/>
              <a:t>): </a:t>
            </a:r>
            <a:r>
              <a:rPr lang="en-US" sz="2400" dirty="0" err="1" smtClean="0"/>
              <a:t>menyiapkan</a:t>
            </a:r>
            <a:r>
              <a:rPr lang="en-US" sz="2400" dirty="0" smtClean="0"/>
              <a:t> </a:t>
            </a:r>
            <a:r>
              <a:rPr lang="en-US" sz="2400" dirty="0" err="1" smtClean="0"/>
              <a:t>infrastruktur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ternak</a:t>
            </a:r>
            <a:r>
              <a:rPr lang="en-US" sz="2400" dirty="0" smtClean="0"/>
              <a:t>, vitamin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konsentrat</a:t>
            </a:r>
            <a:endParaRPr lang="en-US" sz="2400" dirty="0" smtClean="0"/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Peternak</a:t>
            </a:r>
            <a:r>
              <a:rPr lang="en-US" sz="2400" dirty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memasarkan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ternaknya</a:t>
            </a:r>
            <a:endParaRPr lang="en-US" sz="2400" dirty="0" smtClean="0"/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kotoran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pupuk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endParaRPr lang="en-US" sz="2400" dirty="0" smtClean="0"/>
          </a:p>
          <a:p>
            <a:pPr marL="914400" indent="-450850">
              <a:buFont typeface="Wingdings" panose="05000000000000000000" pitchFamily="2" charset="2"/>
              <a:buChar char="ü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141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Struktur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Pendapatan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 fontScale="92500" lnSpcReduction="20000"/>
          </a:bodyPr>
          <a:lstStyle/>
          <a:p>
            <a:pPr marL="457200" indent="-457200"/>
            <a:r>
              <a:rPr lang="en-US" sz="2400" b="1" dirty="0" err="1" smtClean="0">
                <a:solidFill>
                  <a:srgbClr val="FFFF00"/>
                </a:solidFill>
              </a:rPr>
              <a:t>Biaya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Investasi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Pengadaan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lahan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Pembuatan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kandang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Pembelian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anakan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ternak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Infrastruktur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pendukung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kandang</a:t>
            </a:r>
            <a:endParaRPr lang="en-US" sz="2400" dirty="0">
              <a:sym typeface="Wingdings" panose="05000000000000000000" pitchFamily="2" charset="2"/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Biaya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peralatan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457200" indent="-457200"/>
            <a:r>
              <a:rPr lang="en-US" sz="24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Biaya</a:t>
            </a:r>
            <a:r>
              <a:rPr lang="en-US" sz="24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modal </a:t>
            </a:r>
            <a:r>
              <a:rPr lang="en-US" sz="24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kerja</a:t>
            </a:r>
            <a:r>
              <a:rPr lang="en-US" sz="24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operasional</a:t>
            </a:r>
            <a:r>
              <a:rPr lang="en-US" sz="24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)</a:t>
            </a: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Pembelian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pakan</a:t>
            </a:r>
            <a:r>
              <a:rPr lang="en-US" sz="2400" dirty="0" smtClean="0">
                <a:sym typeface="Wingdings" panose="05000000000000000000" pitchFamily="2" charset="2"/>
              </a:rPr>
              <a:t>, vitamin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konsentrat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rutin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Biaya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perawatan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kandang</a:t>
            </a:r>
            <a:r>
              <a:rPr lang="en-US" sz="2400" dirty="0" smtClean="0">
                <a:sym typeface="Wingdings" panose="05000000000000000000" pitchFamily="2" charset="2"/>
              </a:rPr>
              <a:t> (</a:t>
            </a:r>
            <a:r>
              <a:rPr lang="en-US" sz="2400" dirty="0" err="1" smtClean="0">
                <a:sym typeface="Wingdings" panose="05000000000000000000" pitchFamily="2" charset="2"/>
              </a:rPr>
              <a:t>penerangan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pengairan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dsb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Biaya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tenaga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kerja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457200" indent="-45720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685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Cont’d,…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2400" b="1" dirty="0" err="1" smtClean="0">
                <a:solidFill>
                  <a:srgbClr val="FFFF00"/>
                </a:solidFill>
              </a:rPr>
              <a:t>Pendapatan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Penjualan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ternak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Penjualan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pupuk</a:t>
            </a:r>
            <a:r>
              <a:rPr lang="en-US" sz="2400" dirty="0" smtClean="0">
                <a:sym typeface="Wingdings" panose="05000000000000000000" pitchFamily="2" charset="2"/>
              </a:rPr>
              <a:t>/</a:t>
            </a:r>
            <a:r>
              <a:rPr lang="en-US" sz="2400" dirty="0" err="1" smtClean="0">
                <a:sym typeface="Wingdings" panose="05000000000000000000" pitchFamily="2" charset="2"/>
              </a:rPr>
              <a:t>bahan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bakar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alami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028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Peluang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Bisnis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Peternakan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2400" b="1" dirty="0" err="1">
                <a:solidFill>
                  <a:srgbClr val="FFFF00"/>
                </a:solidFill>
              </a:rPr>
              <a:t>Bagi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pelaku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usaha</a:t>
            </a:r>
            <a:r>
              <a:rPr lang="en-US" sz="2400" dirty="0"/>
              <a:t>,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prospektif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 smtClean="0"/>
              <a:t>lagi</a:t>
            </a:r>
            <a:r>
              <a:rPr lang="en-US" sz="2400" dirty="0"/>
              <a:t>:</a:t>
            </a:r>
            <a:endParaRPr lang="en-US" sz="2400" dirty="0" smtClean="0"/>
          </a:p>
          <a:p>
            <a:pPr marL="6858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Indonesia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pangsa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yang </a:t>
            </a:r>
            <a:r>
              <a:rPr lang="en-US" sz="2400" dirty="0" err="1"/>
              <a:t>prospektif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 smtClean="0"/>
              <a:t>peternakan</a:t>
            </a:r>
            <a:endParaRPr lang="en-US" sz="2400" dirty="0" smtClean="0"/>
          </a:p>
          <a:p>
            <a:pPr marL="6858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di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juga </a:t>
            </a:r>
            <a:r>
              <a:rPr lang="en-US" sz="2400" dirty="0" err="1"/>
              <a:t>tergolong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kotoran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yang </a:t>
            </a:r>
            <a:r>
              <a:rPr lang="en-US" sz="2400" dirty="0" err="1"/>
              <a:t>diolah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pupuk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peternak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8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Cont’d,…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2400" b="1" dirty="0" err="1">
                <a:solidFill>
                  <a:srgbClr val="FFFF00"/>
                </a:solidFill>
              </a:rPr>
              <a:t>Bagi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Pemerintah</a:t>
            </a:r>
            <a:r>
              <a:rPr lang="en-US" sz="2400" dirty="0" smtClean="0"/>
              <a:t>:</a:t>
            </a:r>
          </a:p>
          <a:p>
            <a:pPr marL="6858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swasembada</a:t>
            </a:r>
            <a:r>
              <a:rPr lang="en-US" sz="2400" dirty="0"/>
              <a:t> </a:t>
            </a:r>
            <a:r>
              <a:rPr lang="en-US" sz="2400" dirty="0" err="1"/>
              <a:t>pangan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di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impor</a:t>
            </a:r>
            <a:r>
              <a:rPr lang="en-US" sz="2400" dirty="0"/>
              <a:t> </a:t>
            </a:r>
            <a:r>
              <a:rPr lang="en-US" sz="2400" dirty="0" err="1"/>
              <a:t>daging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/>
            <a:r>
              <a:rPr lang="en-US" sz="2400" b="1" dirty="0" err="1" smtClean="0">
                <a:solidFill>
                  <a:srgbClr val="FFFF00"/>
                </a:solidFill>
              </a:rPr>
              <a:t>Bagi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perbankan</a:t>
            </a:r>
            <a:r>
              <a:rPr lang="en-US" sz="2400" dirty="0" smtClean="0"/>
              <a:t>:</a:t>
            </a:r>
          </a:p>
          <a:p>
            <a:pPr marL="685800">
              <a:buFont typeface="Wingdings" panose="05000000000000000000" pitchFamily="2" charset="2"/>
              <a:buChar char="ü"/>
            </a:pPr>
            <a:r>
              <a:rPr lang="en-US" sz="2400" dirty="0" smtClean="0"/>
              <a:t>Bank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 </a:t>
            </a:r>
            <a:r>
              <a:rPr lang="en-US" sz="2400" dirty="0" err="1" smtClean="0"/>
              <a:t>produktif</a:t>
            </a:r>
            <a:endParaRPr lang="en-US" sz="2400" dirty="0" smtClean="0"/>
          </a:p>
          <a:p>
            <a:pPr marL="6858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549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Potensi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Pendukung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daging</a:t>
            </a:r>
            <a:r>
              <a:rPr lang="en-US" sz="2400" dirty="0"/>
              <a:t> yang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:</a:t>
            </a:r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Datas</a:t>
            </a:r>
            <a:r>
              <a:rPr lang="en-US" sz="2400" dirty="0" smtClean="0"/>
              <a:t> BPS 2010,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smtClean="0"/>
              <a:t>Indonesia </a:t>
            </a:r>
            <a:r>
              <a:rPr lang="en-US" sz="2400" dirty="0" smtClean="0"/>
              <a:t>237,641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di </a:t>
            </a:r>
            <a:r>
              <a:rPr lang="en-US" sz="2400" dirty="0" err="1" smtClean="0"/>
              <a:t>proyeksikan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271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2020</a:t>
            </a:r>
            <a:endParaRPr lang="en-US" sz="2400" dirty="0" smtClean="0"/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daging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2018 (</a:t>
            </a:r>
            <a:r>
              <a:rPr lang="en-US" sz="2400" dirty="0" err="1" smtClean="0"/>
              <a:t>Dirjen</a:t>
            </a:r>
            <a:r>
              <a:rPr lang="en-US" sz="2400" dirty="0" smtClean="0"/>
              <a:t> PKH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) 403.668 ton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663.290 ton (60.9%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domestik</a:t>
            </a:r>
            <a:r>
              <a:rPr lang="en-US" sz="2400" dirty="0" smtClean="0"/>
              <a:t>)</a:t>
            </a:r>
          </a:p>
          <a:p>
            <a:pPr marL="914400" indent="-4572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sapi</a:t>
            </a:r>
            <a:r>
              <a:rPr lang="en-US" sz="2400" dirty="0" smtClean="0"/>
              <a:t> </a:t>
            </a:r>
            <a:r>
              <a:rPr lang="en-US" sz="2400" dirty="0" err="1" smtClean="0"/>
              <a:t>potong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daging</a:t>
            </a:r>
            <a:r>
              <a:rPr lang="en-US" sz="2400" dirty="0" smtClean="0"/>
              <a:t> </a:t>
            </a:r>
            <a:r>
              <a:rPr lang="en-US" sz="2400" dirty="0" err="1" smtClean="0"/>
              <a:t>sapi</a:t>
            </a:r>
            <a:r>
              <a:rPr lang="en-US" sz="2400" dirty="0" smtClean="0"/>
              <a:t> di Indonesia 98%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peternakan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Per data 2013 BPS,</a:t>
            </a:r>
            <a:r>
              <a:rPr lang="sv-SE" sz="2400" dirty="0"/>
              <a:t> 4.204.213 Rumah Tangga Peternak (RTP</a:t>
            </a:r>
            <a:r>
              <a:rPr lang="sv-SE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5718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Cont’d,…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/>
              <a:t>program </a:t>
            </a:r>
            <a:r>
              <a:rPr lang="en-US" sz="2400" dirty="0" err="1"/>
              <a:t>swa-sembada</a:t>
            </a:r>
            <a:r>
              <a:rPr lang="en-US" sz="2400" dirty="0"/>
              <a:t> </a:t>
            </a:r>
            <a:r>
              <a:rPr lang="en-US" sz="2400" dirty="0" err="1"/>
              <a:t>pangan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 smtClean="0"/>
              <a:t>peternakan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Bibit</a:t>
            </a:r>
            <a:r>
              <a:rPr lang="en-US" sz="2400" dirty="0" smtClean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tersedia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</a:p>
          <a:p>
            <a:pPr marL="457200" indent="-457200"/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Indonesia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pertanian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565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Pertimbangan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Usaha </a:t>
            </a:r>
            <a:r>
              <a:rPr lang="en-US" dirty="0" err="1" smtClean="0">
                <a:solidFill>
                  <a:srgbClr val="FF0000"/>
                </a:solidFill>
              </a:rPr>
              <a:t>Peternakan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 fontScale="92500"/>
          </a:bodyPr>
          <a:lstStyle/>
          <a:p>
            <a:pPr marL="457200" indent="-457200"/>
            <a:r>
              <a:rPr lang="en-US" sz="2400" dirty="0" err="1"/>
              <a:t>Pihak</a:t>
            </a:r>
            <a:r>
              <a:rPr lang="en-US" sz="2400" dirty="0"/>
              <a:t> yang </a:t>
            </a:r>
            <a:r>
              <a:rPr lang="en-US" sz="2400" dirty="0" err="1"/>
              <a:t>menekuni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di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.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memadai</a:t>
            </a:r>
            <a:r>
              <a:rPr lang="en-US" sz="2400" dirty="0"/>
              <a:t> di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berpengalaman</a:t>
            </a:r>
            <a:r>
              <a:rPr lang="en-US" sz="2400" dirty="0"/>
              <a:t> minimal 2 </a:t>
            </a:r>
            <a:r>
              <a:rPr lang="en-US" sz="2400" dirty="0" err="1"/>
              <a:t>tahun</a:t>
            </a:r>
            <a:r>
              <a:rPr lang="en-US" sz="2400" dirty="0"/>
              <a:t> di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 smtClean="0"/>
              <a:t>peternakan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Peternak</a:t>
            </a:r>
            <a:r>
              <a:rPr lang="en-US" sz="2400" dirty="0" smtClean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bibit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yang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unggul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bibit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dijual</a:t>
            </a:r>
            <a:endParaRPr lang="en-US" sz="2400" dirty="0" smtClean="0"/>
          </a:p>
          <a:p>
            <a:pPr marL="457200" indent="-457200"/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/>
              <a:t>anakan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</a:t>
            </a:r>
            <a:r>
              <a:rPr lang="en-US" sz="2400" dirty="0" err="1"/>
              <a:t>disesuaikan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yang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dibiakkan</a:t>
            </a:r>
            <a:r>
              <a:rPr lang="en-US" sz="2400" dirty="0"/>
              <a:t>.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yang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dibiakkan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sapi</a:t>
            </a:r>
            <a:r>
              <a:rPr lang="en-US" sz="2400" dirty="0"/>
              <a:t>, </a:t>
            </a:r>
            <a:r>
              <a:rPr lang="en-US" sz="2400" dirty="0" err="1"/>
              <a:t>usia</a:t>
            </a:r>
            <a:r>
              <a:rPr lang="en-US" sz="2400" dirty="0"/>
              <a:t> 12 – 18 </a:t>
            </a:r>
            <a:r>
              <a:rPr lang="en-US" sz="2400" dirty="0" err="1"/>
              <a:t>bulan</a:t>
            </a:r>
            <a:r>
              <a:rPr lang="en-US" sz="2400" dirty="0"/>
              <a:t>, </a:t>
            </a:r>
            <a:r>
              <a:rPr lang="en-US" sz="2400" dirty="0" err="1"/>
              <a:t>kambing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10 </a:t>
            </a:r>
            <a:r>
              <a:rPr lang="en-US" sz="2400" dirty="0" err="1"/>
              <a:t>bulan</a:t>
            </a:r>
            <a:r>
              <a:rPr lang="en-US" sz="2400" dirty="0"/>
              <a:t>, </a:t>
            </a:r>
            <a:r>
              <a:rPr lang="en-US" sz="2400" dirty="0" err="1"/>
              <a:t>bibit</a:t>
            </a:r>
            <a:r>
              <a:rPr lang="en-US" sz="2400" dirty="0"/>
              <a:t> </a:t>
            </a:r>
            <a:r>
              <a:rPr lang="en-US" sz="2400" dirty="0" err="1"/>
              <a:t>ayam</a:t>
            </a:r>
            <a:r>
              <a:rPr lang="en-US" sz="2400" dirty="0"/>
              <a:t> </a:t>
            </a:r>
            <a:r>
              <a:rPr lang="en-US" sz="2400" dirty="0" err="1"/>
              <a:t>pedaging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12 </a:t>
            </a:r>
            <a:r>
              <a:rPr lang="en-US" sz="2400" dirty="0" err="1"/>
              <a:t>hari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0436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Cont’d,…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 fontScale="92500" lnSpcReduction="10000"/>
          </a:bodyPr>
          <a:lstStyle/>
          <a:p>
            <a:pPr marL="457200" indent="-457200"/>
            <a:r>
              <a:rPr lang="en-US" sz="2400" dirty="0" err="1"/>
              <a:t>Peternak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memasarkan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dijual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dipasarkan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peternak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menjual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kompetitif</a:t>
            </a:r>
            <a:endParaRPr lang="en-US" sz="2400" dirty="0" smtClean="0"/>
          </a:p>
          <a:p>
            <a:pPr marL="457200" indent="-457200"/>
            <a:r>
              <a:rPr lang="en-US" sz="2400" dirty="0" err="1"/>
              <a:t>Peternak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jenis-jenis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menyerang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mengantisipasi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marL="457200" indent="-457200"/>
            <a:r>
              <a:rPr lang="en-US" sz="2400" dirty="0" err="1"/>
              <a:t>Fluktuasi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memukul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peternakan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pasokan</a:t>
            </a:r>
            <a:r>
              <a:rPr lang="en-US" sz="2400" dirty="0"/>
              <a:t> </a:t>
            </a:r>
            <a:r>
              <a:rPr lang="en-US" sz="2400" dirty="0" err="1"/>
              <a:t>melimpah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turun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,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raya</a:t>
            </a:r>
            <a:r>
              <a:rPr lang="en-US" sz="2400" dirty="0"/>
              <a:t> </a:t>
            </a:r>
            <a:r>
              <a:rPr lang="en-US" sz="2400" dirty="0" err="1"/>
              <a:t>lebaran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libur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 smtClean="0"/>
              <a:t>naik</a:t>
            </a:r>
            <a:endParaRPr lang="en-US" sz="2400" dirty="0" smtClean="0"/>
          </a:p>
          <a:p>
            <a:pPr marL="457200" indent="-457200"/>
            <a:r>
              <a:rPr lang="sv-SE" sz="2400" dirty="0"/>
              <a:t>Harga pakan ternak yang relatif tinggi dan sebagian masih diimpor perlu diantisipasi dengan mencari alternatif pakan ternak dari pemasok lokal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7801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Rantai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Bisnis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Peternakan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2400" dirty="0" err="1" smtClean="0"/>
              <a:t>Pemenuhan</a:t>
            </a:r>
            <a:r>
              <a:rPr lang="en-US" sz="2400" dirty="0" smtClean="0"/>
              <a:t> modal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tergantung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jenis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bisnis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peternakan</a:t>
            </a:r>
            <a:endParaRPr lang="en-US" sz="2400" dirty="0" smtClean="0"/>
          </a:p>
          <a:p>
            <a:pPr marL="457200" indent="-457200"/>
            <a:r>
              <a:rPr lang="en-US" sz="2400" dirty="0" err="1" smtClean="0"/>
              <a:t>Penyiapan</a:t>
            </a:r>
            <a:r>
              <a:rPr lang="en-US" sz="2400" dirty="0" smtClean="0"/>
              <a:t> </a:t>
            </a:r>
            <a:r>
              <a:rPr lang="en-US" sz="2400" dirty="0" err="1" smtClean="0"/>
              <a:t>infrastruktur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kandang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lahan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peralatan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pendukung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457200" indent="-457200"/>
            <a:r>
              <a:rPr lang="en-US" sz="2400" dirty="0" err="1" smtClean="0">
                <a:sym typeface="Wingdings" panose="05000000000000000000" pitchFamily="2" charset="2"/>
              </a:rPr>
              <a:t>Pemilihan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bibit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ternak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unggul</a:t>
            </a:r>
            <a:r>
              <a:rPr lang="en-US" sz="2400" dirty="0" smtClean="0">
                <a:sym typeface="Wingdings" panose="05000000000000000000" pitchFamily="2" charset="2"/>
              </a:rPr>
              <a:t> (</a:t>
            </a:r>
            <a:r>
              <a:rPr lang="en-US" sz="2400" dirty="0" err="1" smtClean="0">
                <a:sym typeface="Wingdings" panose="05000000000000000000" pitchFamily="2" charset="2"/>
              </a:rPr>
              <a:t>lokal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maupun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impor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</a:p>
          <a:p>
            <a:pPr marL="457200" indent="-457200"/>
            <a:r>
              <a:rPr lang="en-US" sz="2400" dirty="0" smtClean="0">
                <a:sym typeface="Wingdings" panose="05000000000000000000" pitchFamily="2" charset="2"/>
              </a:rPr>
              <a:t>Proses </a:t>
            </a:r>
            <a:r>
              <a:rPr lang="en-US" sz="2400" dirty="0" err="1" smtClean="0">
                <a:sym typeface="Wingdings" panose="05000000000000000000" pitchFamily="2" charset="2"/>
              </a:rPr>
              <a:t>penggemukan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pemberian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vitamin, </a:t>
            </a:r>
            <a:r>
              <a:rPr lang="en-US" sz="2400" dirty="0" err="1" smtClean="0">
                <a:sym typeface="Wingdings" panose="05000000000000000000" pitchFamily="2" charset="2"/>
              </a:rPr>
              <a:t>perawatan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457200" indent="-457200"/>
            <a:r>
              <a:rPr lang="en-US" sz="2400" dirty="0" err="1" smtClean="0">
                <a:sym typeface="Wingdings" panose="05000000000000000000" pitchFamily="2" charset="2"/>
              </a:rPr>
              <a:t>Pemasaran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457200" indent="-45720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882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Profil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Finansial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2262628"/>
            <a:ext cx="11564471" cy="425919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2400" b="1" dirty="0" err="1" smtClean="0">
                <a:solidFill>
                  <a:srgbClr val="FFFF00"/>
                </a:solidFill>
              </a:rPr>
              <a:t>Aset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Aset</a:t>
            </a:r>
            <a:r>
              <a:rPr lang="en-US" sz="2400" dirty="0" smtClean="0">
                <a:sym typeface="Wingdings" panose="05000000000000000000" pitchFamily="2" charset="2"/>
              </a:rPr>
              <a:t> lancer  </a:t>
            </a:r>
            <a:r>
              <a:rPr lang="en-US" sz="2400" dirty="0" err="1" smtClean="0">
                <a:sym typeface="Wingdings" panose="05000000000000000000" pitchFamily="2" charset="2"/>
              </a:rPr>
              <a:t>pakan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ternak</a:t>
            </a:r>
            <a:r>
              <a:rPr lang="en-US" sz="2400" dirty="0" smtClean="0">
                <a:sym typeface="Wingdings" panose="05000000000000000000" pitchFamily="2" charset="2"/>
              </a:rPr>
              <a:t>, vitamin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konsentrat</a:t>
            </a:r>
            <a:r>
              <a:rPr lang="en-US" sz="2400" dirty="0"/>
              <a:t> </a:t>
            </a:r>
            <a:r>
              <a:rPr lang="en-US" sz="2400" dirty="0" err="1" smtClean="0"/>
              <a:t>tambahan</a:t>
            </a:r>
            <a:endParaRPr lang="en-US" sz="2400" dirty="0" smtClean="0"/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Aset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tetap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/>
              <a:t>lahan</a:t>
            </a:r>
            <a:r>
              <a:rPr lang="en-US" sz="2400" dirty="0"/>
              <a:t>, </a:t>
            </a:r>
            <a:r>
              <a:rPr lang="en-US" sz="2400" dirty="0" err="1"/>
              <a:t>kandang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, </a:t>
            </a:r>
            <a:r>
              <a:rPr lang="en-US" sz="2400" dirty="0" err="1"/>
              <a:t>anakan</a:t>
            </a:r>
            <a:r>
              <a:rPr lang="en-US" sz="2400" dirty="0"/>
              <a:t>/</a:t>
            </a:r>
            <a:r>
              <a:rPr lang="en-US" sz="2400" dirty="0" err="1"/>
              <a:t>bibit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ternak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peralatan</a:t>
            </a:r>
            <a:endParaRPr lang="en-US" sz="2400" dirty="0" smtClean="0"/>
          </a:p>
          <a:p>
            <a:pPr marL="914400" indent="-4508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ym typeface="Wingdings" panose="05000000000000000000" pitchFamily="2" charset="2"/>
              </a:rPr>
              <a:t>Nilai</a:t>
            </a:r>
            <a:r>
              <a:rPr lang="en-US" sz="2400" dirty="0" smtClean="0">
                <a:sym typeface="Wingdings" panose="05000000000000000000" pitchFamily="2" charset="2"/>
              </a:rPr>
              <a:t> asset </a:t>
            </a:r>
            <a:r>
              <a:rPr lang="en-US" sz="2400" dirty="0" err="1" smtClean="0">
                <a:sym typeface="Wingdings" panose="05000000000000000000" pitchFamily="2" charset="2"/>
              </a:rPr>
              <a:t>tetap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umumnya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semakin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bertambah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karena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nilai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jual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ternak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semakin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tinggi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seiring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dengan</a:t>
            </a:r>
            <a:r>
              <a:rPr lang="en-US" sz="2400" dirty="0" smtClean="0">
                <a:sym typeface="Wingdings" panose="05000000000000000000" pitchFamily="2" charset="2"/>
              </a:rPr>
              <a:t> proses </a:t>
            </a:r>
            <a:r>
              <a:rPr lang="en-US" sz="2400" dirty="0" err="1" smtClean="0">
                <a:sym typeface="Wingdings" panose="05000000000000000000" pitchFamily="2" charset="2"/>
              </a:rPr>
              <a:t>penggemukan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ternak</a:t>
            </a:r>
            <a:endParaRPr lang="en-US" sz="2400" dirty="0">
              <a:sym typeface="Wingdings" panose="05000000000000000000" pitchFamily="2" charset="2"/>
            </a:endParaRPr>
          </a:p>
          <a:p>
            <a:pPr marL="457200" indent="-45720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75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89</TotalTime>
  <Words>723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Wingdings</vt:lpstr>
      <vt:lpstr>Wingdings 2</vt:lpstr>
      <vt:lpstr>Quotable</vt:lpstr>
      <vt:lpstr>Profil Bisnis UMKM Sektor Peternakan</vt:lpstr>
      <vt:lpstr>Peluang Bisnis Peternakan</vt:lpstr>
      <vt:lpstr>Cont’d,…</vt:lpstr>
      <vt:lpstr>Potensi Pendukung</vt:lpstr>
      <vt:lpstr>Cont’d,…</vt:lpstr>
      <vt:lpstr>Pertimbangan dalam Usaha Peternakan </vt:lpstr>
      <vt:lpstr>Cont’d,…</vt:lpstr>
      <vt:lpstr>Rantai Nilai Bisnis Peternakan</vt:lpstr>
      <vt:lpstr>Profil Finansial</vt:lpstr>
      <vt:lpstr>Cont’d,…</vt:lpstr>
      <vt:lpstr>Struktur Biaya dan Pendapatan</vt:lpstr>
      <vt:lpstr>Cont’d,…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Bisnis UMKM Sektor Peternakan dan Perikanan</dc:title>
  <dc:creator>Joel F. Sofyan</dc:creator>
  <cp:lastModifiedBy>Joel F. Sofyan</cp:lastModifiedBy>
  <cp:revision>10</cp:revision>
  <dcterms:created xsi:type="dcterms:W3CDTF">2018-12-19T10:43:30Z</dcterms:created>
  <dcterms:modified xsi:type="dcterms:W3CDTF">2018-12-20T07:14:14Z</dcterms:modified>
</cp:coreProperties>
</file>