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6" r:id="rId7"/>
    <p:sldId id="267" r:id="rId8"/>
    <p:sldId id="268" r:id="rId9"/>
    <p:sldId id="269" r:id="rId10"/>
    <p:sldId id="270" r:id="rId11"/>
    <p:sldId id="271" r:id="rId12"/>
    <p:sldId id="261" r:id="rId13"/>
    <p:sldId id="262" r:id="rId14"/>
    <p:sldId id="263" r:id="rId15"/>
    <p:sldId id="264" r:id="rId16"/>
    <p:sldId id="265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FD217-BF3C-475A-89A2-B499A922B38B}" type="datetimeFigureOut">
              <a:rPr lang="en-US" smtClean="0"/>
              <a:t>12/2/2019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5D9A7-D8A8-414A-85D2-60DF07046B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7210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FD217-BF3C-475A-89A2-B499A922B38B}" type="datetimeFigureOut">
              <a:rPr lang="en-US" smtClean="0"/>
              <a:t>12/2/2019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5D9A7-D8A8-414A-85D2-60DF07046B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4986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FD217-BF3C-475A-89A2-B499A922B38B}" type="datetimeFigureOut">
              <a:rPr lang="en-US" smtClean="0"/>
              <a:t>12/2/2019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5D9A7-D8A8-414A-85D2-60DF07046B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0726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FD217-BF3C-475A-89A2-B499A922B38B}" type="datetimeFigureOut">
              <a:rPr lang="en-US" smtClean="0"/>
              <a:t>12/2/2019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5D9A7-D8A8-414A-85D2-60DF07046B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968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FD217-BF3C-475A-89A2-B499A922B38B}" type="datetimeFigureOut">
              <a:rPr lang="en-US" smtClean="0"/>
              <a:t>12/2/2019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5D9A7-D8A8-414A-85D2-60DF07046B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73969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FD217-BF3C-475A-89A2-B499A922B38B}" type="datetimeFigureOut">
              <a:rPr lang="en-US" smtClean="0"/>
              <a:t>12/2/2019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5D9A7-D8A8-414A-85D2-60DF07046B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0298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FD217-BF3C-475A-89A2-B499A922B38B}" type="datetimeFigureOut">
              <a:rPr lang="en-US" smtClean="0"/>
              <a:t>12/2/2019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5D9A7-D8A8-414A-85D2-60DF07046B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63421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FD217-BF3C-475A-89A2-B499A922B38B}" type="datetimeFigureOut">
              <a:rPr lang="en-US" smtClean="0"/>
              <a:t>12/2/2019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5D9A7-D8A8-414A-85D2-60DF07046B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49455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FD217-BF3C-475A-89A2-B499A922B38B}" type="datetimeFigureOut">
              <a:rPr lang="en-US" smtClean="0"/>
              <a:t>12/2/2019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5D9A7-D8A8-414A-85D2-60DF07046B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12140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FD217-BF3C-475A-89A2-B499A922B38B}" type="datetimeFigureOut">
              <a:rPr lang="en-US" smtClean="0"/>
              <a:t>12/2/2019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5D9A7-D8A8-414A-85D2-60DF07046B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4162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FFD217-BF3C-475A-89A2-B499A922B38B}" type="datetimeFigureOut">
              <a:rPr lang="en-US" smtClean="0"/>
              <a:t>12/2/2019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5D9A7-D8A8-414A-85D2-60DF07046B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0442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FFD217-BF3C-475A-89A2-B499A922B38B}" type="datetimeFigureOut">
              <a:rPr lang="en-US" smtClean="0"/>
              <a:t>12/2/2019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45D9A7-D8A8-414A-85D2-60DF07046B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37400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19201"/>
            <a:ext cx="7772400" cy="2381250"/>
          </a:xfrm>
        </p:spPr>
        <p:txBody>
          <a:bodyPr>
            <a:normAutofit fontScale="90000"/>
          </a:bodyPr>
          <a:lstStyle/>
          <a:p>
            <a:pPr>
              <a:spcBef>
                <a:spcPts val="0"/>
              </a:spcBef>
            </a:pPr>
            <a:r>
              <a:rPr lang="id-ID" dirty="0" smtClean="0">
                <a:solidFill>
                  <a:srgbClr val="002060"/>
                </a:solidFill>
                <a:effectLst/>
                <a:latin typeface="Tahoma"/>
                <a:ea typeface="Times New Roman"/>
              </a:rPr>
              <a:t>INTERNATIONAL CAPITAL BUDGETING</a:t>
            </a:r>
            <a:r>
              <a:rPr lang="en-US" dirty="0" smtClean="0">
                <a:solidFill>
                  <a:srgbClr val="002060"/>
                </a:solidFill>
                <a:effectLst/>
                <a:latin typeface="Tahoma"/>
                <a:ea typeface="Times New Roman"/>
              </a:rPr>
              <a:t>, &amp;</a:t>
            </a:r>
            <a:r>
              <a:rPr lang="id-ID" dirty="0" smtClean="0">
                <a:effectLst/>
                <a:latin typeface="Tahoma"/>
                <a:ea typeface="Times New Roman"/>
              </a:rPr>
              <a:t> </a:t>
            </a:r>
            <a:r>
              <a:rPr lang="en-US" dirty="0" smtClean="0">
                <a:effectLst/>
                <a:latin typeface="Tahoma"/>
                <a:ea typeface="Times New Roman"/>
              </a:rPr>
              <a:t/>
            </a:r>
            <a:br>
              <a:rPr lang="en-US" dirty="0" smtClean="0">
                <a:effectLst/>
                <a:latin typeface="Tahoma"/>
                <a:ea typeface="Times New Roman"/>
              </a:rPr>
            </a:br>
            <a:r>
              <a:rPr lang="id-ID" b="1" dirty="0" smtClean="0">
                <a:solidFill>
                  <a:srgbClr val="C00000"/>
                </a:solidFill>
                <a:effectLst/>
                <a:latin typeface="Tahoma"/>
                <a:ea typeface="Times New Roman"/>
              </a:rPr>
              <a:t>FOREIGN DIRECT INVESTMENT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Tim-MKI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16138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IRR-Formula</a:t>
            </a:r>
            <a:endParaRPr lang="en-US" dirty="0">
              <a:solidFill>
                <a:srgbClr val="C00000"/>
              </a:solidFill>
            </a:endParaRPr>
          </a:p>
        </p:txBody>
      </p:sp>
      <p:pic>
        <p:nvPicPr>
          <p:cNvPr id="1024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371600"/>
            <a:ext cx="7924800" cy="533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334984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Modified IRR-Formula</a:t>
            </a:r>
            <a:endParaRPr lang="en-US" dirty="0">
              <a:solidFill>
                <a:srgbClr val="C00000"/>
              </a:solidFill>
            </a:endParaRPr>
          </a:p>
        </p:txBody>
      </p:sp>
      <p:pic>
        <p:nvPicPr>
          <p:cNvPr id="1126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371600"/>
            <a:ext cx="7086600" cy="510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701356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C00000"/>
                </a:solidFill>
              </a:rPr>
              <a:t>Contoh</a:t>
            </a:r>
            <a:r>
              <a:rPr lang="en-US" dirty="0" smtClean="0">
                <a:solidFill>
                  <a:srgbClr val="C00000"/>
                </a:solidFill>
              </a:rPr>
              <a:t>  PBP</a:t>
            </a:r>
            <a:endParaRPr lang="en-US" dirty="0">
              <a:solidFill>
                <a:srgbClr val="C00000"/>
              </a:solidFill>
            </a:endParaRP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447800"/>
            <a:ext cx="8229600" cy="502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726894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C00000"/>
                </a:solidFill>
              </a:rPr>
              <a:t>Contoh</a:t>
            </a:r>
            <a:r>
              <a:rPr lang="en-US" dirty="0" smtClean="0">
                <a:solidFill>
                  <a:srgbClr val="C00000"/>
                </a:solidFill>
              </a:rPr>
              <a:t> NPV</a:t>
            </a:r>
            <a:endParaRPr lang="en-US" dirty="0">
              <a:solidFill>
                <a:srgbClr val="C00000"/>
              </a:solidFill>
            </a:endParaRP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676400"/>
            <a:ext cx="8077199" cy="3505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503293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Home Currency Approach-NPV</a:t>
            </a:r>
            <a:endParaRPr lang="en-US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371600"/>
            <a:ext cx="7543800" cy="4754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448942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Foreign Currency </a:t>
            </a:r>
            <a:r>
              <a:rPr lang="en-US" dirty="0">
                <a:solidFill>
                  <a:srgbClr val="C00000"/>
                </a:solidFill>
              </a:rPr>
              <a:t>Approach-NPV</a:t>
            </a:r>
            <a:endParaRPr lang="en-US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524000"/>
            <a:ext cx="7086601" cy="419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539043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SALAM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b="1" dirty="0" smtClean="0">
              <a:solidFill>
                <a:srgbClr val="C00000"/>
              </a:solidFill>
            </a:endParaRPr>
          </a:p>
          <a:p>
            <a:pPr marL="0" indent="0" algn="ctr">
              <a:buNone/>
            </a:pPr>
            <a:endParaRPr lang="en-US" b="1" dirty="0">
              <a:solidFill>
                <a:srgbClr val="C00000"/>
              </a:solidFill>
            </a:endParaRPr>
          </a:p>
          <a:p>
            <a:pPr marL="0" indent="0" algn="ctr">
              <a:buNone/>
            </a:pPr>
            <a:r>
              <a:rPr lang="en-US" b="1" dirty="0" smtClean="0">
                <a:solidFill>
                  <a:srgbClr val="C00000"/>
                </a:solidFill>
              </a:rPr>
              <a:t>SALAM KEBAJIKAN</a:t>
            </a:r>
            <a:endParaRPr lang="en-US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526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sz="3000" dirty="0">
                <a:solidFill>
                  <a:srgbClr val="C00000"/>
                </a:solidFill>
                <a:latin typeface="Tahoma"/>
                <a:ea typeface="+mn-ea"/>
                <a:cs typeface="+mn-cs"/>
              </a:rPr>
              <a:t>Motivifikasi </a:t>
            </a:r>
            <a:r>
              <a:rPr lang="en-US" sz="3000" dirty="0" smtClean="0">
                <a:solidFill>
                  <a:srgbClr val="C00000"/>
                </a:solidFill>
                <a:latin typeface="Tahoma"/>
                <a:ea typeface="+mn-ea"/>
                <a:cs typeface="+mn-cs"/>
              </a:rPr>
              <a:t>FDI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marR="0" indent="228600" algn="just">
              <a:spcBef>
                <a:spcPts val="0"/>
              </a:spcBef>
              <a:spcAft>
                <a:spcPts val="0"/>
              </a:spcAft>
              <a:tabLst>
                <a:tab pos="342900" algn="l"/>
                <a:tab pos="457200" algn="l"/>
              </a:tabLst>
            </a:pPr>
            <a:r>
              <a:rPr lang="id-ID" b="0" dirty="0" smtClean="0">
                <a:effectLst/>
                <a:latin typeface="Tahoma"/>
              </a:rPr>
              <a:t>terdiri dari :</a:t>
            </a:r>
            <a:endParaRPr lang="en-US" b="1" dirty="0" smtClean="0">
              <a:effectLst/>
              <a:latin typeface="Tahoma"/>
            </a:endParaRPr>
          </a:p>
          <a:p>
            <a:pPr lvl="1">
              <a:spcBef>
                <a:spcPts val="0"/>
              </a:spcBef>
              <a:buFont typeface="+mj-lt"/>
              <a:buAutoNum type="arabicPeriod"/>
              <a:tabLst>
                <a:tab pos="228600" algn="l"/>
              </a:tabLst>
            </a:pPr>
            <a:r>
              <a:rPr lang="id-ID" dirty="0" smtClean="0">
                <a:effectLst/>
                <a:latin typeface="Tahoma"/>
                <a:ea typeface="Times New Roman"/>
              </a:rPr>
              <a:t>Menarik sumber permintaan baru</a:t>
            </a:r>
            <a:endParaRPr lang="en-US" dirty="0" smtClean="0">
              <a:effectLst/>
              <a:latin typeface="Times New Roman"/>
              <a:ea typeface="Times New Roman"/>
            </a:endParaRPr>
          </a:p>
          <a:p>
            <a:pPr lvl="1">
              <a:spcBef>
                <a:spcPts val="0"/>
              </a:spcBef>
              <a:buFont typeface="+mj-lt"/>
              <a:buAutoNum type="arabicPeriod"/>
              <a:tabLst>
                <a:tab pos="228600" algn="l"/>
              </a:tabLst>
            </a:pPr>
            <a:r>
              <a:rPr lang="id-ID" dirty="0" smtClean="0">
                <a:effectLst/>
                <a:latin typeface="Tahoma"/>
                <a:ea typeface="Times New Roman"/>
              </a:rPr>
              <a:t>Memasuki pasar yang menguntungkan </a:t>
            </a:r>
            <a:endParaRPr lang="en-US" dirty="0" smtClean="0">
              <a:effectLst/>
              <a:latin typeface="Times New Roman"/>
              <a:ea typeface="Times New Roman"/>
            </a:endParaRPr>
          </a:p>
          <a:p>
            <a:pPr lvl="1">
              <a:spcBef>
                <a:spcPts val="0"/>
              </a:spcBef>
              <a:buFont typeface="+mj-lt"/>
              <a:buAutoNum type="arabicPeriod"/>
              <a:tabLst>
                <a:tab pos="228600" algn="l"/>
              </a:tabLst>
            </a:pPr>
            <a:r>
              <a:rPr lang="id-ID" dirty="0" smtClean="0">
                <a:effectLst/>
                <a:latin typeface="Tahoma"/>
                <a:ea typeface="Times New Roman"/>
              </a:rPr>
              <a:t>Mengeksploitasi keunggulan monopolistik</a:t>
            </a:r>
            <a:endParaRPr lang="en-US" dirty="0" smtClean="0">
              <a:effectLst/>
              <a:latin typeface="Times New Roman"/>
              <a:ea typeface="Times New Roman"/>
            </a:endParaRPr>
          </a:p>
          <a:p>
            <a:pPr lvl="1">
              <a:spcBef>
                <a:spcPts val="0"/>
              </a:spcBef>
              <a:buFont typeface="+mj-lt"/>
              <a:buAutoNum type="arabicPeriod"/>
              <a:tabLst>
                <a:tab pos="228600" algn="l"/>
              </a:tabLst>
            </a:pPr>
            <a:r>
              <a:rPr lang="id-ID" dirty="0" smtClean="0">
                <a:effectLst/>
                <a:latin typeface="Tahoma"/>
                <a:ea typeface="Times New Roman"/>
              </a:rPr>
              <a:t>Sebagai reaksi terhadap pembatasan perdagangan </a:t>
            </a:r>
            <a:endParaRPr lang="en-US" dirty="0" smtClean="0">
              <a:effectLst/>
              <a:latin typeface="Times New Roman"/>
              <a:ea typeface="Times New Roman"/>
            </a:endParaRPr>
          </a:p>
          <a:p>
            <a:pPr lvl="1">
              <a:spcBef>
                <a:spcPts val="0"/>
              </a:spcBef>
              <a:buFont typeface="+mj-lt"/>
              <a:buAutoNum type="arabicPeriod"/>
              <a:tabLst>
                <a:tab pos="228600" algn="l"/>
              </a:tabLst>
            </a:pPr>
            <a:r>
              <a:rPr lang="id-ID" dirty="0" smtClean="0">
                <a:effectLst/>
                <a:latin typeface="Tahoma"/>
                <a:ea typeface="Times New Roman"/>
              </a:rPr>
              <a:t>Diversifikasi resiko cara internasional</a:t>
            </a:r>
            <a:endParaRPr lang="en-US" dirty="0" smtClean="0">
              <a:effectLst/>
              <a:latin typeface="Times New Roman"/>
              <a:ea typeface="Times New Roman"/>
            </a:endParaRPr>
          </a:p>
          <a:p>
            <a:pPr lvl="1">
              <a:spcBef>
                <a:spcPts val="0"/>
              </a:spcBef>
              <a:buFont typeface="+mj-lt"/>
              <a:buAutoNum type="arabicPeriod"/>
              <a:tabLst>
                <a:tab pos="228600" algn="l"/>
              </a:tabLst>
            </a:pPr>
            <a:r>
              <a:rPr lang="id-ID" dirty="0" smtClean="0">
                <a:effectLst/>
                <a:latin typeface="Tahoma"/>
                <a:ea typeface="Times New Roman"/>
              </a:rPr>
              <a:t>Memanfaatkan skala ekonomi</a:t>
            </a:r>
            <a:endParaRPr lang="en-US" dirty="0" smtClean="0">
              <a:effectLst/>
              <a:latin typeface="Times New Roman"/>
              <a:ea typeface="Times New Roman"/>
            </a:endParaRPr>
          </a:p>
          <a:p>
            <a:pPr lvl="1">
              <a:spcBef>
                <a:spcPts val="0"/>
              </a:spcBef>
              <a:buFont typeface="+mj-lt"/>
              <a:buAutoNum type="arabicPeriod"/>
              <a:tabLst>
                <a:tab pos="228600" algn="l"/>
              </a:tabLst>
            </a:pPr>
            <a:r>
              <a:rPr lang="id-ID" dirty="0" smtClean="0">
                <a:effectLst/>
                <a:latin typeface="Tahoma"/>
                <a:ea typeface="Times New Roman"/>
              </a:rPr>
              <a:t>Menggunakan faktor produksi luar negeri yang menguntungkan</a:t>
            </a:r>
            <a:r>
              <a:rPr lang="en-US" dirty="0" smtClean="0">
                <a:latin typeface="Tahoma"/>
                <a:ea typeface="Times New Roman"/>
              </a:rPr>
              <a:t>, s</a:t>
            </a:r>
            <a:r>
              <a:rPr lang="id-ID" dirty="0" smtClean="0">
                <a:effectLst/>
                <a:latin typeface="Tahoma"/>
                <a:ea typeface="Times New Roman"/>
              </a:rPr>
              <a:t>eperti : raw material, teknologi atau SDM.</a:t>
            </a:r>
            <a:endParaRPr lang="en-US" dirty="0" smtClean="0">
              <a:effectLst/>
              <a:latin typeface="Times New Roman"/>
              <a:ea typeface="Times New Roman"/>
            </a:endParaRPr>
          </a:p>
          <a:p>
            <a:pPr lvl="1">
              <a:spcBef>
                <a:spcPts val="0"/>
              </a:spcBef>
              <a:buFont typeface="+mj-lt"/>
              <a:buAutoNum type="arabicPeriod"/>
              <a:tabLst>
                <a:tab pos="228600" algn="l"/>
              </a:tabLst>
            </a:pPr>
            <a:r>
              <a:rPr lang="id-ID" dirty="0" smtClean="0">
                <a:effectLst/>
                <a:latin typeface="Tahoma"/>
                <a:ea typeface="Times New Roman"/>
              </a:rPr>
              <a:t>Sebagai reaksi terhadap pergerakan nilai tukar</a:t>
            </a:r>
            <a:endParaRPr lang="en-US" dirty="0" smtClean="0">
              <a:effectLst/>
              <a:latin typeface="Times New Roman"/>
              <a:ea typeface="Times New Roman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33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sz="3200" dirty="0" smtClean="0">
                <a:solidFill>
                  <a:srgbClr val="C00000"/>
                </a:solidFill>
                <a:effectLst/>
                <a:latin typeface="Tahoma"/>
                <a:ea typeface="Times New Roman"/>
              </a:rPr>
              <a:t>International Capital Budgeting</a:t>
            </a:r>
            <a:endParaRPr lang="en-US" sz="3200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effectLst/>
                <a:latin typeface="Tahoma"/>
                <a:ea typeface="Times New Roman"/>
              </a:rPr>
              <a:t>2 </a:t>
            </a:r>
            <a:r>
              <a:rPr lang="id-ID" sz="2400" dirty="0" smtClean="0">
                <a:effectLst/>
                <a:latin typeface="Tahoma"/>
                <a:ea typeface="Times New Roman"/>
              </a:rPr>
              <a:t>pendekatan (</a:t>
            </a:r>
            <a:r>
              <a:rPr lang="id-ID" sz="2400" i="1" dirty="0" smtClean="0">
                <a:effectLst/>
                <a:latin typeface="Tahoma"/>
                <a:ea typeface="Times New Roman"/>
              </a:rPr>
              <a:t>approach</a:t>
            </a:r>
            <a:r>
              <a:rPr lang="id-ID" sz="2400" dirty="0" smtClean="0">
                <a:effectLst/>
                <a:latin typeface="Tahoma"/>
                <a:ea typeface="Times New Roman"/>
              </a:rPr>
              <a:t>) untuk menentukan kelayakan investasinya dengan cara sebagai berikut  :</a:t>
            </a:r>
            <a:endParaRPr lang="en-US" sz="2400" dirty="0" smtClean="0">
              <a:effectLst/>
              <a:latin typeface="Tahoma"/>
              <a:ea typeface="Times New Roman"/>
            </a:endParaRPr>
          </a:p>
          <a:p>
            <a:pPr marL="0" marR="0" indent="0" algn="just">
              <a:spcBef>
                <a:spcPts val="0"/>
              </a:spcBef>
              <a:spcAft>
                <a:spcPts val="0"/>
              </a:spcAft>
              <a:buNone/>
            </a:pPr>
            <a:endParaRPr lang="en-US" sz="2400" dirty="0" smtClean="0">
              <a:effectLst/>
              <a:latin typeface="Times New Roman"/>
              <a:ea typeface="Times New Roman"/>
            </a:endParaRPr>
          </a:p>
          <a:p>
            <a:pPr lvl="0" algn="just">
              <a:spcBef>
                <a:spcPts val="0"/>
              </a:spcBef>
              <a:buFont typeface="+mj-lt"/>
              <a:buAutoNum type="arabicPeriod"/>
              <a:tabLst>
                <a:tab pos="228600" algn="l"/>
              </a:tabLst>
            </a:pPr>
            <a:r>
              <a:rPr lang="id-ID" dirty="0" smtClean="0">
                <a:effectLst/>
                <a:latin typeface="Tahoma"/>
                <a:ea typeface="Times New Roman"/>
              </a:rPr>
              <a:t>Pendekatan Mata Uang Domestik </a:t>
            </a:r>
            <a:endParaRPr lang="en-US" dirty="0" smtClean="0">
              <a:effectLst/>
              <a:latin typeface="Tahoma"/>
              <a:ea typeface="Times New Roman"/>
            </a:endParaRPr>
          </a:p>
          <a:p>
            <a:pPr marL="0" lvl="0" indent="0" algn="just">
              <a:spcBef>
                <a:spcPts val="0"/>
              </a:spcBef>
              <a:buNone/>
              <a:tabLst>
                <a:tab pos="228600" algn="l"/>
              </a:tabLst>
            </a:pPr>
            <a:r>
              <a:rPr lang="en-US" dirty="0">
                <a:latin typeface="Tahoma"/>
                <a:ea typeface="Times New Roman"/>
              </a:rPr>
              <a:t> </a:t>
            </a:r>
            <a:r>
              <a:rPr lang="en-US" dirty="0" smtClean="0">
                <a:latin typeface="Tahoma"/>
                <a:ea typeface="Times New Roman"/>
              </a:rPr>
              <a:t>  </a:t>
            </a:r>
            <a:r>
              <a:rPr lang="id-ID" dirty="0" smtClean="0">
                <a:effectLst/>
                <a:latin typeface="Tahoma"/>
                <a:ea typeface="Times New Roman"/>
              </a:rPr>
              <a:t>(</a:t>
            </a:r>
            <a:r>
              <a:rPr lang="id-ID" i="1" dirty="0" smtClean="0">
                <a:solidFill>
                  <a:srgbClr val="C00000"/>
                </a:solidFill>
                <a:effectLst/>
                <a:latin typeface="Tahoma"/>
                <a:ea typeface="Times New Roman"/>
              </a:rPr>
              <a:t>Home Currency Approach</a:t>
            </a:r>
            <a:r>
              <a:rPr lang="id-ID" dirty="0" smtClean="0">
                <a:effectLst/>
                <a:latin typeface="Tahoma"/>
                <a:ea typeface="Times New Roman"/>
              </a:rPr>
              <a:t>)</a:t>
            </a:r>
            <a:endParaRPr lang="en-US" dirty="0" smtClean="0">
              <a:effectLst/>
              <a:latin typeface="Tahoma"/>
              <a:ea typeface="Times New Roman"/>
            </a:endParaRPr>
          </a:p>
          <a:p>
            <a:pPr marL="0" lvl="0" indent="0" algn="just">
              <a:spcBef>
                <a:spcPts val="0"/>
              </a:spcBef>
              <a:buNone/>
              <a:tabLst>
                <a:tab pos="228600" algn="l"/>
              </a:tabLst>
            </a:pPr>
            <a:endParaRPr lang="en-US" dirty="0" smtClean="0">
              <a:effectLst/>
              <a:latin typeface="Tahoma"/>
              <a:ea typeface="Times New Roman"/>
            </a:endParaRPr>
          </a:p>
          <a:p>
            <a:pPr marL="0" lvl="0" indent="0" algn="just">
              <a:spcBef>
                <a:spcPts val="0"/>
              </a:spcBef>
              <a:buNone/>
              <a:tabLst>
                <a:tab pos="228600" algn="l"/>
              </a:tabLst>
            </a:pPr>
            <a:r>
              <a:rPr lang="en-US" dirty="0" smtClean="0">
                <a:latin typeface="Tahoma"/>
                <a:ea typeface="Times New Roman"/>
              </a:rPr>
              <a:t>2.</a:t>
            </a:r>
            <a:r>
              <a:rPr lang="id-ID" dirty="0" smtClean="0">
                <a:effectLst/>
                <a:latin typeface="Tahoma"/>
                <a:ea typeface="Times New Roman"/>
              </a:rPr>
              <a:t>Pendekatan Mata Uang Luar Negeri</a:t>
            </a:r>
            <a:endParaRPr lang="en-US" dirty="0" smtClean="0">
              <a:effectLst/>
              <a:latin typeface="Tahoma"/>
              <a:ea typeface="Times New Roman"/>
            </a:endParaRPr>
          </a:p>
          <a:p>
            <a:pPr marL="0" lvl="0" indent="0" algn="just">
              <a:spcBef>
                <a:spcPts val="0"/>
              </a:spcBef>
              <a:buNone/>
              <a:tabLst>
                <a:tab pos="228600" algn="l"/>
              </a:tabLst>
            </a:pPr>
            <a:r>
              <a:rPr lang="en-US" dirty="0">
                <a:latin typeface="Tahoma"/>
                <a:ea typeface="Times New Roman"/>
              </a:rPr>
              <a:t> </a:t>
            </a:r>
            <a:r>
              <a:rPr lang="en-US" dirty="0" smtClean="0">
                <a:latin typeface="Tahoma"/>
                <a:ea typeface="Times New Roman"/>
              </a:rPr>
              <a:t> </a:t>
            </a:r>
            <a:r>
              <a:rPr lang="id-ID" dirty="0" smtClean="0">
                <a:effectLst/>
                <a:latin typeface="Tahoma"/>
                <a:ea typeface="Times New Roman"/>
              </a:rPr>
              <a:t> (</a:t>
            </a:r>
            <a:r>
              <a:rPr lang="id-ID" i="1" dirty="0" smtClean="0">
                <a:solidFill>
                  <a:srgbClr val="C00000"/>
                </a:solidFill>
                <a:effectLst/>
                <a:latin typeface="Tahoma"/>
                <a:ea typeface="Times New Roman"/>
              </a:rPr>
              <a:t>Foreign Currency Approach</a:t>
            </a:r>
            <a:r>
              <a:rPr lang="en-US" i="1" dirty="0" smtClean="0">
                <a:solidFill>
                  <a:srgbClr val="C00000"/>
                </a:solidFill>
                <a:effectLst/>
                <a:latin typeface="Tahoma"/>
                <a:ea typeface="Times New Roman"/>
              </a:rPr>
              <a:t>)</a:t>
            </a:r>
            <a:endParaRPr 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22880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indent="228600">
              <a:spcBef>
                <a:spcPts val="0"/>
              </a:spcBef>
            </a:pPr>
            <a:r>
              <a:rPr lang="id-ID" sz="3200" b="1" dirty="0" smtClean="0">
                <a:solidFill>
                  <a:srgbClr val="C00000"/>
                </a:solidFill>
                <a:latin typeface="Tahoma"/>
                <a:ea typeface="Times New Roman"/>
                <a:cs typeface="+mn-cs"/>
              </a:rPr>
              <a:t>faktor di </a:t>
            </a:r>
            <a:r>
              <a:rPr lang="id-ID" sz="3200" b="1" dirty="0">
                <a:solidFill>
                  <a:srgbClr val="C00000"/>
                </a:solidFill>
                <a:latin typeface="Tahoma"/>
                <a:ea typeface="Times New Roman"/>
                <a:cs typeface="+mn-cs"/>
              </a:rPr>
              <a:t>pertimbangan </a:t>
            </a:r>
            <a:r>
              <a:rPr lang="id-ID" sz="3200" b="1" dirty="0" smtClean="0">
                <a:solidFill>
                  <a:srgbClr val="C00000"/>
                </a:solidFill>
                <a:latin typeface="Tahoma"/>
                <a:ea typeface="Times New Roman"/>
                <a:cs typeface="+mn-cs"/>
              </a:rPr>
              <a:t>antara </a:t>
            </a:r>
            <a:r>
              <a:rPr lang="id-ID" sz="3200" b="1" dirty="0">
                <a:solidFill>
                  <a:srgbClr val="C00000"/>
                </a:solidFill>
                <a:latin typeface="Tahoma"/>
                <a:ea typeface="Times New Roman"/>
                <a:cs typeface="+mn-cs"/>
              </a:rPr>
              <a:t>lain :</a:t>
            </a:r>
            <a:endParaRPr lang="en-US" sz="2000" b="1" dirty="0">
              <a:solidFill>
                <a:srgbClr val="C00000"/>
              </a:solidFill>
              <a:latin typeface="Times New Roman"/>
              <a:ea typeface="Times New Roman"/>
              <a:cs typeface="+mn-c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>
              <a:spcBef>
                <a:spcPts val="0"/>
              </a:spcBef>
              <a:buClr>
                <a:srgbClr val="FF0000"/>
              </a:buClr>
              <a:buFont typeface="Symbol"/>
              <a:buChar char=""/>
              <a:tabLst>
                <a:tab pos="228600" algn="l"/>
              </a:tabLst>
            </a:pPr>
            <a:r>
              <a:rPr lang="id-ID" dirty="0" smtClean="0">
                <a:effectLst/>
                <a:latin typeface="Tahoma"/>
                <a:ea typeface="Times New Roman"/>
                <a:cs typeface="Times New Roman"/>
              </a:rPr>
              <a:t>Nilai Investasi Awal (</a:t>
            </a:r>
            <a:r>
              <a:rPr lang="id-ID" i="1" dirty="0" smtClean="0">
                <a:effectLst/>
                <a:latin typeface="Tahoma"/>
                <a:ea typeface="Times New Roman"/>
                <a:cs typeface="Times New Roman"/>
              </a:rPr>
              <a:t>Initial Investment</a:t>
            </a:r>
            <a:r>
              <a:rPr lang="id-ID" dirty="0" smtClean="0">
                <a:effectLst/>
                <a:latin typeface="Tahoma"/>
                <a:ea typeface="Times New Roman"/>
                <a:cs typeface="Times New Roman"/>
              </a:rPr>
              <a:t>)</a:t>
            </a:r>
            <a:endParaRPr lang="en-US" dirty="0" smtClean="0">
              <a:effectLst/>
              <a:latin typeface="Times New Roman"/>
              <a:ea typeface="Times New Roman"/>
              <a:cs typeface="Times New Roman"/>
            </a:endParaRPr>
          </a:p>
          <a:p>
            <a:pPr lvl="0" algn="just">
              <a:spcBef>
                <a:spcPts val="0"/>
              </a:spcBef>
              <a:buClr>
                <a:srgbClr val="FF0000"/>
              </a:buClr>
              <a:buFont typeface="Symbol"/>
              <a:buChar char=""/>
              <a:tabLst>
                <a:tab pos="228600" algn="l"/>
              </a:tabLst>
            </a:pPr>
            <a:r>
              <a:rPr lang="id-ID" dirty="0" smtClean="0">
                <a:effectLst/>
                <a:latin typeface="Tahoma"/>
                <a:ea typeface="Times New Roman"/>
                <a:cs typeface="Times New Roman"/>
              </a:rPr>
              <a:t>Usia proyek</a:t>
            </a:r>
            <a:endParaRPr lang="en-US" dirty="0" smtClean="0">
              <a:effectLst/>
              <a:latin typeface="Times New Roman"/>
              <a:ea typeface="Times New Roman"/>
              <a:cs typeface="Times New Roman"/>
            </a:endParaRPr>
          </a:p>
          <a:p>
            <a:pPr lvl="0" algn="just">
              <a:spcBef>
                <a:spcPts val="0"/>
              </a:spcBef>
              <a:buClr>
                <a:srgbClr val="FF0000"/>
              </a:buClr>
              <a:buFont typeface="Symbol"/>
              <a:buChar char=""/>
              <a:tabLst>
                <a:tab pos="228600" algn="l"/>
              </a:tabLst>
            </a:pPr>
            <a:r>
              <a:rPr lang="id-ID" dirty="0" smtClean="0">
                <a:effectLst/>
                <a:latin typeface="Tahoma"/>
                <a:ea typeface="Times New Roman"/>
                <a:cs typeface="Times New Roman"/>
              </a:rPr>
              <a:t>Arus cash flow per tahun yang diharapkan</a:t>
            </a:r>
            <a:endParaRPr lang="en-US" dirty="0" smtClean="0">
              <a:effectLst/>
              <a:latin typeface="Times New Roman"/>
              <a:ea typeface="Times New Roman"/>
              <a:cs typeface="Times New Roman"/>
            </a:endParaRPr>
          </a:p>
          <a:p>
            <a:pPr lvl="0" algn="just">
              <a:spcBef>
                <a:spcPts val="0"/>
              </a:spcBef>
              <a:buClr>
                <a:srgbClr val="FF0000"/>
              </a:buClr>
              <a:buFont typeface="Symbol"/>
              <a:buChar char=""/>
              <a:tabLst>
                <a:tab pos="228600" algn="l"/>
              </a:tabLst>
            </a:pPr>
            <a:r>
              <a:rPr lang="id-ID" dirty="0" smtClean="0">
                <a:effectLst/>
                <a:latin typeface="Tahoma"/>
                <a:ea typeface="Times New Roman"/>
                <a:cs typeface="Times New Roman"/>
              </a:rPr>
              <a:t>Risk Free rate di dalam dan luar negeri</a:t>
            </a:r>
            <a:endParaRPr lang="en-US" dirty="0" smtClean="0">
              <a:effectLst/>
              <a:latin typeface="Times New Roman"/>
              <a:ea typeface="Times New Roman"/>
              <a:cs typeface="Times New Roman"/>
            </a:endParaRPr>
          </a:p>
          <a:p>
            <a:pPr lvl="0" algn="just">
              <a:spcBef>
                <a:spcPts val="0"/>
              </a:spcBef>
              <a:buClr>
                <a:srgbClr val="FF0000"/>
              </a:buClr>
              <a:buFont typeface="Symbol"/>
              <a:buChar char=""/>
              <a:tabLst>
                <a:tab pos="228600" algn="l"/>
              </a:tabLst>
            </a:pPr>
            <a:r>
              <a:rPr lang="id-ID" dirty="0" smtClean="0">
                <a:effectLst/>
                <a:latin typeface="Tahoma"/>
                <a:ea typeface="Times New Roman"/>
                <a:cs typeface="Times New Roman"/>
              </a:rPr>
              <a:t>Required Return yang diperlukan</a:t>
            </a:r>
            <a:endParaRPr lang="en-US" dirty="0" smtClean="0">
              <a:effectLst/>
              <a:latin typeface="Times New Roman"/>
              <a:ea typeface="Times New Roman"/>
              <a:cs typeface="Times New Roman"/>
            </a:endParaRPr>
          </a:p>
          <a:p>
            <a:pPr lvl="0" algn="just">
              <a:spcBef>
                <a:spcPts val="0"/>
              </a:spcBef>
              <a:buClr>
                <a:srgbClr val="FF0000"/>
              </a:buClr>
              <a:buFont typeface="Symbol"/>
              <a:buChar char=""/>
              <a:tabLst>
                <a:tab pos="228600" algn="l"/>
              </a:tabLst>
            </a:pPr>
            <a:r>
              <a:rPr lang="id-ID" dirty="0" smtClean="0">
                <a:effectLst/>
                <a:latin typeface="Tahoma"/>
                <a:ea typeface="Times New Roman"/>
                <a:cs typeface="Times New Roman"/>
              </a:rPr>
              <a:t>Nilai tukar atau current exchange rate </a:t>
            </a:r>
            <a:endParaRPr lang="en-US" dirty="0" smtClean="0">
              <a:effectLst/>
              <a:latin typeface="Times New Roman"/>
              <a:ea typeface="Times New Roman"/>
              <a:cs typeface="Times New Roman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64564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>
                <a:solidFill>
                  <a:srgbClr val="C00000"/>
                </a:solidFill>
              </a:rPr>
              <a:t>Kriteria</a:t>
            </a:r>
            <a:r>
              <a:rPr lang="en-US" dirty="0" smtClean="0">
                <a:solidFill>
                  <a:srgbClr val="C00000"/>
                </a:solidFill>
              </a:rPr>
              <a:t> – </a:t>
            </a:r>
            <a:r>
              <a:rPr lang="en-US" dirty="0" err="1" smtClean="0">
                <a:solidFill>
                  <a:srgbClr val="C00000"/>
                </a:solidFill>
              </a:rPr>
              <a:t>kriteria</a:t>
            </a:r>
            <a:r>
              <a:rPr lang="en-US" dirty="0" smtClean="0">
                <a:solidFill>
                  <a:srgbClr val="C00000"/>
                </a:solidFill>
              </a:rPr>
              <a:t> capital budgeting 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en-US" dirty="0" smtClean="0"/>
              <a:t>1.a. </a:t>
            </a:r>
            <a:r>
              <a:rPr lang="en-US" sz="4000" b="1" dirty="0" smtClean="0">
                <a:solidFill>
                  <a:srgbClr val="C00000"/>
                </a:solidFill>
              </a:rPr>
              <a:t>Payback period </a:t>
            </a:r>
            <a:r>
              <a:rPr lang="en-US" sz="4000" dirty="0" smtClean="0"/>
              <a:t>/ </a:t>
            </a:r>
          </a:p>
          <a:p>
            <a:pPr marL="0" indent="0">
              <a:buNone/>
            </a:pPr>
            <a:r>
              <a:rPr lang="en-US" sz="4000" dirty="0" smtClean="0"/>
              <a:t>      </a:t>
            </a:r>
            <a:r>
              <a:rPr lang="en-US" sz="4000" dirty="0" err="1" smtClean="0"/>
              <a:t>Periode</a:t>
            </a:r>
            <a:r>
              <a:rPr lang="en-US" sz="4000" dirty="0" smtClean="0"/>
              <a:t> </a:t>
            </a:r>
            <a:r>
              <a:rPr lang="en-US" sz="4000" dirty="0" err="1" smtClean="0"/>
              <a:t>pengembalian</a:t>
            </a:r>
            <a:r>
              <a:rPr lang="en-US" sz="4000" dirty="0" smtClean="0"/>
              <a:t> = </a:t>
            </a:r>
            <a:r>
              <a:rPr lang="en-US" sz="4000" dirty="0" err="1" smtClean="0"/>
              <a:t>jumlah</a:t>
            </a:r>
            <a:r>
              <a:rPr lang="en-US" sz="4000" dirty="0" smtClean="0"/>
              <a:t> </a:t>
            </a:r>
            <a:r>
              <a:rPr lang="en-US" sz="4000" dirty="0" err="1" smtClean="0"/>
              <a:t>tahun</a:t>
            </a:r>
            <a:r>
              <a:rPr lang="en-US" sz="4000" dirty="0" smtClean="0"/>
              <a:t> yang </a:t>
            </a:r>
            <a:r>
              <a:rPr lang="en-US" sz="4000" dirty="0" err="1" smtClean="0"/>
              <a:t>diperlukan</a:t>
            </a:r>
            <a:r>
              <a:rPr lang="en-US" sz="4000" dirty="0" smtClean="0"/>
              <a:t> </a:t>
            </a:r>
            <a:r>
              <a:rPr lang="en-US" sz="4000" dirty="0" err="1" smtClean="0"/>
              <a:t>untuk</a:t>
            </a:r>
            <a:r>
              <a:rPr lang="en-US" sz="4000" dirty="0" smtClean="0"/>
              <a:t> </a:t>
            </a:r>
            <a:r>
              <a:rPr lang="en-US" sz="4000" dirty="0" err="1" smtClean="0"/>
              <a:t>mengembalikan</a:t>
            </a:r>
            <a:r>
              <a:rPr lang="en-US" sz="4000" dirty="0" smtClean="0"/>
              <a:t> </a:t>
            </a:r>
            <a:r>
              <a:rPr lang="en-US" sz="4000" dirty="0" err="1" smtClean="0"/>
              <a:t>investasi</a:t>
            </a:r>
            <a:r>
              <a:rPr lang="en-US" sz="4000" dirty="0" smtClean="0"/>
              <a:t> </a:t>
            </a:r>
            <a:r>
              <a:rPr lang="en-US" sz="4000" dirty="0" err="1" smtClean="0"/>
              <a:t>awal</a:t>
            </a:r>
            <a:r>
              <a:rPr lang="en-US" sz="4000" dirty="0" smtClean="0"/>
              <a:t> (initial investment)</a:t>
            </a:r>
          </a:p>
          <a:p>
            <a:pPr marL="0" indent="0">
              <a:buNone/>
            </a:pPr>
            <a:r>
              <a:rPr lang="en-US" sz="4000" dirty="0" smtClean="0"/>
              <a:t>1.b. </a:t>
            </a:r>
            <a:r>
              <a:rPr lang="en-US" sz="4000" b="1" dirty="0" smtClean="0">
                <a:solidFill>
                  <a:srgbClr val="C00000"/>
                </a:solidFill>
              </a:rPr>
              <a:t>Discounted payback period </a:t>
            </a:r>
            <a:r>
              <a:rPr lang="en-US" sz="4000" dirty="0" smtClean="0"/>
              <a:t>= </a:t>
            </a:r>
          </a:p>
          <a:p>
            <a:pPr marL="0" indent="0">
              <a:buNone/>
            </a:pPr>
            <a:r>
              <a:rPr lang="en-US" sz="4000" dirty="0" smtClean="0"/>
              <a:t>       </a:t>
            </a:r>
            <a:r>
              <a:rPr lang="en-US" sz="4000" dirty="0" err="1" smtClean="0"/>
              <a:t>jumlah</a:t>
            </a:r>
            <a:r>
              <a:rPr lang="en-US" sz="4000" dirty="0" smtClean="0"/>
              <a:t> </a:t>
            </a:r>
            <a:r>
              <a:rPr lang="en-US" sz="4000" dirty="0" err="1" smtClean="0"/>
              <a:t>tahun</a:t>
            </a:r>
            <a:r>
              <a:rPr lang="en-US" sz="4000" dirty="0" smtClean="0"/>
              <a:t> yang </a:t>
            </a:r>
            <a:r>
              <a:rPr lang="en-US" sz="4000" dirty="0" err="1" smtClean="0"/>
              <a:t>diperlukan</a:t>
            </a:r>
            <a:r>
              <a:rPr lang="en-US" sz="4000" dirty="0" smtClean="0"/>
              <a:t> </a:t>
            </a:r>
            <a:r>
              <a:rPr lang="en-US" sz="4000" dirty="0" err="1" smtClean="0"/>
              <a:t>untuk</a:t>
            </a:r>
            <a:r>
              <a:rPr lang="en-US" sz="4000" dirty="0" smtClean="0"/>
              <a:t> </a:t>
            </a:r>
            <a:r>
              <a:rPr lang="en-US" sz="4000" dirty="0" err="1" smtClean="0"/>
              <a:t>mengembalikan</a:t>
            </a:r>
            <a:r>
              <a:rPr lang="en-US" sz="4000" dirty="0" smtClean="0"/>
              <a:t> </a:t>
            </a:r>
            <a:r>
              <a:rPr lang="en-US" sz="4000" dirty="0" err="1" smtClean="0"/>
              <a:t>investasi</a:t>
            </a:r>
            <a:r>
              <a:rPr lang="en-US" sz="4000" dirty="0" smtClean="0"/>
              <a:t> </a:t>
            </a:r>
            <a:r>
              <a:rPr lang="en-US" sz="4000" dirty="0" err="1" smtClean="0"/>
              <a:t>awal</a:t>
            </a:r>
            <a:r>
              <a:rPr lang="en-US" sz="4000" dirty="0" smtClean="0"/>
              <a:t> (initial investment) </a:t>
            </a:r>
            <a:r>
              <a:rPr lang="en-US" sz="4000" dirty="0" err="1" smtClean="0"/>
              <a:t>dengan</a:t>
            </a:r>
            <a:r>
              <a:rPr lang="en-US" sz="4000" dirty="0" smtClean="0"/>
              <a:t> </a:t>
            </a:r>
            <a:r>
              <a:rPr lang="en-US" sz="4000" dirty="0" err="1" smtClean="0"/>
              <a:t>cara</a:t>
            </a:r>
            <a:r>
              <a:rPr lang="en-US" sz="4000" dirty="0" smtClean="0"/>
              <a:t> </a:t>
            </a:r>
            <a:r>
              <a:rPr lang="en-US" sz="4000" dirty="0" err="1" smtClean="0"/>
              <a:t>memperhitungkan</a:t>
            </a:r>
            <a:r>
              <a:rPr lang="en-US" sz="4000" dirty="0" smtClean="0"/>
              <a:t>  </a:t>
            </a:r>
            <a:r>
              <a:rPr lang="en-US" sz="4000" b="1" i="1" dirty="0" smtClean="0"/>
              <a:t>discounted net cash flows</a:t>
            </a:r>
          </a:p>
          <a:p>
            <a:pPr marL="0" indent="0">
              <a:buNone/>
            </a:pPr>
            <a:r>
              <a:rPr lang="en-US" sz="4000" dirty="0" smtClean="0"/>
              <a:t>2. </a:t>
            </a:r>
            <a:r>
              <a:rPr lang="en-US" sz="4000" b="1" dirty="0" smtClean="0">
                <a:solidFill>
                  <a:srgbClr val="C00000"/>
                </a:solidFill>
              </a:rPr>
              <a:t>Net Present value </a:t>
            </a:r>
            <a:r>
              <a:rPr lang="en-US" sz="4000" dirty="0" smtClean="0"/>
              <a:t>/ </a:t>
            </a:r>
          </a:p>
          <a:p>
            <a:pPr marL="0" indent="0">
              <a:buNone/>
            </a:pPr>
            <a:r>
              <a:rPr lang="en-US" sz="4000" dirty="0" smtClean="0"/>
              <a:t>     </a:t>
            </a:r>
            <a:r>
              <a:rPr lang="en-US" sz="4000" dirty="0" err="1" smtClean="0"/>
              <a:t>Nilai</a:t>
            </a:r>
            <a:r>
              <a:rPr lang="en-US" sz="4000" dirty="0" smtClean="0"/>
              <a:t> </a:t>
            </a:r>
            <a:r>
              <a:rPr lang="en-US" sz="4000" dirty="0" err="1" smtClean="0"/>
              <a:t>bersih</a:t>
            </a:r>
            <a:r>
              <a:rPr lang="en-US" sz="4000" dirty="0" smtClean="0"/>
              <a:t> </a:t>
            </a:r>
            <a:r>
              <a:rPr lang="en-US" sz="4000" dirty="0" err="1" smtClean="0"/>
              <a:t>sekarang</a:t>
            </a:r>
            <a:r>
              <a:rPr lang="en-US" sz="4000" dirty="0" smtClean="0"/>
              <a:t>  = </a:t>
            </a:r>
            <a:r>
              <a:rPr lang="en-US" sz="4000" dirty="0" err="1" smtClean="0"/>
              <a:t>nilai</a:t>
            </a:r>
            <a:r>
              <a:rPr lang="en-US" sz="4000" dirty="0" smtClean="0"/>
              <a:t> </a:t>
            </a:r>
            <a:r>
              <a:rPr lang="en-US" sz="4000" dirty="0" err="1" smtClean="0"/>
              <a:t>sekarang</a:t>
            </a:r>
            <a:r>
              <a:rPr lang="en-US" sz="4000" dirty="0" smtClean="0"/>
              <a:t> </a:t>
            </a:r>
            <a:r>
              <a:rPr lang="en-US" sz="4000" dirty="0" err="1" smtClean="0"/>
              <a:t>dari</a:t>
            </a:r>
            <a:r>
              <a:rPr lang="en-US" sz="4000" dirty="0" smtClean="0"/>
              <a:t> </a:t>
            </a:r>
            <a:r>
              <a:rPr lang="en-US" sz="4000" dirty="0" err="1" smtClean="0"/>
              <a:t>arus</a:t>
            </a:r>
            <a:r>
              <a:rPr lang="en-US" sz="4000" dirty="0" smtClean="0"/>
              <a:t> </a:t>
            </a:r>
            <a:r>
              <a:rPr lang="en-US" sz="4000" dirty="0" err="1" smtClean="0"/>
              <a:t>kas</a:t>
            </a:r>
            <a:r>
              <a:rPr lang="en-US" sz="4000" dirty="0" smtClean="0"/>
              <a:t> </a:t>
            </a:r>
            <a:r>
              <a:rPr lang="en-US" sz="4000" dirty="0" err="1" smtClean="0"/>
              <a:t>tahunan</a:t>
            </a:r>
            <a:r>
              <a:rPr lang="en-US" sz="4000" dirty="0" smtClean="0"/>
              <a:t> </a:t>
            </a:r>
            <a:r>
              <a:rPr lang="en-US" sz="4000" dirty="0" err="1" smtClean="0"/>
              <a:t>dikurangi</a:t>
            </a:r>
            <a:r>
              <a:rPr lang="en-US" sz="4000" dirty="0" smtClean="0"/>
              <a:t> </a:t>
            </a:r>
            <a:r>
              <a:rPr lang="en-US" sz="4000" dirty="0" err="1" smtClean="0"/>
              <a:t>investasi</a:t>
            </a:r>
            <a:r>
              <a:rPr lang="en-US" sz="4000" dirty="0" smtClean="0"/>
              <a:t> </a:t>
            </a:r>
            <a:r>
              <a:rPr lang="en-US" sz="4000" dirty="0" err="1" smtClean="0"/>
              <a:t>awal</a:t>
            </a:r>
            <a:r>
              <a:rPr lang="en-US" sz="4000" dirty="0" smtClean="0"/>
              <a:t> </a:t>
            </a:r>
            <a:r>
              <a:rPr lang="en-US" sz="4000" dirty="0" err="1" smtClean="0"/>
              <a:t>sehingga</a:t>
            </a:r>
            <a:r>
              <a:rPr lang="en-US" sz="4000" dirty="0" smtClean="0"/>
              <a:t> NPV </a:t>
            </a:r>
            <a:r>
              <a:rPr lang="en-US" sz="4000" dirty="0" err="1" smtClean="0"/>
              <a:t>menjadi</a:t>
            </a:r>
            <a:r>
              <a:rPr lang="en-US" sz="4000" dirty="0" smtClean="0"/>
              <a:t> </a:t>
            </a:r>
            <a:r>
              <a:rPr lang="en-US" sz="4000" dirty="0" err="1" smtClean="0"/>
              <a:t>positif</a:t>
            </a:r>
            <a:r>
              <a:rPr lang="en-US" sz="4000" dirty="0" smtClean="0"/>
              <a:t> (NPV ≥ 0)</a:t>
            </a:r>
          </a:p>
          <a:p>
            <a:pPr marL="0" indent="0">
              <a:buNone/>
            </a:pPr>
            <a:r>
              <a:rPr lang="en-US" sz="4000" dirty="0" smtClean="0"/>
              <a:t>3. </a:t>
            </a:r>
            <a:r>
              <a:rPr lang="en-US" sz="4000" b="1" i="1" dirty="0" smtClean="0">
                <a:solidFill>
                  <a:srgbClr val="C00000"/>
                </a:solidFill>
              </a:rPr>
              <a:t>Profitability index </a:t>
            </a:r>
            <a:r>
              <a:rPr lang="en-US" sz="4000" dirty="0" smtClean="0"/>
              <a:t>/</a:t>
            </a:r>
          </a:p>
          <a:p>
            <a:pPr marL="0" indent="0">
              <a:buNone/>
            </a:pPr>
            <a:r>
              <a:rPr lang="en-US" sz="4000" dirty="0" smtClean="0"/>
              <a:t>     Index </a:t>
            </a:r>
            <a:r>
              <a:rPr lang="en-US" sz="4000" dirty="0" err="1" smtClean="0"/>
              <a:t>keuntungan</a:t>
            </a:r>
            <a:r>
              <a:rPr lang="en-US" sz="4000" dirty="0" smtClean="0"/>
              <a:t> = ratio </a:t>
            </a:r>
            <a:r>
              <a:rPr lang="en-US" sz="4000" dirty="0" err="1" smtClean="0"/>
              <a:t>nilai</a:t>
            </a:r>
            <a:r>
              <a:rPr lang="en-US" sz="4000" dirty="0" smtClean="0"/>
              <a:t> </a:t>
            </a:r>
            <a:r>
              <a:rPr lang="en-US" sz="4000" dirty="0" err="1" smtClean="0"/>
              <a:t>sekarang</a:t>
            </a:r>
            <a:r>
              <a:rPr lang="en-US" sz="4000" dirty="0" smtClean="0"/>
              <a:t> </a:t>
            </a:r>
            <a:r>
              <a:rPr lang="en-US" sz="4000" dirty="0" err="1" smtClean="0"/>
              <a:t>dari</a:t>
            </a:r>
            <a:r>
              <a:rPr lang="en-US" sz="4000" dirty="0" smtClean="0"/>
              <a:t> </a:t>
            </a:r>
            <a:r>
              <a:rPr lang="en-US" sz="4000" dirty="0" err="1" smtClean="0"/>
              <a:t>arus</a:t>
            </a:r>
            <a:r>
              <a:rPr lang="en-US" sz="4000" dirty="0" smtClean="0"/>
              <a:t> </a:t>
            </a:r>
            <a:r>
              <a:rPr lang="en-US" sz="4000" dirty="0" err="1" smtClean="0"/>
              <a:t>kas</a:t>
            </a:r>
            <a:r>
              <a:rPr lang="en-US" sz="4000" dirty="0" smtClean="0"/>
              <a:t> net </a:t>
            </a:r>
            <a:r>
              <a:rPr lang="en-US" sz="4000" dirty="0" err="1" smtClean="0"/>
              <a:t>terhadap</a:t>
            </a:r>
            <a:r>
              <a:rPr lang="en-US" sz="4000" dirty="0" smtClean="0"/>
              <a:t> </a:t>
            </a:r>
            <a:r>
              <a:rPr lang="en-US" sz="4000" dirty="0" err="1" smtClean="0"/>
              <a:t>investasi</a:t>
            </a:r>
            <a:r>
              <a:rPr lang="en-US" sz="4000" dirty="0" smtClean="0"/>
              <a:t> </a:t>
            </a:r>
            <a:r>
              <a:rPr lang="en-US" sz="4000" dirty="0" err="1" smtClean="0"/>
              <a:t>awal</a:t>
            </a:r>
            <a:r>
              <a:rPr lang="en-US" sz="4000" dirty="0" smtClean="0"/>
              <a:t>  </a:t>
            </a:r>
          </a:p>
          <a:p>
            <a:pPr marL="0" indent="0">
              <a:buNone/>
            </a:pPr>
            <a:r>
              <a:rPr lang="en-US" sz="4000" dirty="0" smtClean="0"/>
              <a:t>4.a. </a:t>
            </a:r>
            <a:r>
              <a:rPr lang="en-US" sz="4000" b="1" dirty="0" smtClean="0">
                <a:solidFill>
                  <a:srgbClr val="C00000"/>
                </a:solidFill>
              </a:rPr>
              <a:t>Internal rate of return </a:t>
            </a:r>
            <a:r>
              <a:rPr lang="en-US" sz="4000" dirty="0" smtClean="0"/>
              <a:t>/ </a:t>
            </a:r>
          </a:p>
          <a:p>
            <a:pPr marL="0" indent="0">
              <a:buNone/>
            </a:pPr>
            <a:r>
              <a:rPr lang="en-US" sz="4000" dirty="0" smtClean="0"/>
              <a:t>     Tingkat </a:t>
            </a:r>
            <a:r>
              <a:rPr lang="en-US" sz="4000" dirty="0" err="1" smtClean="0"/>
              <a:t>pengembalian</a:t>
            </a:r>
            <a:r>
              <a:rPr lang="en-US" sz="4000" dirty="0" smtClean="0"/>
              <a:t> internal =  </a:t>
            </a:r>
            <a:r>
              <a:rPr lang="en-US" sz="4000" dirty="0" err="1" smtClean="0"/>
              <a:t>tingkat</a:t>
            </a:r>
            <a:r>
              <a:rPr lang="en-US" sz="4000" dirty="0" smtClean="0"/>
              <a:t> discount yang </a:t>
            </a:r>
            <a:r>
              <a:rPr lang="en-US" sz="4000" dirty="0" err="1" smtClean="0"/>
              <a:t>menyamakan</a:t>
            </a:r>
            <a:r>
              <a:rPr lang="en-US" sz="4000" dirty="0" smtClean="0"/>
              <a:t> </a:t>
            </a:r>
            <a:r>
              <a:rPr lang="en-US" sz="4000" dirty="0" err="1" smtClean="0"/>
              <a:t>nilai</a:t>
            </a:r>
            <a:r>
              <a:rPr lang="en-US" sz="4000" dirty="0" smtClean="0"/>
              <a:t> </a:t>
            </a:r>
            <a:r>
              <a:rPr lang="en-US" sz="4000" dirty="0" err="1" smtClean="0"/>
              <a:t>sekarang</a:t>
            </a:r>
            <a:r>
              <a:rPr lang="en-US" sz="4000" dirty="0" smtClean="0"/>
              <a:t> </a:t>
            </a:r>
            <a:r>
              <a:rPr lang="en-US" sz="4000" dirty="0" err="1" smtClean="0"/>
              <a:t>dari</a:t>
            </a:r>
            <a:r>
              <a:rPr lang="en-US" sz="4000" dirty="0" smtClean="0"/>
              <a:t> </a:t>
            </a:r>
            <a:r>
              <a:rPr lang="en-US" sz="4000" dirty="0" err="1" smtClean="0"/>
              <a:t>nilai</a:t>
            </a:r>
            <a:r>
              <a:rPr lang="en-US" sz="4000" dirty="0" smtClean="0"/>
              <a:t> </a:t>
            </a:r>
            <a:r>
              <a:rPr lang="en-US" sz="4000" dirty="0" err="1" smtClean="0"/>
              <a:t>arus</a:t>
            </a:r>
            <a:r>
              <a:rPr lang="en-US" sz="4000" dirty="0" smtClean="0"/>
              <a:t> </a:t>
            </a:r>
            <a:r>
              <a:rPr lang="en-US" sz="4000" dirty="0" err="1" smtClean="0"/>
              <a:t>kas</a:t>
            </a:r>
            <a:r>
              <a:rPr lang="en-US" sz="4000" dirty="0" smtClean="0"/>
              <a:t> yang </a:t>
            </a:r>
            <a:r>
              <a:rPr lang="en-US" sz="4000" dirty="0" err="1" smtClean="0"/>
              <a:t>akan</a:t>
            </a:r>
            <a:r>
              <a:rPr lang="en-US" sz="4000" dirty="0" smtClean="0"/>
              <a:t> </a:t>
            </a:r>
            <a:r>
              <a:rPr lang="en-US" sz="4000" dirty="0" err="1" smtClean="0"/>
              <a:t>datang</a:t>
            </a:r>
            <a:r>
              <a:rPr lang="en-US" sz="4000" dirty="0" smtClean="0"/>
              <a:t>  </a:t>
            </a:r>
            <a:r>
              <a:rPr lang="en-US" sz="4000" dirty="0" err="1" smtClean="0"/>
              <a:t>dengan</a:t>
            </a:r>
            <a:r>
              <a:rPr lang="en-US" sz="4000" dirty="0" smtClean="0"/>
              <a:t> </a:t>
            </a:r>
            <a:r>
              <a:rPr lang="en-US" sz="4000" dirty="0" err="1" smtClean="0"/>
              <a:t>investasi</a:t>
            </a:r>
            <a:r>
              <a:rPr lang="en-US" sz="4000" dirty="0" smtClean="0"/>
              <a:t> </a:t>
            </a:r>
            <a:r>
              <a:rPr lang="en-US" sz="4000" dirty="0" err="1" smtClean="0"/>
              <a:t>awal</a:t>
            </a:r>
            <a:r>
              <a:rPr lang="en-US" sz="4000" dirty="0" smtClean="0"/>
              <a:t> </a:t>
            </a:r>
          </a:p>
          <a:p>
            <a:pPr marL="0" indent="0">
              <a:buNone/>
            </a:pPr>
            <a:r>
              <a:rPr lang="en-US" sz="4000" dirty="0" smtClean="0"/>
              <a:t>4.b. </a:t>
            </a:r>
            <a:r>
              <a:rPr lang="en-US" sz="4000" b="1" i="1" dirty="0" smtClean="0">
                <a:solidFill>
                  <a:srgbClr val="C00000"/>
                </a:solidFill>
              </a:rPr>
              <a:t>Modified internal rate of return </a:t>
            </a:r>
            <a:r>
              <a:rPr lang="en-US" sz="4000" dirty="0" smtClean="0"/>
              <a:t>=</a:t>
            </a:r>
          </a:p>
          <a:p>
            <a:pPr marL="0" indent="0">
              <a:buNone/>
            </a:pPr>
            <a:r>
              <a:rPr lang="en-US" sz="4000" dirty="0" smtClean="0"/>
              <a:t>    </a:t>
            </a:r>
            <a:r>
              <a:rPr lang="en-US" sz="4000" dirty="0" err="1" smtClean="0"/>
              <a:t>tingkat</a:t>
            </a:r>
            <a:r>
              <a:rPr lang="en-US" sz="4000" dirty="0" smtClean="0"/>
              <a:t> discount yang </a:t>
            </a:r>
            <a:r>
              <a:rPr lang="en-US" sz="4000" dirty="0" err="1" smtClean="0"/>
              <a:t>menyamakan</a:t>
            </a:r>
            <a:r>
              <a:rPr lang="en-US" sz="4000" dirty="0" smtClean="0"/>
              <a:t> </a:t>
            </a:r>
            <a:r>
              <a:rPr lang="en-US" sz="4000" dirty="0" err="1" smtClean="0"/>
              <a:t>nilai</a:t>
            </a:r>
            <a:r>
              <a:rPr lang="en-US" sz="4000" dirty="0" smtClean="0"/>
              <a:t> </a:t>
            </a:r>
            <a:r>
              <a:rPr lang="en-US" sz="4000" dirty="0" err="1" smtClean="0"/>
              <a:t>sekarang</a:t>
            </a:r>
            <a:r>
              <a:rPr lang="en-US" sz="4000" dirty="0" smtClean="0"/>
              <a:t> </a:t>
            </a:r>
            <a:r>
              <a:rPr lang="en-US" sz="4000" dirty="0" err="1" smtClean="0"/>
              <a:t>dari</a:t>
            </a:r>
            <a:r>
              <a:rPr lang="en-US" sz="4000" dirty="0" smtClean="0"/>
              <a:t> </a:t>
            </a:r>
            <a:r>
              <a:rPr lang="en-US" sz="4000" dirty="0" err="1" smtClean="0"/>
              <a:t>arus</a:t>
            </a:r>
            <a:r>
              <a:rPr lang="en-US" sz="4000" dirty="0" smtClean="0"/>
              <a:t> </a:t>
            </a:r>
            <a:r>
              <a:rPr lang="en-US" sz="4000" dirty="0" err="1" smtClean="0"/>
              <a:t>kas</a:t>
            </a:r>
            <a:r>
              <a:rPr lang="en-US" sz="4000" dirty="0" smtClean="0"/>
              <a:t> </a:t>
            </a:r>
            <a:r>
              <a:rPr lang="en-US" sz="4000" dirty="0" err="1" smtClean="0"/>
              <a:t>keluar</a:t>
            </a:r>
            <a:r>
              <a:rPr lang="en-US" sz="4000" dirty="0" smtClean="0"/>
              <a:t> (cash outflow) </a:t>
            </a:r>
            <a:r>
              <a:rPr lang="en-US" sz="4000" dirty="0" err="1" smtClean="0"/>
              <a:t>dengan</a:t>
            </a:r>
            <a:r>
              <a:rPr lang="en-US" sz="4000" dirty="0" smtClean="0"/>
              <a:t> </a:t>
            </a:r>
            <a:r>
              <a:rPr lang="en-US" sz="4000" dirty="0" err="1" smtClean="0"/>
              <a:t>nilai</a:t>
            </a:r>
            <a:r>
              <a:rPr lang="en-US" sz="4000" dirty="0" smtClean="0"/>
              <a:t> </a:t>
            </a:r>
            <a:r>
              <a:rPr lang="en-US" sz="4000" dirty="0" err="1" smtClean="0"/>
              <a:t>sekarang</a:t>
            </a:r>
            <a:r>
              <a:rPr lang="en-US" sz="4000" dirty="0" smtClean="0"/>
              <a:t> </a:t>
            </a:r>
            <a:r>
              <a:rPr lang="en-US" sz="4000" dirty="0" err="1" smtClean="0"/>
              <a:t>dari</a:t>
            </a:r>
            <a:r>
              <a:rPr lang="en-US" sz="4000" dirty="0" smtClean="0"/>
              <a:t> </a:t>
            </a:r>
            <a:r>
              <a:rPr lang="en-US" sz="4000" dirty="0" err="1" smtClean="0"/>
              <a:t>nilai</a:t>
            </a:r>
            <a:r>
              <a:rPr lang="en-US" sz="4000" dirty="0" smtClean="0"/>
              <a:t> </a:t>
            </a:r>
            <a:r>
              <a:rPr lang="en-US" sz="4000" dirty="0" err="1" smtClean="0"/>
              <a:t>akhir</a:t>
            </a:r>
            <a:r>
              <a:rPr lang="en-US" sz="4000" dirty="0" smtClean="0"/>
              <a:t> </a:t>
            </a:r>
            <a:r>
              <a:rPr lang="en-US" sz="4000" dirty="0" err="1" smtClean="0"/>
              <a:t>proyek</a:t>
            </a:r>
            <a:r>
              <a:rPr lang="en-US" sz="4000" dirty="0" smtClean="0"/>
              <a:t> (project’s terminal value)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81206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FORMULA PBP</a:t>
            </a:r>
            <a:endParaRPr lang="en-US" dirty="0">
              <a:solidFill>
                <a:srgbClr val="C00000"/>
              </a:solidFill>
            </a:endParaRPr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1371600"/>
            <a:ext cx="7010400" cy="502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891929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C00000"/>
                </a:solidFill>
              </a:rPr>
              <a:t>FORMULA </a:t>
            </a:r>
            <a:r>
              <a:rPr lang="en-US" dirty="0" smtClean="0">
                <a:solidFill>
                  <a:srgbClr val="C00000"/>
                </a:solidFill>
              </a:rPr>
              <a:t>PBP DISCOUNTED</a:t>
            </a:r>
            <a:endParaRPr lang="en-US" dirty="0">
              <a:solidFill>
                <a:srgbClr val="C00000"/>
              </a:solidFill>
            </a:endParaRPr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1" y="1524000"/>
            <a:ext cx="7010400" cy="48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526048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FORMULA _NPV</a:t>
            </a:r>
            <a:endParaRPr lang="en-US" dirty="0">
              <a:solidFill>
                <a:srgbClr val="C00000"/>
              </a:solidFill>
            </a:endParaRPr>
          </a:p>
        </p:txBody>
      </p:sp>
      <p:pic>
        <p:nvPicPr>
          <p:cNvPr id="8196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295400"/>
            <a:ext cx="7467599" cy="518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202547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Formula PI</a:t>
            </a:r>
            <a:endParaRPr lang="en-US" dirty="0">
              <a:solidFill>
                <a:srgbClr val="C00000"/>
              </a:solidFill>
            </a:endParaRPr>
          </a:p>
        </p:txBody>
      </p:sp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295400"/>
            <a:ext cx="7848600" cy="510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7813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327</Words>
  <Application>Microsoft Office PowerPoint</Application>
  <PresentationFormat>On-screen Show (4:3)</PresentationFormat>
  <Paragraphs>54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INTERNATIONAL CAPITAL BUDGETING, &amp;  FOREIGN DIRECT INVESTMENT</vt:lpstr>
      <vt:lpstr>Motivifikasi FDI</vt:lpstr>
      <vt:lpstr>International Capital Budgeting</vt:lpstr>
      <vt:lpstr>faktor di pertimbangan antara lain :</vt:lpstr>
      <vt:lpstr>Kriteria – kriteria capital budgeting :</vt:lpstr>
      <vt:lpstr>FORMULA PBP</vt:lpstr>
      <vt:lpstr>FORMULA PBP DISCOUNTED</vt:lpstr>
      <vt:lpstr>FORMULA _NPV</vt:lpstr>
      <vt:lpstr>Formula PI</vt:lpstr>
      <vt:lpstr>IRR-Formula</vt:lpstr>
      <vt:lpstr>Modified IRR-Formula</vt:lpstr>
      <vt:lpstr>Contoh  PBP</vt:lpstr>
      <vt:lpstr>Contoh NPV</vt:lpstr>
      <vt:lpstr>Home Currency Approach-NPV</vt:lpstr>
      <vt:lpstr>Foreign Currency Approach-NPV</vt:lpstr>
      <vt:lpstr>SALAM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INTERNATIONAL CAPITAL BUDGETING, DAN  FOREIGN DIRECT INVESTMENT</dc:title>
  <dc:creator>STAFF</dc:creator>
  <cp:lastModifiedBy>STAFF</cp:lastModifiedBy>
  <cp:revision>5</cp:revision>
  <dcterms:created xsi:type="dcterms:W3CDTF">2019-12-02T04:58:57Z</dcterms:created>
  <dcterms:modified xsi:type="dcterms:W3CDTF">2019-12-02T05:56:47Z</dcterms:modified>
</cp:coreProperties>
</file>