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0" d="100"/>
          <a:sy n="70" d="100"/>
        </p:scale>
        <p:origin x="-51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A0D1653-AB00-463B-A9B6-14034E4A6555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D6367A-B9BB-4B89-B6A6-85A35DD17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666890-4876-4C42-B3DE-CF911633C5D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5894A-63D9-4A00-BBCE-290C2CE32267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6BC01-5856-40B6-8C90-6BB5D4105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DC8E6-7F76-4663-835E-B9274AB33D0B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A2A38-2DF6-4F00-A44A-EB07608AD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9DE49-A0C8-488E-A5F8-844F25B3AA8C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1D87E-3093-4A41-970B-9002BF486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ED089-DD8D-431A-8080-92D415E91E47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A3424-FA87-4126-A30D-1FE3F2ADF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576AE-D65A-4A14-9DA3-926046FCBA28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F1094-F9D8-455A-B6D4-C2D2C377D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878A-55B2-46D0-B407-F2F381987793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1DED9-177A-43AD-A34B-9440C2EE7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3FB9D-DE10-4B21-A250-92E8D1CE27A2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51484-527A-42EA-975F-BCCD5CE0A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16969-424B-4772-A83D-0BB626AE36FF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AF589-373B-441B-82BA-D11920EE3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41111-2110-4D7F-A9E4-93E02E9FDED2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30D9A-1F2E-4D6E-8625-29FE4DE09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F8774-76E6-4F58-B57A-1D67540AF086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AF083-CFD3-444F-A536-23739DD9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72AED-2F2C-4C47-A842-84C5B1179990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0276B-3D2D-4CED-88B0-08118A675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A5BDD0-30AF-42FF-8EB8-B72D83EF84D6}" type="datetimeFigureOut">
              <a:rPr lang="en-US"/>
              <a:pPr>
                <a:defRPr/>
              </a:pPr>
              <a:t>9/29/2014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902B32-CA20-48AC-A52D-A605FBA5E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2514600" y="228600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>
                <a:latin typeface="Constantia" pitchFamily="18" charset="0"/>
              </a:rPr>
              <a:t>MOTIVASI USAHA</a:t>
            </a: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228600" y="990600"/>
            <a:ext cx="7696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latin typeface="Constantia" pitchFamily="18" charset="0"/>
              </a:rPr>
              <a:t>I. </a:t>
            </a:r>
            <a:r>
              <a:rPr lang="en-US" sz="3600" b="1" dirty="0" err="1">
                <a:latin typeface="Constantia" pitchFamily="18" charset="0"/>
              </a:rPr>
              <a:t>Membangun</a:t>
            </a:r>
            <a:r>
              <a:rPr lang="en-US" sz="3600" b="1" dirty="0">
                <a:latin typeface="Constantia" pitchFamily="18" charset="0"/>
              </a:rPr>
              <a:t> </a:t>
            </a:r>
            <a:r>
              <a:rPr lang="en-US" sz="3600" b="1" dirty="0" err="1">
                <a:latin typeface="Constantia" pitchFamily="18" charset="0"/>
              </a:rPr>
              <a:t>Kompetensi</a:t>
            </a:r>
            <a:r>
              <a:rPr lang="en-US" sz="3600" b="1" dirty="0">
                <a:latin typeface="Constantia" pitchFamily="18" charset="0"/>
              </a:rPr>
              <a:t> </a:t>
            </a:r>
            <a:r>
              <a:rPr lang="en-US" sz="3600" b="1" dirty="0" err="1">
                <a:latin typeface="Constantia" pitchFamily="18" charset="0"/>
              </a:rPr>
              <a:t>Diri</a:t>
            </a:r>
            <a:endParaRPr lang="en-US" sz="3600" b="1" dirty="0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695450"/>
            <a:ext cx="82296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>
                <a:latin typeface="+mn-lt"/>
              </a:rPr>
              <a:t>Kuliah sesi 1  </a:t>
            </a:r>
            <a:r>
              <a:rPr lang="en-US" sz="3200">
                <a:latin typeface="+mn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3200">
                <a:latin typeface="+mn-lt"/>
              </a:rPr>
              <a:t> </a:t>
            </a:r>
            <a:r>
              <a:rPr lang="en-US" sz="2800">
                <a:latin typeface="+mn-lt"/>
              </a:rPr>
              <a:t>Konsep Diri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+mn-lt"/>
              </a:rPr>
              <a:t> </a:t>
            </a:r>
            <a:r>
              <a:rPr lang="en-US" sz="2800">
                <a:latin typeface="+mn-lt"/>
              </a:rPr>
              <a:t>     a. Pengenalan diri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+mn-lt"/>
              </a:rPr>
              <a:t> </a:t>
            </a:r>
            <a:r>
              <a:rPr lang="en-US" sz="2800">
                <a:latin typeface="+mn-lt"/>
              </a:rPr>
              <a:t>     b. Membangun Konsep diri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>
                <a:latin typeface="+mn-lt"/>
              </a:rPr>
              <a:t>Kuliah sesi 2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+mn-lt"/>
              </a:rPr>
              <a:t>2.  Menggali Potensi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>
                <a:latin typeface="+mn-lt"/>
              </a:rPr>
              <a:t> </a:t>
            </a:r>
            <a:r>
              <a:rPr lang="en-US" sz="2800">
                <a:latin typeface="+mn-lt"/>
              </a:rPr>
              <a:t>     </a:t>
            </a:r>
            <a:r>
              <a:rPr lang="en-US" sz="2800" i="1">
                <a:latin typeface="+mn-lt"/>
              </a:rPr>
              <a:t>a.</a:t>
            </a:r>
            <a:r>
              <a:rPr lang="en-US" sz="2800">
                <a:latin typeface="+mn-lt"/>
              </a:rPr>
              <a:t> </a:t>
            </a:r>
            <a:r>
              <a:rPr lang="en-US" sz="2800" i="1">
                <a:latin typeface="+mn-lt"/>
              </a:rPr>
              <a:t>Membangun Personal core competance     </a:t>
            </a:r>
          </a:p>
          <a:p>
            <a:pPr marL="977900" indent="-514350" fontAlgn="auto">
              <a:spcBef>
                <a:spcPts val="0"/>
              </a:spcBef>
              <a:spcAft>
                <a:spcPts val="0"/>
              </a:spcAft>
              <a:buFontTx/>
              <a:buAutoNum type="alphaLcPeriod" startAt="2"/>
              <a:defRPr/>
            </a:pPr>
            <a:r>
              <a:rPr lang="en-US" sz="2800">
                <a:latin typeface="+mn-lt"/>
              </a:rPr>
              <a:t>Fokus (spesialisasi)</a:t>
            </a:r>
          </a:p>
          <a:p>
            <a:pPr marL="977900" indent="-514350" fontAlgn="auto">
              <a:spcBef>
                <a:spcPts val="0"/>
              </a:spcBef>
              <a:spcAft>
                <a:spcPts val="0"/>
              </a:spcAft>
              <a:buFontTx/>
              <a:buAutoNum type="alphaLcPeriod" startAt="2"/>
              <a:defRPr/>
            </a:pPr>
            <a:r>
              <a:rPr lang="en-US" sz="2800">
                <a:latin typeface="+mn-lt"/>
              </a:rPr>
              <a:t>Mengembangkan kualitas diri            </a:t>
            </a:r>
            <a:endParaRPr lang="en-US" sz="28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1. Konsep Diri </a:t>
            </a:r>
            <a:endParaRPr lang="en-US" b="1" i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304800" y="1000125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i="1">
                <a:solidFill>
                  <a:srgbClr val="FF0000"/>
                </a:solidFill>
                <a:latin typeface="Constantia" pitchFamily="18" charset="0"/>
              </a:rPr>
              <a:t>a. Pengenalan Diri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1524000"/>
            <a:ext cx="74676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latin typeface="+mn-lt"/>
              </a:rPr>
              <a:t>Pengenalan Diri mengarahkan individu  untuk lebih memahami ttg dirinya dlm hubungan dengan 3 realitas yaitu: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>
                <a:latin typeface="+mn-lt"/>
              </a:rPr>
              <a:t>Diri Sendiri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>
                <a:latin typeface="+mn-lt"/>
              </a:rPr>
              <a:t>Orang Lain dan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400">
                <a:latin typeface="+mn-lt"/>
              </a:rPr>
              <a:t> ALLAH Sebagai Tuhan Sang Pencipta  </a:t>
            </a:r>
            <a:endParaRPr lang="en-US" sz="2400">
              <a:latin typeface="+mn-lt"/>
            </a:endParaRP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685800" y="3810000"/>
            <a:ext cx="8153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nstantia" pitchFamily="18" charset="0"/>
              </a:rPr>
              <a:t>Ke 3 pola hubungan tersebut hrs terfokus pada tujuan utama yaitu:  Hubungan  dengan </a:t>
            </a:r>
            <a:r>
              <a:rPr lang="en-US" sz="2400" b="1" i="1">
                <a:latin typeface="Constantia" pitchFamily="18" charset="0"/>
              </a:rPr>
              <a:t>Tuhan</a:t>
            </a:r>
            <a:r>
              <a:rPr lang="en-US" sz="2400">
                <a:latin typeface="Constantia" pitchFamily="18" charset="0"/>
              </a:rPr>
              <a:t> </a:t>
            </a:r>
            <a:r>
              <a:rPr lang="en-US" sz="2400" b="1" i="1">
                <a:latin typeface="Constantia" pitchFamily="18" charset="0"/>
              </a:rPr>
              <a:t>Yang Maha Esa.</a:t>
            </a:r>
          </a:p>
          <a:p>
            <a:endParaRPr lang="en-US" sz="2400" b="1" i="1">
              <a:latin typeface="Constantia" pitchFamily="18" charset="0"/>
            </a:endParaRPr>
          </a:p>
          <a:p>
            <a:r>
              <a:rPr lang="en-US" sz="2400" b="1" i="1">
                <a:latin typeface="Constantia" pitchFamily="18" charset="0"/>
              </a:rPr>
              <a:t>Diri sendiri:</a:t>
            </a:r>
          </a:p>
          <a:p>
            <a:r>
              <a:rPr lang="en-US" sz="2400">
                <a:latin typeface="Constantia" pitchFamily="18" charset="0"/>
              </a:rPr>
              <a:t>Pengenalan diri akan menjadikan kita akan lebih mengenal diri, sehingga lebih mudah mengenal potensi diri kita.</a:t>
            </a:r>
          </a:p>
          <a:p>
            <a:endParaRPr lang="en-US" b="1">
              <a:latin typeface="Constantia" pitchFamily="18" charset="0"/>
            </a:endParaRPr>
          </a:p>
          <a:p>
            <a:r>
              <a:rPr lang="en-US" b="1" i="1">
                <a:latin typeface="Constantia" pitchFamily="18" charset="0"/>
              </a:rPr>
              <a:t>        </a:t>
            </a:r>
          </a:p>
          <a:p>
            <a:endParaRPr lang="en-US">
              <a:latin typeface="Constantia" pitchFamily="18" charset="0"/>
            </a:endParaRPr>
          </a:p>
          <a:p>
            <a:endParaRPr lang="en-US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1. Konsep Diri </a:t>
            </a:r>
            <a:endParaRPr lang="en-US" b="1" i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609600" y="1066800"/>
            <a:ext cx="8305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Constantia" pitchFamily="18" charset="0"/>
              </a:rPr>
              <a:t>Orang Lain:</a:t>
            </a:r>
          </a:p>
          <a:p>
            <a:r>
              <a:rPr lang="en-US" sz="2400">
                <a:latin typeface="Constantia" pitchFamily="18" charset="0"/>
              </a:rPr>
              <a:t>Hubungan dgn org lain,  memudahkan  diri kita utk memahami org lain, dan berempati dgn org lain.</a:t>
            </a:r>
          </a:p>
          <a:p>
            <a:endParaRPr lang="en-US" sz="2400">
              <a:latin typeface="Constantia" pitchFamily="18" charset="0"/>
            </a:endParaRPr>
          </a:p>
          <a:p>
            <a:r>
              <a:rPr lang="en-US" sz="2400" b="1" i="1">
                <a:latin typeface="Constantia" pitchFamily="18" charset="0"/>
              </a:rPr>
              <a:t>Hubungan diri dgn Tuhan Yang Maha Esa: </a:t>
            </a:r>
          </a:p>
          <a:p>
            <a:r>
              <a:rPr lang="en-US" sz="2400">
                <a:latin typeface="Constantia" pitchFamily="18" charset="0"/>
              </a:rPr>
              <a:t>Menjadikan kita lebih terfokus dan melahirkan kepekaan individu yang tinggi.</a:t>
            </a:r>
          </a:p>
          <a:p>
            <a:r>
              <a:rPr lang="en-US" sz="2400">
                <a:latin typeface="Constantia" pitchFamily="18" charset="0"/>
              </a:rPr>
              <a:t>  </a:t>
            </a:r>
            <a:r>
              <a:rPr lang="en-US" sz="2400" b="1" i="1">
                <a:latin typeface="Constantia" pitchFamily="18" charset="0"/>
              </a:rPr>
              <a:t>   </a:t>
            </a:r>
          </a:p>
          <a:p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962400"/>
            <a:ext cx="8610600" cy="2308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>
                <a:latin typeface="+mn-lt"/>
              </a:rPr>
              <a:t>Dengan mengenal lebih mendalam ttg diri kita. Kita  bisa mencapai suatu keyakinan bahwa sang pencipta yaitu ALLAH SWT  benar-benar  ada.  Hal ini terbukti, kita tdk bisa menghindar akan: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>
                <a:latin typeface="+mn-lt"/>
              </a:rPr>
              <a:t>Kelahiran diri kita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>
                <a:latin typeface="+mn-lt"/>
              </a:rPr>
              <a:t>Jodoh Kita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>
                <a:latin typeface="+mn-lt"/>
              </a:rPr>
              <a:t>Kematian Kita </a:t>
            </a:r>
            <a:endParaRPr lang="en-US" sz="24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3"/>
            <a:ext cx="7848600" cy="9445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1. Konsep Diri </a:t>
            </a:r>
            <a:endParaRPr lang="en-US" b="1" i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228600" y="769938"/>
            <a:ext cx="2819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nstantia" pitchFamily="18" charset="0"/>
              </a:rPr>
              <a:t>Hub 3 realitas digambarkan sbb: 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1219200" y="1219200"/>
            <a:ext cx="5791200" cy="304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3657600" y="838200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onstantia" pitchFamily="18" charset="0"/>
              </a:rPr>
              <a:t>TUHAN</a:t>
            </a:r>
          </a:p>
        </p:txBody>
      </p: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914400" y="4267200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onstantia" pitchFamily="18" charset="0"/>
              </a:rPr>
              <a:t>DIRI</a:t>
            </a:r>
          </a:p>
        </p:txBody>
      </p:sp>
      <p:sp>
        <p:nvSpPr>
          <p:cNvPr id="8199" name="TextBox 7"/>
          <p:cNvSpPr txBox="1">
            <a:spLocks noChangeArrowheads="1"/>
          </p:cNvSpPr>
          <p:nvPr/>
        </p:nvSpPr>
        <p:spPr bwMode="auto">
          <a:xfrm>
            <a:off x="6477000" y="4278313"/>
            <a:ext cx="1371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Constantia" pitchFamily="18" charset="0"/>
              </a:rPr>
              <a:t>ORG LAIN</a:t>
            </a:r>
          </a:p>
        </p:txBody>
      </p:sp>
      <p:cxnSp>
        <p:nvCxnSpPr>
          <p:cNvPr id="10" name="Straight Connector 9"/>
          <p:cNvCxnSpPr>
            <a:stCxn id="5" idx="0"/>
          </p:cNvCxnSpPr>
          <p:nvPr/>
        </p:nvCxnSpPr>
        <p:spPr>
          <a:xfrm rot="16200000" flipH="1">
            <a:off x="2667000" y="2667000"/>
            <a:ext cx="2971800" cy="76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505200" y="3810000"/>
            <a:ext cx="1600200" cy="8382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MANUSIA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QOLBU</a:t>
            </a:r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4800600"/>
            <a:ext cx="2667000" cy="200025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Menjadikan kita lebih: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Mengenal potensi diri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Lembut Hati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Bergetar saat menyebut nama ALLAH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Mudah konsentrasi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US" sz="1400">
              <a:solidFill>
                <a:srgbClr val="FFFF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+mn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1104901" y="4686300"/>
            <a:ext cx="228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TextBox 17"/>
          <p:cNvSpPr txBox="1">
            <a:spLocks noChangeArrowheads="1"/>
          </p:cNvSpPr>
          <p:nvPr/>
        </p:nvSpPr>
        <p:spPr bwMode="auto">
          <a:xfrm>
            <a:off x="3810000" y="30480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Constantia" pitchFamily="18" charset="0"/>
              </a:rPr>
              <a:t>Peka</a:t>
            </a:r>
          </a:p>
        </p:txBody>
      </p:sp>
      <p:sp>
        <p:nvSpPr>
          <p:cNvPr id="8205" name="TextBox 18"/>
          <p:cNvSpPr txBox="1">
            <a:spLocks noChangeArrowheads="1"/>
          </p:cNvSpPr>
          <p:nvPr/>
        </p:nvSpPr>
        <p:spPr bwMode="auto">
          <a:xfrm rot="-5400000">
            <a:off x="3510757" y="2215356"/>
            <a:ext cx="83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onstantia" pitchFamily="18" charset="0"/>
              </a:rPr>
              <a:t>Fokus</a:t>
            </a:r>
          </a:p>
        </p:txBody>
      </p:sp>
      <p:sp>
        <p:nvSpPr>
          <p:cNvPr id="8206" name="TextBox 19"/>
          <p:cNvSpPr txBox="1">
            <a:spLocks noChangeArrowheads="1"/>
          </p:cNvSpPr>
          <p:nvPr/>
        </p:nvSpPr>
        <p:spPr bwMode="auto">
          <a:xfrm rot="-5400000">
            <a:off x="3810000" y="2209800"/>
            <a:ext cx="99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onstantia" pitchFamily="18" charset="0"/>
              </a:rPr>
              <a:t>Khusyu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638800" y="4800600"/>
            <a:ext cx="2667000" cy="1784350"/>
          </a:xfrm>
          <a:prstGeom prst="rect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Menjadikan kita lebih: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Memahami org lain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Mengerti org lain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Mudah berempati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1600" b="1">
                <a:solidFill>
                  <a:srgbClr val="FFFF00"/>
                </a:solidFill>
                <a:latin typeface="+mn-lt"/>
              </a:rPr>
              <a:t>Mampu menjaga sikap dan bicara</a:t>
            </a:r>
            <a:endParaRPr lang="en-US" sz="1400" b="1">
              <a:solidFill>
                <a:srgbClr val="FFFF0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latin typeface="+mn-lt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6895307" y="4685506"/>
            <a:ext cx="228600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838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1. </a:t>
            </a:r>
            <a:r>
              <a:rPr lang="en-US" b="1" i="1" dirty="0" err="1" smtClean="0">
                <a:solidFill>
                  <a:schemeClr val="tx2">
                    <a:lumMod val="75000"/>
                  </a:schemeClr>
                </a:solidFill>
              </a:rPr>
              <a:t>Konsep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 smtClean="0">
                <a:solidFill>
                  <a:schemeClr val="tx2">
                    <a:lumMod val="75000"/>
                  </a:schemeClr>
                </a:solidFill>
              </a:rPr>
              <a:t>Diri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791200"/>
          </a:xfrm>
        </p:spPr>
        <p:txBody>
          <a:bodyPr>
            <a:normAutofit fontScale="5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b="1" i="1" smtClean="0">
                <a:solidFill>
                  <a:srgbClr val="FF0000"/>
                </a:solidFill>
              </a:rPr>
              <a:t>b. Membangun konsep diri 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Pertanyaan yg mendasar utk dpt membantu membangun konsep diri adalah: </a:t>
            </a:r>
          </a:p>
          <a:p>
            <a:pPr marL="395288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i="1" smtClean="0"/>
              <a:t>“ Siapa sesungguhnya diri kita </a:t>
            </a:r>
            <a:r>
              <a:rPr lang="en-US" sz="3300" smtClean="0"/>
              <a:t>?</a:t>
            </a:r>
            <a:r>
              <a:rPr lang="en-US" sz="3300" i="1" smtClean="0"/>
              <a:t>” </a:t>
            </a:r>
            <a:endParaRPr lang="en-US" sz="3300" smtClean="0"/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Lalu pertanyaan berikutnya sebagai pertanyaan penegas: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1). Dari mana saya berasal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2). Untuk apa saya ada di dunia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3). Kemana saya akan kembali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300" smtClean="0"/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Pertanyaan penegas diatas akan mulai terkuak lebih jelas lagi dgn pertanyaan bantuan penjelas sbb: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1.a). Apakah saya ada dengan sendirinya ? , atau ada yg menciptakan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1.b). Dari apa saya diciptakan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1.c). Bagaimana saya diciptakan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1.d). Apa yg sesungguhnya terjadi saat proses saya diciptakan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300" smtClean="0"/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2.a).  Apa maksud penciptaan diri saya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2.b).  Apa yg hrs saya lakukan  dlm kehidupan ini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2.c).  Apa yg  akan terjadi nantinya dalam kehidapan ini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2.d).  Bagaimana saya hrs menjalani kehidupan ini  ?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300" smtClean="0"/>
              <a:t> </a:t>
            </a:r>
          </a:p>
          <a:p>
            <a:pPr marL="395288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900" smtClean="0"/>
              <a:t> </a:t>
            </a:r>
            <a:endParaRPr lang="en-US" sz="2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1. Konsep Diri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smtClean="0"/>
              <a:t>3.a). Apakah selamanya saya akan ada di dunia ini ?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smtClean="0"/>
              <a:t>3.b). Apa yang akan terjadi setelah kematian 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smtClean="0"/>
              <a:t>3.c).  Bagaimana akhir keberadaan saya.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smtClean="0"/>
              <a:t>3.d). Berapa lama saya akan bertahan dalam ingatan kehidupan?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200" smtClean="0"/>
              <a:t>Bagaimana kita  memahami dan menjawab berbagai pertanyaan diatas akan mengarah  pada :</a:t>
            </a:r>
          </a:p>
          <a:p>
            <a:pPr marL="463550" indent="-46355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/>
              <a:t>P</a:t>
            </a:r>
            <a:r>
              <a:rPr lang="en-US" sz="2200" smtClean="0"/>
              <a:t>emahaman yg tinggi ttg arti hidup diri kita.</a:t>
            </a:r>
          </a:p>
          <a:p>
            <a:pPr marL="463550" indent="-46355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smtClean="0"/>
              <a:t>Realitas hidup</a:t>
            </a:r>
          </a:p>
          <a:p>
            <a:pPr marL="463550" indent="-46355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smtClean="0"/>
              <a:t>Sebagai dasar dalam membangun konsep diri dengan baik &amp; benar</a:t>
            </a:r>
          </a:p>
          <a:p>
            <a:pPr marL="463550" indent="-46355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smtClean="0"/>
              <a:t>Kejelasan &amp; ketegasan konsep diri akan mengantarkan kita  pada sikap mental positif dalam menjalani kehidupan  selanjutnya.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00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1. Konsep Diri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mtClean="0"/>
              <a:t>b1. Membangun /Pembentukan Konsep diri</a:t>
            </a:r>
          </a:p>
          <a:p>
            <a:pPr marL="395288" indent="-53975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mtClean="0"/>
              <a:t>dari berbagai faktor:</a:t>
            </a:r>
          </a:p>
          <a:p>
            <a:pPr marL="395288" indent="-53975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smtClean="0"/>
              <a:t>1)</a:t>
            </a:r>
            <a:r>
              <a:rPr lang="en-US" smtClean="0"/>
              <a:t>. </a:t>
            </a:r>
            <a:r>
              <a:rPr lang="en-US" i="1" smtClean="0"/>
              <a:t>Cultural Teaching</a:t>
            </a:r>
          </a:p>
          <a:p>
            <a:pPr marL="395288" indent="-53975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smtClean="0"/>
              <a:t>2). Social comperation</a:t>
            </a:r>
          </a:p>
          <a:p>
            <a:pPr marL="395288" indent="-53975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i="1" smtClean="0"/>
              <a:t>3). Studying Process  </a:t>
            </a:r>
          </a:p>
          <a:p>
            <a:pPr marL="395288" indent="-53975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mtClean="0"/>
              <a:t>Seorang pemimpin yang besar terbentuk bukan serta merta lahir begitu saja, tetapi dari faktor2 diatas.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smtClean="0">
                <a:solidFill>
                  <a:schemeClr val="tx2">
                    <a:lumMod val="75000"/>
                  </a:schemeClr>
                </a:solidFill>
              </a:rPr>
              <a:t>1. Konsep Diri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mtClean="0"/>
              <a:t>b2. Syarat Mengembangkan Konsep diri</a:t>
            </a:r>
          </a:p>
          <a:p>
            <a:pPr marL="684213" indent="-1588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mtClean="0"/>
              <a:t>1). Memiliki harapan yg realistis</a:t>
            </a:r>
          </a:p>
          <a:p>
            <a:pPr marL="684213" indent="-1588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mtClean="0"/>
              <a:t>2). Memiliki persepsi yg positif</a:t>
            </a:r>
          </a:p>
          <a:p>
            <a:pPr marL="684213" indent="-1588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mtClean="0"/>
              <a:t>3). Memiliki keinginan utk berubah</a:t>
            </a:r>
          </a:p>
          <a:p>
            <a:pPr marL="684213" indent="-1588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mtClean="0"/>
              <a:t>4). Bersikap serius dalam upaya perubahan    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792</TotalTime>
  <Words>580</Words>
  <Application>Microsoft Office PowerPoint</Application>
  <PresentationFormat>On-screen Show (4:3)</PresentationFormat>
  <Paragraphs>101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Constantia</vt:lpstr>
      <vt:lpstr>Arial</vt:lpstr>
      <vt:lpstr>Calibri</vt:lpstr>
      <vt:lpstr>Wingdings 2</vt:lpstr>
      <vt:lpstr>Flow</vt:lpstr>
      <vt:lpstr>Slide 1</vt:lpstr>
      <vt:lpstr>1. Konsep Diri </vt:lpstr>
      <vt:lpstr>1. Konsep Diri </vt:lpstr>
      <vt:lpstr>1. Konsep Diri </vt:lpstr>
      <vt:lpstr>1. Konsep Diri </vt:lpstr>
      <vt:lpstr>1. Konsep Diri </vt:lpstr>
      <vt:lpstr>1. Konsep Diri </vt:lpstr>
      <vt:lpstr>1. Konsep Diri </vt:lpstr>
    </vt:vector>
  </TitlesOfParts>
  <Company>BSM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BSM</dc:creator>
  <cp:lastModifiedBy>bpisti2008</cp:lastModifiedBy>
  <cp:revision>7</cp:revision>
  <dcterms:created xsi:type="dcterms:W3CDTF">2013-06-22T12:22:10Z</dcterms:created>
  <dcterms:modified xsi:type="dcterms:W3CDTF">2014-09-29T06:56:45Z</dcterms:modified>
</cp:coreProperties>
</file>