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71" r:id="rId3"/>
    <p:sldId id="273" r:id="rId4"/>
    <p:sldId id="274" r:id="rId5"/>
    <p:sldId id="290" r:id="rId6"/>
    <p:sldId id="280" r:id="rId7"/>
    <p:sldId id="281" r:id="rId8"/>
    <p:sldId id="282" r:id="rId9"/>
    <p:sldId id="288" r:id="rId10"/>
    <p:sldId id="283" r:id="rId11"/>
    <p:sldId id="284" r:id="rId12"/>
    <p:sldId id="285" r:id="rId13"/>
    <p:sldId id="286" r:id="rId14"/>
    <p:sldId id="28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D00"/>
    <a:srgbClr val="003300"/>
    <a:srgbClr val="0066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412" autoAdjust="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A093B-7022-4D49-85DB-C5DD188451B6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A94C-0123-4F38-88B9-04739C96D7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Data Kulitatif : Bukan “angka”: nominal &amp; ordinal</a:t>
            </a:r>
          </a:p>
          <a:p>
            <a:r>
              <a:rPr lang="en-US" smtClean="0"/>
              <a:t>Data Diskret</a:t>
            </a:r>
            <a:r>
              <a:rPr lang="en-US" baseline="0" smtClean="0"/>
              <a:t> : data kuantitatif yang nilainya khusus dan merupakan hasil perhitungan serta biasanya berupa bilangan bulat (10 buah)</a:t>
            </a:r>
          </a:p>
          <a:p>
            <a:r>
              <a:rPr lang="en-US" baseline="0" smtClean="0"/>
              <a:t>Data Kontinu : datanya menempati semua interval pengukuran dan merupakan hasil pengukuran (60,3 kg)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71876"/>
            <a:ext cx="6215074" cy="96995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4572008"/>
            <a:ext cx="6215074" cy="571504"/>
          </a:xfrm>
        </p:spPr>
        <p:txBody>
          <a:bodyPr>
            <a:noAutofit/>
          </a:bodyPr>
          <a:lstStyle>
            <a:lvl1pPr marL="0" indent="0" algn="ctr">
              <a:buNone/>
              <a:defRPr sz="3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3175" cmpd="sng">
            <a:solidFill>
              <a:srgbClr val="FFC000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071810"/>
            <a:ext cx="6215074" cy="428628"/>
          </a:xfrm>
        </p:spPr>
        <p:txBody>
          <a:bodyPr>
            <a:normAutofit fontScale="90000"/>
          </a:bodyPr>
          <a:lstStyle/>
          <a:p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ESA153 – MATERI 1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ILMU STATISTIK</a:t>
            </a:r>
            <a:endParaRPr lang="id-ID" sz="4400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>
            <a:stCxn id="8" idx="0"/>
            <a:endCxn id="8" idx="4"/>
          </p:cNvCxnSpPr>
          <p:nvPr/>
        </p:nvCxnSpPr>
        <p:spPr>
          <a:xfrm>
            <a:off x="1414993" y="3500438"/>
            <a:ext cx="1588" cy="16897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2"/>
            <a:endCxn id="8" idx="6"/>
          </p:cNvCxnSpPr>
          <p:nvPr/>
        </p:nvCxnSpPr>
        <p:spPr>
          <a:xfrm>
            <a:off x="571472" y="4345298"/>
            <a:ext cx="1687041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71472" y="3500438"/>
            <a:ext cx="1687041" cy="1689720"/>
          </a:xfrm>
          <a:custGeom>
            <a:avLst/>
            <a:gdLst>
              <a:gd name="G0" fmla="+- 2314 0 0"/>
              <a:gd name="G1" fmla="+- 21600 0 2314"/>
              <a:gd name="G2" fmla="+- 21600 0 23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14" y="10800"/>
                </a:moveTo>
                <a:cubicBezTo>
                  <a:pt x="2314" y="15487"/>
                  <a:pt x="6113" y="19286"/>
                  <a:pt x="10800" y="19286"/>
                </a:cubicBezTo>
                <a:cubicBezTo>
                  <a:pt x="15487" y="19286"/>
                  <a:pt x="19286" y="15487"/>
                  <a:pt x="19286" y="10800"/>
                </a:cubicBezTo>
                <a:cubicBezTo>
                  <a:pt x="19286" y="6113"/>
                  <a:pt x="15487" y="2314"/>
                  <a:pt x="10800" y="2314"/>
                </a:cubicBezTo>
                <a:cubicBezTo>
                  <a:pt x="6113" y="2314"/>
                  <a:pt x="2314" y="6113"/>
                  <a:pt x="2314" y="10800"/>
                </a:cubicBezTo>
                <a:close/>
              </a:path>
            </a:pathLst>
          </a:custGeom>
          <a:solidFill>
            <a:srgbClr val="002060"/>
          </a:solidFill>
          <a:ln w="25400">
            <a:solidFill>
              <a:srgbClr val="F54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id-ID" sz="7200" b="1" smtClean="0">
                <a:solidFill>
                  <a:srgbClr val="002060"/>
                </a:solidFill>
                <a:latin typeface="Arial Black" pitchFamily="34" charset="0"/>
              </a:rPr>
              <a:t>1</a:t>
            </a:r>
            <a:endParaRPr lang="de-DE" sz="7200" b="1">
              <a:solidFill>
                <a:srgbClr val="002060"/>
              </a:solidFill>
              <a:latin typeface="Arial Black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23872" y="3671126"/>
            <a:ext cx="1371600" cy="1324740"/>
            <a:chOff x="1066800" y="2256660"/>
            <a:chExt cx="1371600" cy="1324740"/>
          </a:xfrm>
        </p:grpSpPr>
        <p:sp>
          <p:nvSpPr>
            <p:cNvPr id="10" name="Rectangle 9"/>
            <p:cNvSpPr/>
            <p:nvPr/>
          </p:nvSpPr>
          <p:spPr>
            <a:xfrm>
              <a:off x="1066800" y="2286000"/>
              <a:ext cx="1371600" cy="1295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1737360" y="2256660"/>
              <a:ext cx="45719" cy="685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Sifat</a:t>
            </a:r>
            <a:r>
              <a:rPr lang="en-US" smtClean="0"/>
              <a:t> Data</a:t>
            </a:r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31304" y="2873152"/>
            <a:ext cx="1676400" cy="9144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Kristen ITC" pitchFamily="66" charset="0"/>
              </a:rPr>
              <a:t>DATA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1403649" y="1956098"/>
            <a:ext cx="2268000" cy="6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Comic Sans MS" pitchFamily="66" charset="0"/>
              </a:rPr>
              <a:t>Data Kualitatif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447800" y="4066884"/>
            <a:ext cx="2266689" cy="6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Comic Sans MS" pitchFamily="66" charset="0"/>
              </a:rPr>
              <a:t>Data Kuantitatif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270471" y="3424504"/>
            <a:ext cx="2007096" cy="57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Data Diskret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4270472" y="4786322"/>
            <a:ext cx="2016040" cy="57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Data Kontinu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410200" y="1196752"/>
            <a:ext cx="327660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i="1" smtClean="0"/>
              <a:t>- Jenis </a:t>
            </a:r>
            <a:r>
              <a:rPr lang="en-US" i="1"/>
              <a:t>kelamin</a:t>
            </a:r>
          </a:p>
          <a:p>
            <a:pPr marL="457200" indent="-457200" eaLnBrk="1" hangingPunct="1"/>
            <a:r>
              <a:rPr lang="en-US" i="1" smtClean="0"/>
              <a:t>- Warna </a:t>
            </a:r>
            <a:r>
              <a:rPr lang="en-US" i="1"/>
              <a:t>kesayangan</a:t>
            </a:r>
          </a:p>
          <a:p>
            <a:pPr marL="457200" indent="-457200" eaLnBrk="1" hangingPunct="1"/>
            <a:r>
              <a:rPr lang="en-US" i="1" smtClean="0"/>
              <a:t>- Asal </a:t>
            </a:r>
            <a:r>
              <a:rPr lang="en-US" i="1"/>
              <a:t>suku, dan lain-lain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929454" y="2786058"/>
            <a:ext cx="1710546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n-US" i="1" smtClean="0"/>
              <a:t>- Jumlah </a:t>
            </a:r>
            <a:r>
              <a:rPr lang="en-US" i="1"/>
              <a:t>mobil</a:t>
            </a:r>
          </a:p>
          <a:p>
            <a:pPr marL="457200" indent="-457200" eaLnBrk="1" hangingPunct="1"/>
            <a:r>
              <a:rPr lang="en-US" i="1" smtClean="0"/>
              <a:t>- Jumlah </a:t>
            </a:r>
            <a:r>
              <a:rPr lang="en-US" i="1"/>
              <a:t>staf</a:t>
            </a:r>
          </a:p>
          <a:p>
            <a:pPr marL="457200" indent="-457200" eaLnBrk="1" hangingPunct="1"/>
            <a:r>
              <a:rPr lang="en-US" i="1" smtClean="0"/>
              <a:t>- Jumlah TV,</a:t>
            </a:r>
            <a:r>
              <a:rPr lang="id-ID" i="1" smtClean="0"/>
              <a:t> dll</a:t>
            </a:r>
            <a:endParaRPr lang="en-US" i="1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929454" y="4716000"/>
            <a:ext cx="1710546" cy="1200329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n-US" i="1" smtClean="0"/>
              <a:t>- Berat </a:t>
            </a:r>
            <a:r>
              <a:rPr lang="en-US" i="1"/>
              <a:t>badan</a:t>
            </a:r>
          </a:p>
          <a:p>
            <a:pPr marL="457200" indent="-457200" eaLnBrk="1" hangingPunct="1"/>
            <a:r>
              <a:rPr lang="en-US" i="1" smtClean="0"/>
              <a:t>- Jarak </a:t>
            </a:r>
            <a:r>
              <a:rPr lang="en-US" i="1"/>
              <a:t>kota</a:t>
            </a:r>
          </a:p>
          <a:p>
            <a:pPr marL="457200" indent="-457200" eaLnBrk="1" hangingPunct="1"/>
            <a:r>
              <a:rPr lang="en-US" i="1" smtClean="0"/>
              <a:t>- Luas </a:t>
            </a:r>
            <a:r>
              <a:rPr lang="en-US" i="1"/>
              <a:t>rumah, </a:t>
            </a:r>
            <a:r>
              <a:rPr lang="id-ID" i="1" smtClean="0"/>
              <a:t>dll</a:t>
            </a:r>
            <a:endParaRPr lang="en-US" i="1"/>
          </a:p>
        </p:txBody>
      </p:sp>
      <p:cxnSp>
        <p:nvCxnSpPr>
          <p:cNvPr id="23" name="Elbow Connector 22"/>
          <p:cNvCxnSpPr>
            <a:stCxn id="7" idx="0"/>
          </p:cNvCxnSpPr>
          <p:nvPr/>
        </p:nvCxnSpPr>
        <p:spPr>
          <a:xfrm rot="5400000" flipH="1" flipV="1">
            <a:off x="958069" y="2427573"/>
            <a:ext cx="557014" cy="334144"/>
          </a:xfrm>
          <a:prstGeom prst="bentConnector2">
            <a:avLst/>
          </a:prstGeom>
          <a:ln w="127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2"/>
          <p:cNvCxnSpPr>
            <a:stCxn id="7" idx="4"/>
          </p:cNvCxnSpPr>
          <p:nvPr/>
        </p:nvCxnSpPr>
        <p:spPr>
          <a:xfrm rot="16200000" flipH="1">
            <a:off x="953852" y="3903204"/>
            <a:ext cx="609600" cy="378296"/>
          </a:xfrm>
          <a:prstGeom prst="bentConnector2">
            <a:avLst/>
          </a:prstGeom>
          <a:ln w="127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22"/>
          <p:cNvCxnSpPr>
            <a:stCxn id="8" idx="3"/>
            <a:endCxn id="12" idx="1"/>
          </p:cNvCxnSpPr>
          <p:nvPr/>
        </p:nvCxnSpPr>
        <p:spPr>
          <a:xfrm flipV="1">
            <a:off x="3671649" y="1658417"/>
            <a:ext cx="1738551" cy="621681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22"/>
          <p:cNvCxnSpPr>
            <a:stCxn id="9" idx="3"/>
            <a:endCxn id="10" idx="1"/>
          </p:cNvCxnSpPr>
          <p:nvPr/>
        </p:nvCxnSpPr>
        <p:spPr>
          <a:xfrm flipV="1">
            <a:off x="3714489" y="3712504"/>
            <a:ext cx="555982" cy="678380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22"/>
          <p:cNvCxnSpPr>
            <a:stCxn id="9" idx="3"/>
            <a:endCxn id="11" idx="1"/>
          </p:cNvCxnSpPr>
          <p:nvPr/>
        </p:nvCxnSpPr>
        <p:spPr>
          <a:xfrm>
            <a:off x="3714489" y="4390884"/>
            <a:ext cx="555983" cy="683438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22"/>
          <p:cNvCxnSpPr>
            <a:stCxn id="10" idx="3"/>
            <a:endCxn id="13" idx="1"/>
          </p:cNvCxnSpPr>
          <p:nvPr/>
        </p:nvCxnSpPr>
        <p:spPr>
          <a:xfrm flipV="1">
            <a:off x="6277567" y="3247723"/>
            <a:ext cx="651887" cy="464781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22"/>
          <p:cNvCxnSpPr>
            <a:stCxn id="11" idx="3"/>
            <a:endCxn id="14" idx="1"/>
          </p:cNvCxnSpPr>
          <p:nvPr/>
        </p:nvCxnSpPr>
        <p:spPr>
          <a:xfrm>
            <a:off x="6286512" y="5074322"/>
            <a:ext cx="642942" cy="241843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Cara Memperoleh</a:t>
            </a:r>
            <a:r>
              <a:rPr lang="en-US" smtClean="0"/>
              <a:t> Data</a:t>
            </a:r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81000" y="2780928"/>
            <a:ext cx="1516092" cy="8382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+mj-lt"/>
              </a:rPr>
              <a:t>DATA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577915" y="1628800"/>
            <a:ext cx="2713008" cy="914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Data Primer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48455" y="1124744"/>
            <a:ext cx="3590745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Wawancara langsung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Wawancara tidak langsung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Pengisian kuisioner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577915" y="4071392"/>
            <a:ext cx="2713008" cy="914400"/>
          </a:xfrm>
          <a:prstGeom prst="roundRect">
            <a:avLst/>
          </a:prstGeom>
          <a:solidFill>
            <a:srgbClr val="0066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Data Sekunder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248455" y="4016598"/>
            <a:ext cx="3590745" cy="16446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000">
                <a:latin typeface="+mj-lt"/>
              </a:rPr>
              <a:t>Data dari pihak lain: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BPS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Bank Indonesia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World Bank, IMF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FAO dan lain-lain</a:t>
            </a:r>
          </a:p>
        </p:txBody>
      </p:sp>
      <p:cxnSp>
        <p:nvCxnSpPr>
          <p:cNvPr id="14" name="Elbow Connector 22"/>
          <p:cNvCxnSpPr>
            <a:stCxn id="5" idx="0"/>
          </p:cNvCxnSpPr>
          <p:nvPr/>
        </p:nvCxnSpPr>
        <p:spPr>
          <a:xfrm rot="5400000" flipH="1" flipV="1">
            <a:off x="1011016" y="2214030"/>
            <a:ext cx="694928" cy="438869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22"/>
          <p:cNvCxnSpPr>
            <a:endCxn id="7" idx="1"/>
          </p:cNvCxnSpPr>
          <p:nvPr/>
        </p:nvCxnSpPr>
        <p:spPr>
          <a:xfrm flipV="1">
            <a:off x="4290923" y="1632576"/>
            <a:ext cx="957532" cy="453424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2"/>
          <p:cNvCxnSpPr>
            <a:stCxn id="5" idx="4"/>
          </p:cNvCxnSpPr>
          <p:nvPr/>
        </p:nvCxnSpPr>
        <p:spPr>
          <a:xfrm rot="16200000" flipH="1">
            <a:off x="903748" y="3854425"/>
            <a:ext cx="909464" cy="438869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2"/>
          <p:cNvCxnSpPr>
            <a:endCxn id="9" idx="1"/>
          </p:cNvCxnSpPr>
          <p:nvPr/>
        </p:nvCxnSpPr>
        <p:spPr>
          <a:xfrm>
            <a:off x="4290923" y="4528592"/>
            <a:ext cx="957532" cy="310331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Skala Pengukuran</a:t>
            </a:r>
            <a:endParaRPr lang="en-US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 rot="20467798">
            <a:off x="614516" y="1774664"/>
            <a:ext cx="2713008" cy="9144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Nominal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15816" y="2256546"/>
            <a:ext cx="5688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>
                <a:solidFill>
                  <a:prstClr val="black"/>
                </a:solidFill>
              </a:rPr>
              <a:t>Angka yang diberikan hanya sebagai label saja dan tidak menunjukkan tingkatan tertentu (klasifikasi).</a:t>
            </a:r>
          </a:p>
          <a:p>
            <a:r>
              <a:rPr lang="en-US" sz="2000" i="1" smtClean="0">
                <a:solidFill>
                  <a:srgbClr val="00589A"/>
                </a:solidFill>
              </a:rPr>
              <a:t>Contoh: pria = 1, wanita = 2, dan waria = 3.</a:t>
            </a:r>
          </a:p>
          <a:p>
            <a:r>
              <a:rPr lang="en-US" sz="2000" smtClean="0">
                <a:solidFill>
                  <a:prstClr val="black"/>
                </a:solidFill>
              </a:rPr>
              <a:t> 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11760" y="4573577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smtClean="0">
                <a:solidFill>
                  <a:prstClr val="black"/>
                </a:solidFill>
              </a:rPr>
              <a:t>Angka mengandung pengertian tingkatan. </a:t>
            </a:r>
          </a:p>
          <a:p>
            <a:pPr lvl="0"/>
            <a:r>
              <a:rPr lang="en-US" sz="2000" i="1" smtClean="0">
                <a:solidFill>
                  <a:srgbClr val="006600"/>
                </a:solidFill>
              </a:rPr>
              <a:t>Contoh: ranking 1, 2, dan 3</a:t>
            </a:r>
          </a:p>
          <a:p>
            <a:pPr lvl="0"/>
            <a:r>
              <a:rPr lang="en-US" sz="2000" i="1" smtClean="0">
                <a:solidFill>
                  <a:prstClr val="black"/>
                </a:solidFill>
              </a:rPr>
              <a:t>Ranking 1 menunjukkan lebih tinggi dari ranking 2 dan 3.</a:t>
            </a:r>
            <a:endParaRPr lang="en-US" sz="2000" i="1">
              <a:solidFill>
                <a:prstClr val="black"/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rot="20467798">
            <a:off x="398491" y="3934902"/>
            <a:ext cx="2713008" cy="9144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Ordinal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Skala Pengukuran</a:t>
            </a:r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 rot="20467798">
            <a:off x="614516" y="1465400"/>
            <a:ext cx="2713008" cy="9144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Interval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5816" y="1947282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/>
              <a:t>Angka mengandung sifat ordinal dan mempunyai jarak atau interval. </a:t>
            </a:r>
          </a:p>
          <a:p>
            <a:r>
              <a:rPr lang="en-US" sz="2000" i="1" smtClean="0">
                <a:solidFill>
                  <a:schemeClr val="accent6">
                    <a:lumMod val="50000"/>
                  </a:schemeClr>
                </a:solidFill>
              </a:rPr>
              <a:t>Contoh:  Berat yang diperkenankan 5-7 kg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11760" y="4634805"/>
            <a:ext cx="6048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000" smtClean="0"/>
              <a:t>Angka mempunyai sifat nominal, ordinal dan interval serta mempunyai nilai absolut dari objek yang diukur.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000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Contoh: bunga BCA 7% dan bunga Mandiri 14%, maka bunga Mandiri 2 kali bunga BCA.</a:t>
            </a:r>
            <a:endParaRPr lang="en-US" sz="2000" i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 rot="20467798">
            <a:off x="398491" y="3996130"/>
            <a:ext cx="2713008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Rasio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071810"/>
            <a:ext cx="6215074" cy="428628"/>
          </a:xfrm>
        </p:spPr>
        <p:txBody>
          <a:bodyPr>
            <a:normAutofit fontScale="90000"/>
          </a:bodyPr>
          <a:lstStyle/>
          <a:p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ESA153 – MATERI 1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TERIMAKASIH</a:t>
            </a:r>
            <a:endParaRPr lang="id-ID" sz="4400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APA ITU STATISTIK ???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17930979">
            <a:off x="-522048" y="2775609"/>
            <a:ext cx="44971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2060"/>
                </a:solidFill>
                <a:latin typeface="Segoe Print" pitchFamily="2" charset="0"/>
              </a:rPr>
              <a:t>Sepanjang hidup kita menerka jawaban berdasarkan</a:t>
            </a:r>
            <a:r>
              <a:rPr lang="en-US" sz="2000" smtClean="0">
                <a:latin typeface="Segoe Print" pitchFamily="2" charset="0"/>
              </a:rPr>
              <a:t> </a:t>
            </a:r>
            <a:r>
              <a:rPr lang="en-US" sz="2400" b="1" smtClean="0">
                <a:solidFill>
                  <a:srgbClr val="800000"/>
                </a:solidFill>
                <a:latin typeface="Segoe Print" pitchFamily="2" charset="0"/>
              </a:rPr>
              <a:t>informasi yang tak lengkap</a:t>
            </a:r>
            <a:endParaRPr lang="en-US" sz="2400" b="1">
              <a:solidFill>
                <a:srgbClr val="800000"/>
              </a:solidFill>
              <a:latin typeface="Segoe Print" pitchFamily="2" charset="0"/>
            </a:endParaRPr>
          </a:p>
        </p:txBody>
      </p:sp>
      <p:pic>
        <p:nvPicPr>
          <p:cNvPr id="5" name="Picture 4" descr="cart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066800"/>
            <a:ext cx="6075784" cy="5486400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Definisi </a:t>
            </a:r>
            <a:endParaRPr lang="en-US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428596" y="1071546"/>
            <a:ext cx="821537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342900">
              <a:buFontTx/>
              <a:buChar char="•"/>
            </a:pPr>
            <a:r>
              <a:rPr lang="id-ID" sz="2800" smtClean="0">
                <a:solidFill>
                  <a:srgbClr val="C00000"/>
                </a:solidFill>
                <a:latin typeface="Comic Sans MS" pitchFamily="66" charset="0"/>
              </a:rPr>
              <a:t>Statistics </a:t>
            </a:r>
            <a:r>
              <a:rPr lang="en-US" sz="2800" smtClean="0">
                <a:solidFill>
                  <a:srgbClr val="C00000"/>
                </a:solidFill>
                <a:latin typeface="Comic Sans MS" pitchFamily="66" charset="0"/>
              </a:rPr>
              <a:t>– Anderson and Bancrof</a:t>
            </a:r>
          </a:p>
          <a:p>
            <a:pPr marL="514350" indent="-342900"/>
            <a:r>
              <a:rPr lang="id-ID" sz="2800" b="1" smtClean="0">
                <a:solidFill>
                  <a:srgbClr val="800000"/>
                </a:solidFill>
                <a:latin typeface="Comic Sans MS" pitchFamily="66" charset="0"/>
                <a:cs typeface="Arial" charset="0"/>
              </a:rPr>
              <a:t>	</a:t>
            </a:r>
            <a:r>
              <a:rPr lang="en-US" smtClean="0">
                <a:solidFill>
                  <a:srgbClr val="006600"/>
                </a:solidFill>
                <a:latin typeface="Segoe Print" pitchFamily="2" charset="0"/>
              </a:rPr>
              <a:t>Statistic is the science and art of the development and application of the most effective methods of collecting, tabulating and interpreting quantitative data in such a manner that the fallibility of conclusions and estimates may be assessed by means if inductive reasoning based on the mathematics of probability</a:t>
            </a:r>
            <a:endParaRPr lang="id-ID" b="1" smtClean="0">
              <a:solidFill>
                <a:srgbClr val="00660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/>
            <a:endParaRPr lang="id-ID" sz="2000" smtClean="0">
              <a:solidFill>
                <a:srgbClr val="80000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>
              <a:buFontTx/>
              <a:buChar char="•"/>
            </a:pPr>
            <a:r>
              <a:rPr lang="en-US" sz="2800" smtClean="0">
                <a:latin typeface="Comic Sans MS" pitchFamily="66" charset="0"/>
                <a:cs typeface="Arial" charset="0"/>
              </a:rPr>
              <a:t>Statistika </a:t>
            </a:r>
            <a:endParaRPr lang="en-US" sz="2800">
              <a:latin typeface="Comic Sans MS" pitchFamily="66" charset="0"/>
              <a:cs typeface="Arial" charset="0"/>
            </a:endParaRPr>
          </a:p>
          <a:p>
            <a:pPr marL="514350" indent="-342900" eaLnBrk="1" hangingPunct="1"/>
            <a:r>
              <a:rPr lang="en-US" sz="2400" b="1">
                <a:latin typeface="Tahoma" pitchFamily="34" charset="0"/>
                <a:cs typeface="Arial" charset="0"/>
              </a:rPr>
              <a:t>	</a:t>
            </a:r>
            <a:r>
              <a:rPr lang="en-US">
                <a:solidFill>
                  <a:srgbClr val="002060"/>
                </a:solidFill>
                <a:latin typeface="Segoe Print" pitchFamily="2" charset="0"/>
                <a:cs typeface="Arial" charset="0"/>
              </a:rPr>
              <a:t>Ilmu mengumpulkan, menata, menyajikan, menganalisis, dan menginterprestasikan data menjadi informasi untuk membantu pengambilan keputusan yang efektif.</a:t>
            </a:r>
            <a:endParaRPr lang="en-US" b="1">
              <a:solidFill>
                <a:srgbClr val="002060"/>
              </a:solidFill>
              <a:latin typeface="Segoe Print" pitchFamily="2" charset="0"/>
              <a:cs typeface="Arial" charset="0"/>
            </a:endParaRPr>
          </a:p>
          <a:p>
            <a:pPr marL="514350" indent="-342900" eaLnBrk="1" hangingPunct="1"/>
            <a:endParaRPr lang="id-ID" sz="2000" smtClean="0">
              <a:solidFill>
                <a:srgbClr val="00206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>
              <a:buFontTx/>
              <a:buChar char="•"/>
            </a:pPr>
            <a:r>
              <a:rPr lang="en-US" sz="2800" smtClean="0">
                <a:solidFill>
                  <a:srgbClr val="006600"/>
                </a:solidFill>
                <a:latin typeface="Comic Sans MS" pitchFamily="66" charset="0"/>
                <a:cs typeface="Arial" charset="0"/>
              </a:rPr>
              <a:t>Statistik</a:t>
            </a:r>
            <a:endParaRPr lang="en-US" sz="2800">
              <a:solidFill>
                <a:srgbClr val="00660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/>
            <a:r>
              <a:rPr lang="en-US" sz="2400">
                <a:solidFill>
                  <a:schemeClr val="accent1"/>
                </a:solidFill>
                <a:latin typeface="Segoe Print" pitchFamily="2" charset="0"/>
                <a:cs typeface="Arial" charset="0"/>
              </a:rPr>
              <a:t>	</a:t>
            </a:r>
            <a:r>
              <a:rPr lang="en-US">
                <a:latin typeface="Segoe Print" pitchFamily="2" charset="0"/>
                <a:cs typeface="Arial" charset="0"/>
              </a:rPr>
              <a:t>Suatu kumpulan angka yang tersusun lebih dari satu angka</a:t>
            </a:r>
            <a:r>
              <a:rPr lang="en-US" b="1">
                <a:solidFill>
                  <a:schemeClr val="bg2"/>
                </a:solidFill>
                <a:latin typeface="Segoe Print" pitchFamily="2" charset="0"/>
                <a:cs typeface="Arial" charset="0"/>
              </a:rPr>
              <a:t>.</a:t>
            </a:r>
            <a:endParaRPr lang="en-US" b="1">
              <a:solidFill>
                <a:schemeClr val="accent1"/>
              </a:solidFill>
              <a:latin typeface="Segoe Print" pitchFamily="2" charset="0"/>
              <a:cs typeface="Arial" charset="0"/>
            </a:endParaRPr>
          </a:p>
        </p:txBody>
      </p:sp>
      <p:sp>
        <p:nvSpPr>
          <p:cNvPr id="8" name="Rounded Rectangle 4"/>
          <p:cNvSpPr/>
          <p:nvPr/>
        </p:nvSpPr>
        <p:spPr>
          <a:xfrm>
            <a:off x="719561" y="1142984"/>
            <a:ext cx="7924405" cy="5194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457200" lvl="0" indent="-45720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endParaRPr lang="en-US" sz="2800" kern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smtClean="0">
                <a:cs typeface="Arial" charset="0"/>
              </a:rPr>
              <a:t>PERKEMBANGAN STATISTIKA</a:t>
            </a:r>
            <a:endParaRPr lang="en-US" sz="28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1124744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76250" marR="0" lvl="0" indent="-4762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(a) Jaman Mesir dan Cina untuk menentukan besar pajak</a:t>
            </a:r>
          </a:p>
          <a:p>
            <a:pPr marL="476250" marR="0" lvl="0" indent="-476250" algn="l" defTabSz="914400" rtl="0" eaLnBrk="1" fontAlgn="auto" latinLnBrk="0" hangingPunct="1">
              <a:lnSpc>
                <a:spcPct val="6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(b) Jaman gereja untuk mencatat kelahiran, kematian, dan pernikahan</a:t>
            </a:r>
          </a:p>
          <a:p>
            <a:pPr marL="476250" marR="0" lvl="0" indent="-476250" algn="l" defTabSz="914400" rtl="0" eaLnBrk="1" fontAlgn="auto" latinLnBrk="0" hangingPunct="1">
              <a:lnSpc>
                <a:spcPct val="6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(c) Tahun 1937 Tinbergen mengembangkan ekonomi statistik</a:t>
            </a:r>
          </a:p>
          <a:p>
            <a:pPr marL="476250" marR="0" lvl="0" indent="-476250" algn="l" defTabSz="9144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(d) Hicks mengembangkan matematika ekonomi untuk analisis IS-LM     </a:t>
            </a:r>
          </a:p>
          <a:p>
            <a:pPr marL="476250" marR="0" lvl="0" indent="-476250" algn="l" defTabSz="914400" rtl="0" eaLnBrk="1" fontAlgn="auto" latinLnBrk="0" hangingPunct="1">
              <a:lnSpc>
                <a:spcPct val="6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(e) Tahun 1950, Bayes mengembangkan Teori Pengambilan Keputusan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TAHAPAN STATISTIKA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71472" y="1064240"/>
            <a:ext cx="3240000" cy="540000"/>
          </a:xfrm>
          <a:prstGeom prst="ellipse">
            <a:avLst/>
          </a:prstGeom>
          <a:gradFill>
            <a:gsLst>
              <a:gs pos="0">
                <a:srgbClr val="006600"/>
              </a:gs>
              <a:gs pos="50000">
                <a:srgbClr val="003300"/>
              </a:gs>
              <a:gs pos="100000">
                <a:srgbClr val="00B050"/>
              </a:gs>
            </a:gsLst>
            <a:path path="rect">
              <a:fillToRect t="100000" r="10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START</a:t>
            </a:r>
            <a:endParaRPr lang="id-ID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1643050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Collection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4348" y="2428868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7224" y="3214686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Presentation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4810" y="4000504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Analysis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80000" y="2675810"/>
            <a:ext cx="4140000" cy="396000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Editing</a:t>
            </a:r>
            <a:r>
              <a:rPr lang="id-ID" smtClean="0">
                <a:solidFill>
                  <a:prstClr val="black"/>
                </a:solidFill>
              </a:rPr>
              <a:t>, </a:t>
            </a:r>
            <a:r>
              <a:rPr lang="en-US" smtClean="0">
                <a:solidFill>
                  <a:prstClr val="black"/>
                </a:solidFill>
              </a:rPr>
              <a:t>Classification</a:t>
            </a:r>
            <a:r>
              <a:rPr lang="id-ID" smtClean="0">
                <a:solidFill>
                  <a:prstClr val="black"/>
                </a:solidFill>
              </a:rPr>
              <a:t>, </a:t>
            </a:r>
            <a:r>
              <a:rPr lang="en-US" smtClean="0">
                <a:solidFill>
                  <a:prstClr val="black"/>
                </a:solidFill>
              </a:rPr>
              <a:t>Tabulation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17686" y="4786322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Interprestation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17686" y="5817958"/>
            <a:ext cx="3240000" cy="540000"/>
          </a:xfrm>
          <a:prstGeom prst="ellipse">
            <a:avLst/>
          </a:prstGeom>
          <a:gradFill>
            <a:gsLst>
              <a:gs pos="0">
                <a:srgbClr val="800000"/>
              </a:gs>
              <a:gs pos="50000">
                <a:srgbClr val="C00000"/>
              </a:gs>
              <a:gs pos="100000">
                <a:schemeClr val="accent2">
                  <a:lumMod val="50000"/>
                </a:schemeClr>
              </a:gs>
            </a:gsLst>
            <a:path path="rect">
              <a:fillToRect t="100000" r="10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</a:t>
            </a:r>
            <a:endParaRPr lang="id-ID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0000" y="1818554"/>
            <a:ext cx="4140000" cy="396000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Sensus</a:t>
            </a:r>
            <a:r>
              <a:rPr lang="id-ID" smtClean="0">
                <a:solidFill>
                  <a:prstClr val="black"/>
                </a:solidFill>
              </a:rPr>
              <a:t>, </a:t>
            </a:r>
            <a:r>
              <a:rPr lang="en-US" smtClean="0">
                <a:solidFill>
                  <a:prstClr val="black"/>
                </a:solidFill>
              </a:rPr>
              <a:t>Sampel (Sampling</a:t>
            </a:r>
            <a:r>
              <a:rPr lang="id-ID" smtClean="0">
                <a:solidFill>
                  <a:prstClr val="black"/>
                </a:solidFill>
              </a:rPr>
              <a:t>)</a:t>
            </a:r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4680000" y="1130842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I</a:t>
            </a:r>
            <a:r>
              <a:rPr lang="id-ID" smtClean="0">
                <a:solidFill>
                  <a:prstClr val="black"/>
                </a:solidFill>
              </a:rPr>
              <a:t>ndentification of problem/possibility</a:t>
            </a:r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4680000" y="3461628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V</a:t>
            </a:r>
            <a:r>
              <a:rPr lang="id-ID" smtClean="0">
                <a:solidFill>
                  <a:prstClr val="black"/>
                </a:solidFill>
              </a:rPr>
              <a:t>isual (table, graph, diagram) 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000" y="4286256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D</a:t>
            </a:r>
            <a:r>
              <a:rPr lang="id-ID" smtClean="0">
                <a:solidFill>
                  <a:prstClr val="black"/>
                </a:solidFill>
              </a:rPr>
              <a:t>escribing hole data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80000" y="5131370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C</a:t>
            </a:r>
            <a:r>
              <a:rPr lang="id-ID" smtClean="0">
                <a:solidFill>
                  <a:prstClr val="black"/>
                </a:solidFill>
              </a:rPr>
              <a:t>lear intreprestation 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80000" y="5917188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C</a:t>
            </a:r>
            <a:r>
              <a:rPr lang="id-ID" smtClean="0">
                <a:solidFill>
                  <a:prstClr val="black"/>
                </a:solidFill>
              </a:rPr>
              <a:t>onclusion / decision</a:t>
            </a:r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1" grpId="0" animBg="1"/>
      <p:bldP spid="11" grpId="1" animBg="1"/>
      <p:bldP spid="11" grpId="2" animBg="1"/>
      <p:bldP spid="13" grpId="0" animBg="1"/>
      <p:bldP spid="13" grpId="1" animBg="1"/>
      <p:bldP spid="13" grpId="2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JENIS-JENIS STATISTIKA</a:t>
            </a:r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14282" y="3214686"/>
            <a:ext cx="2133600" cy="6429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 Rounded MT Bold" pitchFamily="34" charset="0"/>
              </a:rPr>
              <a:t>STATISTIKA</a:t>
            </a: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524000" y="1357306"/>
            <a:ext cx="3219872" cy="1143000"/>
          </a:xfrm>
          <a:prstGeom prst="ellipse">
            <a:avLst/>
          </a:prstGeom>
          <a:solidFill>
            <a:srgbClr val="002060"/>
          </a:solidFill>
          <a:ln w="19050">
            <a:solidFill>
              <a:srgbClr val="FF4C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</a:rPr>
              <a:t>Statistika Deskriptif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1524000" y="4500578"/>
            <a:ext cx="3219872" cy="1143000"/>
          </a:xfrm>
          <a:prstGeom prst="ellipse">
            <a:avLst/>
          </a:prstGeom>
          <a:solidFill>
            <a:srgbClr val="0066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</a:rPr>
              <a:t>Statistika </a:t>
            </a:r>
            <a:r>
              <a:rPr lang="en-US" sz="2400" b="1" smtClean="0">
                <a:solidFill>
                  <a:schemeClr val="bg1"/>
                </a:solidFill>
              </a:rPr>
              <a:t>Inferensi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9" name="Elbow Connector 8"/>
          <p:cNvCxnSpPr>
            <a:stCxn id="5" idx="0"/>
            <a:endCxn id="6" idx="2"/>
          </p:cNvCxnSpPr>
          <p:nvPr/>
        </p:nvCxnSpPr>
        <p:spPr>
          <a:xfrm rot="5400000" flipH="1" flipV="1">
            <a:off x="759601" y="2450287"/>
            <a:ext cx="1285880" cy="242918"/>
          </a:xfrm>
          <a:prstGeom prst="bentConnector2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8"/>
          <p:cNvCxnSpPr>
            <a:stCxn id="5" idx="2"/>
            <a:endCxn id="7" idx="2"/>
          </p:cNvCxnSpPr>
          <p:nvPr/>
        </p:nvCxnSpPr>
        <p:spPr>
          <a:xfrm rot="16200000" flipH="1">
            <a:off x="795316" y="4343394"/>
            <a:ext cx="1214450" cy="242918"/>
          </a:xfrm>
          <a:prstGeom prst="bentConnector2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76056" y="1296650"/>
            <a:ext cx="3744416" cy="1446550"/>
          </a:xfrm>
          <a:prstGeom prst="rect">
            <a:avLst/>
          </a:prstGeom>
          <a:ln>
            <a:solidFill>
              <a:srgbClr val="0166FF"/>
            </a:solidFill>
          </a:ln>
        </p:spPr>
        <p:txBody>
          <a:bodyPr wrap="square">
            <a:spAutoFit/>
          </a:bodyPr>
          <a:lstStyle/>
          <a:p>
            <a:r>
              <a:rPr lang="en-US" sz="2200" smtClean="0">
                <a:latin typeface="Segoe Print" pitchFamily="2" charset="0"/>
              </a:rPr>
              <a:t>Serangkaian teknik yang meliput teknik </a:t>
            </a:r>
            <a:r>
              <a:rPr lang="en-US" sz="2200" b="1" smtClean="0">
                <a:latin typeface="Segoe Print" pitchFamily="2" charset="0"/>
              </a:rPr>
              <a:t>pengumpulan</a:t>
            </a:r>
            <a:r>
              <a:rPr lang="en-US" sz="2200" smtClean="0">
                <a:latin typeface="Segoe Print" pitchFamily="2" charset="0"/>
              </a:rPr>
              <a:t>, </a:t>
            </a:r>
            <a:r>
              <a:rPr lang="en-US" sz="2200" b="1" smtClean="0">
                <a:latin typeface="Segoe Print" pitchFamily="2" charset="0"/>
              </a:rPr>
              <a:t>penyajian</a:t>
            </a:r>
            <a:r>
              <a:rPr lang="en-US" sz="2200" smtClean="0">
                <a:latin typeface="Segoe Print" pitchFamily="2" charset="0"/>
              </a:rPr>
              <a:t> dan </a:t>
            </a:r>
            <a:r>
              <a:rPr lang="en-US" sz="2200" b="1" smtClean="0">
                <a:latin typeface="Segoe Print" pitchFamily="2" charset="0"/>
              </a:rPr>
              <a:t>peringkasan</a:t>
            </a:r>
            <a:r>
              <a:rPr lang="en-US" sz="2200" smtClean="0">
                <a:latin typeface="Segoe Print" pitchFamily="2" charset="0"/>
              </a:rPr>
              <a:t> data</a:t>
            </a:r>
            <a:endParaRPr lang="en-US" sz="2200">
              <a:latin typeface="Segoe Pri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6056" y="3185279"/>
            <a:ext cx="3744416" cy="3139321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r>
              <a:rPr lang="en-US" sz="2200" smtClean="0">
                <a:latin typeface="Segoe Print" pitchFamily="2" charset="0"/>
              </a:rPr>
              <a:t>Serangkaian teknik yang digunakan untuk mengkaji, menaksir dan mengambil kesimpulan sebagian data (data sampel) yang dipilih secara acak dari seluruh data yang menjadi subjek kajian (populasi)</a:t>
            </a:r>
            <a:endParaRPr lang="en-US" sz="2200">
              <a:latin typeface="Segoe Print" pitchFamily="2" charset="0"/>
            </a:endParaRPr>
          </a:p>
        </p:txBody>
      </p:sp>
      <p:cxnSp>
        <p:nvCxnSpPr>
          <p:cNvPr id="18" name="Elbow Connector 17"/>
          <p:cNvCxnSpPr>
            <a:stCxn id="6" idx="6"/>
            <a:endCxn id="15" idx="1"/>
          </p:cNvCxnSpPr>
          <p:nvPr/>
        </p:nvCxnSpPr>
        <p:spPr>
          <a:xfrm>
            <a:off x="4743872" y="1928806"/>
            <a:ext cx="332184" cy="91119"/>
          </a:xfrm>
          <a:prstGeom prst="bentConnector3">
            <a:avLst>
              <a:gd name="adj1" fmla="val 50000"/>
            </a:avLst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7" idx="6"/>
            <a:endCxn id="16" idx="1"/>
          </p:cNvCxnSpPr>
          <p:nvPr/>
        </p:nvCxnSpPr>
        <p:spPr>
          <a:xfrm flipV="1">
            <a:off x="4743872" y="4754940"/>
            <a:ext cx="332184" cy="317138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Populasi dan Sampel</a:t>
            </a:r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17563" y="1066800"/>
            <a:ext cx="7793037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</a:br>
            <a:endParaRPr kumimoji="0" lang="en-US" sz="2000" b="1" i="0" u="none" strike="noStrike" kern="120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Kristen ITC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43608" y="1412776"/>
            <a:ext cx="3810000" cy="1735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itchFamily="66" charset="0"/>
              </a:rPr>
              <a:t>POPULASI </a:t>
            </a:r>
            <a:endParaRPr kumimoji="0" lang="en-US" sz="2000" b="1" i="0" u="none" strike="noStrike" kern="1200" cap="none" spc="0" normalizeH="0" baseline="0" noProof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Sebuah kumpulan dari semua kemungkinan orang-orang, benda-benda dan ukuran lain dari objek yang menjadi perhatian.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56163" y="1700808"/>
            <a:ext cx="3602037" cy="182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SAMPEL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Suatu bagian dari populasi tertentu yang menjadi perhatian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40"/>
          <p:cNvGrpSpPr/>
          <p:nvPr/>
        </p:nvGrpSpPr>
        <p:grpSpPr>
          <a:xfrm>
            <a:off x="1066800" y="3645024"/>
            <a:ext cx="3048000" cy="2157413"/>
            <a:chOff x="1066800" y="3645024"/>
            <a:chExt cx="3048000" cy="2157413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066800" y="3645024"/>
              <a:ext cx="3048000" cy="2157413"/>
            </a:xfrm>
            <a:prstGeom prst="rect">
              <a:avLst/>
            </a:prstGeom>
            <a:noFill/>
            <a:ln w="57150">
              <a:solidFill>
                <a:srgbClr val="00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3873624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133600" y="4102224"/>
              <a:ext cx="533400" cy="4572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3505200" y="4407024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2286000" y="4635624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47800" y="4788024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438400" y="5245224"/>
              <a:ext cx="381000" cy="381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828800" y="5245224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219200" y="4178424"/>
              <a:ext cx="381000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743200" y="4254624"/>
              <a:ext cx="381000" cy="3810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3048000" y="5169024"/>
              <a:ext cx="609600" cy="533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2819400" y="4711824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048000" y="3873624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7" name="Group 41"/>
          <p:cNvGrpSpPr/>
          <p:nvPr/>
        </p:nvGrpSpPr>
        <p:grpSpPr>
          <a:xfrm>
            <a:off x="5196408" y="3935883"/>
            <a:ext cx="3048000" cy="2157413"/>
            <a:chOff x="5196408" y="3935883"/>
            <a:chExt cx="3048000" cy="2157413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5196408" y="3935883"/>
              <a:ext cx="3048000" cy="2157413"/>
            </a:xfrm>
            <a:prstGeom prst="rect">
              <a:avLst/>
            </a:prstGeom>
            <a:noFill/>
            <a:ln w="57150">
              <a:solidFill>
                <a:srgbClr val="92D05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7634808" y="4697883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2" name="Oval 9"/>
            <p:cNvSpPr>
              <a:spLocks noChangeArrowheads="1"/>
            </p:cNvSpPr>
            <p:nvPr/>
          </p:nvSpPr>
          <p:spPr bwMode="auto">
            <a:xfrm>
              <a:off x="6415608" y="4926483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" name="Oval 10"/>
            <p:cNvSpPr>
              <a:spLocks noChangeArrowheads="1"/>
            </p:cNvSpPr>
            <p:nvPr/>
          </p:nvSpPr>
          <p:spPr bwMode="auto">
            <a:xfrm>
              <a:off x="5577408" y="5078883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4" name="Oval 11"/>
            <p:cNvSpPr>
              <a:spLocks noChangeArrowheads="1"/>
            </p:cNvSpPr>
            <p:nvPr/>
          </p:nvSpPr>
          <p:spPr bwMode="auto">
            <a:xfrm>
              <a:off x="6568008" y="5536083"/>
              <a:ext cx="381000" cy="381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Oval 13"/>
            <p:cNvSpPr>
              <a:spLocks noChangeArrowheads="1"/>
            </p:cNvSpPr>
            <p:nvPr/>
          </p:nvSpPr>
          <p:spPr bwMode="auto">
            <a:xfrm>
              <a:off x="5348808" y="4469283"/>
              <a:ext cx="381000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7177608" y="5459883"/>
              <a:ext cx="609600" cy="533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0" name="Oval 17"/>
            <p:cNvSpPr>
              <a:spLocks noChangeArrowheads="1"/>
            </p:cNvSpPr>
            <p:nvPr/>
          </p:nvSpPr>
          <p:spPr bwMode="auto">
            <a:xfrm>
              <a:off x="7177608" y="4164483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Definisi DATA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2057400"/>
            <a:ext cx="6705600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smtClean="0"/>
              <a:t>Kumpulan suatu keterangan mengenai keadaan, kejadian atau gejala tertentu baik yang berbentuk angka maupun yang tidak berbentuk angka. </a:t>
            </a:r>
            <a:endParaRPr lang="en-US" sz="2400" i="1"/>
          </a:p>
        </p:txBody>
      </p:sp>
      <p:sp>
        <p:nvSpPr>
          <p:cNvPr id="7" name="Oval 6"/>
          <p:cNvSpPr/>
          <p:nvPr/>
        </p:nvSpPr>
        <p:spPr>
          <a:xfrm rot="19796179">
            <a:off x="332155" y="1367335"/>
            <a:ext cx="2495511" cy="92902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Data Statistika</a:t>
            </a:r>
            <a:endParaRPr lang="en-US" sz="2800" b="1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76600" y="3962401"/>
            <a:ext cx="2019300" cy="1752599"/>
          </a:xfrm>
          <a:prstGeom prst="flowChartMultidocument">
            <a:avLst/>
          </a:prstGeom>
          <a:gradFill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INFORMASI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553200" y="4114800"/>
            <a:ext cx="2209800" cy="1676400"/>
          </a:xfrm>
          <a:prstGeom prst="foldedCorner">
            <a:avLst>
              <a:gd name="adj" fmla="val 27376"/>
            </a:avLst>
          </a:prstGeom>
          <a:gradFill rotWithShape="1">
            <a:gsLst>
              <a:gs pos="0">
                <a:schemeClr val="bg2">
                  <a:lumMod val="25000"/>
                </a:schemeClr>
              </a:gs>
              <a:gs pos="100000">
                <a:schemeClr val="bg2">
                  <a:lumMod val="1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smtClean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/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FAKTA /</a:t>
            </a:r>
          </a:p>
          <a:p>
            <a:pPr algn="ctr" eaLnBrk="1" hangingPunct="1"/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PENGETAHUAN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63588" y="3962400"/>
            <a:ext cx="1223962" cy="1676400"/>
          </a:xfrm>
          <a:prstGeom prst="flowChartMagneticDisk">
            <a:avLst/>
          </a:prstGeom>
          <a:gradFill rotWithShape="1">
            <a:gsLst>
              <a:gs pos="0">
                <a:srgbClr val="339933"/>
              </a:gs>
              <a:gs pos="100000">
                <a:srgbClr val="0066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DATA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133600" y="4648200"/>
            <a:ext cx="990600" cy="685800"/>
          </a:xfrm>
          <a:prstGeom prst="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486400" y="4572000"/>
            <a:ext cx="990600" cy="685800"/>
          </a:xfrm>
          <a:prstGeom prst="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PEMBAGIAN DATA</a:t>
            </a: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428596" y="3571876"/>
            <a:ext cx="1714512" cy="642942"/>
          </a:xfrm>
          <a:prstGeom prst="roundRect">
            <a:avLst>
              <a:gd name="adj" fmla="val 5354"/>
            </a:avLst>
          </a:prstGeom>
          <a:solidFill>
            <a:schemeClr val="bg1"/>
          </a:solidFill>
          <a:ln w="12700">
            <a:solidFill>
              <a:srgbClr val="002060"/>
            </a:solidFill>
          </a:ln>
          <a:effectLst>
            <a:outerShdw blurRad="50800" dist="127000" dir="13500000" algn="br" rotWithShape="0">
              <a:srgbClr val="00206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solidFill>
                  <a:srgbClr val="800000"/>
                </a:solidFill>
                <a:latin typeface="Comic Sans MS" pitchFamily="66" charset="0"/>
              </a:rPr>
              <a:t>D A T A</a:t>
            </a:r>
            <a:endParaRPr lang="id-ID" sz="2800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00364" y="1571612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SIFAT</a:t>
            </a:r>
            <a:endParaRPr lang="id-ID" sz="2000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0364" y="285749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SUMBER</a:t>
            </a:r>
            <a:endParaRPr lang="id-ID" sz="2000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00364" y="428625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CARA</a:t>
            </a:r>
          </a:p>
          <a:p>
            <a:pPr algn="ctr"/>
            <a:r>
              <a:rPr lang="id-ID" b="1" smtClean="0">
                <a:solidFill>
                  <a:schemeClr val="bg1"/>
                </a:solidFill>
                <a:latin typeface="Candara" pitchFamily="34" charset="0"/>
              </a:rPr>
              <a:t>(memperoleh)</a:t>
            </a:r>
            <a:endParaRPr lang="id-ID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00364" y="5572140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WAKTU</a:t>
            </a:r>
          </a:p>
          <a:p>
            <a:pPr algn="ctr"/>
            <a:r>
              <a:rPr lang="id-ID" b="1" smtClean="0">
                <a:solidFill>
                  <a:schemeClr val="bg1"/>
                </a:solidFill>
                <a:latin typeface="Candara" pitchFamily="34" charset="0"/>
              </a:rPr>
              <a:t>(pengumpulan)</a:t>
            </a:r>
            <a:endParaRPr lang="id-ID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72198" y="1357298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Kualitatif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72198" y="192880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Kuantitatif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72198" y="264318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072198" y="321468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Eksternal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72198" y="407194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Primer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072198" y="464344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Sekunder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72198" y="535782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 Series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072198" y="5929330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Cross Section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Elbow Connector 20"/>
          <p:cNvCxnSpPr>
            <a:stCxn id="6" idx="3"/>
            <a:endCxn id="8" idx="1"/>
          </p:cNvCxnSpPr>
          <p:nvPr/>
        </p:nvCxnSpPr>
        <p:spPr>
          <a:xfrm flipV="1">
            <a:off x="2143108" y="1893083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9" idx="1"/>
          </p:cNvCxnSpPr>
          <p:nvPr/>
        </p:nvCxnSpPr>
        <p:spPr>
          <a:xfrm flipV="1">
            <a:off x="2143108" y="3178967"/>
            <a:ext cx="857256" cy="714380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3"/>
          </p:cNvCxnSpPr>
          <p:nvPr/>
        </p:nvCxnSpPr>
        <p:spPr>
          <a:xfrm>
            <a:off x="2143108" y="3893347"/>
            <a:ext cx="857256" cy="607223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6" idx="3"/>
            <a:endCxn id="11" idx="1"/>
          </p:cNvCxnSpPr>
          <p:nvPr/>
        </p:nvCxnSpPr>
        <p:spPr>
          <a:xfrm>
            <a:off x="2143108" y="3893347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  <a:endCxn id="12" idx="1"/>
          </p:cNvCxnSpPr>
          <p:nvPr/>
        </p:nvCxnSpPr>
        <p:spPr>
          <a:xfrm flipV="1">
            <a:off x="5214942" y="160733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8" idx="3"/>
            <a:endCxn id="13" idx="1"/>
          </p:cNvCxnSpPr>
          <p:nvPr/>
        </p:nvCxnSpPr>
        <p:spPr>
          <a:xfrm>
            <a:off x="5214942" y="1893083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3"/>
            <a:endCxn id="14" idx="1"/>
          </p:cNvCxnSpPr>
          <p:nvPr/>
        </p:nvCxnSpPr>
        <p:spPr>
          <a:xfrm flipV="1">
            <a:off x="5214942" y="289321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9" idx="3"/>
            <a:endCxn id="15" idx="1"/>
          </p:cNvCxnSpPr>
          <p:nvPr/>
        </p:nvCxnSpPr>
        <p:spPr>
          <a:xfrm>
            <a:off x="5214942" y="317896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0" idx="3"/>
            <a:endCxn id="16" idx="1"/>
          </p:cNvCxnSpPr>
          <p:nvPr/>
        </p:nvCxnSpPr>
        <p:spPr>
          <a:xfrm flipV="1">
            <a:off x="5214942" y="432197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0" idx="3"/>
            <a:endCxn id="17" idx="1"/>
          </p:cNvCxnSpPr>
          <p:nvPr/>
        </p:nvCxnSpPr>
        <p:spPr>
          <a:xfrm>
            <a:off x="5214942" y="460772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1" idx="3"/>
            <a:endCxn id="18" idx="1"/>
          </p:cNvCxnSpPr>
          <p:nvPr/>
        </p:nvCxnSpPr>
        <p:spPr>
          <a:xfrm flipV="1">
            <a:off x="5214942" y="5607859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3"/>
            <a:endCxn id="19" idx="1"/>
          </p:cNvCxnSpPr>
          <p:nvPr/>
        </p:nvCxnSpPr>
        <p:spPr>
          <a:xfrm>
            <a:off x="5214942" y="589361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512</Words>
  <Application>Microsoft Office PowerPoint</Application>
  <PresentationFormat>On-screen Show (4:3)</PresentationFormat>
  <Paragraphs>132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ESA153 – MATERI 1</vt:lpstr>
      <vt:lpstr>APA ITU STATISTIK ???</vt:lpstr>
      <vt:lpstr>Definisi </vt:lpstr>
      <vt:lpstr>PERKEMBANGAN STATISTIKA</vt:lpstr>
      <vt:lpstr>TAHAPAN STATISTIKA</vt:lpstr>
      <vt:lpstr>JENIS-JENIS STATISTIKA</vt:lpstr>
      <vt:lpstr>Populasi dan Sampel</vt:lpstr>
      <vt:lpstr>Definisi DATA</vt:lpstr>
      <vt:lpstr>PEMBAGIAN DATA</vt:lpstr>
      <vt:lpstr>Sifat Data</vt:lpstr>
      <vt:lpstr>Cara Memperoleh Data</vt:lpstr>
      <vt:lpstr>Skala Pengukuran</vt:lpstr>
      <vt:lpstr>Skala Pengukuran</vt:lpstr>
      <vt:lpstr>ESA153 – MATERI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– STATISTIK 1</dc:title>
  <dc:creator>owner</dc:creator>
  <cp:lastModifiedBy>owner</cp:lastModifiedBy>
  <cp:revision>20</cp:revision>
  <dcterms:created xsi:type="dcterms:W3CDTF">2017-09-11T10:26:06Z</dcterms:created>
  <dcterms:modified xsi:type="dcterms:W3CDTF">2018-09-09T18:45:59Z</dcterms:modified>
</cp:coreProperties>
</file>